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66" r:id="rId15"/>
    <p:sldId id="267" r:id="rId1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7FA5CA-0523-4B70-8A79-AAD453169E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xmlns="" id="{B11C8B10-5FB3-42FC-A6F3-9AF29CFFC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8A338879-23A3-407D-AB01-A282BDE5B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7978-1A3E-493F-8CB6-FC7E46378B2C}" type="datetimeFigureOut">
              <a:rPr lang="uk-UA" smtClean="0"/>
              <a:t>02.11.2022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B5E08578-1000-4F7B-A583-41D675B56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1A34228A-DF55-4E5F-A773-FD5FCF198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75B3-AC76-423D-8DF3-C3661E432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413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EA1C49-94E7-4D60-8D30-7BE55EB60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xmlns="" id="{B53A49E9-7D96-4E3C-8D60-332458A18D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677D505E-4297-490E-81FE-F71CCBE18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7978-1A3E-493F-8CB6-FC7E46378B2C}" type="datetimeFigureOut">
              <a:rPr lang="uk-UA" smtClean="0"/>
              <a:t>02.11.2022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225A68F1-703F-4361-87EA-83AA3E945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97D6E6D2-0B1E-4521-A5DE-2E179A4D3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75B3-AC76-423D-8DF3-C3661E432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5033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xmlns="" id="{D3A02756-0B27-4E25-81D2-61CCAC9514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xmlns="" id="{EBDC2FAC-A98A-4D76-90EA-622EAF1C24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D4736573-2DAE-4C41-A398-ADA1CFEDA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7978-1A3E-493F-8CB6-FC7E46378B2C}" type="datetimeFigureOut">
              <a:rPr lang="uk-UA" smtClean="0"/>
              <a:t>02.11.2022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4B06720D-10A2-486D-9C06-5220A411C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5F26E171-A308-4D2F-9829-8FC10A3F7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75B3-AC76-423D-8DF3-C3661E432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4691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2A8329-C31F-4BCD-BE8C-40C28E5FF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C4A8A468-D28C-4DAB-9FCF-A4D277335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877E37AA-3229-45AF-9B0A-57E9078CA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7978-1A3E-493F-8CB6-FC7E46378B2C}" type="datetimeFigureOut">
              <a:rPr lang="uk-UA" smtClean="0"/>
              <a:t>02.11.2022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AA16DAA9-F928-4420-AB83-ACE5104A8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1120986F-989E-47A3-8ADE-666095E3E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75B3-AC76-423D-8DF3-C3661E432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6918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9D0B15-7512-4665-89E4-5DDDB5F65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D4CAB206-30E4-4C0B-8FA8-0F275D6FD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7E3F8E9C-CAB7-49BA-9FCE-E5ECA687E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7978-1A3E-493F-8CB6-FC7E46378B2C}" type="datetimeFigureOut">
              <a:rPr lang="uk-UA" smtClean="0"/>
              <a:t>02.11.2022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C7996E2C-FE5D-49F0-81A6-328B55247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74593E7A-B3F2-4660-8949-0335BB79B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75B3-AC76-423D-8DF3-C3661E432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1269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C6BE39-1019-47F8-AF21-CF79994A5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76506BEB-B0A1-42E0-8ACB-D0DC354390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7F663C55-5466-465D-9B16-3C4559C908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AD11E741-A294-4308-A909-626AF1615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7978-1A3E-493F-8CB6-FC7E46378B2C}" type="datetimeFigureOut">
              <a:rPr lang="uk-UA" smtClean="0"/>
              <a:t>02.11.2022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0D554CDF-9DF0-4288-A50C-CB96F8DCA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A7811F98-E3EF-4525-861D-F5FFE8996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75B3-AC76-423D-8DF3-C3661E432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8300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C18BB2-E79E-43EC-BEC2-9ECABC137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547C7C3B-C60F-4D0A-98F7-854047E68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74E4271B-BA54-4145-B1F5-7A5A4752DF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xmlns="" id="{A808939C-BC21-473A-90E8-D9A5650AE1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xmlns="" id="{CFD61CA7-BD39-4974-9836-FEE0D45E3C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xmlns="" id="{E0DE85F0-1F99-4A8B-B3A9-DC6C747D8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7978-1A3E-493F-8CB6-FC7E46378B2C}" type="datetimeFigureOut">
              <a:rPr lang="uk-UA" smtClean="0"/>
              <a:t>02.11.2022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xmlns="" id="{C3FB5406-0C9C-47FA-9DA4-2F8924167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xmlns="" id="{32DB11E5-6317-4782-9FAD-E5D09D67D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75B3-AC76-423D-8DF3-C3661E432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531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B4C965-4AE0-4062-89DE-605693978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xmlns="" id="{7AAD4402-2A18-4C1F-8E5A-88920A026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7978-1A3E-493F-8CB6-FC7E46378B2C}" type="datetimeFigureOut">
              <a:rPr lang="uk-UA" smtClean="0"/>
              <a:t>02.11.2022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xmlns="" id="{D3BE6CFD-2151-47B0-93A9-56E8B6B60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xmlns="" id="{2B2A8E20-4F3C-4359-8483-45DEDA765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75B3-AC76-423D-8DF3-C3661E432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6501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xmlns="" id="{F09D755B-82C9-404F-B64A-985F6D2CF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7978-1A3E-493F-8CB6-FC7E46378B2C}" type="datetimeFigureOut">
              <a:rPr lang="uk-UA" smtClean="0"/>
              <a:t>02.11.2022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xmlns="" id="{CC092B33-7D0F-4C30-95D9-8F1E1A0AB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B16685CF-7093-4429-AD4A-BCC8C719B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75B3-AC76-423D-8DF3-C3661E432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7460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4B6B8A-1C85-4769-A00D-68B23E92B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246C081F-7638-40C1-9612-910889587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67F6FFDE-FE0A-43E0-AB06-5636741260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7D245950-75C7-4812-94A4-4E4FA3EA4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7978-1A3E-493F-8CB6-FC7E46378B2C}" type="datetimeFigureOut">
              <a:rPr lang="uk-UA" smtClean="0"/>
              <a:t>02.11.2022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21069CC4-63E8-4F66-B531-F516B528E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A3FD7FFD-3864-4811-BCDE-CD3F36F71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75B3-AC76-423D-8DF3-C3661E432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510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50A3C0-4E2C-4BA9-986F-847D9A7F7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xmlns="" id="{EF646636-9C34-49FE-A6D6-8FEDAFFD72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49F50948-4482-4F1A-A134-EF179E140D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963D54DD-63D2-4944-A310-B8095A283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7978-1A3E-493F-8CB6-FC7E46378B2C}" type="datetimeFigureOut">
              <a:rPr lang="uk-UA" smtClean="0"/>
              <a:t>02.11.2022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10F2F00A-2B25-43D1-A3BF-2DFBBD2BA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06305E45-FC42-4437-A8A3-BE27D45EE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75B3-AC76-423D-8DF3-C3661E432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651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788">
              <a:srgbClr val="BECEEA"/>
            </a:gs>
            <a:gs pos="0">
              <a:schemeClr val="accent1">
                <a:lumMod val="5000"/>
                <a:lumOff val="95000"/>
              </a:schemeClr>
            </a:gs>
            <a:gs pos="3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52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xmlns="" id="{98115E70-F5CE-4269-B085-0EB817D72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7457FF16-ABA1-4128-A16B-2D1C4BC43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F824AE5A-A9AF-4A87-9F6B-68B3DE7C2E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47978-1A3E-493F-8CB6-FC7E46378B2C}" type="datetimeFigureOut">
              <a:rPr lang="uk-UA" smtClean="0"/>
              <a:t>02.11.2022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8554440E-D6BA-4FDB-AC74-FEBB3D2984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9BDB8D1B-3C95-424E-85FC-F5C2AE9293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775B3-AC76-423D-8DF3-C3661E432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280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B4A2ED-DA2D-4299-AC2C-1CCAC1E531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5194" y="644691"/>
            <a:ext cx="8261445" cy="1962031"/>
          </a:xfrm>
        </p:spPr>
        <p:txBody>
          <a:bodyPr>
            <a:noAutofit/>
          </a:bodyPr>
          <a:lstStyle/>
          <a:p>
            <a:r>
              <a:rPr lang="uk-UA" sz="4800" b="1" dirty="0"/>
              <a:t>Звіт гуртка</a:t>
            </a:r>
            <a:r>
              <a:rPr lang="uk-UA" sz="4800" b="1" i="1" dirty="0"/>
              <a:t/>
            </a:r>
            <a:br>
              <a:rPr lang="uk-UA" sz="4800" b="1" i="1" dirty="0"/>
            </a:br>
            <a:r>
              <a:rPr lang="uk-UA" sz="4800" i="1" dirty="0"/>
              <a:t>«Ветеринарна вірусологія» 2022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4B03AE3-8287-4317-9C7E-E2551F0D9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298" y="2910980"/>
            <a:ext cx="4679235" cy="312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9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742374FD-9B65-4914-A1CD-AAA482A0A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3600" b="1" i="1" dirty="0"/>
              <a:t>Результати діяльності гуртка</a:t>
            </a:r>
          </a:p>
        </p:txBody>
      </p:sp>
      <p:sp>
        <p:nvSpPr>
          <p:cNvPr id="7" name="Місце для вмісту 6">
            <a:extLst>
              <a:ext uri="{FF2B5EF4-FFF2-40B4-BE49-F238E27FC236}">
                <a16:creationId xmlns:a16="http://schemas.microsoft.com/office/drawing/2014/main" xmlns="" id="{DDDF228E-073A-4BFE-8A12-5C51FE492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469" y="1158818"/>
            <a:ext cx="5289645" cy="1966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/>
              <a:t>Стаття «Ще раз про </a:t>
            </a:r>
            <a:r>
              <a:rPr lang="uk-UA" sz="2400" b="1" dirty="0" err="1"/>
              <a:t>евтаназію</a:t>
            </a:r>
            <a:r>
              <a:rPr lang="uk-UA" sz="2400" b="1" dirty="0"/>
              <a:t>»</a:t>
            </a:r>
          </a:p>
          <a:p>
            <a:pPr marL="0" indent="0">
              <a:buNone/>
            </a:pPr>
            <a:r>
              <a:rPr lang="uk-UA" sz="2400" b="1" dirty="0" err="1"/>
              <a:t>Б.Гутий</a:t>
            </a:r>
            <a:r>
              <a:rPr lang="uk-UA" sz="2400" b="1" dirty="0"/>
              <a:t>, </a:t>
            </a:r>
            <a:r>
              <a:rPr lang="uk-UA" sz="2400" b="1" dirty="0" err="1"/>
              <a:t>С.Ничипорук</a:t>
            </a:r>
            <a:r>
              <a:rPr lang="uk-UA" sz="2400" b="1" dirty="0"/>
              <a:t>, </a:t>
            </a:r>
            <a:r>
              <a:rPr lang="uk-UA" sz="2400" b="1" dirty="0" err="1"/>
              <a:t>М.Радзиховський</a:t>
            </a:r>
            <a:endParaRPr lang="uk-UA" sz="2400" b="1" dirty="0"/>
          </a:p>
          <a:p>
            <a:pPr marL="0" indent="0">
              <a:buNone/>
            </a:pPr>
            <a:r>
              <a:rPr lang="uk-UA" sz="2400" dirty="0"/>
              <a:t>у виданні «Сільський господар 2022»</a:t>
            </a:r>
          </a:p>
        </p:txBody>
      </p:sp>
      <p:sp>
        <p:nvSpPr>
          <p:cNvPr id="8" name="Місце для вмісту 6">
            <a:extLst>
              <a:ext uri="{FF2B5EF4-FFF2-40B4-BE49-F238E27FC236}">
                <a16:creationId xmlns:a16="http://schemas.microsoft.com/office/drawing/2014/main" xmlns="" id="{6C3401CD-A2A9-4F5F-A53B-9F9822AAE7BB}"/>
              </a:ext>
            </a:extLst>
          </p:cNvPr>
          <p:cNvSpPr txBox="1">
            <a:spLocks/>
          </p:cNvSpPr>
          <p:nvPr/>
        </p:nvSpPr>
        <p:spPr>
          <a:xfrm>
            <a:off x="6587888" y="1182577"/>
            <a:ext cx="5289645" cy="1966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uk-UA" sz="2400" b="1" dirty="0"/>
              <a:t>Стаття «Великі серця маленьких друзів»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uk-UA" sz="2400" b="1" dirty="0"/>
              <a:t>С. </a:t>
            </a:r>
            <a:r>
              <a:rPr lang="uk-UA" sz="2400" b="1" dirty="0" err="1"/>
              <a:t>М.Ничипорук</a:t>
            </a:r>
            <a:r>
              <a:rPr lang="uk-UA" sz="2400" b="1" dirty="0"/>
              <a:t>, </a:t>
            </a:r>
            <a:r>
              <a:rPr lang="uk-UA" sz="2400" b="1" dirty="0" err="1"/>
              <a:t>М.Л.Радзиховський</a:t>
            </a:r>
            <a:endParaRPr lang="uk-UA" sz="2400" b="1" dirty="0"/>
          </a:p>
        </p:txBody>
      </p:sp>
      <p:sp>
        <p:nvSpPr>
          <p:cNvPr id="9" name="Місце для вмісту 6">
            <a:extLst>
              <a:ext uri="{FF2B5EF4-FFF2-40B4-BE49-F238E27FC236}">
                <a16:creationId xmlns:a16="http://schemas.microsoft.com/office/drawing/2014/main" xmlns="" id="{395ECAED-9955-4A91-9B5B-370BAACDDB1A}"/>
              </a:ext>
            </a:extLst>
          </p:cNvPr>
          <p:cNvSpPr txBox="1">
            <a:spLocks/>
          </p:cNvSpPr>
          <p:nvPr/>
        </p:nvSpPr>
        <p:spPr>
          <a:xfrm>
            <a:off x="3400000" y="3592773"/>
            <a:ext cx="6092588" cy="23129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uk-UA" sz="2400" dirty="0"/>
              <a:t>Актуальні питання пов’язані із етичними аспектами утримання собак, а також способи гуманної </a:t>
            </a:r>
            <a:r>
              <a:rPr lang="uk-UA" sz="2400" dirty="0" err="1"/>
              <a:t>евтаназії</a:t>
            </a:r>
            <a:r>
              <a:rPr lang="uk-UA" sz="2400" dirty="0"/>
              <a:t> із правильним використанням можливих ресурсів для проведення цієї </a:t>
            </a:r>
            <a:r>
              <a:rPr lang="uk-UA" sz="2400" dirty="0" err="1"/>
              <a:t>прцедури</a:t>
            </a:r>
            <a:r>
              <a:rPr lang="uk-UA" sz="2400" dirty="0"/>
              <a:t> становили сферу зацікавлень та викликали активні дискусії серед учасників гуртка.</a:t>
            </a:r>
          </a:p>
        </p:txBody>
      </p:sp>
    </p:spTree>
    <p:extLst>
      <p:ext uri="{BB962C8B-B14F-4D97-AF65-F5344CB8AC3E}">
        <p14:creationId xmlns:p14="http://schemas.microsoft.com/office/powerpoint/2010/main" val="32486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C6F43459-4B8E-4B99-8109-3192501C3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880" y="1325563"/>
            <a:ext cx="4757382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dirty="0"/>
              <a:t>Тези «Інфекційний перитоніт кішок та значення проби </a:t>
            </a:r>
            <a:r>
              <a:rPr lang="uk-UA" sz="2400" b="1" dirty="0" err="1"/>
              <a:t>Рівальта</a:t>
            </a:r>
            <a:r>
              <a:rPr lang="uk-UA" sz="2400" b="1" dirty="0"/>
              <a:t> в його діагностиці»</a:t>
            </a:r>
          </a:p>
          <a:p>
            <a:pPr marL="0" indent="0" algn="ctr">
              <a:buNone/>
            </a:pPr>
            <a:r>
              <a:rPr lang="uk-UA" sz="2400" b="1" dirty="0"/>
              <a:t>І. </a:t>
            </a:r>
            <a:r>
              <a:rPr lang="uk-UA" sz="2400" b="1" dirty="0" err="1"/>
              <a:t>Мельніченко</a:t>
            </a:r>
            <a:r>
              <a:rPr lang="uk-UA" sz="2400" b="1" dirty="0"/>
              <a:t>, М. </a:t>
            </a:r>
            <a:r>
              <a:rPr lang="uk-UA" sz="2400" b="1" dirty="0" err="1"/>
              <a:t>Радзиховський</a:t>
            </a:r>
            <a:endParaRPr lang="uk-UA" sz="2400" b="1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54752671-B24D-44E1-9042-2E01C68D6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3600" b="1" i="1" dirty="0"/>
              <a:t>Результати діяльності гуртка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F391E604-694A-4418-92CC-86E8903FCBD8}"/>
              </a:ext>
            </a:extLst>
          </p:cNvPr>
          <p:cNvSpPr/>
          <p:nvPr/>
        </p:nvSpPr>
        <p:spPr>
          <a:xfrm>
            <a:off x="7463619" y="1189085"/>
            <a:ext cx="399765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Тези «Вакцинопрофілактика </a:t>
            </a:r>
            <a:r>
              <a:rPr lang="uk-UA" sz="2400" b="1" dirty="0" err="1"/>
              <a:t>ринопневмонії</a:t>
            </a:r>
            <a:r>
              <a:rPr lang="uk-UA" sz="2400" b="1" dirty="0"/>
              <a:t> коней»</a:t>
            </a:r>
          </a:p>
          <a:p>
            <a:pPr algn="ctr"/>
            <a:r>
              <a:rPr lang="uk-UA" sz="2400" b="1" dirty="0"/>
              <a:t>Г. Ланова, С. Клименко, М. </a:t>
            </a:r>
            <a:r>
              <a:rPr lang="uk-UA" sz="2400" b="1" dirty="0" err="1"/>
              <a:t>Радзиховський</a:t>
            </a:r>
            <a:endParaRPr lang="uk-UA" sz="2400" b="1" dirty="0"/>
          </a:p>
          <a:p>
            <a:pPr algn="ctr"/>
            <a:endParaRPr lang="uk-UA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8C1133B-4111-4CAE-9630-834C71593E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649" y="3429000"/>
            <a:ext cx="3232245" cy="245246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86F43AC-5C1B-4179-A925-20EE37550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080" y="3385234"/>
            <a:ext cx="3029805" cy="249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8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8B012A12-1866-4553-81CA-63DBA97E3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3600" b="1" i="1" dirty="0"/>
              <a:t>Результати діяльності гуртка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C83FF571-F2E6-4117-AD25-37A7D59D506F}"/>
              </a:ext>
            </a:extLst>
          </p:cNvPr>
          <p:cNvSpPr/>
          <p:nvPr/>
        </p:nvSpPr>
        <p:spPr>
          <a:xfrm>
            <a:off x="3257264" y="152711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b="1" dirty="0"/>
              <a:t>Тези «Нозологічні особливості геморагічних </a:t>
            </a:r>
            <a:r>
              <a:rPr lang="uk-UA" sz="2400" b="1" dirty="0" err="1"/>
              <a:t>ентеритів</a:t>
            </a:r>
            <a:r>
              <a:rPr lang="uk-UA" sz="2400" b="1" dirty="0"/>
              <a:t> у собак»</a:t>
            </a:r>
          </a:p>
          <a:p>
            <a:pPr algn="ctr"/>
            <a:r>
              <a:rPr lang="uk-UA" sz="2400" b="1" dirty="0"/>
              <a:t>С. </a:t>
            </a:r>
            <a:r>
              <a:rPr lang="uk-UA" sz="2400" b="1" dirty="0" err="1"/>
              <a:t>Ничипорук</a:t>
            </a:r>
            <a:r>
              <a:rPr lang="uk-UA" sz="2400" b="1" dirty="0"/>
              <a:t>, М. </a:t>
            </a:r>
            <a:r>
              <a:rPr lang="uk-UA" sz="2400" b="1" dirty="0" err="1"/>
              <a:t>Радзиховський</a:t>
            </a:r>
            <a:endParaRPr lang="uk-UA" sz="2400" b="1" dirty="0"/>
          </a:p>
          <a:p>
            <a:pPr algn="ctr"/>
            <a:endParaRPr lang="uk-UA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10A6931-EF72-4D7F-A93D-55A4E0BA1F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122" y="3714799"/>
            <a:ext cx="4284285" cy="209542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7C8DFD0-E753-49C3-AA2C-B2B21796DE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47" y="2265783"/>
            <a:ext cx="2361063" cy="232643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F40CB49-4977-46B6-ADE7-8260C66F69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318" y="2265783"/>
            <a:ext cx="2361063" cy="236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6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4902B8A4-A1FF-4880-8B3F-816419B14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2844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dirty="0"/>
              <a:t>Виступ для гуртківців у секції «Студентська наука» на Міжнародній конференції </a:t>
            </a:r>
            <a:r>
              <a:rPr lang="uk-UA" sz="2400" b="1" dirty="0"/>
              <a:t>«Єдине здоров’я»</a:t>
            </a:r>
            <a:r>
              <a:rPr lang="uk-UA" sz="2400" dirty="0"/>
              <a:t> 22-24 вересня 2022 року був чудовою можливістю продемонструвати власні наукові дослідження, порушити важливі етичні питання та набути нового досвіду.</a:t>
            </a:r>
          </a:p>
          <a:p>
            <a:pPr marL="0" indent="0" algn="ctr">
              <a:buNone/>
            </a:pPr>
            <a:r>
              <a:rPr lang="uk-UA" sz="2400" dirty="0"/>
              <a:t>Були представлені та відзначені доповіді від </a:t>
            </a:r>
            <a:r>
              <a:rPr lang="uk-UA" sz="2400" b="1" dirty="0" err="1"/>
              <a:t>Мельніченка</a:t>
            </a:r>
            <a:r>
              <a:rPr lang="uk-UA" sz="2400" b="1" dirty="0"/>
              <a:t> Іллі </a:t>
            </a:r>
            <a:r>
              <a:rPr lang="uk-UA" sz="2400" dirty="0"/>
              <a:t>та </a:t>
            </a:r>
            <a:r>
              <a:rPr lang="uk-UA" sz="2400" b="1" dirty="0" err="1"/>
              <a:t>Ничипорук</a:t>
            </a:r>
            <a:r>
              <a:rPr lang="uk-UA" sz="2400" b="1" dirty="0"/>
              <a:t> Софії.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7104F2AC-A08C-4B8D-8C3A-71A8C7C3C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3600" b="1" i="1" dirty="0"/>
              <a:t>Результати діяльності гуртка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0D0690A-C36C-40B1-B26E-58058A9E94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425" y="3782742"/>
            <a:ext cx="3164455" cy="223452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64B305E-D0CC-4AE7-82E5-AE9A4222C6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357" y="3782741"/>
            <a:ext cx="3164455" cy="223452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9DFF3CA-773A-4602-A11C-FA52C50553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289" y="3519487"/>
            <a:ext cx="1939658" cy="298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82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4ADCC440-B08F-4585-9009-53AA8E7CF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810" y="1143237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dirty="0"/>
              <a:t>Варто зауважити, що </a:t>
            </a:r>
            <a:r>
              <a:rPr lang="uk-UA" sz="2400" b="1" dirty="0"/>
              <a:t>гурток «Ветеринарна вірусологія» </a:t>
            </a:r>
            <a:r>
              <a:rPr lang="uk-UA" sz="2400" dirty="0"/>
              <a:t>– це чудова можливість для студентів здійснювати наукові дослідження з подальшими публікаціями матеріалів, всебічно розвиватися, дискутувати з актуальних питань і проблем у галузі ветеринарної медицини, приємно та корисно проводити власне дозвілля.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2D53202-8CC0-498C-892C-7274DF99A3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42380" y="2931296"/>
            <a:ext cx="3379526" cy="204510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4E71652-86D2-4824-A36D-AE4B0BBDDCAF}"/>
              </a:ext>
            </a:extLst>
          </p:cNvPr>
          <p:cNvPicPr/>
          <p:nvPr/>
        </p:nvPicPr>
        <p:blipFill rotWithShape="1">
          <a:blip r:embed="rId3" cstate="print"/>
          <a:srcRect l="11639" r="-10" b="2105"/>
          <a:stretch/>
        </p:blipFill>
        <p:spPr bwMode="auto">
          <a:xfrm>
            <a:off x="7974274" y="2931296"/>
            <a:ext cx="3379526" cy="21099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185F6AF-330A-48F5-BA2B-D4F6005277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778" y="3746129"/>
            <a:ext cx="3010751" cy="2460537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31ADDCFA-6CA7-40F2-9176-25387FCB7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3600" b="1" i="1" dirty="0"/>
              <a:t>Висновок</a:t>
            </a:r>
          </a:p>
        </p:txBody>
      </p:sp>
    </p:spTree>
    <p:extLst>
      <p:ext uri="{BB962C8B-B14F-4D97-AF65-F5344CB8AC3E}">
        <p14:creationId xmlns:p14="http://schemas.microsoft.com/office/powerpoint/2010/main" val="84830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E9931D-4466-494D-AE08-74F99C2E3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9305"/>
            <a:ext cx="10515600" cy="1325563"/>
          </a:xfrm>
        </p:spPr>
        <p:txBody>
          <a:bodyPr/>
          <a:lstStyle/>
          <a:p>
            <a:pPr algn="ctr"/>
            <a:r>
              <a:rPr lang="uk-UA" b="1" i="1" dirty="0"/>
              <a:t>Дякую за увагу!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2E4A2A2-23A7-4672-A42B-72E914C3C2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188" y="2124868"/>
            <a:ext cx="4311623" cy="287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0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185A89-EB54-48BC-A172-1CBAB23C9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562" y="269592"/>
            <a:ext cx="9374875" cy="740344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err="1"/>
              <a:t>Основн</a:t>
            </a:r>
            <a:r>
              <a:rPr lang="uk-UA" sz="3600" b="1" i="1" dirty="0"/>
              <a:t>і завдання гуртка:</a:t>
            </a:r>
          </a:p>
        </p:txBody>
      </p:sp>
      <p:sp>
        <p:nvSpPr>
          <p:cNvPr id="4" name="Содержимое 2">
            <a:extLst>
              <a:ext uri="{FF2B5EF4-FFF2-40B4-BE49-F238E27FC236}">
                <a16:creationId xmlns:a16="http://schemas.microsoft.com/office/drawing/2014/main" xmlns="" id="{8FC6151A-5C3D-4F4A-8C98-BA2758091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124" y="1310187"/>
            <a:ext cx="10425752" cy="5278221"/>
          </a:xfrm>
        </p:spPr>
        <p:txBody>
          <a:bodyPr rtlCol="0">
            <a:normAutofit/>
          </a:bodyPr>
          <a:lstStyle/>
          <a:p>
            <a:pPr algn="ctr" defTabSz="457207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uk-UA" sz="2000" b="1" dirty="0">
                <a:cs typeface="Times New Roman" pitchFamily="18" charset="0"/>
              </a:rPr>
              <a:t>Організація науково-дослідницької, дослідно-конструкторської та винахідницької діяльності;</a:t>
            </a:r>
            <a:endParaRPr lang="ru-RU" sz="2000" b="1" dirty="0">
              <a:cs typeface="Times New Roman" pitchFamily="18" charset="0"/>
            </a:endParaRPr>
          </a:p>
          <a:p>
            <a:pPr algn="ctr" defTabSz="457207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uk-UA" sz="2000" b="1" dirty="0">
                <a:cs typeface="Times New Roman" pitchFamily="18" charset="0"/>
              </a:rPr>
              <a:t>Створення умов для розкриття наукового та творчого потенціалу членів гуртка;</a:t>
            </a:r>
            <a:endParaRPr lang="ru-RU" sz="2000" b="1" dirty="0">
              <a:cs typeface="Times New Roman" pitchFamily="18" charset="0"/>
            </a:endParaRPr>
          </a:p>
          <a:p>
            <a:pPr algn="ctr" defTabSz="457207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uk-UA" sz="2000" b="1" dirty="0">
                <a:cs typeface="Times New Roman" pitchFamily="18" charset="0"/>
              </a:rPr>
              <a:t>Залучення до участі в наукових конференціях, семінарах та інших науково-дослідницьких і просвітницьких заходах;</a:t>
            </a:r>
            <a:endParaRPr lang="ru-RU" sz="2000" b="1" dirty="0">
              <a:cs typeface="Times New Roman" pitchFamily="18" charset="0"/>
            </a:endParaRPr>
          </a:p>
          <a:p>
            <a:pPr algn="ctr" defTabSz="457207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uk-UA" sz="2000" b="1" dirty="0">
                <a:cs typeface="Times New Roman" pitchFamily="18" charset="0"/>
              </a:rPr>
              <a:t>Створення сприятливих умов для активного залучення студентів до наукової діяльності;</a:t>
            </a:r>
            <a:endParaRPr lang="ru-RU" sz="2000" b="1" dirty="0">
              <a:cs typeface="Times New Roman" pitchFamily="18" charset="0"/>
            </a:endParaRPr>
          </a:p>
          <a:p>
            <a:pPr algn="ctr" defTabSz="457207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uk-UA" sz="2000" b="1" dirty="0">
                <a:cs typeface="Times New Roman" pitchFamily="18" charset="0"/>
              </a:rPr>
              <a:t>Сприяння розширенню університетського, регіонального, всеукраїнського та міжнародного студентського співробітництва у сфері науки та інновацій;</a:t>
            </a:r>
            <a:endParaRPr lang="ru-RU" sz="2000" b="1" dirty="0">
              <a:cs typeface="Times New Roman" pitchFamily="18" charset="0"/>
            </a:endParaRPr>
          </a:p>
          <a:p>
            <a:pPr algn="ctr" defTabSz="457207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uk-UA" sz="2000" b="1" dirty="0">
                <a:cs typeface="Times New Roman" pitchFamily="18" charset="0"/>
              </a:rPr>
              <a:t>Забезпечення і захист прав та інтересів членів гуртка;</a:t>
            </a:r>
            <a:endParaRPr lang="ru-RU" sz="2000" b="1" dirty="0">
              <a:cs typeface="Times New Roman" pitchFamily="18" charset="0"/>
            </a:endParaRPr>
          </a:p>
          <a:p>
            <a:pPr algn="ctr" defTabSz="457207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uk-UA" sz="2000" b="1" dirty="0">
                <a:cs typeface="Times New Roman" pitchFamily="18" charset="0"/>
              </a:rPr>
              <a:t>Сприяння інноваційній діяльності членів гуртка;</a:t>
            </a:r>
            <a:endParaRPr lang="ru-RU" sz="2000" b="1" dirty="0">
              <a:cs typeface="Times New Roman" pitchFamily="18" charset="0"/>
            </a:endParaRPr>
          </a:p>
          <a:p>
            <a:pPr algn="ctr" defTabSz="457207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ru-RU" sz="2000" b="1" dirty="0">
                <a:cs typeface="Times New Roman" pitchFamily="18" charset="0"/>
              </a:rPr>
              <a:t>Участь у </a:t>
            </a:r>
            <a:r>
              <a:rPr lang="uk-UA" sz="2000" b="1" dirty="0">
                <a:cs typeface="Times New Roman" pitchFamily="18" charset="0"/>
              </a:rPr>
              <a:t>громадському житті університету</a:t>
            </a:r>
            <a:r>
              <a:rPr lang="ru-RU" sz="2000" b="1" dirty="0"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074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291593-B8E0-484C-B8D2-37610308F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9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3600" b="1" i="1" dirty="0"/>
              <a:t>Результати діяльності гуртка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F0CAD0EE-9B31-41BB-ACA9-457C80058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4084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dirty="0"/>
              <a:t>Проведено 5 дистанційних засідань гуртка на платформі </a:t>
            </a:r>
            <a:r>
              <a:rPr lang="en-US" sz="2400" dirty="0"/>
              <a:t>Zoom</a:t>
            </a:r>
            <a:r>
              <a:rPr lang="uk-UA" sz="2400" dirty="0"/>
              <a:t>,на яких було обговорено актуальні питання з приводу діагностування, лікування вірусних інфекцій, визначено подальші плани щодо майбутніх наукових досліджень, заслухано цікаві доповіді від студентів, що викликали жваві дискусії серед учасників.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563518B-6839-4569-B7E3-CFF5AAD48C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69536" y="3579753"/>
            <a:ext cx="3611894" cy="2169956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25F1D8A3-CA68-4539-B3EA-B91412E82CD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990" y="3579753"/>
            <a:ext cx="3434474" cy="216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93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DD3B73FA-023B-4C4E-B975-2FE19CD8C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8664" y="1118260"/>
            <a:ext cx="6954671" cy="48056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dirty="0"/>
              <a:t>Зокрема, особливий зацікавлення та ряд запитань викликали наступні доповіді від гуртківців:</a:t>
            </a:r>
          </a:p>
          <a:p>
            <a:pPr marL="0" indent="0" algn="ctr">
              <a:buNone/>
            </a:pPr>
            <a:r>
              <a:rPr lang="uk-UA" sz="2400" dirty="0"/>
              <a:t> Напередодні 80-річного ювілею видатного вченого, лауреата Нобелівської премії (за видатне відкриття </a:t>
            </a:r>
            <a:r>
              <a:rPr lang="uk-UA" sz="2400" dirty="0" err="1"/>
              <a:t>пріонів</a:t>
            </a:r>
            <a:r>
              <a:rPr lang="uk-UA" sz="2400" dirty="0"/>
              <a:t> – нового біологічного джерела інфекції, і за пояснення основних принципів їх дії.) Стенлі </a:t>
            </a:r>
            <a:r>
              <a:rPr lang="uk-UA" sz="2400" dirty="0" err="1"/>
              <a:t>Прузінера</a:t>
            </a:r>
            <a:r>
              <a:rPr lang="uk-UA" sz="2400" dirty="0"/>
              <a:t> доповідь </a:t>
            </a:r>
            <a:r>
              <a:rPr lang="uk-UA" sz="2400" b="1" dirty="0" err="1"/>
              <a:t>Митропана</a:t>
            </a:r>
            <a:r>
              <a:rPr lang="uk-UA" sz="2400" b="1" dirty="0"/>
              <a:t> </a:t>
            </a:r>
            <a:r>
              <a:rPr lang="uk-UA" sz="2400" b="1" dirty="0" err="1"/>
              <a:t>Евгенія</a:t>
            </a:r>
            <a:r>
              <a:rPr lang="uk-UA" sz="2400" b="1" dirty="0"/>
              <a:t> на тему: «</a:t>
            </a:r>
            <a:r>
              <a:rPr lang="uk-UA" sz="2400" b="1" dirty="0" err="1"/>
              <a:t>Пріони</a:t>
            </a:r>
            <a:r>
              <a:rPr lang="uk-UA" sz="2400" b="1" dirty="0"/>
              <a:t> і </a:t>
            </a:r>
            <a:r>
              <a:rPr lang="uk-UA" sz="2400" b="1" dirty="0" err="1"/>
              <a:t>пріонні</a:t>
            </a:r>
            <a:r>
              <a:rPr lang="uk-UA" sz="2400" b="1" dirty="0"/>
              <a:t> інфекції людей і тварин».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DB5666BA-03C4-4A20-B885-8DACE74BC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3600" b="1" i="1" dirty="0"/>
              <a:t>Результати діяльності гуртка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3855E4F-DD56-4132-8F3F-F3C9D2015B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091788" y="4127630"/>
            <a:ext cx="3371779" cy="236110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5E0F29F-AC0F-4F46-852F-07A3EE9285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544" y="4127630"/>
            <a:ext cx="3371779" cy="236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93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522F9C65-2D84-43FA-A895-37EB173DA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67858"/>
            <a:ext cx="5488675" cy="42597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dirty="0" err="1"/>
              <a:t>Родіна</a:t>
            </a:r>
            <a:r>
              <a:rPr lang="uk-UA" sz="2400" b="1" dirty="0"/>
              <a:t> Анна з доповіддю про родину вірусів </a:t>
            </a:r>
            <a:r>
              <a:rPr lang="ru-RU" sz="2400" b="1" dirty="0" err="1"/>
              <a:t>Papillomavir</a:t>
            </a:r>
            <a:r>
              <a:rPr lang="uk-UA" sz="2400" b="1" dirty="0"/>
              <a:t>і</a:t>
            </a:r>
            <a:r>
              <a:rPr lang="en-US" sz="2400" b="1" dirty="0" err="1"/>
              <a:t>dae</a:t>
            </a:r>
            <a:endParaRPr lang="uk-UA" sz="2400" b="1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4353CCCC-9785-4E9E-8E23-CB10DF4AA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29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3600" b="1" i="1" dirty="0"/>
              <a:t>Результати діяльності гуртка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77F4AF0-9DA9-4EAB-8B5A-6EEB95EB74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2997414"/>
            <a:ext cx="3613814" cy="2292728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BDB5BE6F-89D7-4503-A7A8-8375256DBC2E}"/>
              </a:ext>
            </a:extLst>
          </p:cNvPr>
          <p:cNvSpPr/>
          <p:nvPr/>
        </p:nvSpPr>
        <p:spPr>
          <a:xfrm>
            <a:off x="6096000" y="156785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b="1" dirty="0" err="1"/>
              <a:t>Мельніченко</a:t>
            </a:r>
            <a:r>
              <a:rPr lang="uk-UA" sz="2400" b="1" dirty="0"/>
              <a:t> Ілля з темою «</a:t>
            </a:r>
            <a:r>
              <a:rPr lang="uk-UA" sz="2400" b="1" dirty="0" err="1"/>
              <a:t>Онколітичні</a:t>
            </a:r>
            <a:endParaRPr lang="uk-UA" sz="2400" b="1" dirty="0"/>
          </a:p>
          <a:p>
            <a:pPr algn="ctr"/>
            <a:r>
              <a:rPr lang="uk-UA" sz="2400" b="1" dirty="0"/>
              <a:t>віруси та </a:t>
            </a:r>
            <a:r>
              <a:rPr lang="uk-UA" sz="2400" b="1" dirty="0" err="1"/>
              <a:t>віротерапія</a:t>
            </a:r>
            <a:r>
              <a:rPr lang="uk-UA" sz="2400" b="1" dirty="0"/>
              <a:t>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518569F-84CF-4347-811F-1CF0F4C25BF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879307" y="2997414"/>
            <a:ext cx="3474493" cy="229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37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C321DDB1-F295-46BF-A1E6-1C2B7F35D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691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dirty="0"/>
              <a:t>Швед Аліса із темою «Історія походження СНІДу»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8AB275E6-578A-454D-90F0-52B49AF8E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135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3600" b="1" i="1" dirty="0"/>
              <a:t>Результати діяльності гуртка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7554DD3-FCF8-4C3F-AF40-20C08D97FE52}"/>
              </a:ext>
            </a:extLst>
          </p:cNvPr>
          <p:cNvPicPr/>
          <p:nvPr/>
        </p:nvPicPr>
        <p:blipFill rotWithShape="1">
          <a:blip r:embed="rId2" cstate="print"/>
          <a:srcRect l="11703"/>
          <a:stretch/>
        </p:blipFill>
        <p:spPr bwMode="auto">
          <a:xfrm>
            <a:off x="2131112" y="2523357"/>
            <a:ext cx="3466558" cy="2307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4D36DE9-B7B6-4E06-9BC1-C3370FA9D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456" y="2523357"/>
            <a:ext cx="3466558" cy="230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3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7FAEC8F8-732B-4A7B-A16B-76023DA84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17" y="164820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 err="1"/>
              <a:t>Хведчук</a:t>
            </a:r>
            <a:r>
              <a:rPr lang="uk-UA" sz="2400" b="1" dirty="0"/>
              <a:t> Марія з темою про вакцину</a:t>
            </a:r>
          </a:p>
          <a:p>
            <a:pPr marL="0" indent="0">
              <a:buNone/>
            </a:pPr>
            <a:r>
              <a:rPr lang="uk-UA" sz="2400" b="1" dirty="0"/>
              <a:t> від раку шийки матки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FA845435-AE8A-4192-85D5-0B36150D2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3600" b="1" i="1" dirty="0"/>
              <a:t>Результати діяльності гуртка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1E3EC611-0327-438C-8155-8E05C79AC684}"/>
              </a:ext>
            </a:extLst>
          </p:cNvPr>
          <p:cNvSpPr/>
          <p:nvPr/>
        </p:nvSpPr>
        <p:spPr>
          <a:xfrm>
            <a:off x="6300717" y="1648205"/>
            <a:ext cx="53499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400" b="1" dirty="0" err="1"/>
              <a:t>Перстенюк</a:t>
            </a:r>
            <a:r>
              <a:rPr lang="uk-UA" sz="2400" b="1" dirty="0"/>
              <a:t> Софія «Кістка молочної залози. Фіброаденома»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697614C9-849C-497C-B424-35284284EA2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17" y="3349612"/>
            <a:ext cx="3640455" cy="2275205"/>
          </a:xfrm>
          <a:prstGeom prst="rect">
            <a:avLst/>
          </a:prstGeom>
        </p:spPr>
      </p:pic>
      <p:pic>
        <p:nvPicPr>
          <p:cNvPr id="7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BCA9E54A-587C-4A3D-BC54-0611C6BF4006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" t="4452" r="1537" b="4794"/>
          <a:stretch/>
        </p:blipFill>
        <p:spPr bwMode="auto">
          <a:xfrm>
            <a:off x="7918062" y="3349613"/>
            <a:ext cx="3640455" cy="22752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2642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D26209C3-ACFD-4E16-B564-435FDD982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8288" y="1335846"/>
            <a:ext cx="7855424" cy="48021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dirty="0"/>
              <a:t>Також проведені дослідження та подальша інтерпретація результатів гуртківців під керівництвом професора </a:t>
            </a:r>
            <a:r>
              <a:rPr lang="uk-UA" sz="2400" b="1" dirty="0"/>
              <a:t>Миколи Леонідовича </a:t>
            </a:r>
            <a:r>
              <a:rPr lang="uk-UA" sz="2400" b="1" dirty="0" err="1"/>
              <a:t>Радзиховського</a:t>
            </a:r>
            <a:r>
              <a:rPr lang="uk-UA" sz="2400" b="1" dirty="0"/>
              <a:t> </a:t>
            </a:r>
            <a:r>
              <a:rPr lang="uk-UA" sz="2400" dirty="0"/>
              <a:t>були опубліковані у збірниках тез, наукових вісниках та фахових журналах, а саме: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60A3CC23-6FB0-452D-BD8E-D2D5BFCE8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68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3600" b="1" i="1" dirty="0"/>
              <a:t>Результати діяльності гуртка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6CD6961-637C-4020-AA85-37B81FB4F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12" y="2913441"/>
            <a:ext cx="2567485" cy="35169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91968B0-1171-4FFC-8A82-7FA42E4CD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375" y="2913441"/>
            <a:ext cx="2541895" cy="351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7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3051B57D-CD44-44A1-862E-8715BBB49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3640" y="1113915"/>
            <a:ext cx="7601803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dirty="0"/>
              <a:t> Стаття «Огляд: </a:t>
            </a:r>
            <a:r>
              <a:rPr lang="uk-UA" sz="2400" b="1" dirty="0" err="1"/>
              <a:t>евтаназія</a:t>
            </a:r>
            <a:r>
              <a:rPr lang="uk-UA" sz="2400" b="1" dirty="0"/>
              <a:t> і способи </a:t>
            </a:r>
            <a:r>
              <a:rPr lang="uk-UA" sz="2400" b="1" dirty="0" err="1"/>
              <a:t>евтаназії</a:t>
            </a:r>
            <a:r>
              <a:rPr lang="uk-UA" sz="2400" b="1" dirty="0"/>
              <a:t> тварин»</a:t>
            </a:r>
          </a:p>
          <a:p>
            <a:pPr marL="0" indent="0" algn="ctr">
              <a:buNone/>
            </a:pPr>
            <a:r>
              <a:rPr lang="uk-UA" sz="2400" b="1" dirty="0"/>
              <a:t> С. М. </a:t>
            </a:r>
            <a:r>
              <a:rPr lang="uk-UA" sz="2400" b="1" dirty="0" err="1"/>
              <a:t>Ничипорук</a:t>
            </a:r>
            <a:r>
              <a:rPr lang="uk-UA" sz="2400" b="1" dirty="0"/>
              <a:t> , М. Л. </a:t>
            </a:r>
            <a:r>
              <a:rPr lang="uk-UA" sz="2400" b="1" dirty="0" err="1"/>
              <a:t>Радзиховський</a:t>
            </a:r>
            <a:r>
              <a:rPr lang="uk-UA" sz="2400" b="1" dirty="0"/>
              <a:t> , Б. В. </a:t>
            </a:r>
            <a:r>
              <a:rPr lang="uk-UA" sz="2400" b="1" dirty="0" err="1"/>
              <a:t>Гутий</a:t>
            </a:r>
            <a:r>
              <a:rPr lang="uk-UA" sz="2400" b="1" dirty="0"/>
              <a:t> у </a:t>
            </a:r>
            <a:r>
              <a:rPr lang="ru-RU" sz="2400" dirty="0" err="1"/>
              <a:t>науковому</a:t>
            </a:r>
            <a:r>
              <a:rPr lang="ru-RU" sz="2400" dirty="0"/>
              <a:t> </a:t>
            </a:r>
            <a:r>
              <a:rPr lang="ru-RU" sz="2400" dirty="0" err="1"/>
              <a:t>віснику</a:t>
            </a:r>
            <a:r>
              <a:rPr lang="ru-RU" sz="2400" dirty="0"/>
              <a:t> </a:t>
            </a:r>
            <a:r>
              <a:rPr lang="ru-RU" sz="2400" dirty="0" err="1"/>
              <a:t>Львівського</a:t>
            </a:r>
            <a:r>
              <a:rPr lang="ru-RU" sz="2400" dirty="0"/>
              <a:t> </a:t>
            </a:r>
            <a:r>
              <a:rPr lang="ru-RU" sz="2400" dirty="0" err="1"/>
              <a:t>національного</a:t>
            </a:r>
            <a:r>
              <a:rPr lang="ru-RU" sz="2400" dirty="0"/>
              <a:t> </a:t>
            </a:r>
            <a:r>
              <a:rPr lang="ru-RU" sz="2400" dirty="0" err="1"/>
              <a:t>універси</a:t>
            </a:r>
            <a:r>
              <a:rPr lang="ru-RU" sz="2400" dirty="0"/>
              <a:t>- </a:t>
            </a:r>
            <a:r>
              <a:rPr lang="ru-RU" sz="2400" dirty="0" err="1"/>
              <a:t>тету</a:t>
            </a:r>
            <a:r>
              <a:rPr lang="ru-RU" sz="2400" dirty="0"/>
              <a:t>   </a:t>
            </a:r>
            <a:r>
              <a:rPr lang="ru-RU" sz="2400" dirty="0" err="1"/>
              <a:t>ветеринарної</a:t>
            </a:r>
            <a:r>
              <a:rPr lang="ru-RU" sz="2400" dirty="0"/>
              <a:t> </a:t>
            </a:r>
            <a:r>
              <a:rPr lang="ru-RU" sz="2400" dirty="0" err="1"/>
              <a:t>медицини</a:t>
            </a:r>
            <a:r>
              <a:rPr lang="ru-RU" sz="2400" dirty="0"/>
              <a:t> та </a:t>
            </a:r>
            <a:r>
              <a:rPr lang="ru-RU" sz="2400" dirty="0" err="1"/>
              <a:t>біотехнологій</a:t>
            </a:r>
            <a:r>
              <a:rPr lang="ru-RU" sz="2400" dirty="0"/>
              <a:t> </a:t>
            </a:r>
            <a:r>
              <a:rPr lang="ru-RU" sz="2400" dirty="0" err="1"/>
              <a:t>імені</a:t>
            </a:r>
            <a:r>
              <a:rPr lang="ru-RU" sz="2400" dirty="0"/>
              <a:t>          С.З. </a:t>
            </a:r>
            <a:r>
              <a:rPr lang="ru-RU" sz="2400" dirty="0" err="1"/>
              <a:t>Ґжицького</a:t>
            </a:r>
            <a:r>
              <a:rPr lang="ru-RU" sz="2400" dirty="0"/>
              <a:t>. </a:t>
            </a:r>
          </a:p>
          <a:p>
            <a:pPr marL="0" indent="0" algn="ctr">
              <a:buNone/>
            </a:pPr>
            <a:r>
              <a:rPr lang="ru-RU" sz="2400" b="1" dirty="0" err="1"/>
              <a:t>Серія</a:t>
            </a:r>
            <a:r>
              <a:rPr lang="ru-RU" sz="2400" dirty="0"/>
              <a:t>: </a:t>
            </a:r>
            <a:r>
              <a:rPr lang="ru-RU" sz="2400" dirty="0" err="1"/>
              <a:t>Ветеринарні</a:t>
            </a:r>
            <a:r>
              <a:rPr lang="ru-RU" sz="2400" dirty="0"/>
              <a:t> науки </a:t>
            </a:r>
            <a:endParaRPr lang="uk-UA" sz="2400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35620C72-528C-4089-8B6B-1F7CFA24A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3600" b="1" i="1" dirty="0"/>
              <a:t>Результати діяльності гуртка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C35138E-13A1-4FA5-BC1F-F1D57847A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003" y="3598395"/>
            <a:ext cx="4119993" cy="298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7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550</Words>
  <Application>Microsoft Office PowerPoint</Application>
  <PresentationFormat>Произвольный</PresentationFormat>
  <Paragraphs>52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Звіт гуртка «Ветеринарна вірусологія» 2022</vt:lpstr>
      <vt:lpstr>Основні завдання гуртка:</vt:lpstr>
      <vt:lpstr>Результати діяльності гуртка</vt:lpstr>
      <vt:lpstr>Результати діяльності гуртка</vt:lpstr>
      <vt:lpstr>Результати діяльності гуртка</vt:lpstr>
      <vt:lpstr>Результати діяльності гуртка</vt:lpstr>
      <vt:lpstr>Результати діяльності гуртка</vt:lpstr>
      <vt:lpstr>Результати діяльності гуртка</vt:lpstr>
      <vt:lpstr>Результати діяльності гуртка</vt:lpstr>
      <vt:lpstr>Результати діяльності гуртка</vt:lpstr>
      <vt:lpstr>Результати діяльності гуртка</vt:lpstr>
      <vt:lpstr>Результати діяльності гуртка</vt:lpstr>
      <vt:lpstr>Результати діяльності гуртка</vt:lpstr>
      <vt:lpstr>Висновок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Sofia</dc:creator>
  <cp:lastModifiedBy>Пользователь</cp:lastModifiedBy>
  <cp:revision>14</cp:revision>
  <dcterms:created xsi:type="dcterms:W3CDTF">2022-11-02T18:41:30Z</dcterms:created>
  <dcterms:modified xsi:type="dcterms:W3CDTF">2022-11-02T20:50:38Z</dcterms:modified>
</cp:coreProperties>
</file>