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18"/>
  </p:notesMasterIdLst>
  <p:sldIdLst>
    <p:sldId id="257" r:id="rId2"/>
    <p:sldId id="295" r:id="rId3"/>
    <p:sldId id="279" r:id="rId4"/>
    <p:sldId id="307" r:id="rId5"/>
    <p:sldId id="298" r:id="rId6"/>
    <p:sldId id="306" r:id="rId7"/>
    <p:sldId id="312" r:id="rId8"/>
    <p:sldId id="284" r:id="rId9"/>
    <p:sldId id="308" r:id="rId10"/>
    <p:sldId id="299" r:id="rId11"/>
    <p:sldId id="310" r:id="rId12"/>
    <p:sldId id="311" r:id="rId13"/>
    <p:sldId id="313" r:id="rId14"/>
    <p:sldId id="283" r:id="rId15"/>
    <p:sldId id="281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109B3"/>
    <a:srgbClr val="1D089A"/>
    <a:srgbClr val="0000C0"/>
    <a:srgbClr val="67BFDB"/>
    <a:srgbClr val="E5FA66"/>
    <a:srgbClr val="E9EC74"/>
    <a:srgbClr val="6472F8"/>
    <a:srgbClr val="0000AC"/>
    <a:srgbClr val="3F1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83F9009-C96C-48D9-BBF8-889EBD431D84}" type="datetimeFigureOut">
              <a:rPr lang="ru-RU"/>
              <a:pPr>
                <a:defRPr/>
              </a:pPr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391F6F-A985-4512-B43E-011BC6893E18}" type="slidenum">
              <a:rPr lang="ru-RU" altLang="en-US"/>
              <a:pPr/>
              <a:t>‹№›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10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90580E-6A67-48CC-8094-E11E10114359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B8329-B007-485D-9153-410661F941D9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B8329-B007-485D-9153-410661F941D9}" type="slidenum">
              <a:rPr lang="ru-RU" altLang="ru-RU"/>
              <a:pPr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4B8329-B007-485D-9153-410661F941D9}" type="slidenum">
              <a:rPr lang="ru-RU" altLang="ru-RU"/>
              <a:pPr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E0F33D-8A92-4BD6-82FF-60C0AE464848}" type="slidenum">
              <a:rPr lang="ru-RU" altLang="ru-RU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234BD2-4C33-4369-8324-4E7880F1495B}" type="slidenum">
              <a:rPr lang="ru-RU" altLang="ru-RU"/>
              <a:pPr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B4E593-B9AE-4320-8EC6-965DEB0F2473}" type="slidenum">
              <a:rPr lang="ru-RU" altLang="ru-RU"/>
              <a:pPr eaLnBrk="1" hangingPunct="1"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AEFC90-D1DC-41C2-AC04-8F4E0FA8104C}" type="slidenum">
              <a:rPr lang="ru-RU" altLang="ru-RU"/>
              <a:pPr eaLnBrk="1" hangingPunct="1"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9E9A7-C6E8-4431-8A8F-9E2D590F3908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104A88-32A4-4DD0-BC67-C6DBB5F8D296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104A88-32A4-4DD0-BC67-C6DBB5F8D296}" type="slidenum">
              <a:rPr lang="ru-RU" altLang="ru-RU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9F141-AD8A-479C-BBB5-09A84B15FB27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86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4AE25-DA5D-4463-BD2E-F54817FC1890}" type="slidenum">
              <a:rPr lang="ru-RU" altLang="ru-RU"/>
              <a:pPr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4AE25-DA5D-4463-BD2E-F54817FC1890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4AE25-DA5D-4463-BD2E-F54817FC1890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4AE25-DA5D-4463-BD2E-F54817FC1890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5A88788-A499-4AE1-A45C-04FD0FA80DB3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‹№›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4/27/2023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‹№›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1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6.jpe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449403"/>
            <a:ext cx="9144000" cy="6582345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11468"/>
            <a:ext cx="800587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УНІВЕРСИТЕТ БІОРЕСУРСІВ І ПРИРОДОКОРИСТУВАННЯ УКРАЇНИ</a:t>
            </a:r>
          </a:p>
          <a:p>
            <a:pPr algn="ctr"/>
            <a:endParaRPr lang="uk-UA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факультет</a:t>
            </a:r>
          </a:p>
          <a:p>
            <a:pPr algn="ctr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статистики та економічного аналізу</a:t>
            </a:r>
          </a:p>
          <a:p>
            <a:pPr algn="ctr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гурток</a:t>
            </a:r>
          </a:p>
          <a:p>
            <a:pPr algn="ctr"/>
            <a:endParaRPr lang="uk-UA" sz="2400" b="1" dirty="0">
              <a:solidFill>
                <a:srgbClr val="1D0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21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СТАТИСТИКА</a:t>
            </a:r>
          </a:p>
          <a:p>
            <a:pPr algn="ctr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208" y="4570924"/>
            <a:ext cx="1572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</a:p>
          <a:p>
            <a:r>
              <a:rPr lang="uk-UA" sz="2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.е.н</a:t>
            </a:r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</a:t>
            </a:r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160" y="5578278"/>
            <a:ext cx="263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Староста гуртка</a:t>
            </a:r>
            <a:endParaRPr lang="en-US" sz="2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6965" y="4755588"/>
            <a:ext cx="1817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В. </a:t>
            </a:r>
            <a:r>
              <a:rPr lang="uk-UA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Чухліб</a:t>
            </a:r>
            <a:endParaRPr lang="en-US" sz="2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5361" y="5578276"/>
            <a:ext cx="2313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Гізетдінов</a:t>
            </a:r>
            <a:endParaRPr lang="en-US" sz="2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310" y="6305334"/>
            <a:ext cx="141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2023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 descr="https://apf.mail.ru/cgi-bin/readmsg/%D0%A5%D1%80%D0%B8%D0%BD%D1%8E%D0%BA%20%D0%9E%D0%BB%D0%B5%D0%BD%D0%B0.jpg?id=14890744280000000576%3B0%3B4&amp;x-email=alla.chukhleb%40mail.ru&amp;exif=1&amp;bs=5856&amp;bl=867971&amp;ct=image%2Fjpeg&amp;cn=%25d0%25a5%25d1%2580%25d0%25b8%25d0%25bd%25d1%258e%25d0%25ba%2520%25d0%259e%25d0%25bb%25d0%25b5%25d0%25bd%25d0%25b0.jpg&amp;cte=binary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0244" name="AutoShape 11" descr="https://mail.ukr.net/attach/resize/15258086280780600623/6?size=preview_desktop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5" name="AutoShape 4" descr="P91120-1256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91120-1256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91120-1256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8" descr="http://www.anticormereja.info/wp-content/uploads/2019/11/krugliy_s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66"/>
            <a:ext cx="4320480" cy="143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618105"/>
            <a:ext cx="3091544" cy="4259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C:\Users\01\Desktop\Для гуртка\фото 1.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71" y="2346163"/>
            <a:ext cx="4454229" cy="280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 descr="https://apf.mail.ru/cgi-bin/readmsg/%D0%A5%D1%80%D0%B8%D0%BD%D1%8E%D0%BA%20%D0%9E%D0%BB%D0%B5%D0%BD%D0%B0.jpg?id=14890744280000000576%3B0%3B4&amp;x-email=alla.chukhleb%40mail.ru&amp;exif=1&amp;bs=5856&amp;bl=867971&amp;ct=image%2Fjpeg&amp;cn=%25d0%25a5%25d1%2580%25d0%25b8%25d0%25bd%25d1%258e%25d0%25ba%2520%25d0%259e%25d0%25bb%25d0%25b5%25d0%25bd%25d0%25b0.jpg&amp;cte=binary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0244" name="AutoShape 11" descr="https://mail.ukr.net/attach/resize/15258086280780600623/6?size=preview_desktop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5" name="AutoShape 4" descr="P91120-1256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91120-1256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91120-1256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8" descr="http://www.anticormereja.info/wp-content/uploads/2019/11/krugliy_s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66"/>
            <a:ext cx="4320480" cy="143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18106"/>
            <a:ext cx="3087503" cy="4331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01\Desktop\Для гуртка\Сертифiкат Черенк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176464" cy="292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 descr="https://apf.mail.ru/cgi-bin/readmsg/%D0%A5%D1%80%D0%B8%D0%BD%D1%8E%D0%BA%20%D0%9E%D0%BB%D0%B5%D0%BD%D0%B0.jpg?id=14890744280000000576%3B0%3B4&amp;x-email=alla.chukhleb%40mail.ru&amp;exif=1&amp;bs=5856&amp;bl=867971&amp;ct=image%2Fjpeg&amp;cn=%25d0%25a5%25d1%2580%25d0%25b8%25d0%25bd%25d1%258e%25d0%25ba%2520%25d0%259e%25d0%25bb%25d0%25b5%25d0%25bd%25d0%25b0.jpg&amp;cte=binary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10244" name="AutoShape 11" descr="https://mail.ukr.net/attach/resize/15258086280780600623/6?size=preview_desktop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5" name="AutoShape 4" descr="P91120-1256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91120-12562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91120-12562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8" descr="http://www.anticormereja.info/wp-content/uploads/2019/11/krugliy_st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66"/>
            <a:ext cx="4320480" cy="1437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01\Desktop\Для гуртка\фото 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36" y="2396896"/>
            <a:ext cx="428695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01\Desktop\Для гуртка\ЗБ, США.pdf - Adobe Rea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9" y="1627293"/>
            <a:ext cx="3189337" cy="420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5707" y="548680"/>
            <a:ext cx="748151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Гізетдінов</a:t>
            </a:r>
            <a:r>
              <a:rPr lang="uk-UA" sz="2400" b="1" dirty="0" smtClean="0">
                <a:solidFill>
                  <a:srgbClr val="000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Едуард</a:t>
            </a:r>
          </a:p>
          <a:p>
            <a:pPr algn="ctr"/>
            <a:r>
              <a:rPr lang="uk-UA" sz="2000" b="1" i="1" dirty="0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 </a:t>
            </a:r>
            <a:r>
              <a:rPr lang="uk-UA" sz="20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туру Всеукраїнського конкурсу студентських наукових робіт з напряму </a:t>
            </a:r>
            <a:endParaRPr lang="uk-UA" sz="2000" b="1" i="1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аналітика та статистика».</a:t>
            </a:r>
            <a:endParaRPr lang="ru-RU" sz="2000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наукової роботи: 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«Інформаційно-статистичне забезпечення як складова ефективного виробництва жита в Україні».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керівник: канд.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доц. </a:t>
            </a:r>
            <a:r>
              <a:rPr lang="uk-UA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Чухліб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 В.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01\Desktop\Фото 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25" y="3164782"/>
            <a:ext cx="3937799" cy="27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1\Desktop\фото 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3"/>
          <a:stretch/>
        </p:blipFill>
        <p:spPr bwMode="auto">
          <a:xfrm>
            <a:off x="4806545" y="4005064"/>
            <a:ext cx="3602754" cy="21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1518377"/>
            <a:ext cx="7416825" cy="423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446088" fontAlgn="auto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Залучення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до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роботи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студентів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та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виконання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наукових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робіт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,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які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б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мали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практичне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застосування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. </a:t>
            </a: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Систематичне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проведення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засідань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членів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студентського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наукового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гуртка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,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тренінгів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,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круглих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столів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.</a:t>
            </a:r>
          </a:p>
          <a:p>
            <a:pPr marL="457200" indent="-457200" algn="just" defTabSz="446088" fontAlgn="auto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Участь 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студентських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наукових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конференціях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НУБіП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України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.</a:t>
            </a:r>
          </a:p>
          <a:p>
            <a:pPr marL="457200" indent="-457200" algn="just" defTabSz="446088" fontAlgn="auto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Участь 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в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Міжвузівьких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та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Міжнародних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науково-практичних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конференціях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.</a:t>
            </a:r>
          </a:p>
          <a:p>
            <a:pPr marL="457200" indent="-457200" algn="just" defTabSz="446088" fontAlgn="auto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+mj-lt"/>
              <a:buAutoNum type="arabicPeriod"/>
              <a:defRPr/>
            </a:pPr>
            <a:r>
              <a:rPr lang="ru-RU" altLang="ru-RU" sz="2300" b="1" kern="0" dirty="0" err="1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Прийняття</a:t>
            </a:r>
            <a:r>
              <a:rPr lang="ru-RU" altLang="ru-RU" sz="2300" b="1" kern="0" dirty="0" smtClean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участі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в </a:t>
            </a:r>
            <a:r>
              <a:rPr lang="ru-RU" altLang="ru-RU" sz="2300" b="1" kern="0" dirty="0" err="1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олімпіадах</a:t>
            </a:r>
            <a:r>
              <a:rPr lang="ru-RU" altLang="ru-RU" sz="2300" b="1" kern="0" dirty="0">
                <a:solidFill>
                  <a:srgbClr val="0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з «Статистики».</a:t>
            </a:r>
            <a:endParaRPr lang="ru-RU" sz="2300" kern="0" dirty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1128"/>
            <a:ext cx="1800200" cy="1452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4" y="810289"/>
            <a:ext cx="5142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800" b="1" dirty="0" err="1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2023-2024 </a:t>
            </a:r>
            <a:r>
              <a:rPr lang="ru-RU" sz="2800" b="1" dirty="0" err="1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ru-RU" sz="2800" b="1" dirty="0" smtClean="0">
                <a:solidFill>
                  <a:srgbClr val="1D0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1D0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926194" y="485264"/>
            <a:ext cx="7485060" cy="9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608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608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5000"/>
              </a:lnSpc>
              <a:spcBef>
                <a:spcPct val="0"/>
              </a:spcBef>
              <a:buClrTx/>
              <a:buSzPct val="100000"/>
              <a:buFontTx/>
              <a:buNone/>
              <a:defRPr/>
            </a:pPr>
            <a:r>
              <a:rPr lang="uk-UA" altLang="ru-RU" sz="2800" b="1" i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  </a:t>
            </a:r>
            <a:r>
              <a:rPr lang="uk-UA" altLang="ru-RU" sz="2800" b="1" dirty="0" smtClean="0">
                <a:solidFill>
                  <a:srgbClr val="1D089A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Концепція стратегії розвитку наукового гуртка спрямована на:</a:t>
            </a:r>
            <a:endParaRPr lang="uk-UA" altLang="ru-RU" b="1" i="1" dirty="0" smtClean="0">
              <a:solidFill>
                <a:srgbClr val="1D089A"/>
              </a:solidFill>
              <a:latin typeface="Times New Roman" pitchFamily="18" charset="0"/>
              <a:ea typeface="Microsoft YaHei" charset="-122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15038" y="1700808"/>
            <a:ext cx="7560840" cy="45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44" tIns="44973" rIns="89944" bIns="44973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1425" indent="-225425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68625" indent="-225425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5825" indent="-225425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3025" indent="-225425" defTabSz="4460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 algn="just" defTabSz="446088" eaLnBrk="1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досліджень</a:t>
            </a:r>
            <a:r>
              <a:rPr lang="ru-RU" altLang="ru-RU" sz="2400" b="1" kern="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altLang="ru-RU" sz="2400" b="1" kern="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446088" eaLnBrk="1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uk-UA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 рівня наукової підготовки студентів </a:t>
            </a:r>
            <a:r>
              <a:rPr lang="uk-UA" altLang="ru-RU" sz="2200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(опанування ними професійних знань і практичних навичок з методики і форм, видів і способів проведення статистичного дослідження, вміння аналізувати, порівнювати, критично оцінювати достовірність і надійність джерел даних, інформації та цифровий контент);</a:t>
            </a:r>
          </a:p>
          <a:p>
            <a:pPr marL="342900" indent="-342900" algn="just" defTabSz="446088" eaLnBrk="1" fontAlgn="auto" hangingPunct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400" b="1" i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altLang="ru-RU" sz="24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altLang="ru-RU" sz="24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i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altLang="ru-RU" sz="24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статистики для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суб'єктів</a:t>
            </a:r>
            <a:r>
              <a:rPr lang="ru-RU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kern="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господарювання</a:t>
            </a:r>
            <a:r>
              <a:rPr lang="uk-UA" altLang="ru-RU" sz="24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200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урахуванням особливостей галузі народного господарства та </a:t>
            </a:r>
            <a:r>
              <a:rPr lang="uk-UA" altLang="ru-RU" sz="2200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використанням програмних </a:t>
            </a:r>
            <a:r>
              <a:rPr lang="uk-UA" altLang="ru-RU" sz="2200" kern="0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uk-UA" altLang="ru-RU" sz="2200" b="1" i="1" kern="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46088" eaLnBrk="1" fontAlgn="auto" hangingPunct="0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buFont typeface="Times New Roman" pitchFamily="18" charset="0"/>
              <a:buNone/>
              <a:defRPr/>
            </a:pPr>
            <a:endParaRPr lang="uk-UA" altLang="ru-RU" sz="2400" b="1" kern="0" dirty="0" smtClean="0">
              <a:solidFill>
                <a:srgbClr val="000000"/>
              </a:solidFill>
              <a:latin typeface="Cambria" pitchFamily="1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701193"/>
            <a:ext cx="2142693" cy="1287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086013"/>
            <a:ext cx="5108487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solidFill>
                  <a:srgbClr val="1D089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 за увагу!</a:t>
            </a:r>
            <a:endParaRPr lang="en-US" sz="6600" b="1" dirty="0">
              <a:ln w="11430"/>
              <a:solidFill>
                <a:srgbClr val="1D089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Гифки Прозрачный Computer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55">
            <a:off x="2185144" y="2496299"/>
            <a:ext cx="4400459" cy="291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926099" y="690298"/>
            <a:ext cx="65386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76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76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76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76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31B6FD"/>
              </a:buClr>
              <a:buSzPct val="100000"/>
              <a:buFontTx/>
              <a:buNone/>
            </a:pPr>
            <a:r>
              <a:rPr lang="ru-RU" altLang="ru-RU" sz="25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Завдання</a:t>
            </a:r>
            <a:r>
              <a:rPr lang="ru-RU" altLang="ru-RU" sz="25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гуртка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спрямовані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на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формування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навичок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науково-дослідної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діяльності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студентів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і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полягає</a:t>
            </a:r>
            <a:r>
              <a:rPr lang="ru-RU" altLang="ru-RU" sz="25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у </a:t>
            </a:r>
            <a:r>
              <a:rPr lang="ru-RU" altLang="ru-RU" sz="25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наступному</a:t>
            </a:r>
            <a:r>
              <a:rPr lang="ru-RU" altLang="ru-RU" sz="25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:</a:t>
            </a:r>
            <a:endParaRPr lang="uk-UA" altLang="ru-RU" sz="25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772243" y="2284410"/>
            <a:ext cx="7688190" cy="40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7675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7675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7675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76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7675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7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>
                <a:srgbClr val="31B6FD"/>
              </a:buClr>
              <a:buSzPct val="100000"/>
              <a:buFontTx/>
              <a:buNone/>
            </a:pPr>
            <a:r>
              <a:rPr lang="ru-RU" altLang="ru-RU" b="1" i="1" dirty="0">
                <a:solidFill>
                  <a:srgbClr val="2109B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</a:t>
            </a:r>
            <a:r>
              <a:rPr lang="ru-RU" altLang="ru-RU" b="1" i="1" dirty="0">
                <a:solidFill>
                  <a:srgbClr val="1D089A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 </a:t>
            </a:r>
            <a:r>
              <a:rPr lang="ru-RU" alt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  </a:t>
            </a:r>
            <a:r>
              <a:rPr lang="ru-RU" altLang="ru-RU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Проводити</a:t>
            </a:r>
            <a:r>
              <a:rPr lang="ru-RU" alt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статистичне</a:t>
            </a:r>
            <a:r>
              <a:rPr lang="ru-RU" altLang="ru-RU" b="1" i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ru-RU" altLang="ru-RU" b="1" i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спостереження</a:t>
            </a:r>
            <a:r>
              <a:rPr lang="ru-RU" alt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</a:p>
          <a:p>
            <a:pPr lvl="0" algn="just" eaLnBrk="1" hangingPunct="1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>
                <a:srgbClr val="31B6FD"/>
              </a:buClr>
              <a:buSzPct val="100000"/>
            </a:pPr>
            <a:r>
              <a:rPr lang="ru-RU" altLang="ru-RU" b="1" i="1" dirty="0" smtClean="0">
                <a:solidFill>
                  <a:srgbClr val="2109B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</a:t>
            </a:r>
            <a:r>
              <a:rPr lang="ru-RU" alt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 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Порівнювати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та критично оцінювати достовірність і надійність джерел даних, інформації та цифровий 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контент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altLang="ru-RU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just" eaLnBrk="1" hangingPunct="1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>
                <a:srgbClr val="31B6FD"/>
              </a:buClr>
              <a:buSzPct val="100000"/>
              <a:buFontTx/>
              <a:buNone/>
            </a:pPr>
            <a:r>
              <a:rPr lang="ru-RU" altLang="ru-RU" b="1" i="1" dirty="0" smtClean="0">
                <a:solidFill>
                  <a:srgbClr val="1D089A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</a:t>
            </a:r>
            <a:r>
              <a:rPr lang="ru-RU" altLang="ru-RU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 </a:t>
            </a:r>
            <a:r>
              <a:rPr lang="uk-UA" altLang="ru-RU" b="1" i="1" dirty="0" smtClean="0">
                <a:latin typeface="Times New Roman"/>
                <a:ea typeface="Microsoft YaHei" panose="020B0503020204020204" pitchFamily="34" charset="-122"/>
                <a:cs typeface="Times New Roman"/>
              </a:rPr>
              <a:t>О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панувати сучасним статистичним інструментарієм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та застосовувати 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його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для опрацювання зібраної статистичної інформації</a:t>
            </a:r>
            <a:r>
              <a:rPr lang="ru-RU" alt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.</a:t>
            </a:r>
            <a:endParaRPr lang="ru-RU" altLang="ru-RU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just" eaLnBrk="1" hangingPunct="1"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>
                <a:srgbClr val="31B6FD"/>
              </a:buClr>
              <a:buSzPct val="100000"/>
              <a:buFontTx/>
              <a:buNone/>
            </a:pPr>
            <a:r>
              <a:rPr lang="ru-RU" altLang="ru-RU" b="1" i="1" dirty="0" smtClean="0">
                <a:solidFill>
                  <a:srgbClr val="2109B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Wingdings"/>
              </a:rPr>
              <a:t></a:t>
            </a:r>
            <a:r>
              <a:rPr lang="uk-UA" altLang="ru-RU" b="1" i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</a:t>
            </a:r>
            <a:r>
              <a:rPr lang="uk-UA" altLang="ru-RU" b="1" i="1" dirty="0" smtClean="0">
                <a:latin typeface="Times New Roman"/>
                <a:ea typeface="Microsoft YaHei" panose="020B0503020204020204" pitchFamily="34" charset="-122"/>
                <a:cs typeface="Times New Roman"/>
              </a:rPr>
              <a:t>В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міти </a:t>
            </a:r>
            <a:r>
              <a:rPr lang="uk-UA" b="1" i="1" dirty="0">
                <a:latin typeface="Times New Roman"/>
                <a:ea typeface="Calibri"/>
                <a:cs typeface="Times New Roman"/>
              </a:rPr>
              <a:t>інтерпретувати отримані результати </a:t>
            </a:r>
            <a:r>
              <a:rPr lang="uk-UA" b="1" i="1" dirty="0" smtClean="0">
                <a:latin typeface="Times New Roman"/>
                <a:ea typeface="Calibri"/>
                <a:cs typeface="Times New Roman"/>
              </a:rPr>
              <a:t>дослідження.</a:t>
            </a:r>
            <a:endParaRPr lang="ru-RU" altLang="ru-RU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" y="446085"/>
            <a:ext cx="18383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43608" y="657095"/>
            <a:ext cx="7200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608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«Статистика </a:t>
            </a:r>
            <a:r>
              <a:rPr lang="ru-RU" altLang="ru-RU" sz="2800" b="1" i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можливо</a:t>
            </a: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знає</a:t>
            </a: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все, </a:t>
            </a:r>
            <a:endParaRPr lang="ru-RU" altLang="ru-RU" sz="2800" b="1" i="1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але </a:t>
            </a:r>
            <a:r>
              <a:rPr lang="ru-RU" altLang="ru-RU" sz="2800" b="1" i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її</a:t>
            </a: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знають</a:t>
            </a: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не </a:t>
            </a:r>
            <a:r>
              <a:rPr lang="ru-RU" altLang="ru-RU" sz="2800" b="1" i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всі</a:t>
            </a:r>
            <a:r>
              <a:rPr lang="ru-RU" altLang="ru-RU" sz="2800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 descr="20200218163648.jpg,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700808"/>
            <a:ext cx="6120680" cy="422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43608" y="657095"/>
            <a:ext cx="71287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6088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у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науковому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гуртку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dirty="0" smtClean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altLang="ru-RU" sz="20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</a:t>
            </a:r>
            <a:r>
              <a:rPr lang="ru-RU" altLang="ru-RU" sz="2000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altLang="ru-RU" sz="20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студентом.</a:t>
            </a:r>
          </a:p>
        </p:txBody>
      </p:sp>
      <p:pic>
        <p:nvPicPr>
          <p:cNvPr id="2050" name="Picture 2" descr="C:\Users\01\Desktop\Для гуртка\фото 6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92170"/>
            <a:ext cx="5256584" cy="43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4" b="9045"/>
          <a:stretch/>
        </p:blipFill>
        <p:spPr bwMode="auto">
          <a:xfrm>
            <a:off x="5436096" y="4114800"/>
            <a:ext cx="2942044" cy="1892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0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1265346" y="904012"/>
            <a:ext cx="7130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10 </a:t>
            </a:r>
            <a:r>
              <a:rPr lang="ru-RU" alt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засідань</a:t>
            </a: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гуртка</a:t>
            </a: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28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580527"/>
            <a:ext cx="2857500" cy="4762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916832"/>
            <a:ext cx="60149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 план роботи гуртка;</a:t>
            </a:r>
          </a:p>
          <a:p>
            <a:pPr algn="just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заслухано і обговорено 12 доповідей;</a:t>
            </a:r>
          </a:p>
          <a:p>
            <a:pPr algn="just"/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підбито підсумки роботи; </a:t>
            </a:r>
          </a:p>
          <a:p>
            <a:pPr algn="just"/>
            <a:endParaRPr lang="uk-UA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заслухано пропозиції учасників щодо </a:t>
            </a:r>
          </a:p>
          <a:p>
            <a:pPr algn="just"/>
            <a:r>
              <a:rPr lang="uk-UA" sz="24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в майбутньому. </a:t>
            </a:r>
          </a:p>
          <a:p>
            <a:pPr algn="just">
              <a:lnSpc>
                <a:spcPct val="150000"/>
              </a:lnSpc>
            </a:pPr>
            <a:endParaRPr lang="uk-UA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 descr="https://zipview.mail.ru/get/7e18305f9f27f6d979f84bc4f2232581/158976c39bcb7dfb20c124fc5b396f36?x-email=alla.chukhleb@mail.ru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463" y="764704"/>
            <a:ext cx="8244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ctr">
              <a:spcAft>
                <a:spcPts val="0"/>
              </a:spcAft>
            </a:pPr>
            <a:r>
              <a:rPr lang="uk-UA" sz="2000" b="1" dirty="0">
                <a:solidFill>
                  <a:srgbClr val="1D089A"/>
                </a:solidFill>
                <a:latin typeface="Times New Roman"/>
                <a:ea typeface="Calibri"/>
                <a:cs typeface="Times New Roman"/>
              </a:rPr>
              <a:t>Члени гуртка приймали участь у </a:t>
            </a:r>
            <a:r>
              <a:rPr lang="uk-UA" sz="2000" b="1" dirty="0" smtClean="0">
                <a:solidFill>
                  <a:srgbClr val="1D089A"/>
                </a:solidFill>
                <a:latin typeface="Times New Roman"/>
                <a:ea typeface="Calibri"/>
                <a:cs typeface="Times New Roman"/>
              </a:rPr>
              <a:t>Всеукраїнських </a:t>
            </a:r>
            <a:r>
              <a:rPr lang="uk-UA" sz="2000" b="1" dirty="0">
                <a:solidFill>
                  <a:srgbClr val="1D089A"/>
                </a:solidFill>
                <a:latin typeface="Times New Roman"/>
                <a:ea typeface="Calibri"/>
                <a:cs typeface="Times New Roman"/>
              </a:rPr>
              <a:t>та Міжнародних науково-практичних конференціях, </a:t>
            </a:r>
            <a:endParaRPr lang="uk-UA" sz="2000" b="1" dirty="0" smtClean="0">
              <a:solidFill>
                <a:srgbClr val="1D089A"/>
              </a:solidFill>
              <a:latin typeface="Times New Roman"/>
              <a:ea typeface="Calibri"/>
              <a:cs typeface="Times New Roman"/>
            </a:endParaRPr>
          </a:p>
          <a:p>
            <a:pPr indent="431800" algn="ctr">
              <a:spcAft>
                <a:spcPts val="0"/>
              </a:spcAft>
            </a:pPr>
            <a:r>
              <a:rPr lang="uk-UA" sz="2000" b="1" dirty="0" smtClean="0">
                <a:solidFill>
                  <a:srgbClr val="1D089A"/>
                </a:solidFill>
                <a:latin typeface="Times New Roman"/>
                <a:ea typeface="Calibri"/>
                <a:cs typeface="Times New Roman"/>
              </a:rPr>
              <a:t>опубліковували наукові статті у міжнародних наукових виданнях:</a:t>
            </a:r>
            <a:endParaRPr lang="ru-RU" sz="2000" b="1" dirty="0">
              <a:solidFill>
                <a:srgbClr val="1D089A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24" y="1870842"/>
            <a:ext cx="5394587" cy="429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 descr="https://zipview.mail.ru/get/7e18305f9f27f6d979f84bc4f2232581/158976c39bcb7dfb20c124fc5b396f36?x-email=alla.chukhleb@mail.ru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43111"/>
            <a:ext cx="373320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43110"/>
            <a:ext cx="3343425" cy="3672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mykolaiv-rda.gov.ua/wp-content/uploads/2018/02/Krugliy-stil-EMU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937"/>
            <a:ext cx="4464496" cy="1836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6971" y="1696330"/>
            <a:ext cx="35283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 err="1" smtClean="0">
                <a:latin typeface="Times New Roman"/>
                <a:ea typeface="Times New Roman"/>
                <a:cs typeface="Times New Roman"/>
              </a:rPr>
              <a:t>SWorldJournal</a:t>
            </a:r>
            <a:endParaRPr lang="uk-UA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Вип. 16, 2022. 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Болгарія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) </a:t>
            </a:r>
            <a:endParaRPr lang="ru-RU" sz="14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5185" y="1695555"/>
            <a:ext cx="348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 err="1">
                <a:latin typeface="Times New Roman"/>
                <a:ea typeface="Times New Roman"/>
                <a:cs typeface="Times New Roman"/>
              </a:rPr>
              <a:t>Modern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err="1"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err="1">
                <a:latin typeface="Times New Roman"/>
                <a:ea typeface="Times New Roman"/>
                <a:cs typeface="Times New Roman"/>
              </a:rPr>
              <a:t>and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err="1">
                <a:latin typeface="Times New Roman"/>
                <a:ea typeface="Times New Roman"/>
                <a:cs typeface="Times New Roman"/>
              </a:rPr>
              <a:t>innovation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err="1" smtClean="0">
                <a:latin typeface="Times New Roman"/>
                <a:ea typeface="Times New Roman"/>
                <a:cs typeface="Times New Roman"/>
              </a:rPr>
              <a:t>technologies</a:t>
            </a:r>
            <a:endParaRPr lang="uk-UA" b="1" i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Вип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. 24. 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2022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b="1" i="1" dirty="0" smtClean="0">
                <a:latin typeface="Times New Roman"/>
                <a:ea typeface="Times New Roman"/>
                <a:cs typeface="Times New Roman"/>
              </a:rPr>
              <a:t>(Німеччина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)</a:t>
            </a:r>
            <a:endParaRPr lang="ru-RU" sz="14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2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 descr="https://zipview.mail.ru/get/7e18305f9f27f6d979f84bc4f2232581/158976c39bcb7dfb20c124fc5b396f36?x-email=alla.chukhleb@mail.ru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023029" y="836712"/>
            <a:ext cx="7272808" cy="144655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науково-практична конференція </a:t>
            </a:r>
          </a:p>
          <a:p>
            <a:pPr algn="ctr"/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«Стратегія 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 розвитку аграрних формувань України: аналітико-прогнозний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аспект»</a:t>
            </a:r>
          </a:p>
          <a:p>
            <a:pPr algn="ctr"/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2022 р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Київ, </a:t>
            </a:r>
            <a:r>
              <a:rPr lang="uk-UA" sz="2000" b="1" dirty="0" err="1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endParaRPr lang="ru-RU" sz="2000" b="1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01\Desktop\Для гуртка\фото 5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2" y="2420888"/>
            <a:ext cx="3650361" cy="26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01\Desktop\Для гуртка\фото 4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518794" cy="2656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 descr="https://zipview.mail.ru/get/7e18305f9f27f6d979f84bc4f2232581/158976c39bcb7dfb20c124fc5b396f36?x-email=alla.chukhleb@mail.ru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933773" y="790952"/>
            <a:ext cx="7272808" cy="1446550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ІV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 науково-практична конференція </a:t>
            </a:r>
          </a:p>
          <a:p>
            <a:pPr algn="ctr"/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«Стратегія 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 розвитку аграрних формувань України: аналітико-прогнозний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аспект»</a:t>
            </a:r>
          </a:p>
          <a:p>
            <a:pPr algn="ctr"/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 2022 р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Київ, </a:t>
            </a:r>
            <a:r>
              <a:rPr lang="uk-UA" sz="2000" b="1" dirty="0" err="1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НУБіП</a:t>
            </a:r>
            <a:r>
              <a:rPr lang="uk-UA" sz="2000" b="1" dirty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rgbClr val="0000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</a:t>
            </a:r>
            <a:endParaRPr lang="ru-RU" sz="2000" b="1" dirty="0">
              <a:solidFill>
                <a:srgbClr val="0000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:\Users\01\Desktop\Для гуртка\фото 1.5.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43" y="2386170"/>
            <a:ext cx="5323901" cy="347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Другая 117">
      <a:dk1>
        <a:srgbClr val="000000"/>
      </a:dk1>
      <a:lt1>
        <a:srgbClr val="CCCCFF"/>
      </a:lt1>
      <a:dk2>
        <a:srgbClr val="660033"/>
      </a:dk2>
      <a:lt2>
        <a:srgbClr val="5F5F5F"/>
      </a:lt2>
      <a:accent1>
        <a:srgbClr val="FF9933"/>
      </a:accent1>
      <a:accent2>
        <a:srgbClr val="CC0066"/>
      </a:accent2>
      <a:accent3>
        <a:srgbClr val="AF9AC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2435</TotalTime>
  <Words>446</Words>
  <Application>Microsoft Office PowerPoint</Application>
  <PresentationFormat>Екран (4:3)</PresentationFormat>
  <Paragraphs>82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7" baseType="lpstr">
      <vt:lpstr>Microsoft YaHei</vt:lpstr>
      <vt:lpstr>Arial</vt:lpstr>
      <vt:lpstr>Brush Script MT</vt:lpstr>
      <vt:lpstr>Calibri</vt:lpstr>
      <vt:lpstr>Cambria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</dc:creator>
  <cp:lastModifiedBy>User</cp:lastModifiedBy>
  <cp:revision>256</cp:revision>
  <dcterms:created xsi:type="dcterms:W3CDTF">2017-05-08T19:26:35Z</dcterms:created>
  <dcterms:modified xsi:type="dcterms:W3CDTF">2023-04-27T06:30:12Z</dcterms:modified>
</cp:coreProperties>
</file>