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6FD"/>
    <a:srgbClr val="F391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09" y="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23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6956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289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371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982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6223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800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273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045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6819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98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21A44-466E-4745-AD17-F93C4F2C3CCB}" type="datetimeFigureOut">
              <a:rPr lang="uk-UA" smtClean="0"/>
              <a:t>25.04.2025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57972-8D94-4B65-ADA8-B05E4F6A5BA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303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війна хвиля 1"/>
          <p:cNvSpPr/>
          <p:nvPr/>
        </p:nvSpPr>
        <p:spPr>
          <a:xfrm>
            <a:off x="214198" y="548268"/>
            <a:ext cx="6858000" cy="3562350"/>
          </a:xfrm>
          <a:prstGeom prst="doubleWave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гурток «</a:t>
            </a:r>
            <a:r>
              <a:rPr lang="uk-UA" sz="6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6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іджитал</a:t>
            </a:r>
            <a:r>
              <a:rPr lang="uk-UA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облік</a:t>
            </a:r>
            <a:r>
              <a:rPr lang="uk-UA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0"/>
            <a:ext cx="5000625" cy="5000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кутник 3"/>
          <p:cNvSpPr/>
          <p:nvPr/>
        </p:nvSpPr>
        <p:spPr>
          <a:xfrm>
            <a:off x="6096000" y="538231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наукового гуртка: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к.е.н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доц. Любов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Миськів</a:t>
            </a: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Староста наукового гуртка: Євгенія Жукова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5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880732" y="16191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Учасники наукового гуртка активно публікуються та приймають участь у наукових конференціях </a:t>
            </a:r>
            <a:endParaRPr lang="uk-UA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278" y="1457698"/>
            <a:ext cx="3657599" cy="2837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9112">
            <a:off x="155712" y="161913"/>
            <a:ext cx="2479692" cy="3487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76925">
            <a:off x="1319691" y="2915135"/>
            <a:ext cx="2801632" cy="39428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7439">
            <a:off x="8873083" y="148008"/>
            <a:ext cx="2999735" cy="3543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33425">
            <a:off x="7912790" y="3228386"/>
            <a:ext cx="2686223" cy="37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250910" y="2196120"/>
            <a:ext cx="5229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uk-UA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руглена прямокутна виноска 1"/>
          <p:cNvSpPr/>
          <p:nvPr/>
        </p:nvSpPr>
        <p:spPr>
          <a:xfrm>
            <a:off x="171449" y="400050"/>
            <a:ext cx="5695951" cy="5705475"/>
          </a:xfrm>
          <a:prstGeom prst="wedgeRoundRectCallout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наукового гуртка</a:t>
            </a:r>
          </a:p>
          <a:p>
            <a:pPr algn="just"/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поглиблення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 і навичок студентів з бухгалтерського обліку та залучення студентів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2-4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курсів спеціальності «Облік і оподаткування» до наукової 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 у сфері </a:t>
            </a:r>
            <a:r>
              <a:rPr lang="uk-UA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діджитал</a:t>
            </a:r>
            <a:r>
              <a:rPr lang="uk-UA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обліку, </a:t>
            </a:r>
            <a:r>
              <a:rPr lang="uk-UA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 студентів до участі у наукових конференціях, сприяння у написанні наукових робіт з бухгалтерського обліку у госпрозрахункових організаціях.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0" y="295275"/>
            <a:ext cx="6096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nubip.edu.ua/sites/default/files/u346/27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24274"/>
            <a:ext cx="3340100" cy="218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488" y="4305300"/>
            <a:ext cx="3305175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98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891066" y="501789"/>
            <a:ext cx="6785832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uk-UA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наукового гуртка</a:t>
            </a:r>
            <a:endParaRPr lang="uk-UA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круглений прямокутник 2"/>
          <p:cNvSpPr/>
          <p:nvPr/>
        </p:nvSpPr>
        <p:spPr>
          <a:xfrm>
            <a:off x="4358261" y="1700242"/>
            <a:ext cx="5105400" cy="1581091"/>
          </a:xfrm>
          <a:prstGeom prst="roundRect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наукового гуртка: доц. Любов </a:t>
            </a:r>
            <a:r>
              <a:rPr lang="uk-UA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Миськів</a:t>
            </a:r>
            <a:endParaRPr lang="uk-UA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ілка вниз 3"/>
          <p:cNvSpPr/>
          <p:nvPr/>
        </p:nvSpPr>
        <p:spPr>
          <a:xfrm>
            <a:off x="5381625" y="1219259"/>
            <a:ext cx="962025" cy="39046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круглений прямокутник 5"/>
          <p:cNvSpPr/>
          <p:nvPr/>
        </p:nvSpPr>
        <p:spPr>
          <a:xfrm>
            <a:off x="5629275" y="3371850"/>
            <a:ext cx="6162676" cy="1924050"/>
          </a:xfrm>
          <a:prstGeom prst="roundRect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5703553" y="4041487"/>
            <a:ext cx="6088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гуртка</a:t>
            </a:r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ілка вниз 7"/>
          <p:cNvSpPr/>
          <p:nvPr/>
        </p:nvSpPr>
        <p:spPr>
          <a:xfrm>
            <a:off x="9453585" y="1219259"/>
            <a:ext cx="827654" cy="215259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0" y="2207476"/>
            <a:ext cx="2605620" cy="2805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766" y="2242006"/>
            <a:ext cx="2008730" cy="273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0" y="4993002"/>
            <a:ext cx="2929362" cy="1647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60" y="-98777"/>
            <a:ext cx="3279566" cy="2403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427" y="4962415"/>
            <a:ext cx="2602015" cy="189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62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круглена прямокутна виноска 1"/>
          <p:cNvSpPr/>
          <p:nvPr/>
        </p:nvSpPr>
        <p:spPr>
          <a:xfrm>
            <a:off x="847725" y="95250"/>
            <a:ext cx="8991600" cy="742950"/>
          </a:xfrm>
          <a:prstGeom prst="wedgeRoundRectCallout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завдання наукового гуртка</a:t>
            </a:r>
            <a:r>
              <a:rPr lang="uk-UA" b="1" dirty="0"/>
              <a:t>: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80974" y="838200"/>
            <a:ext cx="6578193" cy="5755422"/>
          </a:xfrm>
          <a:prstGeom prst="rect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допомога студентам у підборі та роботі з науковою літературою за обраною темою дослідження;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підготовка студентів до участі у наукових конференціях з питань бухгалтерського обліку, аудиту та оподаткування;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сприяння студентам у публікації наукових статей та тез доповідей на конференціях;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підготовка студентів до участі у фахових олімпіадах з обліку, аудиту, оподаткування, інформаційних технологій в сфері обліку та управління бізнесом 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формування у студентів інтересу до наукової діяльності, навчання методиці та способам самостійного вирішення наукових завдань та здійснення досліджень у сфері бухгалтерського обліку;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Symbol" panose="05050102010706020507" pitchFamily="18" charset="2"/>
              </a:rPr>
              <a:t>сприяння поглибленому вивчанню навчального матеріалу з бухгалтерських дисциплін.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168" y="2143125"/>
            <a:ext cx="5328340" cy="430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69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86970">
            <a:off x="326256" y="1080650"/>
            <a:ext cx="3719009" cy="2614928"/>
          </a:xfrm>
          <a:prstGeom prst="rect">
            <a:avLst/>
          </a:prstGeom>
        </p:spPr>
      </p:pic>
      <p:pic>
        <p:nvPicPr>
          <p:cNvPr id="3074" name="Picture 2" descr="https://nubip.edu.ua/sites/default/files/u346/zobrazhennya1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837">
            <a:off x="2735025" y="3142606"/>
            <a:ext cx="3829244" cy="268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1548">
            <a:off x="-54002" y="3737612"/>
            <a:ext cx="3523173" cy="2482736"/>
          </a:xfrm>
          <a:prstGeom prst="rect">
            <a:avLst/>
          </a:prstGeom>
        </p:spPr>
      </p:pic>
      <p:sp>
        <p:nvSpPr>
          <p:cNvPr id="7" name="Прямокутник 6"/>
          <p:cNvSpPr/>
          <p:nvPr/>
        </p:nvSpPr>
        <p:spPr>
          <a:xfrm>
            <a:off x="3756744" y="-176205"/>
            <a:ext cx="5906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студентів</a:t>
            </a:r>
          </a:p>
          <a:p>
            <a:pPr algn="ctr"/>
            <a:r>
              <a:rPr lang="uk-UA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 наукового гуртка:</a:t>
            </a:r>
            <a:endParaRPr lang="uk-UA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507286" y="1416878"/>
            <a:ext cx="5503739" cy="4164217"/>
          </a:xfrm>
          <a:prstGeom prst="rect">
            <a:avLst/>
          </a:prstGeom>
          <a:solidFill>
            <a:srgbClr val="FEF6FD"/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lnSpc>
                <a:spcPct val="10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Учасники гуртка брали участь та стали переможцями Міжнародної студентської олімпіади «IT-Universe-2024», де продемонстрували блискучі знання з обліку, оподаткування та інформаційних технологій.</a:t>
            </a:r>
            <a:endParaRPr lang="uk-UA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загальному заліку олімпіади студенти, які презентували гурток і кафедру обліку та оподаткування здобули 3 призові місця по двох конкурсах. </a:t>
            </a:r>
            <a:endParaRPr lang="uk-UA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Перемогу у конкурсі «Використання автоматизованих систем обліку» Фіналу IT-Universe-2024 здобула студентка освітньої програми «Облік і аудит»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Катерина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Борохович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посіла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місце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 місце —</a:t>
            </a:r>
            <a:r>
              <a:rPr lang="uk-UA" b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Євгенія Жукова, ІІІ місце – Тарас </a:t>
            </a:r>
            <a:r>
              <a:rPr lang="uk-UA" b="1" spc="-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Рудь</a:t>
            </a:r>
            <a:r>
              <a:rPr lang="uk-UA" b="1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14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987" y="957341"/>
            <a:ext cx="2782607" cy="208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56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2407">
            <a:off x="54260" y="228637"/>
            <a:ext cx="5275078" cy="2800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2468">
            <a:off x="548928" y="3093081"/>
            <a:ext cx="4550743" cy="2658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5183">
            <a:off x="4550334" y="4052275"/>
            <a:ext cx="4290663" cy="2462213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5497822" y="296061"/>
            <a:ext cx="6522728" cy="3678699"/>
          </a:xfrm>
          <a:prstGeom prst="rect">
            <a:avLst/>
          </a:prstGeom>
          <a:solidFill>
            <a:srgbClr val="FEF6FD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ctr">
              <a:lnSpc>
                <a:spcPct val="105000"/>
              </a:lnSpc>
              <a:spcAft>
                <a:spcPts val="0"/>
              </a:spcAft>
            </a:pPr>
            <a:r>
              <a:rPr lang="uk-UA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Аделіна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Кошіль 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продемонструвала чудові знання, ІТ-вміння й навики та </a:t>
            </a:r>
            <a:r>
              <a:rPr lang="uk-UA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виборила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 місце</a:t>
            </a:r>
            <a:r>
              <a:rPr lang="uk-UA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у конкурсі 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«Управління підприємством в ERP-системі», 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ІІ місце —</a:t>
            </a:r>
            <a:r>
              <a:rPr lang="uk-UA" sz="3200" b="1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Діана Матвійчук, ІІІ місце–</a:t>
            </a:r>
            <a:r>
              <a:rPr lang="uk-UA" sz="3200" b="1" spc="-2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Даниіл</a:t>
            </a:r>
            <a:r>
              <a:rPr lang="uk-UA" sz="3200" b="1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spc="-25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Оборський</a:t>
            </a:r>
            <a:r>
              <a:rPr lang="uk-UA" sz="3200" b="1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uk-UA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0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3962400" y="0"/>
            <a:ext cx="8229600" cy="70727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indent="450215" algn="just">
              <a:lnSpc>
                <a:spcPct val="105000"/>
              </a:lnSpc>
              <a:spcAft>
                <a:spcPts val="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результатами І туру Всеукраїнського конкурсу студентських наукових робіт «</a:t>
            </a:r>
            <a:r>
              <a:rPr lang="uk-UA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Облік, аудит та оподаткування</a:t>
            </a:r>
            <a:r>
              <a:rPr lang="uk-UA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організаційним комітетом визначено переможців. Ними стали учасниці гуртка «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Діджитал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облік», які відзначені дипломами: </a:t>
            </a:r>
            <a:endParaRPr lang="uk-UA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місце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– Валентина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Задорожняк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(здобувачка вищої освіти 3 курсу економічного факультету ОПП «Облік і аудит») з науковою роботою на тему: «Механізм управління рухом палива в аграрних підприємствах: обліково-контрольний аспект» (науковий керівник: професор,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д.е.н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професор кафедри обліку та оподаткування НУБіП України – Любов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Гуцаленко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uk-UA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ІІ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місце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- Вікторія Ткаченко з науковою роботою на тему: «Теоретико-методичні аспекти обліку розрахунків за виплатами працівникам в умовах економічної невизначеності» (науковий керівник: доцент,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доцент кафедри обліку та оподаткування НУБіП України – Любов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Миськів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uk-UA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 результатами І туру конкурсу наукових робіт «Інформаційне забезпечення управлінської діяльності в умовах сучасних викликів і загроз» комісія визначила переможців:</a:t>
            </a:r>
            <a:endParaRPr lang="uk-UA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І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місце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- Катерина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Борохович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з науковою роботою на тему: «Звітність як інструмент корпоративного управління та контролю» (науковий керівник: доцент,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к.е.н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доцент кафедри обліку та оподаткування НУБіП України – Людмила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Мельянкова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місце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Рената Мельник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науковою роботою на тему: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«Формування стратегічного контролінгу в умовах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діджиталізації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(науковий керівник: доцент,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к.е.н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доцент кафедри обліку та оподаткування НУБіП України – 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Мельянкова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uk-UA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 rot="20964909">
            <a:off x="-254055" y="-35689"/>
            <a:ext cx="4283746" cy="257113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Члени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гутка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призерами </a:t>
            </a:r>
            <a:r>
              <a:rPr lang="uk-UA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туру Всеукраїнського конкурсу наукових робіт з галузей знань і спеціальностей у 2024/2025 </a:t>
            </a:r>
            <a:r>
              <a:rPr lang="uk-UA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9" y="2357735"/>
            <a:ext cx="3853781" cy="368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14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5861" y="3839672"/>
            <a:ext cx="5139466" cy="30574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410" y="0"/>
            <a:ext cx="4025590" cy="3786571"/>
          </a:xfrm>
          <a:prstGeom prst="rect">
            <a:avLst/>
          </a:prstGeom>
        </p:spPr>
      </p:pic>
      <p:sp>
        <p:nvSpPr>
          <p:cNvPr id="5" name="Виноска-хмарка 4"/>
          <p:cNvSpPr/>
          <p:nvPr/>
        </p:nvSpPr>
        <p:spPr>
          <a:xfrm>
            <a:off x="-1215482" y="-323384"/>
            <a:ext cx="9381892" cy="7437862"/>
          </a:xfrm>
          <a:prstGeom prst="cloudCallout">
            <a:avLst/>
          </a:prstGeom>
          <a:gradFill>
            <a:gsLst>
              <a:gs pos="0">
                <a:srgbClr val="F391E7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4 по 13 березня 2025 року в НУБіП України проходив І етап Всеукраїнської студентської олімпіади з облікових дисциплін, організований згідно з наказом ректора (№ 55 від 27.01.2025 р.) та розпорядженням декана економічного факультету (№ 1 від 03.02.2025 р.).</a:t>
            </a:r>
          </a:p>
          <a:p>
            <a:pPr algn="just"/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 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результатами проведеного І етапу Всеукраїнської студентської олімпіади організаційним комітетом визначено переможців, учасників наукового гуртка «</a:t>
            </a:r>
            <a:r>
              <a:rPr lang="uk-UA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Діджитал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облік</a:t>
            </a:r>
            <a:r>
              <a:rPr lang="uk-UA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дисципліні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«Облікове забезпечення управління підприємством у ERP-системі»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перемогу здобули:</a:t>
            </a:r>
          </a:p>
          <a:p>
            <a:pPr lvl="0" algn="just" fontAlgn="base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 ЯРМОЛЕНКО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здобувачка другого (магістерського) рівня вищої освіти ОП «Облік і аудит» за спеціальністю 071 «Облік і оподаткування»;</a:t>
            </a:r>
          </a:p>
          <a:p>
            <a:pPr lvl="0" algn="just" fontAlgn="base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Аліна РЯБОКОНЬ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здобувачка другого (магістерського) рівня вищої освіти ОП «Облік і аудит» за спеціальністю 071 «Облік і оподаткування»;</a:t>
            </a:r>
            <a:b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 ШКУРЕНКО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здобувач другого (магістерського) рівня вищої освіти ОП «Облік і аудит» за спеціальністю 071 «Облік і оподаткування»;</a:t>
            </a:r>
          </a:p>
          <a:p>
            <a:pPr algn="just"/>
            <a:endParaRPr lang="uk-UA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0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391E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1" y="-25572"/>
            <a:ext cx="4797948" cy="3264357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5590478" y="91035"/>
            <a:ext cx="6430536" cy="6806992"/>
          </a:xfrm>
          <a:prstGeom prst="rect">
            <a:avLst/>
          </a:prstGeom>
          <a:solidFill>
            <a:srgbClr val="FEF6FD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результатами проведеного І етапу Всеукраїнської студентської олімпіади організаційним комітетом визначено переможців, учасників наукового гуртка «</a:t>
            </a:r>
            <a:r>
              <a:rPr lang="uk-UA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Діджитал</a:t>
            </a:r>
            <a:r>
              <a:rPr lang="uk-UA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облік»:</a:t>
            </a:r>
          </a:p>
          <a:p>
            <a:pPr algn="just">
              <a:spcAft>
                <a:spcPts val="800"/>
              </a:spcAft>
            </a:pPr>
            <a:r>
              <a:rPr lang="uk-UA" sz="2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дисципліни </a:t>
            </a:r>
            <a:r>
              <a:rPr lang="uk-U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«Бухгалтерський облік у прикладних програмних рішеннях»</a:t>
            </a:r>
            <a:r>
              <a:rPr lang="uk-UA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відзначилися:</a:t>
            </a:r>
            <a:endParaRPr lang="uk-UA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Оксана ІВЧЕНКО</a:t>
            </a:r>
            <a:r>
              <a:rPr lang="uk-UA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здобувачка першого (бакалаврського) рівня вищої освіти ОП «Облік і аудит» за спеціальністю 071 «Облік і оподаткування»;</a:t>
            </a:r>
            <a:endParaRPr lang="uk-UA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Володимир ГУСАРОВ</a:t>
            </a:r>
            <a:r>
              <a:rPr lang="uk-UA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здобувач першого (бакалаврського) рівня вищої освіти ОП «Облік і аудит» за спеціальністю 071 «Облік і оподаткування»;</a:t>
            </a:r>
            <a:endParaRPr lang="uk-UA" sz="2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Вікторія ТКАЧЕНКО</a:t>
            </a:r>
            <a:r>
              <a:rPr lang="uk-UA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здобувачка першого (бакалаврського) рівня вищої освіти ОП «Облік і аудит» за спеціальністю 071 «Облік і оподаткування».</a:t>
            </a:r>
            <a:endParaRPr lang="uk-UA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1" y="3122178"/>
            <a:ext cx="5501267" cy="341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421</Words>
  <Application>Microsoft Office PowerPoint</Application>
  <PresentationFormat>Широкий екран</PresentationFormat>
  <Paragraphs>40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Acer</dc:creator>
  <cp:lastModifiedBy>Acer</cp:lastModifiedBy>
  <cp:revision>25</cp:revision>
  <dcterms:created xsi:type="dcterms:W3CDTF">2025-04-25T16:24:57Z</dcterms:created>
  <dcterms:modified xsi:type="dcterms:W3CDTF">2025-04-25T20:32:14Z</dcterms:modified>
</cp:coreProperties>
</file>