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8" r:id="rId3"/>
    <p:sldId id="267" r:id="rId4"/>
    <p:sldId id="266" r:id="rId5"/>
    <p:sldId id="265" r:id="rId6"/>
    <p:sldId id="259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4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34265F-C6B0-49DF-AD4C-F6010228AF7A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4ACD2D-B9E8-4229-AA7D-0393F4B6F391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293" y="208140"/>
            <a:ext cx="2042326" cy="242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408702" cy="172819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n w="6350">
                  <a:solidFill>
                    <a:schemeClr val="tx1"/>
                  </a:solidFill>
                </a:ln>
              </a:rPr>
              <a:t>Національний університет біоресурсів і природокористування України</a:t>
            </a:r>
            <a:endParaRPr lang="uk-UA" sz="3200" b="1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15900" y="5645944"/>
            <a:ext cx="8712200" cy="87312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 i="1"/>
          </a:p>
        </p:txBody>
      </p:sp>
      <p:sp>
        <p:nvSpPr>
          <p:cNvPr id="23" name="Прямоугольник 1"/>
          <p:cNvSpPr>
            <a:spLocks noChangeArrowheads="1"/>
          </p:cNvSpPr>
          <p:nvPr/>
        </p:nvSpPr>
        <p:spPr bwMode="auto">
          <a:xfrm>
            <a:off x="755650" y="2827338"/>
            <a:ext cx="7632700" cy="21236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ru-RU" sz="44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Правила прийому для здобуття </a:t>
            </a:r>
            <a:r>
              <a:rPr lang="uk-UA" altLang="ru-RU" sz="4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ОС «Магістр»</a:t>
            </a:r>
          </a:p>
          <a:p>
            <a:pPr algn="ctr" eaLnBrk="1" hangingPunct="1"/>
            <a:r>
              <a:rPr lang="uk-UA" altLang="ru-RU" sz="44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в </a:t>
            </a:r>
            <a:r>
              <a:rPr lang="uk-UA" altLang="ru-RU" sz="4400" b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НУБіП</a:t>
            </a:r>
            <a:r>
              <a:rPr lang="uk-UA" altLang="ru-RU" sz="44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України у 2023 році</a:t>
            </a:r>
          </a:p>
        </p:txBody>
      </p:sp>
    </p:spTree>
    <p:extLst>
      <p:ext uri="{BB962C8B-B14F-4D97-AF65-F5344CB8AC3E}">
        <p14:creationId xmlns:p14="http://schemas.microsoft.com/office/powerpoint/2010/main" val="184923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293" y="64124"/>
            <a:ext cx="1443038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128782" cy="100811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n w="6350">
                  <a:solidFill>
                    <a:schemeClr val="tx1"/>
                  </a:solidFill>
                </a:ln>
              </a:rPr>
              <a:t>Національний університет біоресурсів і природокористування України</a:t>
            </a:r>
            <a:endParaRPr lang="uk-UA" sz="3200" b="1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683568" y="1844824"/>
            <a:ext cx="7632700" cy="3416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ru-RU" sz="36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Оголошує </a:t>
            </a:r>
          </a:p>
          <a:p>
            <a:pPr algn="ctr" eaLnBrk="1" hangingPunct="1"/>
            <a:r>
              <a:rPr lang="uk-UA" altLang="ru-RU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прийом студентів на навчання </a:t>
            </a:r>
          </a:p>
          <a:p>
            <a:pPr algn="ctr" eaLnBrk="1" hangingPunct="1"/>
            <a:r>
              <a:rPr lang="uk-UA" altLang="ru-RU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 2023 році </a:t>
            </a:r>
          </a:p>
          <a:p>
            <a:pPr algn="ctr" eaLnBrk="1" hangingPunct="1"/>
            <a:r>
              <a:rPr lang="uk-UA" altLang="ru-RU" sz="36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на програми підготовки магістрів за </a:t>
            </a:r>
          </a:p>
          <a:p>
            <a:pPr algn="ctr" eaLnBrk="1" hangingPunct="1"/>
            <a:r>
              <a:rPr lang="uk-UA" altLang="ru-RU" sz="36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41 спеціальністю </a:t>
            </a:r>
          </a:p>
          <a:p>
            <a:pPr algn="ctr" eaLnBrk="1" hangingPunct="1"/>
            <a:r>
              <a:rPr lang="uk-UA" altLang="ru-RU" sz="36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(62 освітні програми)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496" y="5877272"/>
            <a:ext cx="9091042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https://nubip.edu.ua/node/5744</a:t>
            </a:r>
            <a:endParaRPr lang="ru-RU" sz="30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15900" y="5645944"/>
            <a:ext cx="8712200" cy="87312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 i="1"/>
          </a:p>
        </p:txBody>
      </p:sp>
    </p:spTree>
    <p:extLst>
      <p:ext uri="{BB962C8B-B14F-4D97-AF65-F5344CB8AC3E}">
        <p14:creationId xmlns:p14="http://schemas.microsoft.com/office/powerpoint/2010/main" val="76611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293" y="64124"/>
            <a:ext cx="1443038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323528" y="4293096"/>
            <a:ext cx="8424936" cy="86409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latin typeface="Calibri" pitchFamily="34" charset="0"/>
              </a:rPr>
              <a:t>На інші спеціальності, а також спеціальність </a:t>
            </a:r>
            <a:br>
              <a:rPr lang="uk-UA" sz="2400" b="1" dirty="0" smtClean="0">
                <a:latin typeface="Calibri" pitchFamily="34" charset="0"/>
              </a:rPr>
            </a:br>
            <a:r>
              <a:rPr lang="uk-UA" sz="2400" b="1" dirty="0" smtClean="0">
                <a:latin typeface="Calibri" pitchFamily="34" charset="0"/>
              </a:rPr>
              <a:t>061 «Журналістика» (для випускників </a:t>
            </a:r>
            <a:r>
              <a:rPr lang="uk-UA" sz="2400" b="1" dirty="0" err="1" smtClean="0">
                <a:latin typeface="Calibri" pitchFamily="34" charset="0"/>
              </a:rPr>
              <a:t>НУБіП</a:t>
            </a:r>
            <a:r>
              <a:rPr lang="uk-UA" sz="2400" b="1" dirty="0" smtClean="0">
                <a:latin typeface="Calibri" pitchFamily="34" charset="0"/>
              </a:rPr>
              <a:t> України)</a:t>
            </a:r>
            <a:endParaRPr lang="uk-UA" sz="2400" b="1" dirty="0">
              <a:latin typeface="Calibri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79512" y="5013176"/>
            <a:ext cx="8784976" cy="136815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ЄВІ + </a:t>
            </a:r>
            <a:r>
              <a:rPr lang="ru-RU" sz="4400" dirty="0" err="1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Фаховий</a:t>
            </a:r>
            <a:r>
              <a:rPr lang="ru-RU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4400" dirty="0" err="1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іспит</a:t>
            </a:r>
            <a:r>
              <a:rPr lang="ru-RU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+ </a:t>
            </a:r>
            <a:r>
              <a:rPr lang="ru-RU" sz="44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/>
            </a:r>
            <a:br>
              <a:rPr lang="ru-RU" sz="44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ru-RU" sz="44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+ </a:t>
            </a:r>
            <a:r>
              <a:rPr lang="ru-RU" sz="4400" dirty="0" err="1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Мотиваційний</a:t>
            </a:r>
            <a:r>
              <a:rPr lang="ru-RU" sz="44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лист</a:t>
            </a: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251520" y="1916832"/>
            <a:ext cx="8640970" cy="50405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>
                <a:latin typeface="Calibri" pitchFamily="34" charset="0"/>
              </a:rPr>
              <a:t>На спеціальності галузей знань: 05 Соціальні та поведінкові науки, 06 Журналістика*, 07 Управління та адміністрування, </a:t>
            </a:r>
            <a:br>
              <a:rPr lang="uk-UA" sz="2400" b="1" dirty="0">
                <a:latin typeface="Calibri" pitchFamily="34" charset="0"/>
              </a:rPr>
            </a:br>
            <a:r>
              <a:rPr lang="uk-UA" sz="2400" b="1" dirty="0">
                <a:latin typeface="Calibri" pitchFamily="34" charset="0"/>
              </a:rPr>
              <a:t>08 Право, 28 Публічне управління та адміністрування, </a:t>
            </a:r>
            <a:br>
              <a:rPr lang="uk-UA" sz="2400" b="1" dirty="0">
                <a:latin typeface="Calibri" pitchFamily="34" charset="0"/>
              </a:rPr>
            </a:br>
            <a:r>
              <a:rPr lang="uk-UA" sz="2400" b="1" dirty="0">
                <a:latin typeface="Calibri" pitchFamily="34" charset="0"/>
              </a:rPr>
              <a:t>29 Міжнародні відносини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02" y="3432212"/>
            <a:ext cx="8784976" cy="6448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ЄВІ + ЄФВВ + Мотиваційний </a:t>
            </a:r>
            <a:r>
              <a:rPr lang="uk-UA" sz="44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лист</a:t>
            </a:r>
            <a:endParaRPr lang="uk-UA" sz="540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128782" cy="151216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n w="6350">
                  <a:solidFill>
                    <a:schemeClr val="tx1"/>
                  </a:solidFill>
                </a:ln>
              </a:rPr>
              <a:t>Вступ для здобуття ОС Магістр </a:t>
            </a:r>
            <a:r>
              <a:rPr lang="uk-UA" sz="2800" b="1" dirty="0" smtClean="0">
                <a:ln w="6350">
                  <a:solidFill>
                    <a:schemeClr val="tx1"/>
                  </a:solidFill>
                </a:ln>
              </a:rPr>
              <a:t>на місця державного замовлення та за кошти фізичних або юридичних осіб (контракт):</a:t>
            </a:r>
            <a:endParaRPr lang="uk-UA" sz="4000" b="1" dirty="0">
              <a:ln w="63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8529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293" y="64124"/>
            <a:ext cx="1443038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323528" y="3861048"/>
            <a:ext cx="84249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latin typeface="Calibri" pitchFamily="34" charset="0"/>
              </a:rPr>
              <a:t>Для вступників, які вже здобули ОС Магістр (ОКР Спеціаліст) </a:t>
            </a:r>
            <a:endParaRPr lang="uk-UA" sz="2400" b="1" dirty="0">
              <a:latin typeface="Calibri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79512" y="4221088"/>
            <a:ext cx="8784976" cy="20882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2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ЄВІ або Співбесіда з іноземної мови + </a:t>
            </a:r>
            <a:br>
              <a:rPr lang="uk-UA" sz="42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uk-UA" sz="42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+ ЄФВВ або Фаховий іспит + </a:t>
            </a:r>
            <a:br>
              <a:rPr lang="uk-UA" sz="42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uk-UA" sz="42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+ Мотиваційний лист</a:t>
            </a:r>
            <a:endParaRPr lang="uk-UA" sz="420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251520" y="2060848"/>
            <a:ext cx="8640970" cy="50405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latin typeface="Calibri" pitchFamily="34" charset="0"/>
              </a:rPr>
              <a:t>На спеціальності, які користуються особливою підтримкою держави</a:t>
            </a:r>
            <a:endParaRPr lang="uk-UA" sz="2400" b="1" dirty="0">
              <a:latin typeface="Calibri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79502" y="2856148"/>
            <a:ext cx="8784976" cy="6448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4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Мотиваційний лист</a:t>
            </a:r>
            <a:endParaRPr lang="uk-UA" sz="540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923112" cy="151216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n w="6350">
                  <a:solidFill>
                    <a:schemeClr val="tx1"/>
                  </a:solidFill>
                </a:ln>
              </a:rPr>
              <a:t>Вступ для здобуття ОС Магістр </a:t>
            </a:r>
            <a:r>
              <a:rPr lang="uk-UA" sz="2800" b="1" dirty="0" smtClean="0">
                <a:ln w="6350">
                  <a:solidFill>
                    <a:schemeClr val="tx1"/>
                  </a:solidFill>
                </a:ln>
              </a:rPr>
              <a:t>за кошти фізичних або юридичних осіб (контракт):</a:t>
            </a:r>
            <a:endParaRPr lang="uk-UA" sz="4000" b="1" dirty="0">
              <a:ln w="63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258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293" y="64124"/>
            <a:ext cx="1443038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3688" y="413792"/>
            <a:ext cx="6923112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n w="6350">
                  <a:solidFill>
                    <a:schemeClr val="tx1"/>
                  </a:solidFill>
                </a:ln>
              </a:rPr>
              <a:t>Перелік спеціальностей, яким надається особлива підтримка</a:t>
            </a:r>
            <a:endParaRPr lang="uk-UA" sz="4000" b="1" dirty="0">
              <a:ln w="635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741365"/>
              </p:ext>
            </p:extLst>
          </p:nvPr>
        </p:nvGraphicFramePr>
        <p:xfrm>
          <a:off x="250825" y="1772816"/>
          <a:ext cx="8545513" cy="494275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4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8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Код спеціальності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Найменування спеціальності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133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Галузеве машинобудування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4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141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Електроенергетика, електротехніка та електромеханіка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144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Теплоенергетика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174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Автоматизація, комп’ютерно-інтегровані технології та робототехніка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175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kern="1200" dirty="0" smtClean="0">
                          <a:effectLst/>
                          <a:latin typeface="+mj-lt"/>
                        </a:rPr>
                        <a:t>Інформаційно-вимірювальні технології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434239351"/>
                  </a:ext>
                </a:extLst>
              </a:tr>
              <a:tr h="251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181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Харчові технології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187</a:t>
                      </a:r>
                      <a:endParaRPr kumimoji="0" lang="ru-RU" alt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Деревообробні та меблеві технології </a:t>
                      </a:r>
                      <a:endParaRPr kumimoji="0" lang="ru-RU" alt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192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Будівництво та цивільна інженерія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201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Агрономія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202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Захист і карантин рослин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203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Садівництво, плодоовочівництво </a:t>
                      </a: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та виноградарство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Технологія виробництва і переробки продукції тваринництва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Лісове господарство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206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Садово-паркове господарство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207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Водні біоресурси та аквакультура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208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j-lt"/>
                        </a:rPr>
                        <a:t>Агроінженерія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274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Автомобільний транспорт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159936"/>
                  </a:ext>
                </a:extLst>
              </a:tr>
              <a:tr h="2299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275.03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1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Транспортні технології (на автомобільному транспорті)</a:t>
                      </a:r>
                      <a:endParaRPr kumimoji="0" lang="ru-RU" altLang="ru-RU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80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85800"/>
            <a:ext cx="69231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 w="6350">
                  <a:solidFill>
                    <a:schemeClr val="tx1"/>
                  </a:solidFill>
                </a:ln>
              </a:rPr>
              <a:t>Конкурсний бал для вступу на ОС Магістр </a:t>
            </a:r>
            <a:endParaRPr lang="uk-UA" b="1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99576"/>
            <a:ext cx="8229600" cy="2645648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latin typeface="+mj-lt"/>
              </a:rPr>
              <a:t>П1 </a:t>
            </a:r>
            <a:r>
              <a:rPr lang="uk-UA" b="1" dirty="0">
                <a:latin typeface="+mj-lt"/>
              </a:rPr>
              <a:t>– оцінка тесту загальної навчальної </a:t>
            </a:r>
            <a:endParaRPr lang="uk-UA" b="1" dirty="0" smtClean="0">
              <a:latin typeface="+mj-lt"/>
            </a:endParaRPr>
          </a:p>
          <a:p>
            <a:pPr marL="0" indent="985838">
              <a:buNone/>
            </a:pPr>
            <a:r>
              <a:rPr lang="uk-UA" b="1" dirty="0" smtClean="0">
                <a:latin typeface="+mj-lt"/>
              </a:rPr>
              <a:t>компетентності </a:t>
            </a:r>
            <a:r>
              <a:rPr lang="uk-UA" b="1" dirty="0">
                <a:latin typeface="+mj-lt"/>
              </a:rPr>
              <a:t>ЄВІ;</a:t>
            </a:r>
            <a:endParaRPr lang="uk-UA" dirty="0">
              <a:latin typeface="+mj-lt"/>
            </a:endParaRPr>
          </a:p>
          <a:p>
            <a:r>
              <a:rPr lang="uk-UA" b="1" dirty="0">
                <a:latin typeface="+mj-lt"/>
              </a:rPr>
              <a:t>П2 – оцінка тесту з іноземної мови ЄВІ;</a:t>
            </a:r>
            <a:endParaRPr lang="uk-UA" dirty="0">
              <a:latin typeface="+mj-lt"/>
            </a:endParaRPr>
          </a:p>
          <a:p>
            <a:r>
              <a:rPr lang="uk-UA" b="1" dirty="0">
                <a:latin typeface="+mj-lt"/>
              </a:rPr>
              <a:t>П3 – оцінка ЄФВВ або оцінка фахового іспиту при </a:t>
            </a:r>
            <a:endParaRPr lang="uk-UA" b="1" dirty="0" smtClean="0">
              <a:latin typeface="+mj-lt"/>
            </a:endParaRPr>
          </a:p>
          <a:p>
            <a:pPr marL="985838" indent="0">
              <a:buNone/>
            </a:pPr>
            <a:r>
              <a:rPr lang="uk-UA" b="1" dirty="0" smtClean="0">
                <a:latin typeface="+mj-lt"/>
              </a:rPr>
              <a:t>вступі </a:t>
            </a:r>
            <a:r>
              <a:rPr lang="uk-UA" b="1" dirty="0">
                <a:latin typeface="+mj-lt"/>
              </a:rPr>
              <a:t>на спеціальності, яким надається особлива підтримка держави.</a:t>
            </a:r>
            <a:endParaRPr lang="uk-UA" dirty="0"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02" y="1992052"/>
            <a:ext cx="8784976" cy="6448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КБ = 0,2 х П1 + 0,2 х П2 + 0,6 П3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91293" y="5490552"/>
            <a:ext cx="8773185" cy="10347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dirty="0" smtClean="0">
                <a:latin typeface="+mj-lt"/>
              </a:rPr>
              <a:t>*Мінімальний конкурсний бал для участі в конкурсі на місця державного замовлення повинен становити 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130 балів</a:t>
            </a:r>
            <a:endParaRPr lang="uk-UA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293" y="64124"/>
            <a:ext cx="1443038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00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57641"/>
              </p:ext>
            </p:extLst>
          </p:nvPr>
        </p:nvGraphicFramePr>
        <p:xfrm>
          <a:off x="251519" y="764704"/>
          <a:ext cx="8640961" cy="590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j-lt"/>
                        </a:rPr>
                        <a:t>Шифр</a:t>
                      </a:r>
                      <a:endParaRPr lang="uk-UA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Галузь знань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Код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j-lt"/>
                        </a:rPr>
                        <a:t>Спеціальність</a:t>
                      </a:r>
                      <a:endParaRPr lang="uk-UA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Єдине фахове вступне випробування (ЄФВВ)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05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Соціальні та поведінкові науки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051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Економіка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Предметний тест з економіки та міжнародної економіки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053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Психологія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Предметний тест з психології та соціології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06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Журналістика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061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Журналістика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Один з предметних тестів на вибір вступника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98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07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Управління та адміністрування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071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j-lt"/>
                        </a:rPr>
                        <a:t>Облік і оподаткування</a:t>
                      </a:r>
                      <a:endParaRPr lang="uk-UA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Предметний тест з обліку і фінансів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4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072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j-lt"/>
                        </a:rPr>
                        <a:t>Фінанси, банківська справа, страхування та фондовий ринок</a:t>
                      </a:r>
                      <a:endParaRPr lang="uk-UA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Предметний тест з обліку і фінансів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4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073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Менеджмент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j-lt"/>
                        </a:rPr>
                        <a:t>Предметний тест з управління та адміністрування</a:t>
                      </a:r>
                      <a:endParaRPr lang="uk-UA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4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075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Маркетинг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Предметний тест з управління та адміністрування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4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076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Підприємництво та торгівля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Предметний тест з управління та адміністрування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08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Право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081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Право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Предметний тест з права та міжнародного права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28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Публічне управління та адміністрування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281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Публічне управління та адміністрування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Один з предметних тестів на вибір вступника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29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Міжнародні відносини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291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j-lt"/>
                        </a:rPr>
                        <a:t>Міжнародні відносини, суспільні комунікації та регіональні студії</a:t>
                      </a:r>
                      <a:endParaRPr lang="uk-UA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j-lt"/>
                        </a:rPr>
                        <a:t>Предметний тест з політології та міжнародних відносин</a:t>
                      </a:r>
                      <a:endParaRPr lang="uk-UA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784976" cy="432047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smtClean="0">
                <a:ln w="6350">
                  <a:solidFill>
                    <a:schemeClr val="tx1"/>
                  </a:solidFill>
                </a:ln>
              </a:rPr>
              <a:t>Перелік предметних тестів єдиного фахового вступного випробування (ЄФВВ)</a:t>
            </a:r>
            <a:endParaRPr lang="uk-UA" sz="2000" b="1" dirty="0">
              <a:ln w="63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1412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49750"/>
              </p:ext>
            </p:extLst>
          </p:nvPr>
        </p:nvGraphicFramePr>
        <p:xfrm>
          <a:off x="250825" y="1880011"/>
          <a:ext cx="8641655" cy="4861357"/>
        </p:xfrm>
        <a:graphic>
          <a:graphicData uri="http://schemas.openxmlformats.org/drawingml/2006/table">
            <a:tbl>
              <a:tblPr/>
              <a:tblGrid>
                <a:gridCol w="475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96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Етапи вступної кампанії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Строки проведення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6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Реєстрація вступників для складання ЄВІ та ЄФВВ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08 </a:t>
                      </a:r>
                      <a:r>
                        <a:rPr kumimoji="0" lang="uk-UA" sz="15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травня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– 31 травня 2023 року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44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500" i="1" dirty="0">
                          <a:effectLst/>
                          <a:latin typeface="+mj-lt"/>
                          <a:ea typeface="Times New Roman"/>
                        </a:rPr>
                        <a:t>Основна</a:t>
                      </a:r>
                      <a:r>
                        <a:rPr lang="uk-UA" sz="1500" dirty="0">
                          <a:effectLst/>
                          <a:latin typeface="+mj-lt"/>
                          <a:ea typeface="Times New Roman"/>
                        </a:rPr>
                        <a:t> сесія </a:t>
                      </a:r>
                      <a:r>
                        <a:rPr lang="uk-UA" sz="1500" b="1" dirty="0">
                          <a:effectLst/>
                          <a:latin typeface="+mj-lt"/>
                          <a:ea typeface="Times New Roman"/>
                        </a:rPr>
                        <a:t>єдиного вступного іспиту (ЄВІ) та єдиного фахового вступного випробування (ЄФВВ)</a:t>
                      </a:r>
                      <a:endParaRPr lang="uk-UA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+mj-lt"/>
                          <a:ea typeface="Times New Roman"/>
                        </a:rPr>
                        <a:t>26 червня – 18 липня 2023 року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6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Реєстрація електронних кабінетів вступників, завантаження необхідних документів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 01 липня 2023 року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22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Проведення фахових вступних випробувань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 липня – 28 </a:t>
                      </a:r>
                      <a:r>
                        <a:rPr kumimoji="0" lang="uk-UA" sz="15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липня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2023 року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42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Прийом заяв та документів на навчання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31 липня – 18</a:t>
                      </a:r>
                      <a:r>
                        <a:rPr kumimoji="0" lang="uk-UA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00 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години 21 серпня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року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6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Проведення фахових вступних випробувань (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лише контракт</a:t>
                      </a: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)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31 липня – 18</a:t>
                      </a:r>
                      <a:r>
                        <a:rPr kumimoji="0" lang="uk-UA" sz="15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00 </a:t>
                      </a: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години 14 серпня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року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6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Оприлюднення рейтингового списку вступників рекомендованих до зарахування на бюджет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не пізніше 26 серпня 2023 року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6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Виконання вимог до зарахування особами, рекомендованими до зарахування на бюджет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до 18</a:t>
                      </a:r>
                      <a:r>
                        <a:rPr kumimoji="0" lang="uk-UA" sz="15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00</a:t>
                      </a: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години 29 серпня 2023 року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01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Терміни зарахування вступників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 державним замовленням –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31 серпня 2023 року,</a:t>
                      </a:r>
                      <a:r>
                        <a:rPr kumimoji="0" lang="uk-UA" sz="15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/>
                      </a:r>
                      <a:b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 кошти фізичних або юридичних осіб – </a:t>
                      </a:r>
                      <a:b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kumimoji="0" lang="uk-U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01 вересня та 30 вересня 2023 року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8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443038" cy="17160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Группа 8"/>
          <p:cNvGrpSpPr/>
          <p:nvPr/>
        </p:nvGrpSpPr>
        <p:grpSpPr>
          <a:xfrm>
            <a:off x="2555776" y="1097410"/>
            <a:ext cx="4832946" cy="819422"/>
            <a:chOff x="611122" y="0"/>
            <a:chExt cx="4832946" cy="819422"/>
          </a:xfrm>
          <a:noFill/>
          <a:scene3d>
            <a:camera prst="orthographicFront"/>
            <a:lightRig rig="flat" dir="t"/>
          </a:scene3d>
        </p:grpSpPr>
        <p:sp>
          <p:nvSpPr>
            <p:cNvPr id="10" name="Прямоугольник 9"/>
            <p:cNvSpPr/>
            <p:nvPr/>
          </p:nvSpPr>
          <p:spPr>
            <a:xfrm>
              <a:off x="611122" y="0"/>
              <a:ext cx="4832946" cy="747414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611122" y="72008"/>
              <a:ext cx="4832946" cy="74741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https://vstup.edbo.gov.ua</a:t>
              </a:r>
              <a:endPara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9"/>
            <a:ext cx="7128792" cy="1008111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 smtClean="0">
                <a:ln w="6350">
                  <a:solidFill>
                    <a:schemeClr val="tx1"/>
                  </a:solidFill>
                </a:ln>
              </a:rPr>
              <a:t>Строки прийому заяв та документів, конкурсного відбору та зарахування на навчання для здобуття освітнього ступеня «Магістр» за всіма формами здобуття освіти</a:t>
            </a:r>
            <a:endParaRPr lang="uk-UA" sz="2200" b="1" dirty="0">
              <a:ln w="63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3261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863" y="119063"/>
            <a:ext cx="5545137" cy="3467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214563" y="3573016"/>
            <a:ext cx="540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pitchFamily="18" charset="0"/>
              </a:rPr>
              <a:t>Дякую за увагу!</a:t>
            </a:r>
            <a:endParaRPr lang="ru-RU" sz="4400" b="1" i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323013" y="3284984"/>
            <a:ext cx="2467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uk-UA" altLang="ru-RU" sz="2000" b="1" dirty="0">
                <a:latin typeface="+mj-lt"/>
                <a:cs typeface="Times New Roman" pitchFamily="18" charset="0"/>
              </a:rPr>
              <a:t>Приймальна комісія</a:t>
            </a:r>
            <a:endParaRPr lang="fr-FR" altLang="ru-RU" sz="2800" dirty="0">
              <a:latin typeface="+mj-lt"/>
              <a:cs typeface="Times New Roman" pitchFamily="18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850" y="4365104"/>
            <a:ext cx="8440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68370F"/>
                </a:solidFill>
                <a:latin typeface="Century Gothic" pitchFamily="34" charset="0"/>
              </a:defRPr>
            </a:lvl1pPr>
            <a:lvl2pPr>
              <a:defRPr>
                <a:solidFill>
                  <a:srgbClr val="68370F"/>
                </a:solidFill>
                <a:latin typeface="Century Gothic" pitchFamily="34" charset="0"/>
              </a:defRPr>
            </a:lvl2pPr>
            <a:lvl3pPr marL="1143000" indent="-228600">
              <a:defRPr sz="1600">
                <a:solidFill>
                  <a:srgbClr val="68370F"/>
                </a:solidFill>
                <a:latin typeface="Century Gothic" pitchFamily="34" charset="0"/>
              </a:defRPr>
            </a:lvl3pPr>
            <a:lvl4pPr marL="1600200" indent="-228600">
              <a:defRPr sz="1400">
                <a:solidFill>
                  <a:srgbClr val="68370F"/>
                </a:solidFill>
                <a:latin typeface="Century Gothic" pitchFamily="34" charset="0"/>
              </a:defRPr>
            </a:lvl4pPr>
            <a:lvl5pPr marL="2057400" indent="-228600">
              <a:defRPr sz="1400">
                <a:solidFill>
                  <a:srgbClr val="68370F"/>
                </a:solidFill>
                <a:latin typeface="Century Gothic" pitchFamily="34" charset="0"/>
              </a:defRPr>
            </a:lvl5pPr>
            <a:lvl6pPr eaLnBrk="0" fontAlgn="base" hangingPunct="0">
              <a:defRPr sz="1400">
                <a:solidFill>
                  <a:srgbClr val="68370F"/>
                </a:solidFill>
                <a:latin typeface="Century Gothic" pitchFamily="34" charset="0"/>
              </a:defRPr>
            </a:lvl6pPr>
            <a:lvl7pPr eaLnBrk="0" fontAlgn="base" hangingPunct="0">
              <a:defRPr sz="1400">
                <a:solidFill>
                  <a:srgbClr val="68370F"/>
                </a:solidFill>
                <a:latin typeface="Century Gothic" pitchFamily="34" charset="0"/>
              </a:defRPr>
            </a:lvl7pPr>
            <a:lvl8pPr eaLnBrk="0" fontAlgn="base" hangingPunct="0">
              <a:defRPr sz="1400">
                <a:solidFill>
                  <a:srgbClr val="68370F"/>
                </a:solidFill>
                <a:latin typeface="Century Gothic" pitchFamily="34" charset="0"/>
              </a:defRPr>
            </a:lvl8pPr>
            <a:lvl9pPr eaLnBrk="0" fontAlgn="base" hangingPunct="0">
              <a:defRPr sz="1400">
                <a:solidFill>
                  <a:srgbClr val="68370F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uk-UA" alt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Телефони</a:t>
            </a:r>
            <a:r>
              <a:rPr lang="en-US" alt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altLang="ru-RU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приймальної комісії</a:t>
            </a:r>
            <a:r>
              <a:rPr lang="uk-UA" altLang="ru-RU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 (044) 258-42-63, (044) 527-83-08 </a:t>
            </a: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425"/>
            <a:ext cx="2801693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62"/>
          <a:stretch/>
        </p:blipFill>
        <p:spPr>
          <a:xfrm>
            <a:off x="480286" y="4725145"/>
            <a:ext cx="805215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43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487</TotalTime>
  <Words>654</Words>
  <Application>Microsoft Office PowerPoint</Application>
  <PresentationFormat>Экран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Times New Roman</vt:lpstr>
      <vt:lpstr>Wingdings 2</vt:lpstr>
      <vt:lpstr>Поток</vt:lpstr>
      <vt:lpstr>Національний університет біоресурсів і природокористування України</vt:lpstr>
      <vt:lpstr>Національний університет біоресурсів і природокористування України</vt:lpstr>
      <vt:lpstr>Вступ для здобуття ОС Магістр на місця державного замовлення та за кошти фізичних або юридичних осіб (контракт):</vt:lpstr>
      <vt:lpstr>Вступ для здобуття ОС Магістр за кошти фізичних або юридичних осіб (контракт):</vt:lpstr>
      <vt:lpstr>Перелік спеціальностей, яким надається особлива підтримка</vt:lpstr>
      <vt:lpstr>Конкурсний бал для вступу на ОС Магістр </vt:lpstr>
      <vt:lpstr>Перелік предметних тестів єдиного фахового вступного випробування (ЄФВВ)</vt:lpstr>
      <vt:lpstr>Строки прийому заяв та документів, конкурсного відбору та зарахування на навчання для здобуття освітнього ступеня «Магістр» за всіма формами здобуття освіти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для здобуття ОС Магістр</dc:title>
  <dc:creator>Администратор</dc:creator>
  <cp:lastModifiedBy>User</cp:lastModifiedBy>
  <cp:revision>23</cp:revision>
  <dcterms:created xsi:type="dcterms:W3CDTF">2023-03-16T13:20:29Z</dcterms:created>
  <dcterms:modified xsi:type="dcterms:W3CDTF">2023-03-27T12:45:12Z</dcterms:modified>
</cp:coreProperties>
</file>