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86" r:id="rId11"/>
    <p:sldId id="262" r:id="rId12"/>
    <p:sldId id="261" r:id="rId13"/>
    <p:sldId id="285" r:id="rId14"/>
    <p:sldId id="259" r:id="rId15"/>
    <p:sldId id="260" r:id="rId16"/>
    <p:sldId id="272" r:id="rId17"/>
    <p:sldId id="273" r:id="rId18"/>
    <p:sldId id="274" r:id="rId19"/>
    <p:sldId id="284" r:id="rId20"/>
    <p:sldId id="275" r:id="rId21"/>
    <p:sldId id="276" r:id="rId22"/>
    <p:sldId id="278" r:id="rId23"/>
    <p:sldId id="279" r:id="rId24"/>
    <p:sldId id="264" r:id="rId25"/>
    <p:sldId id="277" r:id="rId26"/>
    <p:sldId id="282" r:id="rId27"/>
    <p:sldId id="280" r:id="rId28"/>
    <p:sldId id="281" r:id="rId29"/>
    <p:sldId id="26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1"/>
    <a:srgbClr val="FFCC00"/>
    <a:srgbClr val="55A839"/>
    <a:srgbClr val="69B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10" autoAdjust="0"/>
    <p:restoredTop sz="94660"/>
  </p:normalViewPr>
  <p:slideViewPr>
    <p:cSldViewPr showGuides="1">
      <p:cViewPr varScale="1">
        <p:scale>
          <a:sx n="75" d="100"/>
          <a:sy n="75" d="100"/>
        </p:scale>
        <p:origin x="74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354F5-061E-4751-ADB5-C1245098B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0140CB-528D-4FA2-916E-D6FAF1F5D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4CB40-CE84-4505-98C1-E244F647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0D72D7-14D8-41ED-9F73-A6CAA443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B4CD3-AC3D-455F-8AD0-3A478966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7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49" y="594001"/>
            <a:ext cx="64935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0949" y="1736324"/>
            <a:ext cx="652500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DD62E3-6759-4646-858D-375433F62C6C}"/>
              </a:ext>
            </a:extLst>
          </p:cNvPr>
          <p:cNvSpPr/>
          <p:nvPr userDrawn="1"/>
        </p:nvSpPr>
        <p:spPr>
          <a:xfrm flipH="1">
            <a:off x="-1" y="6308998"/>
            <a:ext cx="7423501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C2B4DA70-53E7-4B96-A26A-9E85A3ED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5999" y="594001"/>
            <a:ext cx="44100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449" y="2915548"/>
            <a:ext cx="2970897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545BF82E-0005-4C40-9F7D-EF474BCD32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448" y="2915547"/>
            <a:ext cx="2970897" cy="36679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363655"/>
            <a:ext cx="7261501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>
            <a:off x="364496" y="3159001"/>
            <a:ext cx="11860355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951" y="729000"/>
            <a:ext cx="3698551" cy="530669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07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2" y="-2"/>
            <a:ext cx="12224851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724" y="440624"/>
            <a:ext cx="3698551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9160C400-2233-4E4D-A368-4290EA142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9917" y="1584000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754F3962-98E8-4124-9F3B-E312F367A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6001" y="3617466"/>
            <a:ext cx="7261501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77FD-7CCC-4AC8-9F72-74535704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001" y="388935"/>
            <a:ext cx="7275418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790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3" y="-3"/>
            <a:ext cx="12224851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4825C-1044-450A-8E35-14455AD09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3429000"/>
            <a:ext cx="7334250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4C9FB-B954-402C-8866-2914B60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1944000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2901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10A81-0A01-46FD-9456-91091E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7D4AF-8039-495C-B4B2-5396C877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2A9C07-03C4-4149-B862-1805D6B1B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29BFF2-E7E9-4FAC-BC5A-DA7114084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FD09C2-247D-42B8-BF11-F362094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9243D8-A585-4CE4-9989-28ADA737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AFDA43-84DE-4D1F-AA5E-AB0392EE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2F2982-9CAA-4512-BDFF-94150131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9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4E8EC-8932-4AF4-B988-864471A7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A4DFAC-16FF-4B0E-B86B-58CADA63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102F3C-1400-45C3-8EA7-F4575C77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DB83A0-BE45-4ADF-9193-0629FFAD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1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E70F8D-2F26-4EAA-8784-1E19EFDD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ADDB84-A99D-47D1-97C2-F9709887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825D61-F579-44E4-A029-0596DEE3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F6834-F3A6-4C1A-8135-09D39EA7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46087-2B1F-4388-813A-63246B293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791C3-CB66-41E7-B54D-F792BADA8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05580-7B66-4198-89DF-761ADB6E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E3AB7C-8F82-45B5-9435-13B817A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3ADD2C-5886-485B-9E26-4D0355E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32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75656-7927-4028-8F2C-3703DE8D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065C3A-58E0-4317-A005-4CDE7A850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8D513E-4780-4865-BEB2-743BEA70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8BCAA-F398-48DA-AC84-1FC811D5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36A85-CC79-449B-B1BF-EB7B2A6C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D0E41-62AF-41D9-92E6-BE48FA00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67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4AB11-345A-4E71-865B-CBCDC10F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9A25D-0929-44E8-A479-BE0C8240D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D4536-B839-4448-BF71-576542A6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8C6F98-25D8-4470-ABE7-997D0B6C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75E96-6F45-4170-B216-90D34F88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2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4305F-A270-4B1C-BC95-5F01BF4B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FD152-1D31-4AF5-A5BB-9AC0A6B4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B6885-F39F-4CD2-865A-7050F37D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D83C4-44A5-4F17-8830-28B5DCDA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36DAC-401F-47C4-B621-8F134E40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648354-3FFC-45FA-8EF2-ED7FF88A7546}"/>
              </a:ext>
            </a:extLst>
          </p:cNvPr>
          <p:cNvSpPr/>
          <p:nvPr userDrawn="1"/>
        </p:nvSpPr>
        <p:spPr>
          <a:xfrm>
            <a:off x="4836000" y="6361400"/>
            <a:ext cx="7356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A2A526-49D8-416B-9145-AF48A1F30566}"/>
              </a:ext>
            </a:extLst>
          </p:cNvPr>
          <p:cNvSpPr/>
          <p:nvPr userDrawn="1"/>
        </p:nvSpPr>
        <p:spPr>
          <a:xfrm>
            <a:off x="0" y="1740188"/>
            <a:ext cx="6060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3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CA50B9-9C7F-4C4F-85C2-77A38E550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CB700-ADCA-4646-9A1E-F2810ED72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EAC93-BC73-4FB2-AEF7-E1F44D1C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A4377-AC2C-4FCA-8797-73433F10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1EFFA-DB57-41B0-818A-0284AD9B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1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92617-97CC-475C-B168-B16A7D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F28333-4562-4FDC-BDD0-0F64FE799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CC2F4-1F0A-426C-A49D-3DC308A7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42F8B-0000-43CA-AD35-C72F35F0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0C6EA-71BE-4CC4-93D4-9C47C5BB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A8B5B-9D14-4205-88AD-32FB8624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0A718-E508-46B3-A23F-2BECEAF91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3AD259-07E6-47C0-8F69-7CF725200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19AD5-182D-4646-A6F0-D4B32C4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5D8F99-B7C1-4A24-A260-33A24092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9F35D-F5AD-4D2B-A81C-B7A09821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5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2091000" y="447750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1021555"/>
            <a:ext cx="3420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E73841-EE02-4C80-87BF-07D6556EAF56}"/>
              </a:ext>
            </a:extLst>
          </p:cNvPr>
          <p:cNvSpPr/>
          <p:nvPr userDrawn="1"/>
        </p:nvSpPr>
        <p:spPr>
          <a:xfrm>
            <a:off x="3862862" y="1172162"/>
            <a:ext cx="652675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000" y="1578587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3330574"/>
            <a:ext cx="652500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479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381000" y="447748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1000" y="1021554"/>
            <a:ext cx="4098388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97" y="1008954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747" y="2574000"/>
            <a:ext cx="652500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562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007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 flipH="1">
            <a:off x="0" y="0"/>
            <a:ext cx="2091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69001"/>
            <a:ext cx="40500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864000"/>
            <a:ext cx="6918150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89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6000" y="594000"/>
            <a:ext cx="4140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6001" y="4079565"/>
            <a:ext cx="4140000" cy="254443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5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E7C2B-DBC7-4DC6-BE48-6CC4179A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BE3A49-B78D-4DA9-AA76-4064F8586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73D2E-8E5D-411B-B766-5E9DD0B1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5E8B24-9FAC-4BFA-951E-DFC439BE9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B0821-98F4-4674-8A81-508395B9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2"/>
            <a:extLst>
              <a:ext uri="{FF2B5EF4-FFF2-40B4-BE49-F238E27FC236}">
                <a16:creationId xmlns:a16="http://schemas.microsoft.com/office/drawing/2014/main" id="{04EFABF7-9814-4A5F-B176-1A217D8D1B7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8" r:id="rId10"/>
    <p:sldLayoutId id="2147483665" r:id="rId11"/>
    <p:sldLayoutId id="2147483666" r:id="rId12"/>
    <p:sldLayoutId id="2147483667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3790031" y="3032222"/>
            <a:ext cx="839164" cy="29315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89724" y="1201110"/>
            <a:ext cx="8395063" cy="11113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 факультет</a:t>
            </a:r>
            <a:b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фінансів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6000" y="3103846"/>
            <a:ext cx="802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pPr algn="ctr"/>
            <a:r>
              <a:rPr lang="uk-UA" sz="32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«ФІНАНСИСТ»</a:t>
            </a:r>
            <a:endParaRPr lang="ru-RU" sz="3200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734" y="270957"/>
            <a:ext cx="8513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університет біоресурсів і природокористування України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uk-UA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7" y="188128"/>
            <a:ext cx="1709580" cy="20259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13" y="1142943"/>
            <a:ext cx="945000" cy="9487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113" y="2091723"/>
            <a:ext cx="945000" cy="945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3984470"/>
            <a:ext cx="3082726" cy="28593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87222" y="5859000"/>
            <a:ext cx="6544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за 2019-2020 н. р</a:t>
            </a:r>
            <a:r>
              <a:rPr lang="uk-UA" sz="2800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16000" y="189000"/>
            <a:ext cx="9269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Виїзне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«</a:t>
            </a:r>
            <a:r>
              <a:rPr lang="ru-RU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Фруктона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ВМ»</a:t>
            </a:r>
          </a:p>
          <a:p>
            <a:pPr algn="ctr"/>
            <a:r>
              <a:rPr lang="uk-UA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вересня 2019 р.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944000"/>
            <a:ext cx="7013925" cy="43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ABE1DD15-BAC6-4A09-8F96-81ED301B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363655"/>
            <a:ext cx="11453926" cy="855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uk-UA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 2019р. </a:t>
            </a:r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 відвідали творчий вечір Олега Криворота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59257057-0D1B-4E2E-830C-F6FD807EA10E}"/>
              </a:ext>
            </a:extLst>
          </p:cNvPr>
          <p:cNvSpPr txBox="1">
            <a:spLocks/>
          </p:cNvSpPr>
          <p:nvPr/>
        </p:nvSpPr>
        <p:spPr>
          <a:xfrm>
            <a:off x="624674" y="3429000"/>
            <a:ext cx="7261501" cy="283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1674000"/>
            <a:ext cx="7635302" cy="4292161"/>
          </a:xfrm>
          <a:prstGeom prst="rect">
            <a:avLst/>
          </a:prstGeom>
        </p:spPr>
      </p:pic>
      <p:sp>
        <p:nvSpPr>
          <p:cNvPr id="4" name="Половина рамки 3"/>
          <p:cNvSpPr/>
          <p:nvPr/>
        </p:nvSpPr>
        <p:spPr>
          <a:xfrm rot="5400000">
            <a:off x="11098802" y="1230071"/>
            <a:ext cx="945000" cy="945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Половина рамки 5"/>
          <p:cNvSpPr/>
          <p:nvPr/>
        </p:nvSpPr>
        <p:spPr>
          <a:xfrm rot="16200000">
            <a:off x="3481710" y="5452951"/>
            <a:ext cx="990000" cy="102642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0999" y="144001"/>
            <a:ext cx="11384999" cy="1182596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F3AD87D-350F-4C80-8BB2-D5FBFD56DC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000" y="1474308"/>
            <a:ext cx="10510051" cy="855000"/>
          </a:xfrm>
        </p:spPr>
        <p:txBody>
          <a:bodyPr>
            <a:noAutofit/>
          </a:bodyPr>
          <a:lstStyle/>
          <a:p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29 по 31 </a:t>
            </a:r>
            <a:r>
              <a:rPr lang="ru-RU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р.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виставкового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агровиставка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Agro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Сomplex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2019».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активно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долучилися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91712"/>
            <a:ext cx="11384999" cy="855000"/>
          </a:xfrm>
        </p:spPr>
        <p:txBody>
          <a:bodyPr>
            <a:noAutofit/>
          </a:bodyPr>
          <a:lstStyle/>
          <a:p>
            <a:r>
              <a:rPr lang="ru-RU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ru-RU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агровиставці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0" y="2622405"/>
            <a:ext cx="5392498" cy="4044374"/>
          </a:xfrm>
          <a:prstGeom prst="rect">
            <a:avLst/>
          </a:prstGeom>
        </p:spPr>
      </p:pic>
      <p:sp>
        <p:nvSpPr>
          <p:cNvPr id="11" name="AutoShape 4" descr="blob:https://web.telegram.org/ed853cb9-a8ec-4ab2-8381-06f895c588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000" y="2262405"/>
            <a:ext cx="3303280" cy="44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uk-UA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 2020 р.</a:t>
            </a:r>
            <a:endParaRPr lang="ru-RU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body" sz="quarter" idx="1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088" y="135614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IV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-практичному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00" y="2439000"/>
            <a:ext cx="6896101" cy="323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1C82F57-905B-42D8-BDF5-BC2D91FE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49731"/>
            <a:ext cx="11655000" cy="2034491"/>
          </a:xfrm>
        </p:spPr>
        <p:txBody>
          <a:bodyPr>
            <a:normAutofit/>
          </a:bodyPr>
          <a:lstStyle/>
          <a:p>
            <a:r>
              <a:rPr lang="uk-UA" sz="4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листопада 2019 року 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гуртка «Фінансист» відвідали відкриту лекцію </a:t>
            </a:r>
            <a:r>
              <a:rPr lang="uk-UA" sz="4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Свереди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Зиновія </a:t>
            </a: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Івановича</a:t>
            </a:r>
            <a:endParaRPr lang="ru-RU" sz="4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1BA3BB6F-9E93-4280-959A-DA0D1B5D18B5}"/>
              </a:ext>
            </a:extLst>
          </p:cNvPr>
          <p:cNvSpPr txBox="1">
            <a:spLocks/>
          </p:cNvSpPr>
          <p:nvPr/>
        </p:nvSpPr>
        <p:spPr>
          <a:xfrm>
            <a:off x="1423511" y="2133119"/>
            <a:ext cx="6624896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лекції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яку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3D1898F-560D-449C-972C-A8DCF299C014}"/>
              </a:ext>
            </a:extLst>
          </p:cNvPr>
          <p:cNvSpPr/>
          <p:nvPr/>
        </p:nvSpPr>
        <p:spPr>
          <a:xfrm>
            <a:off x="606000" y="2175465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96E3AD-CEE6-4BCD-BED9-7318A6516826}"/>
              </a:ext>
            </a:extLst>
          </p:cNvPr>
          <p:cNvSpPr txBox="1"/>
          <p:nvPr/>
        </p:nvSpPr>
        <p:spPr>
          <a:xfrm>
            <a:off x="804191" y="2236118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-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00" y="2739431"/>
            <a:ext cx="5220000" cy="391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1" y="3213123"/>
            <a:ext cx="5001241" cy="34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361CA63C-6B0F-478E-AD14-AA33C8E4F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91000" y="909000"/>
            <a:ext cx="10101000" cy="328499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рамках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і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листопада 2019 року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«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-ринг».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2844000"/>
            <a:ext cx="7268407" cy="3824999"/>
          </a:xfrm>
          <a:prstGeom prst="rect">
            <a:avLst/>
          </a:prstGeom>
        </p:spPr>
      </p:pic>
      <p:sp>
        <p:nvSpPr>
          <p:cNvPr id="10" name="Стрелка углом 9"/>
          <p:cNvSpPr/>
          <p:nvPr/>
        </p:nvSpPr>
        <p:spPr>
          <a:xfrm rot="10800000">
            <a:off x="7896000" y="1899000"/>
            <a:ext cx="2385000" cy="3465000"/>
          </a:xfrm>
          <a:prstGeom prst="bentArrow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4147" y="54001"/>
            <a:ext cx="6232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«Фінансовий брейн-ринг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34806" y="1180125"/>
            <a:ext cx="10725563" cy="1080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000" y="131816"/>
            <a:ext cx="11970000" cy="10421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грудня </a:t>
            </a:r>
            <a:r>
              <a:rPr lang="uk-UA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ідсумкове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наукового </a:t>
            </a: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в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семетрі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956315" y="1308169"/>
            <a:ext cx="10515600" cy="823912"/>
          </a:xfrm>
        </p:spPr>
        <p:txBody>
          <a:bodyPr>
            <a:noAutofit/>
          </a:bodyPr>
          <a:lstStyle/>
          <a:p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з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науковим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керівником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Мрачковською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Н.К.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підбили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проробленої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затвердили план на 2 семестр.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nubip.edu.ua/sites/default/files/u208/12.12.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968">
            <a:off x="670201" y="2775379"/>
            <a:ext cx="2891800" cy="3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nubip.edu.ua/sites/default/files/u208/12.12.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0144">
            <a:off x="3725247" y="2402573"/>
            <a:ext cx="3352454" cy="40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nubip.edu.ua/sites/default/files/u208/12.12.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283">
            <a:off x="7386107" y="2195448"/>
            <a:ext cx="3440492" cy="427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9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00999" y="301500"/>
            <a:ext cx="7638751" cy="117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91000" y="459000"/>
            <a:ext cx="7548751" cy="101250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 конкурсу студентських наукових робіт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00" y="1539000"/>
            <a:ext cx="5578353" cy="36909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9" y="1698927"/>
            <a:ext cx="5040000" cy="3366315"/>
          </a:xfrm>
          <a:prstGeom prst="rect">
            <a:avLst/>
          </a:prstGeom>
        </p:spPr>
      </p:pic>
      <p:sp>
        <p:nvSpPr>
          <p:cNvPr id="17" name="Половина рамки 16"/>
          <p:cNvSpPr/>
          <p:nvPr/>
        </p:nvSpPr>
        <p:spPr>
          <a:xfrm rot="16200000">
            <a:off x="1101000" y="5485500"/>
            <a:ext cx="1417500" cy="13275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5400000">
            <a:off x="10174826" y="1041900"/>
            <a:ext cx="1435800" cy="1350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86000" y="323999"/>
            <a:ext cx="9090000" cy="12692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2856000" y="269780"/>
            <a:ext cx="898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Відкрита </a:t>
            </a:r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 «Українки в науці, яким аплодує світ</a:t>
            </a: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00" y="1667934"/>
            <a:ext cx="6800417" cy="51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909000"/>
            <a:ext cx="11811000" cy="1325563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 у Верховній Раді України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лютий 2020 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00" y="2249786"/>
            <a:ext cx="5914393" cy="444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95694" y="2538066"/>
            <a:ext cx="3836996" cy="1307107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918E4268-1EF2-4931-842D-CEAD587B1778}"/>
              </a:ext>
            </a:extLst>
          </p:cNvPr>
          <p:cNvSpPr txBox="1">
            <a:spLocks/>
          </p:cNvSpPr>
          <p:nvPr/>
        </p:nvSpPr>
        <p:spPr>
          <a:xfrm>
            <a:off x="836232" y="1772937"/>
            <a:ext cx="7824768" cy="4176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гурток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вересні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року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ними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фахових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є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для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C04FFB-35B4-4516-838B-436644C55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020" y="1837317"/>
            <a:ext cx="266700" cy="266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3FA325-0458-415C-8554-DFF1D0875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020" y="2924920"/>
            <a:ext cx="266700" cy="266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9EF243-069D-4FE6-9033-B8C01D3F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020" y="4599000"/>
            <a:ext cx="266700" cy="266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96000" y="447374"/>
            <a:ext cx="6525000" cy="1325563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гурток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60694" y="2476014"/>
            <a:ext cx="3971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гуртка: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Мрачковська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Костянтинівна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наук, доцент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49" y="-9640"/>
            <a:ext cx="2415250" cy="2507620"/>
          </a:xfrm>
          <a:prstGeom prst="rect">
            <a:avLst/>
          </a:prstGeom>
        </p:spPr>
      </p:pic>
      <p:pic>
        <p:nvPicPr>
          <p:cNvPr id="13" name="Picture 2" descr="https://nubip.edu.ua/sites/default/files/u208/veremi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49" y="3972426"/>
            <a:ext cx="2205053" cy="19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517999" y="5621753"/>
            <a:ext cx="2406000" cy="909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7672999" y="55722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Веремій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Яна,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тароста гуртка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0881" y="233999"/>
            <a:ext cx="11385000" cy="1456688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6000" y="299562"/>
            <a:ext cx="11565000" cy="1325563"/>
          </a:xfrm>
        </p:spPr>
        <p:txBody>
          <a:bodyPr/>
          <a:lstStyle/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ітня</a:t>
            </a:r>
            <a:r>
              <a:rPr lang="uk-UA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2020р.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гурток провів онлайн-засідання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8969">
            <a:off x="1435903" y="1392977"/>
            <a:ext cx="2898731" cy="5155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00" y="1764000"/>
            <a:ext cx="5904000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01000" y="471219"/>
            <a:ext cx="7290000" cy="126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51000" y="405656"/>
            <a:ext cx="5625000" cy="1325563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Наші досягнення!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Досягнен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0" y="2214000"/>
            <a:ext cx="6660000" cy="41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1281000" y="2963396"/>
            <a:ext cx="6525000" cy="990000"/>
          </a:xfrm>
        </p:spPr>
        <p:txBody>
          <a:bodyPr/>
          <a:lstStyle/>
          <a:p>
            <a:pPr algn="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Олег Сухий – переможець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етапу олімпіади з Фінансової безпеки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00" y="1449000"/>
            <a:ext cx="3986140" cy="40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4522052" y="189000"/>
            <a:ext cx="7110000" cy="3894451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3 курсу, 4 групи, Волков Андрій зайняв 1 місце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73-ій науково – практичній конференції «Розвиток аграрного сектору економіки України в умовах глобалізації», яка відбулася </a:t>
            </a:r>
            <a:r>
              <a:rPr lang="uk-UA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листопада 2019 р.</a:t>
            </a:r>
            <a:endParaRPr lang="uk-UA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nubip.edu.ua/sites/default/files/u208/2_12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8" y="504000"/>
            <a:ext cx="4389214" cy="58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0" y="2620453"/>
            <a:ext cx="3375000" cy="406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A4E84-90D5-4799-831E-45DF53A0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00" y="99000"/>
            <a:ext cx="9885419" cy="214006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 на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міжнародній науково – практичній студентській конференції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Фінансові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uk-UA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 2020р</a:t>
            </a: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66" y="2281087"/>
            <a:ext cx="6647635" cy="44153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2" y="2543018"/>
            <a:ext cx="2692488" cy="36722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15" y="1809000"/>
            <a:ext cx="2557571" cy="36754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055">
            <a:off x="9749120" y="3767742"/>
            <a:ext cx="1907348" cy="27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1000" y="324000"/>
            <a:ext cx="10530000" cy="11950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конференція,Австрія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08.05.2020р</a:t>
            </a:r>
            <a:endParaRPr lang="uk-UA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000" y="1537428"/>
            <a:ext cx="1179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4 курсу, 3 групи та секретар гуртка  Веремій Я.С. разом з науковим керівником </a:t>
            </a:r>
            <a:r>
              <a:rPr lang="uk-UA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Аврамчук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Л.А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взяла участь у міжнародній конференції «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FORUM: PROBLEMS AND SCIENTIFIC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SOLUTIONS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00" y="2737757"/>
            <a:ext cx="5535000" cy="39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39324" y="1293061"/>
            <a:ext cx="7566676" cy="81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 нас можна знайти?</a:t>
            </a:r>
            <a:endParaRPr lang="uk-U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581877"/>
          </a:xfrm>
        </p:spPr>
        <p:txBody>
          <a:bodyPr/>
          <a:lstStyle/>
          <a:p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м.Київ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№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Оборони, 11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0" y="2664000"/>
            <a:ext cx="6257065" cy="333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22000" y="5139000"/>
            <a:ext cx="387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а ще на різних цікавих фестивалях вис</a:t>
            </a: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авках та лекціях!)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01000" y="954000"/>
            <a:ext cx="8469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НА НАСТУПНИЙ РІК…</a:t>
            </a:r>
            <a:endParaRPr lang="uk-UA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ÐÐ°ÑÑÐ¸Ð½ÐºÐ¸ Ð¿Ð¾ Ð·Ð°Ð¿ÑÐ¾ÑÑ ÐÐÐÐ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8852" y="1854000"/>
            <a:ext cx="4754049" cy="415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7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1000" y="183157"/>
            <a:ext cx="11385000" cy="1575000"/>
          </a:xfrm>
          <a:prstGeom prst="rect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6000" y="365125"/>
            <a:ext cx="115200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студентського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ФІНАНСИСТ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заплановано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заходи: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Участь студентів-гуртківців у Всеукраїнських олімпіадах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Участь студентів-гуртківців у Всеукраїнських та міжнародних науково-практичних конференціях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Зустрічі з науковцями та представниками бізнесу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Організація  наукових дискусій та семінарів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Організація круглого столу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Підготовка студентів до участі у конкурсі наукових робіт</a:t>
            </a:r>
          </a:p>
          <a:p>
            <a:pPr marL="342900" indent="-342900" algn="just">
              <a:lnSpc>
                <a:spcPct val="110000"/>
              </a:lnSpc>
              <a:buFont typeface="Trebuchet MS" pitchFamily="34" charset="0"/>
              <a:buAutoNum type="arabicPeriod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Екскурсія в Будинок уряду</a:t>
            </a:r>
          </a:p>
        </p:txBody>
      </p:sp>
    </p:spTree>
    <p:extLst>
      <p:ext uri="{BB962C8B-B14F-4D97-AF65-F5344CB8AC3E}">
        <p14:creationId xmlns:p14="http://schemas.microsoft.com/office/powerpoint/2010/main" val="107236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000" y="1459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Ласкаво просимо до </a:t>
            </a:r>
            <a:br>
              <a:rPr lang="uk-UA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нашого гуртка!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52" y="2214000"/>
            <a:ext cx="4461891" cy="4138566"/>
          </a:xfrm>
          <a:prstGeom prst="rect">
            <a:avLst/>
          </a:prstGeom>
        </p:spPr>
      </p:pic>
      <p:sp>
        <p:nvSpPr>
          <p:cNvPr id="5" name="Половина рамки 4"/>
          <p:cNvSpPr/>
          <p:nvPr/>
        </p:nvSpPr>
        <p:spPr>
          <a:xfrm rot="16200000">
            <a:off x="3363219" y="5788583"/>
            <a:ext cx="1035000" cy="1059437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5400000">
            <a:off x="7626000" y="1674000"/>
            <a:ext cx="1125000" cy="1215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F4E60848-69E0-4E2C-AD4F-B3EFCF4E2C0C}"/>
              </a:ext>
            </a:extLst>
          </p:cNvPr>
          <p:cNvSpPr txBox="1">
            <a:spLocks/>
          </p:cNvSpPr>
          <p:nvPr/>
        </p:nvSpPr>
        <p:spPr>
          <a:xfrm>
            <a:off x="561001" y="1898099"/>
            <a:ext cx="9355034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принципами, методами,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інструментарієм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5C0DEE-D063-4D04-9493-FEF0FAF0524C}"/>
              </a:ext>
            </a:extLst>
          </p:cNvPr>
          <p:cNvSpPr/>
          <p:nvPr/>
        </p:nvSpPr>
        <p:spPr>
          <a:xfrm>
            <a:off x="10056000" y="2006764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D96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C3827-9ACA-4FB7-A6BD-D5FE7158AF58}"/>
              </a:ext>
            </a:extLst>
          </p:cNvPr>
          <p:cNvSpPr txBox="1"/>
          <p:nvPr/>
        </p:nvSpPr>
        <p:spPr>
          <a:xfrm>
            <a:off x="10187699" y="2070994"/>
            <a:ext cx="44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4BCCF8A-B6D2-43F6-B407-2C3B5182574B}"/>
              </a:ext>
            </a:extLst>
          </p:cNvPr>
          <p:cNvSpPr txBox="1">
            <a:spLocks/>
          </p:cNvSpPr>
          <p:nvPr/>
        </p:nvSpPr>
        <p:spPr>
          <a:xfrm>
            <a:off x="561001" y="2771548"/>
            <a:ext cx="9374947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науковому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НУБіП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статей, тез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доповідей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публікуються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89CAA8-2111-42D3-BD37-33708FF10070}"/>
              </a:ext>
            </a:extLst>
          </p:cNvPr>
          <p:cNvSpPr/>
          <p:nvPr/>
        </p:nvSpPr>
        <p:spPr>
          <a:xfrm>
            <a:off x="10056000" y="2879539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64586-7BA3-43B6-9DD2-6BAD0527688D}"/>
              </a:ext>
            </a:extLst>
          </p:cNvPr>
          <p:cNvSpPr txBox="1"/>
          <p:nvPr/>
        </p:nvSpPr>
        <p:spPr>
          <a:xfrm>
            <a:off x="10192259" y="292808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A101F549-A8B2-4308-BB7F-96219161153F}"/>
              </a:ext>
            </a:extLst>
          </p:cNvPr>
          <p:cNvSpPr txBox="1">
            <a:spLocks/>
          </p:cNvSpPr>
          <p:nvPr/>
        </p:nvSpPr>
        <p:spPr>
          <a:xfrm>
            <a:off x="561001" y="3830826"/>
            <a:ext cx="9359997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виступаючи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семінарах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AB70EC0-A040-4DEF-AD70-2289995557B4}"/>
              </a:ext>
            </a:extLst>
          </p:cNvPr>
          <p:cNvSpPr/>
          <p:nvPr/>
        </p:nvSpPr>
        <p:spPr>
          <a:xfrm>
            <a:off x="10056000" y="3919807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50DFC-CAB6-4475-A657-5000DE2D3019}"/>
              </a:ext>
            </a:extLst>
          </p:cNvPr>
          <p:cNvSpPr txBox="1"/>
          <p:nvPr/>
        </p:nvSpPr>
        <p:spPr>
          <a:xfrm>
            <a:off x="10214116" y="397078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076743B6-3875-438E-8E2F-096C0918F1AF}"/>
              </a:ext>
            </a:extLst>
          </p:cNvPr>
          <p:cNvSpPr txBox="1">
            <a:spLocks/>
          </p:cNvSpPr>
          <p:nvPr/>
        </p:nvSpPr>
        <p:spPr>
          <a:xfrm>
            <a:off x="557871" y="4701478"/>
            <a:ext cx="9353233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дебатів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обговорюються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10056000" y="4812266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D196BA-1C24-48B1-AC60-A2834EC7E956}"/>
              </a:ext>
            </a:extLst>
          </p:cNvPr>
          <p:cNvSpPr txBox="1"/>
          <p:nvPr/>
        </p:nvSpPr>
        <p:spPr>
          <a:xfrm>
            <a:off x="10192259" y="487436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95885" y="688822"/>
            <a:ext cx="9454560" cy="113055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мають можливість робити студенти, які відвідують гурток?</a:t>
            </a:r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10056000" y="5695635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D196BA-1C24-48B1-AC60-A2834EC7E956}"/>
              </a:ext>
            </a:extLst>
          </p:cNvPr>
          <p:cNvSpPr txBox="1"/>
          <p:nvPr/>
        </p:nvSpPr>
        <p:spPr>
          <a:xfrm>
            <a:off x="10213175" y="57667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61002" y="5616781"/>
            <a:ext cx="9335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набутий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876000" y="1674000"/>
            <a:ext cx="5476306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емблема: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00" y="324000"/>
            <a:ext cx="4185000" cy="388173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11000" y="4374000"/>
            <a:ext cx="3693036" cy="94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девіз: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7405" y="5139000"/>
            <a:ext cx="11020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можеш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лягти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зараз, і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насняться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мрії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можеш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сісти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32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ловина рамки 1"/>
          <p:cNvSpPr/>
          <p:nvPr/>
        </p:nvSpPr>
        <p:spPr>
          <a:xfrm>
            <a:off x="6613500" y="0"/>
            <a:ext cx="1215000" cy="1170000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" name="Половина рамки 2"/>
          <p:cNvSpPr/>
          <p:nvPr/>
        </p:nvSpPr>
        <p:spPr>
          <a:xfrm rot="10800000">
            <a:off x="10641624" y="3521237"/>
            <a:ext cx="1346754" cy="1235263"/>
          </a:xfrm>
          <a:prstGeom prst="halfFrame">
            <a:avLst/>
          </a:prstGeom>
          <a:solidFill>
            <a:srgbClr val="FFD961"/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6" y="1920240"/>
            <a:ext cx="2036181" cy="30590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3"/>
          <a:stretch/>
        </p:blipFill>
        <p:spPr>
          <a:xfrm>
            <a:off x="6431415" y="1920240"/>
            <a:ext cx="2524170" cy="31570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14632"/>
          <a:stretch/>
        </p:blipFill>
        <p:spPr>
          <a:xfrm>
            <a:off x="9381000" y="1934205"/>
            <a:ext cx="2507771" cy="31570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426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Амірджанян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Едуард, </a:t>
            </a:r>
          </a:p>
          <a:p>
            <a:pPr algn="ctr"/>
            <a:r>
              <a:rPr lang="en-US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5338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Горобець Вадим, </a:t>
            </a:r>
          </a:p>
          <a:p>
            <a:pPr algn="ctr"/>
            <a:r>
              <a:rPr lang="en-US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46723" y="5258735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Максюта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Катерина, 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nubip.edu.ua/sites/default/files/u208/kulpach_hrist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00" y="1920240"/>
            <a:ext cx="2970000" cy="299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22838" y="5258735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Кульпач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Христина, 2 курс 5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9014" y="240452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60" y="1754072"/>
            <a:ext cx="3014517" cy="3320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00" y="1764000"/>
            <a:ext cx="2676079" cy="33450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8203" y="526220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 Андрій, 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курс, 4 група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8056" y="5232188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Миколаєнко Мирослава, </a:t>
            </a:r>
          </a:p>
          <a:p>
            <a:pPr algn="ctr"/>
            <a:r>
              <a:rPr lang="en-US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6576" y="5260440"/>
            <a:ext cx="177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Діана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курс 5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uk-UA" b="1" dirty="0" smtClean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5877" y="5260440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Моргун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Альона, </a:t>
            </a:r>
          </a:p>
          <a:p>
            <a:pPr algn="ctr"/>
            <a:r>
              <a:rPr lang="en-US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84" y="1754131"/>
            <a:ext cx="3016959" cy="3329949"/>
          </a:xfrm>
          <a:prstGeom prst="rect">
            <a:avLst/>
          </a:prstGeom>
        </p:spPr>
      </p:pic>
      <p:pic>
        <p:nvPicPr>
          <p:cNvPr id="2050" name="Picture 2" descr="https://nubip.edu.ua/sites/default/files/u208/bondar_dia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53" y="1754072"/>
            <a:ext cx="2492970" cy="33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8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957" y="99000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/>
          <a:stretch/>
        </p:blipFill>
        <p:spPr>
          <a:xfrm>
            <a:off x="147138" y="1332412"/>
            <a:ext cx="2523980" cy="41402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2" y="1332412"/>
            <a:ext cx="3096370" cy="41284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57" y="1320609"/>
            <a:ext cx="2879876" cy="41402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1" y="1320609"/>
            <a:ext cx="2876876" cy="41284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0966" y="562796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Слюсаренко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Влад, 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0443" y="562796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Сова</a:t>
            </a:r>
          </a:p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Альона, 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5533" y="562796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Цицюра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Вадим,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20623" y="5627969"/>
            <a:ext cx="177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 Мирослав, 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3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785957" y="9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</a:t>
            </a:r>
            <a:endParaRPr lang="uk-U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000" y="5271850"/>
            <a:ext cx="2729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Нечепоренко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Анастасія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курс 3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6000" y="5229000"/>
            <a:ext cx="202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Пижук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Руслан, 3 курс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с.т</a:t>
            </a:r>
            <a:r>
              <a:rPr lang="ru-RU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7 </a:t>
            </a:r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36000" y="5229000"/>
            <a:ext cx="22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Кармазін Данило, </a:t>
            </a:r>
          </a:p>
          <a:p>
            <a:pPr algn="ctr"/>
            <a:r>
              <a:rPr lang="uk-UA" b="1" dirty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5 група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nubip.edu.ua/sites/default/files/u208/nechepor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7" y="1819731"/>
            <a:ext cx="2894996" cy="301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00" y="1819731"/>
            <a:ext cx="2197800" cy="3071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99" y="1819731"/>
            <a:ext cx="2845661" cy="3014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344" y="1819731"/>
            <a:ext cx="2780202" cy="3014101"/>
          </a:xfrm>
          <a:prstGeom prst="rect">
            <a:avLst/>
          </a:prstGeom>
        </p:spPr>
      </p:pic>
      <p:cxnSp>
        <p:nvCxnSpPr>
          <p:cNvPr id="5" name="Пряма зі стрілкою 4"/>
          <p:cNvCxnSpPr/>
          <p:nvPr/>
        </p:nvCxnSpPr>
        <p:spPr>
          <a:xfrm>
            <a:off x="6861000" y="59040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/>
          <p:cNvSpPr/>
          <p:nvPr/>
        </p:nvSpPr>
        <p:spPr>
          <a:xfrm>
            <a:off x="3301344" y="5229000"/>
            <a:ext cx="288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Сухий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Олег,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err="1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err="1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агістр</a:t>
            </a:r>
            <a:r>
              <a:rPr lang="ru-RU" b="1" dirty="0" smtClean="0">
                <a:solidFill>
                  <a:srgbClr val="FFD9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1 курс</a:t>
            </a:r>
            <a:endParaRPr lang="ru-RU" b="1" dirty="0">
              <a:solidFill>
                <a:srgbClr val="FFD9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ЗАСІДАННЯ, КОНФЕРЕНЦІЇ, ОЛІМПІАДИ, БРЕЙН-РИНГИ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В БГУФК начал работу круглогодичный цикл научно-практически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00" y="0"/>
            <a:ext cx="5536590" cy="31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13295" y="383400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ЗАСІДАННЯ, КОНФЕРЕНЦІЇ, ОЛІМПІАДИ, БРЕЙН-РИНГИ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656</Words>
  <Application>Microsoft Office PowerPoint</Application>
  <PresentationFormat>Широкоэкранный</PresentationFormat>
  <Paragraphs>105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Trebuchet MS</vt:lpstr>
      <vt:lpstr>Тема Office</vt:lpstr>
      <vt:lpstr>Презентация PowerPoint</vt:lpstr>
      <vt:lpstr>Про гурток</vt:lpstr>
      <vt:lpstr>Презентация PowerPoint</vt:lpstr>
      <vt:lpstr>Презентация PowerPoint</vt:lpstr>
      <vt:lpstr>Члени гуртка</vt:lpstr>
      <vt:lpstr>Члени гуртка</vt:lpstr>
      <vt:lpstr>Члени гуртка</vt:lpstr>
      <vt:lpstr>Презентация PowerPoint</vt:lpstr>
      <vt:lpstr>ЗАСІДАННЯ, КОНФЕРЕНЦІЇ, ОЛІМПІАДИ, БРЕЙН-РИНГИ</vt:lpstr>
      <vt:lpstr>Презентация PowerPoint</vt:lpstr>
      <vt:lpstr>26 вересня 2019р. ми відвідали творчий вечір Олега Криворота</vt:lpstr>
      <vt:lpstr>Технології визначають майбутнє! Учасники наукового гуртка «Фінансист» на агровиставці!</vt:lpstr>
      <vt:lpstr>5 листопада 2020 р.</vt:lpstr>
      <vt:lpstr>7 листопада 2019 року учасники гуртка «Фінансист» відвідали відкриту лекцію Свереди Зиновія Івановича</vt:lpstr>
      <vt:lpstr>Презентация PowerPoint</vt:lpstr>
      <vt:lpstr>12 грудня 2019 відбулося підсумкове засідання наукового гуртка в I семетрі</vt:lpstr>
      <vt:lpstr>I етап конкурсу студентських наукових робіт</vt:lpstr>
      <vt:lpstr>Презентация PowerPoint</vt:lpstr>
      <vt:lpstr>Ми у Верховній Раді України лютий 2020 р.</vt:lpstr>
      <vt:lpstr>10 квітня 2020р. наш гурток провів онлайн-засідання</vt:lpstr>
      <vt:lpstr>Наші досягнення!</vt:lpstr>
      <vt:lpstr>Презентация PowerPoint</vt:lpstr>
      <vt:lpstr>Презентация PowerPoint</vt:lpstr>
      <vt:lpstr>Ми на II міжнародній науково – практичній студентській конференції «Фінансові механізми сталого розвитку України в умовах сучасних викликів» (12 березня 2020р)</vt:lpstr>
      <vt:lpstr>Міжнародна конференція,Австрія 08.05.2020р</vt:lpstr>
      <vt:lpstr>Де нас можна знайти?</vt:lpstr>
      <vt:lpstr>Презентация PowerPoint</vt:lpstr>
      <vt:lpstr>На 2020-2021 н.р. для студентського наукового гуртка «ФІНАНСИСТ» заплановано такі заходи:</vt:lpstr>
      <vt:lpstr>Ласкаво просимо до  нашого гуртка!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63</cp:revision>
  <dcterms:created xsi:type="dcterms:W3CDTF">2020-05-04T14:52:20Z</dcterms:created>
  <dcterms:modified xsi:type="dcterms:W3CDTF">2020-05-17T13:18:47Z</dcterms:modified>
</cp:coreProperties>
</file>