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315" r:id="rId3"/>
    <p:sldId id="281" r:id="rId4"/>
    <p:sldId id="282" r:id="rId5"/>
    <p:sldId id="261" r:id="rId6"/>
    <p:sldId id="291" r:id="rId7"/>
    <p:sldId id="295" r:id="rId8"/>
    <p:sldId id="298" r:id="rId9"/>
    <p:sldId id="299" r:id="rId10"/>
    <p:sldId id="322" r:id="rId11"/>
    <p:sldId id="300" r:id="rId12"/>
    <p:sldId id="319" r:id="rId13"/>
    <p:sldId id="301" r:id="rId14"/>
    <p:sldId id="323" r:id="rId15"/>
    <p:sldId id="320" r:id="rId16"/>
    <p:sldId id="324" r:id="rId17"/>
    <p:sldId id="313" r:id="rId18"/>
    <p:sldId id="305" r:id="rId19"/>
    <p:sldId id="306" r:id="rId20"/>
    <p:sldId id="316" r:id="rId21"/>
    <p:sldId id="283" r:id="rId22"/>
    <p:sldId id="318" r:id="rId23"/>
    <p:sldId id="308" r:id="rId24"/>
    <p:sldId id="321" r:id="rId25"/>
    <p:sldId id="309" r:id="rId26"/>
    <p:sldId id="310" r:id="rId27"/>
    <p:sldId id="312" r:id="rId28"/>
    <p:sldId id="263" r:id="rId29"/>
    <p:sldId id="325" r:id="rId30"/>
    <p:sldId id="294" r:id="rId31"/>
    <p:sldId id="258" r:id="rId32"/>
    <p:sldId id="293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AC64E-2CB9-4509-8A90-0E0990E93641}" type="datetimeFigureOut">
              <a:rPr lang="ru-RU"/>
              <a:pPr>
                <a:defRPr/>
              </a:pPr>
              <a:t>17.05.2020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FCD7A-6775-4789-8D6A-F6283F57CA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84512-C612-449C-961C-4F218287CA70}" type="datetimeFigureOut">
              <a:rPr lang="ru-RU"/>
              <a:pPr>
                <a:defRPr/>
              </a:pPr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13A16-6DC1-44C9-A7BD-769F316D32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ADDD4-E573-4FED-9CFD-DC4912B774B2}" type="datetimeFigureOut">
              <a:rPr lang="ru-RU"/>
              <a:pPr>
                <a:defRPr/>
              </a:pPr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FBFE1-07C6-4668-BCA0-E41D8A990C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BB829-C35A-4078-9012-9D08AAE8B11F}" type="datetimeFigureOut">
              <a:rPr lang="ru-RU"/>
              <a:pPr>
                <a:defRPr/>
              </a:pPr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F17B4-F5E5-485C-B90E-6468EE3033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4FBFF-6B6C-4AC1-8308-ABF27EE3C7E9}" type="datetimeFigureOut">
              <a:rPr lang="ru-RU"/>
              <a:pPr>
                <a:defRPr/>
              </a:pPr>
              <a:t>17.05.2020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7A642-6DD8-4AC9-AF46-22E99E03AF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8DC66-8ABD-4062-9ADD-5C5578BD0C99}" type="datetimeFigureOut">
              <a:rPr lang="ru-RU"/>
              <a:pPr>
                <a:defRPr/>
              </a:pPr>
              <a:t>17.05.2020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804EC-E8C8-4701-BD05-4AB909F3A3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5ECF5-2761-4C26-BCF0-F61C2F706B1A}" type="datetimeFigureOut">
              <a:rPr lang="ru-RU"/>
              <a:pPr>
                <a:defRPr/>
              </a:pPr>
              <a:t>17.05.2020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7E5FF-6CB4-42C5-8FBC-27F5D5409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C7B22-57BE-4EA0-B893-128852FCA5F1}" type="datetimeFigureOut">
              <a:rPr lang="ru-RU"/>
              <a:pPr>
                <a:defRPr/>
              </a:pPr>
              <a:t>17.05.2020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D4E83-5809-44BC-B894-3CBB4A5C05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5EC57-B039-4460-90C1-F7FF551E380B}" type="datetimeFigureOut">
              <a:rPr lang="ru-RU"/>
              <a:pPr>
                <a:defRPr/>
              </a:pPr>
              <a:t>17.05.2020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14B36-E6BB-4669-9B51-693E9E8AA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F7D85-48F8-4D4E-9CC0-04BAD2531907}" type="datetimeFigureOut">
              <a:rPr lang="ru-RU"/>
              <a:pPr>
                <a:defRPr/>
              </a:pPr>
              <a:t>17.05.2020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F03BB-27C9-4D62-820A-5C528B694A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B86CA-FC53-4C47-951C-7B42EA6B6BD7}" type="datetimeFigureOut">
              <a:rPr lang="ru-RU"/>
              <a:pPr>
                <a:defRPr/>
              </a:pPr>
              <a:t>17.05.2020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EAE02-F1F6-4FFE-932E-C3A294700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3001F9-FC7C-4C1F-BEEA-2382375CD9D2}" type="datetimeFigureOut">
              <a:rPr lang="ru-RU"/>
              <a:pPr>
                <a:defRPr/>
              </a:pPr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3DEFB1-B613-4258-9BBE-FF55D6E3AF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4" r:id="rId2"/>
    <p:sldLayoutId id="2147483793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4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Ð ÐµÐ·ÑÐ»ÑÑÐ°Ñ Ð¿Ð¾ÑÑÐºÑ Ð·Ð¾Ð±ÑÐ°Ð¶ÐµÐ½Ñ Ð·Ð° Ð·Ð°Ð¿Ð¸ÑÐ¾Ð¼ &quot;Ð»ÑÐ´Ð¸Ð½Ð° Ð· ÑÑÐ½Ð°Ð½ÑÑÐ²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256"/>
            <a:ext cx="2986259" cy="2571744"/>
          </a:xfrm>
          <a:prstGeom prst="rect">
            <a:avLst/>
          </a:prstGeom>
          <a:noFill/>
        </p:spPr>
      </p:pic>
      <p:sp>
        <p:nvSpPr>
          <p:cNvPr id="4" name="Прямоугольник 3" descr="IMG-634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5" name="Прямоугольник 4" descr="IMG-634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6" name="Прямоугольник 5" descr="IMG-634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785786" y="2214554"/>
            <a:ext cx="735811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1" i="1" u="none" strike="noStrike" normalizeH="0" baseline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 фінансового аналітика</a:t>
            </a:r>
            <a:endParaRPr kumimoji="0" lang="uk-UA" sz="4400" b="1" i="1" u="none" strike="noStrike" normalizeH="0" baseline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"/>
            <a:ext cx="80724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>Національний університет біоресурсів і природокористування України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smtClean="0">
                <a:latin typeface="Times New Roman" pitchFamily="18" charset="0"/>
                <a:cs typeface="Times New Roman" pitchFamily="18" charset="0"/>
              </a:rPr>
            </a:b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527681" y="4435453"/>
            <a:ext cx="3616319" cy="2422547"/>
          </a:xfrm>
          <a:prstGeom prst="rect">
            <a:avLst/>
          </a:prstGeom>
        </p:spPr>
        <p:txBody>
          <a:bodyPr/>
          <a:lstStyle/>
          <a:p>
            <a:pPr marL="4445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Керівник гуртка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к.е.н.,старший викладач </a:t>
            </a:r>
          </a:p>
          <a:p>
            <a:pPr marL="4445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Тітенко Зоя Миколаївна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Члени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приймали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активну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участь в   І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турі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Студентських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олімпіад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s://nubip.edu.ua/sites/default/files/u208/foto_1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2524" r="-1090"/>
          <a:stretch/>
        </p:blipFill>
        <p:spPr bwMode="auto">
          <a:xfrm>
            <a:off x="0" y="830997"/>
            <a:ext cx="6162477" cy="30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nubip.edu.ua/sites/default/files/u208/foto_7_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t="25200"/>
          <a:stretch/>
        </p:blipFill>
        <p:spPr bwMode="auto">
          <a:xfrm>
            <a:off x="2915816" y="3438128"/>
            <a:ext cx="6084168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1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85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Відкрита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лекція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 з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аступника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 правління Української кооперативної федерації, фахівця із соціальної підприємництва та кооперації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Зіновія </a:t>
            </a:r>
            <a:r>
              <a:rPr lang="uk-UA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Свереди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>на тему: </a:t>
            </a:r>
            <a:r>
              <a:rPr lang="ru-RU" b="1" dirty="0"/>
              <a:t>«</a:t>
            </a:r>
            <a:r>
              <a:rPr lang="ru-RU" b="1" i="1" dirty="0" err="1"/>
              <a:t>Креативне</a:t>
            </a:r>
            <a:r>
              <a:rPr lang="ru-RU" b="1" i="1" dirty="0"/>
              <a:t> </a:t>
            </a:r>
            <a:r>
              <a:rPr lang="ru-RU" b="1" i="1" dirty="0" err="1"/>
              <a:t>кооперативне</a:t>
            </a:r>
            <a:r>
              <a:rPr lang="ru-RU" b="1" i="1" dirty="0"/>
              <a:t> </a:t>
            </a:r>
            <a:r>
              <a:rPr lang="ru-RU" b="1" i="1" dirty="0" err="1"/>
              <a:t>мислення</a:t>
            </a:r>
            <a:r>
              <a:rPr lang="ru-RU" b="1" i="1" dirty="0"/>
              <a:t> </a:t>
            </a:r>
            <a:r>
              <a:rPr lang="ru-RU" b="1" i="1" dirty="0" err="1"/>
              <a:t>молоді</a:t>
            </a:r>
            <a:r>
              <a:rPr lang="ru-RU" b="1" dirty="0"/>
              <a:t>»</a:t>
            </a:r>
            <a:endParaRPr lang="ru-RU" sz="2000" b="1" dirty="0"/>
          </a:p>
          <a:p>
            <a:pPr algn="ctr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nubip.edu.ua/sites/default/files/u208/19.11_1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6"/>
          <a:stretch/>
        </p:blipFill>
        <p:spPr bwMode="auto">
          <a:xfrm>
            <a:off x="-14833" y="2200535"/>
            <a:ext cx="4416425" cy="465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nubip.edu.ua/sites/default/files/u208/19.11_3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92" y="1085306"/>
            <a:ext cx="4644008" cy="577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8582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err="1" smtClean="0">
                <a:latin typeface="Times New Roman" panose="02020603050405020304" pitchFamily="18" charset="0"/>
                <a:cs typeface="Times New Roman" pitchFamily="18" charset="0"/>
              </a:rPr>
              <a:t>Відкрита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лекція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ru-RU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Наталії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Рогози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експерткою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ITFC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тему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фінансиста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спеціалізованих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програмних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74994"/>
            <a:ext cx="4644007" cy="3483005"/>
          </a:xfrm>
          <a:prstGeom prst="rect">
            <a:avLst/>
          </a:prstGeom>
        </p:spPr>
      </p:pic>
      <p:pic>
        <p:nvPicPr>
          <p:cNvPr id="4098" name="Picture 2" descr="https://nubip.edu.ua/sites/default/files/u208/19.11_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19" y="990511"/>
            <a:ext cx="4920481" cy="369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96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8429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Члени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«Клуб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фінансового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аналітика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 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відвідали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/>
              <a:t>відвідали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одне з провідних підприємств Вінниччини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Фруктона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-ВМ»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nubip.edu.ua/sites/default/files/u208/image8_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6992"/>
            <a:ext cx="466801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nubip.edu.ua/sites/default/files/u208/image1_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r="7599" b="2355"/>
          <a:stretch/>
        </p:blipFill>
        <p:spPr bwMode="auto">
          <a:xfrm>
            <a:off x="4528021" y="1045287"/>
            <a:ext cx="4608512" cy="427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8858280" cy="1214422"/>
          </a:xfrm>
        </p:spPr>
        <p:txBody>
          <a:bodyPr/>
          <a:lstStyle/>
          <a:p>
            <a:pPr marL="44450" indent="0" algn="ctr">
              <a:buNone/>
            </a:pPr>
            <a:r>
              <a:rPr lang="uk-UA" b="1" dirty="0"/>
              <a:t>ІІІ Міжнародної науково-практичної конференції «Україна, Болгарія, ЄС: економічні, технічні та соціальні тенденції розвитку</a:t>
            </a:r>
            <a:r>
              <a:rPr lang="uk-UA" b="1" dirty="0" smtClean="0"/>
              <a:t>», м. </a:t>
            </a:r>
            <a:r>
              <a:rPr lang="uk-UA" b="1" dirty="0" err="1" smtClean="0"/>
              <a:t>Бургас</a:t>
            </a:r>
            <a:r>
              <a:rPr lang="uk-UA" b="1" dirty="0" smtClean="0"/>
              <a:t> Болгарія</a:t>
            </a:r>
            <a:endParaRPr lang="uk-UA" dirty="0" smtClean="0"/>
          </a:p>
        </p:txBody>
      </p:sp>
      <p:pic>
        <p:nvPicPr>
          <p:cNvPr id="10242" name="Picture 2" descr="https://nubip.edu.ua/sites/default/files/u208/8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1" r="10"/>
          <a:stretch/>
        </p:blipFill>
        <p:spPr bwMode="auto">
          <a:xfrm>
            <a:off x="21158" y="2852936"/>
            <a:ext cx="6048672" cy="388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nubip.edu.ua/sites/default/files/u208/2_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21168" r="38289" b="24401"/>
          <a:stretch/>
        </p:blipFill>
        <p:spPr bwMode="auto">
          <a:xfrm>
            <a:off x="4932040" y="1214422"/>
            <a:ext cx="4207346" cy="564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17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8858280" cy="1214422"/>
          </a:xfrm>
        </p:spPr>
        <p:txBody>
          <a:bodyPr/>
          <a:lstStyle/>
          <a:p>
            <a:pPr marL="44450" indent="0" algn="ctr">
              <a:buFont typeface="Georgia" pitchFamily="18" charset="0"/>
              <a:buNone/>
            </a:pPr>
            <a:r>
              <a:rPr lang="uk-UA" dirty="0" smtClean="0"/>
              <a:t>В НУБіП України 2</a:t>
            </a:r>
            <a:r>
              <a:rPr lang="en-US" dirty="0" smtClean="0"/>
              <a:t>7</a:t>
            </a:r>
            <a:r>
              <a:rPr lang="uk-UA" dirty="0" smtClean="0"/>
              <a:t> листопада проходила 7</a:t>
            </a:r>
            <a:r>
              <a:rPr lang="en-US" dirty="0" smtClean="0"/>
              <a:t>3</a:t>
            </a:r>
            <a:r>
              <a:rPr lang="uk-UA" dirty="0" smtClean="0"/>
              <a:t>-а студентська науково-практична конференція в якій студенти гуртка «Клуб фінансової аналітики» приймали активну участь.</a:t>
            </a:r>
          </a:p>
        </p:txBody>
      </p:sp>
      <p:pic>
        <p:nvPicPr>
          <p:cNvPr id="1028" name="Picture 4" descr="https://nubip.edu.ua/sites/default/files/u208/28_11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1064266"/>
            <a:ext cx="3528392" cy="57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nubip.edu.ua/sites/default/files/u208/28_11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64" y="1206410"/>
            <a:ext cx="4221342" cy="562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18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8858280" cy="1214422"/>
          </a:xfrm>
        </p:spPr>
        <p:txBody>
          <a:bodyPr/>
          <a:lstStyle/>
          <a:p>
            <a:pPr marL="44450" indent="0" algn="ctr">
              <a:buNone/>
            </a:pPr>
            <a:r>
              <a:rPr lang="ru-RU" dirty="0"/>
              <a:t>ІІ </a:t>
            </a:r>
            <a:r>
              <a:rPr lang="ru-RU" dirty="0" err="1"/>
              <a:t>Міжнародну</a:t>
            </a:r>
            <a:r>
              <a:rPr lang="ru-RU" dirty="0"/>
              <a:t> </a:t>
            </a:r>
            <a:r>
              <a:rPr lang="ru-RU" dirty="0" err="1"/>
              <a:t>науково-практичну</a:t>
            </a:r>
            <a:r>
              <a:rPr lang="ru-RU" dirty="0"/>
              <a:t> </a:t>
            </a:r>
            <a:r>
              <a:rPr lang="ru-RU" dirty="0" err="1"/>
              <a:t>студентську</a:t>
            </a:r>
            <a:r>
              <a:rPr lang="ru-RU" dirty="0"/>
              <a:t> </a:t>
            </a:r>
            <a:r>
              <a:rPr lang="ru-RU" dirty="0" err="1"/>
              <a:t>конференцію</a:t>
            </a:r>
            <a:r>
              <a:rPr lang="ru-RU" dirty="0"/>
              <a:t> </a:t>
            </a:r>
            <a:r>
              <a:rPr lang="ru-RU" b="1" dirty="0"/>
              <a:t>«</a:t>
            </a:r>
            <a:r>
              <a:rPr lang="ru-RU" b="1" dirty="0" err="1"/>
              <a:t>Фінансові</a:t>
            </a:r>
            <a:r>
              <a:rPr lang="ru-RU" b="1" dirty="0"/>
              <a:t> </a:t>
            </a:r>
            <a:r>
              <a:rPr lang="ru-RU" b="1" dirty="0" err="1"/>
              <a:t>механізми</a:t>
            </a:r>
            <a:r>
              <a:rPr lang="ru-RU" b="1" dirty="0"/>
              <a:t> </a:t>
            </a:r>
            <a:r>
              <a:rPr lang="ru-RU" b="1" dirty="0" err="1"/>
              <a:t>сталого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в </a:t>
            </a:r>
            <a:r>
              <a:rPr lang="ru-RU" b="1" dirty="0" err="1"/>
              <a:t>умовах</a:t>
            </a:r>
            <a:r>
              <a:rPr lang="ru-RU" b="1" dirty="0"/>
              <a:t> </a:t>
            </a:r>
            <a:r>
              <a:rPr lang="ru-RU" b="1" dirty="0" err="1"/>
              <a:t>сучасних</a:t>
            </a:r>
            <a:r>
              <a:rPr lang="ru-RU" b="1" dirty="0"/>
              <a:t> </a:t>
            </a:r>
            <a:r>
              <a:rPr lang="ru-RU" b="1" dirty="0" err="1"/>
              <a:t>викликів</a:t>
            </a:r>
            <a:r>
              <a:rPr lang="ru-RU" b="1" dirty="0" smtClean="0"/>
              <a:t>» </a:t>
            </a:r>
          </a:p>
          <a:p>
            <a:pPr marL="44450" indent="0" algn="ctr">
              <a:buNone/>
            </a:pPr>
            <a:r>
              <a:rPr lang="ru-RU" b="1" dirty="0" smtClean="0"/>
              <a:t>12 </a:t>
            </a:r>
            <a:r>
              <a:rPr lang="ru-RU" b="1" dirty="0" err="1" smtClean="0"/>
              <a:t>травня</a:t>
            </a:r>
            <a:r>
              <a:rPr lang="ru-RU" b="1" dirty="0" smtClean="0"/>
              <a:t> 2020р.</a:t>
            </a:r>
            <a:endParaRPr lang="uk-UA" dirty="0" smtClean="0"/>
          </a:p>
        </p:txBody>
      </p:sp>
      <p:pic>
        <p:nvPicPr>
          <p:cNvPr id="11266" name="Picture 2" descr="https://nubip.edu.ua/sites/default/files/u208/14.05.2020-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/>
          <a:stretch/>
        </p:blipFill>
        <p:spPr bwMode="auto">
          <a:xfrm>
            <a:off x="29716" y="2023170"/>
            <a:ext cx="561662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12600" r="5238" b="16001"/>
          <a:stretch/>
        </p:blipFill>
        <p:spPr>
          <a:xfrm>
            <a:off x="5713288" y="1933997"/>
            <a:ext cx="345638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071934" y="1683518"/>
            <a:ext cx="487863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b="1" cap="small" dirty="0" smtClean="0">
                <a:solidFill>
                  <a:srgbClr val="173210"/>
                </a:solidFill>
                <a:effectLst/>
                <a:ea typeface="Times New Roman" panose="02020603050405020304" pitchFamily="18" charset="0"/>
              </a:rPr>
              <a:t> </a:t>
            </a:r>
            <a:r>
              <a:rPr lang="uk-UA" sz="2400" b="1" cap="small" dirty="0" smtClean="0">
                <a:solidFill>
                  <a:srgbClr val="173210"/>
                </a:solidFill>
                <a:effectLst/>
                <a:ea typeface="Times New Roman" panose="02020603050405020304" pitchFamily="18" charset="0"/>
              </a:rPr>
              <a:t>Міжнародн</a:t>
            </a:r>
            <a:r>
              <a:rPr lang="uk-UA" sz="2400" b="1" cap="small" dirty="0" smtClean="0">
                <a:solidFill>
                  <a:srgbClr val="173210"/>
                </a:solidFill>
                <a:ea typeface="Times New Roman" panose="02020603050405020304" pitchFamily="18" charset="0"/>
              </a:rPr>
              <a:t>а</a:t>
            </a:r>
            <a:r>
              <a:rPr lang="uk-UA" sz="2400" b="1" cap="small" dirty="0" smtClean="0">
                <a:solidFill>
                  <a:srgbClr val="173210"/>
                </a:solidFill>
                <a:effectLst/>
                <a:ea typeface="Times New Roman" panose="02020603050405020304" pitchFamily="18" charset="0"/>
              </a:rPr>
              <a:t> науково-практична конференція</a:t>
            </a:r>
          </a:p>
          <a:p>
            <a:pPr algn="ctr">
              <a:spcAft>
                <a:spcPts val="0"/>
              </a:spcAft>
            </a:pPr>
            <a:r>
              <a:rPr lang="ru-RU" sz="2400" dirty="0" smtClean="0"/>
              <a:t>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ринку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400" b="1" i="1" cap="all" dirty="0" smtClean="0">
              <a:solidFill>
                <a:srgbClr val="17321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i="1" cap="all" spc="70" dirty="0" smtClean="0">
                <a:solidFill>
                  <a:srgbClr val="524612"/>
                </a:solidFill>
                <a:effectLst/>
                <a:ea typeface="Times New Roman" panose="02020603050405020304" pitchFamily="18" charset="0"/>
              </a:rPr>
              <a:t> </a:t>
            </a:r>
            <a:endParaRPr lang="ru-RU" sz="3200" dirty="0" smtClean="0">
              <a:solidFill>
                <a:srgbClr val="524612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36096" y="4977114"/>
            <a:ext cx="3245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uk-UA" b="1" dirty="0" smtClean="0">
                <a:solidFill>
                  <a:srgbClr val="FF0000"/>
                </a:solidFill>
                <a:ea typeface="Arial" panose="020B0604020202020204" pitchFamily="34" charset="0"/>
              </a:rPr>
              <a:t>Жовтень 15</a:t>
            </a:r>
            <a:r>
              <a:rPr lang="ru-RU" b="1" dirty="0" smtClean="0">
                <a:solidFill>
                  <a:srgbClr val="FF0000"/>
                </a:solidFill>
                <a:ea typeface="Arial" panose="020B0604020202020204" pitchFamily="34" charset="0"/>
              </a:rPr>
              <a:t>, 2019</a:t>
            </a:r>
            <a:r>
              <a:rPr lang="ru-RU" cap="small" dirty="0" smtClean="0">
                <a:solidFill>
                  <a:srgbClr val="FF0000"/>
                </a:solidFill>
                <a:ea typeface="Arial" panose="020B0604020202020204" pitchFamily="34" charset="0"/>
              </a:rPr>
              <a:t> </a:t>
            </a:r>
            <a:r>
              <a:rPr lang="ru-RU" cap="small" dirty="0">
                <a:solidFill>
                  <a:srgbClr val="FF0000"/>
                </a:solidFill>
                <a:ea typeface="Arial" panose="020B0604020202020204" pitchFamily="34" charset="0"/>
              </a:rPr>
              <a:t>| </a:t>
            </a:r>
            <a:r>
              <a:rPr lang="uk-UA" cap="small" dirty="0" smtClean="0">
                <a:solidFill>
                  <a:srgbClr val="FF0000"/>
                </a:solidFill>
                <a:ea typeface="Arial" panose="020B0604020202020204" pitchFamily="34" charset="0"/>
              </a:rPr>
              <a:t>Полтава</a:t>
            </a:r>
            <a:endParaRPr lang="ru-RU" sz="3200" dirty="0" smtClean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6146" name="Picture 2" descr="https://nubip.edu.ua/sites/default/files/u208/6_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407954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275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467544" y="11659"/>
            <a:ext cx="8352928" cy="12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Участь </a:t>
            </a:r>
            <a:r>
              <a:rPr lang="uk-UA" sz="2400" dirty="0"/>
              <a:t> ІІ Міжнародна науково-практична </a:t>
            </a:r>
            <a:r>
              <a:rPr lang="uk-UA" sz="2400" dirty="0" err="1"/>
              <a:t>конференція«Стратегія</a:t>
            </a:r>
            <a:r>
              <a:rPr lang="uk-UA" sz="2400" dirty="0"/>
              <a:t> і практика інноваційного розвитку фінансового сектору України</a:t>
            </a:r>
            <a:r>
              <a:rPr lang="uk-UA" sz="2400" dirty="0" smtClean="0"/>
              <a:t>»</a:t>
            </a: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8364" t="13286" r="19856" b="5610"/>
          <a:stretch/>
        </p:blipFill>
        <p:spPr bwMode="auto">
          <a:xfrm>
            <a:off x="0" y="3284984"/>
            <a:ext cx="5148064" cy="34388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33147" t="14116" r="34329" b="5333"/>
          <a:stretch/>
        </p:blipFill>
        <p:spPr bwMode="auto">
          <a:xfrm>
            <a:off x="5148064" y="1268760"/>
            <a:ext cx="3995936" cy="54551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0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 Міжнародна науково-практична конференція молодих вчених та студентів «Маркетингове управління конкурентоспроможністю в умовах глобальних викликів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0062" t="18700" r="14397" b="13289"/>
          <a:stretch/>
        </p:blipFill>
        <p:spPr bwMode="auto">
          <a:xfrm>
            <a:off x="1115616" y="1700808"/>
            <a:ext cx="7272808" cy="4104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0"/>
            <a:ext cx="996791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000232" y="1071546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 ДИВІЗ </a:t>
            </a:r>
            <a:endParaRPr lang="ru-RU" sz="4400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828836"/>
            <a:ext cx="80724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 можеш лягти спати зараз, і тобі насняться твої мрії. А можеш сісти – навчатися і працювати для їх реалізації</a:t>
            </a:r>
            <a:endParaRPr lang="ru-RU" sz="4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93261"/>
            <a:ext cx="9144000" cy="1325563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ФІНАНСОВИЙ БРЕЙН-РИНГ НА ТЕМУ: “ФІНАНСОВІ АСПЕКТИ РОЗВИТКУ АПК УКРАЇНИ”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.201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ÐÐ°ÑÑÐ¸Ð½ÐºÐ¸ Ð¿Ð¾ Ð·Ð°Ð¿ÑÐ¾ÑÑ V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581" y="2924688"/>
            <a:ext cx="2057400" cy="27432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14678" y="2335237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“ФІНАНСИСТ”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9875" y="5877951"/>
            <a:ext cx="397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“ФІНАНСОВИЙ АНАЛІТИК”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5310"/>
            <a:ext cx="3689372" cy="27670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82" y="2910695"/>
            <a:ext cx="3779267" cy="28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8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629329" cy="1656184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3600" dirty="0" smtClean="0"/>
              <a:t>Наукова вікторина на тему «Фінансова грамотність, як основа добробуту населення»</a:t>
            </a:r>
            <a:endParaRPr lang="uk-UA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09384"/>
            <a:ext cx="4248472" cy="4820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19108"/>
            <a:ext cx="3993908" cy="5037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428604"/>
            <a:ext cx="8072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Інтелектуальна вікторина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«Україна в системі міжнародних фінансово-економічних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відносин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" y="1892829"/>
            <a:ext cx="4559996" cy="49651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05" y="1892828"/>
            <a:ext cx="4193112" cy="496517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7350" r="32006" b="17051"/>
          <a:stretch/>
        </p:blipFill>
        <p:spPr>
          <a:xfrm>
            <a:off x="10889" y="3212976"/>
            <a:ext cx="4293345" cy="36221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42" y="0"/>
            <a:ext cx="4840002" cy="683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428604"/>
            <a:ext cx="8072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Інтелектуальна вікторина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«Україна в системі міжнародних фінансово-економічних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відносин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" y="1892829"/>
            <a:ext cx="4559996" cy="49651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05" y="1892828"/>
            <a:ext cx="4193112" cy="49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66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0"/>
            <a:ext cx="996791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916832"/>
            <a:ext cx="7056784" cy="2448272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mtClean="0">
                <a:solidFill>
                  <a:srgbClr val="FFFF00"/>
                </a:solidFill>
                <a:effectLst/>
              </a:rPr>
              <a:t>Наші здобутки</a:t>
            </a:r>
            <a:r>
              <a:rPr lang="uk-UA" b="0" dirty="0">
                <a:effectLst/>
              </a:rPr>
              <a:t/>
            </a:r>
            <a:br>
              <a:rPr lang="uk-UA" b="0" dirty="0">
                <a:effectLst/>
              </a:rPr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476672"/>
            <a:ext cx="4572000" cy="61199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50215" algn="just">
              <a:lnSpc>
                <a:spcPct val="15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ІІ етапі Всеукраїнського конкурсу студентських наукових робіт зі спеціальності «Менеджмент інвестиційної та інноваційної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діяльності» </a:t>
            </a:r>
            <a:r>
              <a:rPr lang="uk-UA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Гудзь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Олексій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презентував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наукову роботу «Оцінка інвестиційної привабливості аграрних підприємств» </a:t>
            </a:r>
            <a:r>
              <a:rPr lang="uk-UA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нагороджину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Дипломом ІІІ ступеня.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https://nubip.edu.ua/sites/default/files/u208/28.04.2020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681045" cy="490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836712"/>
            <a:ext cx="3851920" cy="511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ІІ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етапі Всеукраїнського конкурсу наукових робіт зі спеціальності «Управління проектами і програмами»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робота Ігнатенко Іванни на тему «Управління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інноваційними проектами: інноваційний проект чи інноваційний продукт»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нагороджена</a:t>
            </a: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Дипломом ІІІ ступеня.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4" name="Picture 2" descr="https://nubip.edu.ua/sites/default/files/u208/31.03.00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3" y="809303"/>
            <a:ext cx="4128393" cy="55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 descr="IMG_85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IMG_85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2" name="AutoShape 6" descr="IMG_85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E:\НУБІП\кафедра фінансів\ГУРТОК\фото 19-20\IMG_311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 r="4624" b="5972"/>
          <a:stretch/>
        </p:blipFill>
        <p:spPr bwMode="auto">
          <a:xfrm>
            <a:off x="3203297" y="16519"/>
            <a:ext cx="5940703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6951" r="9488" b="1700"/>
          <a:stretch/>
        </p:blipFill>
        <p:spPr>
          <a:xfrm>
            <a:off x="5730" y="583580"/>
            <a:ext cx="4176464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nubip.edu.ua/sites/default/files/u208/4_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/>
          <a:stretch/>
        </p:blipFill>
        <p:spPr bwMode="auto">
          <a:xfrm>
            <a:off x="0" y="3115766"/>
            <a:ext cx="4644008" cy="37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nubip.edu.ua/sites/default/files/u208/7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447" y="-37579"/>
            <a:ext cx="5568553" cy="41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866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Мета створення та діяльності </a:t>
            </a:r>
            <a:endParaRPr lang="uk-UA" dirty="0"/>
          </a:p>
        </p:txBody>
      </p:sp>
      <p:sp>
        <p:nvSpPr>
          <p:cNvPr id="15362" name="Объект 2"/>
          <p:cNvSpPr>
            <a:spLocks noGrp="1"/>
          </p:cNvSpPr>
          <p:nvPr>
            <p:ph sz="quarter" idx="13"/>
          </p:nvPr>
        </p:nvSpPr>
        <p:spPr>
          <a:xfrm>
            <a:off x="1116013" y="2420938"/>
            <a:ext cx="7056437" cy="3960812"/>
          </a:xfrm>
        </p:spPr>
        <p:txBody>
          <a:bodyPr/>
          <a:lstStyle/>
          <a:p>
            <a:pPr marL="44450" indent="0">
              <a:buNone/>
            </a:pPr>
            <a:r>
              <a:rPr lang="uk-UA" sz="2800" smtClean="0"/>
              <a:t>Організація студентської наукової роботи на кафедрі фінансів з метою </a:t>
            </a:r>
            <a:r>
              <a:rPr lang="ru-RU" sz="2800" smtClean="0"/>
              <a:t>поглиблення знань та навичок студентів з фінансової та бізнес-аналітики</a:t>
            </a:r>
            <a:r>
              <a:rPr lang="uk-UA" sz="2800" smtClean="0"/>
              <a:t>,як основи подальшої їх фахової підготовки.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дмин\Desktop\фото гурток\5414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557338"/>
            <a:ext cx="7058025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39750" y="188913"/>
            <a:ext cx="842486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3600" dirty="0"/>
              <a:t>Основні заходи, заплановані членами гуртка </a:t>
            </a:r>
            <a:r>
              <a:rPr lang="uk-UA" sz="3600" dirty="0" smtClean="0"/>
              <a:t>“Клуб фінансової аналітики” </a:t>
            </a:r>
            <a:r>
              <a:rPr lang="uk-UA" sz="3600" dirty="0"/>
              <a:t>на </a:t>
            </a:r>
            <a:r>
              <a:rPr lang="uk-UA" sz="3600" dirty="0" smtClean="0"/>
              <a:t>2020-2021 </a:t>
            </a:r>
            <a:r>
              <a:rPr lang="uk-UA" sz="3600" dirty="0"/>
              <a:t>рр.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54280" cy="2225184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200" dirty="0">
                <a:effectLst/>
              </a:rPr>
              <a:t>На </a:t>
            </a:r>
            <a:r>
              <a:rPr lang="ru-RU" sz="3200" dirty="0" smtClean="0">
                <a:effectLst/>
              </a:rPr>
              <a:t>20</a:t>
            </a:r>
            <a:r>
              <a:rPr lang="uk-UA" sz="3200" dirty="0" smtClean="0">
                <a:effectLst/>
              </a:rPr>
              <a:t>20</a:t>
            </a:r>
            <a:r>
              <a:rPr lang="ru-RU" sz="3200" dirty="0" smtClean="0">
                <a:effectLst/>
              </a:rPr>
              <a:t>-20</a:t>
            </a:r>
            <a:r>
              <a:rPr lang="uk-UA" sz="3200" dirty="0" smtClean="0">
                <a:effectLst/>
              </a:rPr>
              <a:t>21</a:t>
            </a:r>
            <a:r>
              <a:rPr lang="ru-RU" sz="3200" dirty="0" err="1" smtClean="0">
                <a:effectLst/>
              </a:rPr>
              <a:t>н.р</a:t>
            </a:r>
            <a:r>
              <a:rPr lang="ru-RU" sz="3200" dirty="0">
                <a:effectLst/>
              </a:rPr>
              <a:t>. для </a:t>
            </a:r>
            <a:r>
              <a:rPr lang="ru-RU" sz="3200" dirty="0" err="1">
                <a:effectLst/>
              </a:rPr>
              <a:t>студентського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наукового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гуртка</a:t>
            </a:r>
            <a:r>
              <a:rPr lang="ru-RU" sz="3200" dirty="0">
                <a:effectLst/>
              </a:rPr>
              <a:t> </a:t>
            </a:r>
            <a:r>
              <a:rPr lang="ru-RU" sz="3200" dirty="0" smtClean="0">
                <a:effectLst/>
              </a:rPr>
              <a:t>«Клуб </a:t>
            </a:r>
            <a:r>
              <a:rPr lang="ru-RU" sz="3200" dirty="0" err="1" smtClean="0">
                <a:effectLst/>
              </a:rPr>
              <a:t>фінансового</a:t>
            </a:r>
            <a:r>
              <a:rPr lang="ru-RU" sz="3200" dirty="0" smtClean="0">
                <a:effectLst/>
              </a:rPr>
              <a:t> </a:t>
            </a:r>
            <a:r>
              <a:rPr lang="ru-RU" sz="3200" dirty="0" err="1" smtClean="0">
                <a:effectLst/>
              </a:rPr>
              <a:t>аналітика</a:t>
            </a:r>
            <a:r>
              <a:rPr lang="ru-RU" sz="3200" dirty="0" smtClean="0">
                <a:effectLst/>
              </a:rPr>
              <a:t>» </a:t>
            </a:r>
            <a:r>
              <a:rPr lang="ru-RU" sz="3200" dirty="0" err="1">
                <a:effectLst/>
              </a:rPr>
              <a:t>заплановано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такі</a:t>
            </a:r>
            <a:r>
              <a:rPr lang="ru-RU" sz="3200" dirty="0">
                <a:effectLst/>
              </a:rPr>
              <a:t> заходи:</a:t>
            </a:r>
            <a:r>
              <a:rPr lang="ru-RU" sz="3200" b="0" dirty="0">
                <a:effectLst/>
              </a:rPr>
              <a:t/>
            </a:r>
            <a:br>
              <a:rPr lang="ru-RU" sz="3200" b="0" dirty="0">
                <a:effectLst/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0" name="Объект 2"/>
          <p:cNvSpPr>
            <a:spLocks noGrp="1"/>
          </p:cNvSpPr>
          <p:nvPr>
            <p:ph sz="quarter" idx="13"/>
          </p:nvPr>
        </p:nvSpPr>
        <p:spPr>
          <a:xfrm>
            <a:off x="900113" y="2060575"/>
            <a:ext cx="6767512" cy="4321175"/>
          </a:xfrm>
        </p:spPr>
        <p:txBody>
          <a:bodyPr/>
          <a:lstStyle/>
          <a:p>
            <a:pPr marL="342900" indent="-342900">
              <a:buFont typeface="Trebuchet MS" pitchFamily="34" charset="0"/>
              <a:buAutoNum type="arabicPeriod"/>
            </a:pPr>
            <a:r>
              <a:rPr lang="uk-UA" smtClean="0"/>
              <a:t>Участь студентів-гуртківців у всеукраїнських олімпіадах</a:t>
            </a: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mtClean="0"/>
              <a:t>Зустрічі з науковцями та представниками бізнесу</a:t>
            </a: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mtClean="0"/>
              <a:t>Участь у всеукраїнських та міжнародних науково-практичних конференціях</a:t>
            </a: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mtClean="0"/>
              <a:t>Організація  наукових дискусій, семінарів та круглих столів</a:t>
            </a:r>
            <a:endParaRPr lang="en-US" smtClean="0"/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mtClean="0"/>
              <a:t>Підготовка студентів до участі у конкурсі наукових робіт</a:t>
            </a: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mtClean="0"/>
              <a:t>Екскурсія до Верховної Ради України</a:t>
            </a:r>
          </a:p>
          <a:p>
            <a:pPr marL="342900" indent="-342900">
              <a:buFont typeface="Trebuchet MS" pitchFamily="34" charset="0"/>
              <a:buAutoNum type="arabicPeriod"/>
            </a:pPr>
            <a:endParaRPr lang="uk-UA" smtClean="0"/>
          </a:p>
          <a:p>
            <a:pPr marL="342900" indent="-342900">
              <a:buFont typeface="Trebuchet MS" pitchFamily="34" charset="0"/>
              <a:buAutoNum type="arabicPeriod"/>
            </a:pPr>
            <a:endParaRPr lang="uk-U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5" descr="Картинки по запросу деловое рукопожат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69400" cy="725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dirty="0">
                <a:solidFill>
                  <a:srgbClr val="FFFF00"/>
                </a:solidFill>
                <a:effectLst/>
              </a:rPr>
              <a:t>ПРИЄДНУЙТЕСЬ ДО СПІВПРАЦІ З НАМИ !!!</a:t>
            </a:r>
            <a:r>
              <a:rPr lang="ru-RU" b="0" dirty="0">
                <a:solidFill>
                  <a:srgbClr val="FFFF00"/>
                </a:solidFill>
                <a:effectLst/>
              </a:rPr>
              <a:t/>
            </a:r>
            <a:br>
              <a:rPr lang="ru-RU" b="0" dirty="0">
                <a:solidFill>
                  <a:srgbClr val="FFFF00"/>
                </a:solidFill>
                <a:effectLst/>
              </a:rPr>
            </a:b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6512511" cy="1143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Завдання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14348" y="1500174"/>
            <a:ext cx="7197728" cy="5072098"/>
          </a:xfrm>
        </p:spPr>
        <p:txBody>
          <a:bodyPr rtlCol="0">
            <a:normAutofit lnSpcReduction="10000"/>
          </a:bodyPr>
          <a:lstStyle/>
          <a:p>
            <a:r>
              <a:rPr lang="ru-RU" smtClean="0"/>
              <a:t>формування у студентів інтересу до наукової творчості, навчання методиці й способам самостійного вирішування наукових завдань;</a:t>
            </a:r>
          </a:p>
          <a:p>
            <a:r>
              <a:rPr lang="ru-RU" smtClean="0"/>
              <a:t>допомога студентам в оволодінні методикою й навичками проведення самостійних наукових досліджень і розробки наукових проблем;</a:t>
            </a:r>
          </a:p>
          <a:p>
            <a:r>
              <a:rPr lang="ru-RU" smtClean="0"/>
              <a:t>обмін досвідом з організації й проведення наукової роботи серед членів студентських наукових гуртків;</a:t>
            </a:r>
          </a:p>
          <a:p>
            <a:r>
              <a:rPr lang="ru-RU" smtClean="0"/>
              <a:t>забезпечення активної участі студентів у проведенні наукових конференцій, конкурсів на кращу наукову роботу, наукових семінарів;</a:t>
            </a:r>
          </a:p>
          <a:p>
            <a:r>
              <a:rPr lang="ru-RU" smtClean="0"/>
              <a:t>сприяння поглибленому вивченню в більш широкому плані навчального матеріалу.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774" y="188640"/>
            <a:ext cx="6512511" cy="1143000"/>
          </a:xfrm>
        </p:spPr>
        <p:txBody>
          <a:bodyPr>
            <a:normAutofit fontScale="90000"/>
          </a:bodyPr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3600" b="0" dirty="0">
                <a:effectLst/>
              </a:rPr>
              <a:t>Склад наукового </a:t>
            </a:r>
            <a:r>
              <a:rPr lang="uk-UA" sz="3600" b="0">
                <a:effectLst/>
              </a:rPr>
              <a:t>гуртка </a:t>
            </a:r>
            <a:r>
              <a:rPr lang="uk-UA" sz="3600" b="0" smtClean="0">
                <a:effectLst/>
              </a:rPr>
              <a:t>“Клуб ФІНАНСОВОГО АНАЛІТИКА”</a:t>
            </a:r>
            <a:r>
              <a:rPr lang="uk-UA" sz="3600" b="0" dirty="0">
                <a:effectLst/>
              </a:rPr>
              <a:t/>
            </a:r>
            <a:br>
              <a:rPr lang="uk-UA" sz="3600" b="0" dirty="0">
                <a:effectLst/>
              </a:rPr>
            </a:br>
            <a:r>
              <a:rPr lang="uk-UA" sz="3600" dirty="0"/>
              <a:t/>
            </a:r>
            <a:br>
              <a:rPr lang="uk-UA" sz="3600" dirty="0"/>
            </a:br>
            <a:endParaRPr lang="uk-UA" dirty="0"/>
          </a:p>
        </p:txBody>
      </p:sp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0" y="148431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latin typeface="Trebuchet MS" pitchFamily="34" charset="0"/>
              </a:rPr>
              <a:t>Учасники гуртка</a:t>
            </a:r>
            <a:r>
              <a:rPr lang="en-US" sz="2000">
                <a:latin typeface="Trebuchet MS" pitchFamily="34" charset="0"/>
              </a:rPr>
              <a:t> </a:t>
            </a:r>
            <a:r>
              <a:rPr lang="uk-UA" sz="2000">
                <a:latin typeface="Trebuchet MS" pitchFamily="34" charset="0"/>
              </a:rPr>
              <a:t>студенти </a:t>
            </a:r>
            <a:r>
              <a:rPr lang="uk-UA" sz="2000" smtClean="0">
                <a:latin typeface="Trebuchet MS" pitchFamily="34" charset="0"/>
              </a:rPr>
              <a:t>1-</a:t>
            </a:r>
            <a:r>
              <a:rPr lang="en-US" sz="2000">
                <a:latin typeface="Trebuchet MS" pitchFamily="34" charset="0"/>
              </a:rPr>
              <a:t>4</a:t>
            </a:r>
            <a:r>
              <a:rPr lang="uk-UA" sz="2000">
                <a:latin typeface="Trebuchet MS" pitchFamily="34" charset="0"/>
              </a:rPr>
              <a:t> курсів, економічного факультету</a:t>
            </a:r>
          </a:p>
        </p:txBody>
      </p:sp>
      <p:pic>
        <p:nvPicPr>
          <p:cNvPr id="1026" name="Picture 2" descr="E:\НУБІП\кафедра фінансів\ГУРТОК\IMG_1735.JPG"/>
          <p:cNvPicPr>
            <a:picLocks noChangeAspect="1" noChangeArrowheads="1"/>
          </p:cNvPicPr>
          <p:nvPr/>
        </p:nvPicPr>
        <p:blipFill>
          <a:blip r:embed="rId2"/>
          <a:srcRect t="37500"/>
          <a:stretch>
            <a:fillRect/>
          </a:stretch>
        </p:blipFill>
        <p:spPr bwMode="auto">
          <a:xfrm>
            <a:off x="214282" y="2143116"/>
            <a:ext cx="5143500" cy="4286256"/>
          </a:xfrm>
          <a:prstGeom prst="rect">
            <a:avLst/>
          </a:prstGeom>
          <a:noFill/>
        </p:spPr>
      </p:pic>
      <p:pic>
        <p:nvPicPr>
          <p:cNvPr id="1027" name="Picture 3" descr="E:\НУБІП\кафедра фінансів\ГУРТОК\IMG_1608.JPG"/>
          <p:cNvPicPr>
            <a:picLocks noChangeAspect="1" noChangeArrowheads="1"/>
          </p:cNvPicPr>
          <p:nvPr/>
        </p:nvPicPr>
        <p:blipFill>
          <a:blip r:embed="rId3" cstate="print"/>
          <a:srcRect l="8333" t="23958" r="23611" b="12500"/>
          <a:stretch>
            <a:fillRect/>
          </a:stretch>
        </p:blipFill>
        <p:spPr bwMode="auto">
          <a:xfrm>
            <a:off x="5429256" y="2071678"/>
            <a:ext cx="3500462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0"/>
            <a:ext cx="996791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916832"/>
            <a:ext cx="7056784" cy="2448272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>
                <a:solidFill>
                  <a:srgbClr val="FFFF00"/>
                </a:solidFill>
                <a:effectLst/>
              </a:rPr>
              <a:t>Найважливіші</a:t>
            </a:r>
            <a:r>
              <a:rPr lang="uk-UA" b="0" dirty="0">
                <a:solidFill>
                  <a:srgbClr val="FFFF00"/>
                </a:solidFill>
                <a:effectLst/>
              </a:rPr>
              <a:t/>
            </a:r>
            <a:br>
              <a:rPr lang="uk-UA" b="0" dirty="0">
                <a:solidFill>
                  <a:srgbClr val="FFFF00"/>
                </a:solidFill>
                <a:effectLst/>
              </a:rPr>
            </a:br>
            <a:r>
              <a:rPr lang="uk-UA" dirty="0">
                <a:solidFill>
                  <a:srgbClr val="FFFF00"/>
                </a:solidFill>
                <a:effectLst/>
              </a:rPr>
              <a:t>моменти</a:t>
            </a:r>
            <a:r>
              <a:rPr lang="uk-UA" b="0" dirty="0">
                <a:solidFill>
                  <a:srgbClr val="FFFF00"/>
                </a:solidFill>
                <a:effectLst/>
              </a:rPr>
              <a:t/>
            </a:r>
            <a:br>
              <a:rPr lang="uk-UA" b="0" dirty="0">
                <a:solidFill>
                  <a:srgbClr val="FFFF00"/>
                </a:solidFill>
                <a:effectLst/>
              </a:rPr>
            </a:br>
            <a:r>
              <a:rPr lang="uk-UA" dirty="0">
                <a:solidFill>
                  <a:srgbClr val="FFFF00"/>
                </a:solidFill>
                <a:effectLst/>
              </a:rPr>
              <a:t>в деталях…</a:t>
            </a:r>
            <a:r>
              <a:rPr lang="uk-UA" b="0" dirty="0">
                <a:effectLst/>
              </a:rPr>
              <a:t/>
            </a:r>
            <a:br>
              <a:rPr lang="uk-UA" b="0" dirty="0">
                <a:effectLst/>
              </a:rPr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0"/>
            <a:ext cx="8643998" cy="1200329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Участь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членів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у І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науково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-практичному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семінарі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Професійні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компетентності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фінансиста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сучасних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викликів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329"/>
            <a:ext cx="4860032" cy="3645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8" y="3284984"/>
            <a:ext cx="4764021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0"/>
            <a:ext cx="8501122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Третій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поспіль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кафедрі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фінансів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відбувся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конкурс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Інвестиційних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проектів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участь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взяли члени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«Клуб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фінансової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аналітики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04" y="2348880"/>
            <a:ext cx="5076056" cy="42210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84" y="1700808"/>
            <a:ext cx="4441422" cy="5921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рамка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кафедри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фінансів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23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грудня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2019р.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проведено І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етап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Конкурсу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Гуртківці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представили 3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наукові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nubip.edu.ua/sites/default/files/u208/29.12.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9660"/>
            <a:ext cx="5640561" cy="423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nubip.edu.ua/sites/default/files/u208/29.12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64468"/>
            <a:ext cx="4722781" cy="354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906</TotalTime>
  <Words>473</Words>
  <Application>Microsoft Office PowerPoint</Application>
  <PresentationFormat>Экран (4:3)</PresentationFormat>
  <Paragraphs>53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Мета створення та діяльності </vt:lpstr>
      <vt:lpstr>Завдання</vt:lpstr>
      <vt:lpstr>Склад наукового гуртка “Клуб ФІНАНСОВОГО АНАЛІТИКА”  </vt:lpstr>
      <vt:lpstr>Найважливіші моменти в деталях…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ФІНАНСОВИЙ БРЕЙН-РИНГ НА ТЕМУ: “ФІНАНСОВІ АСПЕКТИ РОЗВИТКУ АПК УКРАЇНИ” 12.11.2019</vt:lpstr>
      <vt:lpstr>Наукова вікторина на тему «Фінансова грамотність, як основа добробуту населення»</vt:lpstr>
      <vt:lpstr>Презентация PowerPoint</vt:lpstr>
      <vt:lpstr>Презентация PowerPoint</vt:lpstr>
      <vt:lpstr>Презентация PowerPoint</vt:lpstr>
      <vt:lpstr>Наші здобутки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2020-2021н.р. для студентського наукового гуртка «Клуб фінансового аналітика» заплановано такі заходи:  </vt:lpstr>
      <vt:lpstr>ПРИЄДНУЙТЕСЬ ДО СПІВПРАЦІ З НАМИ !!!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User</cp:lastModifiedBy>
  <cp:revision>77</cp:revision>
  <dcterms:created xsi:type="dcterms:W3CDTF">2016-11-26T11:50:13Z</dcterms:created>
  <dcterms:modified xsi:type="dcterms:W3CDTF">2020-05-17T13:29:48Z</dcterms:modified>
</cp:coreProperties>
</file>