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1"/>
  </p:sldMasterIdLst>
  <p:sldIdLst>
    <p:sldId id="256" r:id="rId2"/>
    <p:sldId id="326" r:id="rId3"/>
    <p:sldId id="281" r:id="rId4"/>
    <p:sldId id="331" r:id="rId5"/>
    <p:sldId id="261" r:id="rId6"/>
    <p:sldId id="327" r:id="rId7"/>
    <p:sldId id="295" r:id="rId8"/>
    <p:sldId id="298" r:id="rId9"/>
    <p:sldId id="299" r:id="rId10"/>
    <p:sldId id="336" r:id="rId11"/>
    <p:sldId id="322" r:id="rId12"/>
    <p:sldId id="337" r:id="rId13"/>
    <p:sldId id="300" r:id="rId14"/>
    <p:sldId id="319" r:id="rId15"/>
    <p:sldId id="301" r:id="rId16"/>
    <p:sldId id="323" r:id="rId17"/>
    <p:sldId id="320" r:id="rId18"/>
    <p:sldId id="324" r:id="rId19"/>
    <p:sldId id="332" r:id="rId20"/>
    <p:sldId id="313" r:id="rId21"/>
    <p:sldId id="305" r:id="rId22"/>
    <p:sldId id="306" r:id="rId23"/>
    <p:sldId id="329" r:id="rId24"/>
    <p:sldId id="330" r:id="rId25"/>
    <p:sldId id="316" r:id="rId26"/>
    <p:sldId id="283" r:id="rId27"/>
    <p:sldId id="318" r:id="rId28"/>
    <p:sldId id="328" r:id="rId29"/>
    <p:sldId id="335" r:id="rId30"/>
    <p:sldId id="310" r:id="rId31"/>
    <p:sldId id="312" r:id="rId32"/>
    <p:sldId id="263" r:id="rId33"/>
    <p:sldId id="325" r:id="rId34"/>
    <p:sldId id="333" r:id="rId35"/>
    <p:sldId id="334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73" autoAdjust="0"/>
  </p:normalViewPr>
  <p:slideViewPr>
    <p:cSldViewPr>
      <p:cViewPr varScale="1">
        <p:scale>
          <a:sx n="70" d="100"/>
          <a:sy n="70" d="100"/>
        </p:scale>
        <p:origin x="138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4AC64E-2CB9-4509-8A90-0E0990E93641}" type="datetimeFigureOut">
              <a:rPr lang="ru-RU" smtClean="0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FFCD7A-6775-4789-8D6A-F6283F57CA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999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001F9-FC7C-4C1F-BEEA-2382375CD9D2}" type="datetimeFigureOut">
              <a:rPr lang="ru-RU" smtClean="0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DEFB1-B613-4258-9BBE-FF55D6E3A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018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001F9-FC7C-4C1F-BEEA-2382375CD9D2}" type="datetimeFigureOut">
              <a:rPr lang="ru-RU" smtClean="0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DEFB1-B613-4258-9BBE-FF55D6E3A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97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001F9-FC7C-4C1F-BEEA-2382375CD9D2}" type="datetimeFigureOut">
              <a:rPr lang="ru-RU" smtClean="0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DEFB1-B613-4258-9BBE-FF55D6E3A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195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001F9-FC7C-4C1F-BEEA-2382375CD9D2}" type="datetimeFigureOut">
              <a:rPr lang="ru-RU" smtClean="0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DEFB1-B613-4258-9BBE-FF55D6E3A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2964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3001F9-FC7C-4C1F-BEEA-2382375CD9D2}" type="datetimeFigureOut">
              <a:rPr lang="ru-RU" smtClean="0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DEFB1-B613-4258-9BBE-FF55D6E3A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05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584512-C612-449C-961C-4F218287CA70}" type="datetimeFigureOut">
              <a:rPr lang="ru-RU" smtClean="0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613A16-6DC1-44C9-A7BD-769F316D32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864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8ADDD4-E573-4FED-9CFD-DC4912B774B2}" type="datetimeFigureOut">
              <a:rPr lang="ru-RU" smtClean="0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FBFE1-07C6-4668-BCA0-E41D8A990C3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028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2BB829-C35A-4078-9012-9D08AAE8B11F}" type="datetimeFigureOut">
              <a:rPr lang="ru-RU" smtClean="0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0F17B4-F5E5-485C-B90E-6468EE3033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081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04FBFF-6B6C-4AC1-8308-ABF27EE3C7E9}" type="datetimeFigureOut">
              <a:rPr lang="ru-RU" smtClean="0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7A642-6DD8-4AC9-AF46-22E99E03AF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0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8DC66-8ABD-4062-9ADD-5C5578BD0C99}" type="datetimeFigureOut">
              <a:rPr lang="ru-RU" smtClean="0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9804EC-E8C8-4701-BD05-4AB909F3A35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00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B5ECF5-2761-4C26-BCF0-F61C2F706B1A}" type="datetimeFigureOut">
              <a:rPr lang="ru-RU" smtClean="0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97E5FF-6CB4-42C5-8FBC-27F5D54090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79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8C7B22-57BE-4EA0-B893-128852FCA5F1}" type="datetimeFigureOut">
              <a:rPr lang="ru-RU" smtClean="0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D4E83-5809-44BC-B894-3CBB4A5C05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03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15EC57-B039-4460-90C1-F7FF551E380B}" type="datetimeFigureOut">
              <a:rPr lang="ru-RU" smtClean="0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414B36-E6BB-4669-9B51-693E9E8AA5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255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BF7D85-48F8-4D4E-9CC0-04BAD2531907}" type="datetimeFigureOut">
              <a:rPr lang="ru-RU" smtClean="0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AF03BB-27C9-4D62-820A-5C528B694A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1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B86CA-FC53-4C47-951C-7B42EA6B6BD7}" type="datetimeFigureOut">
              <a:rPr lang="ru-RU" smtClean="0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6EAE02-F1F6-4FFE-932E-C3A29470095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15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3001F9-FC7C-4C1F-BEEA-2382375CD9D2}" type="datetimeFigureOut">
              <a:rPr lang="ru-RU" smtClean="0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B33DEFB1-B613-4258-9BBE-FF55D6E3A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09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Ð ÐµÐ·ÑÐ»ÑÑÐ°Ñ Ð¿Ð¾ÑÑÐºÑ Ð·Ð¾Ð±ÑÐ°Ð¶ÐµÐ½Ñ Ð·Ð° Ð·Ð°Ð¿Ð¸ÑÐ¾Ð¼ &quot;Ð»ÑÐ´Ð¸Ð½Ð° Ð· ÑÑÐ½Ð°Ð½ÑÑÐ²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256"/>
            <a:ext cx="2986259" cy="2571744"/>
          </a:xfrm>
          <a:prstGeom prst="rect">
            <a:avLst/>
          </a:prstGeom>
          <a:noFill/>
        </p:spPr>
      </p:pic>
      <p:sp>
        <p:nvSpPr>
          <p:cNvPr id="4" name="Прямоугольник 3" descr="IMG-634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5" name="Прямоугольник 4" descr="IMG-634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6" name="Прямоугольник 5" descr="IMG-6346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ru-RU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785786" y="2214554"/>
            <a:ext cx="735811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СТУДЕНТСЬКИЙ НАУКОВИЙ ГУРТОК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400" b="1" i="1" u="none" strike="noStrike" normalizeH="0" baseline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 фінансового аналітика</a:t>
            </a:r>
            <a:endParaRPr kumimoji="0" lang="uk-UA" sz="4400" b="1" i="1" u="none" strike="noStrike" normalizeH="0" baseline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"/>
            <a:ext cx="80724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smtClean="0">
                <a:latin typeface="Times New Roman" pitchFamily="18" charset="0"/>
                <a:cs typeface="Times New Roman" pitchFamily="18" charset="0"/>
              </a:rPr>
              <a:t>Національний університет біоресурсів і природокористування України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smtClean="0">
                <a:latin typeface="Times New Roman" pitchFamily="18" charset="0"/>
                <a:cs typeface="Times New Roman" pitchFamily="18" charset="0"/>
              </a:rPr>
            </a:br>
            <a:endParaRPr 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527681" y="4435453"/>
            <a:ext cx="3616319" cy="2422547"/>
          </a:xfrm>
          <a:prstGeom prst="rect">
            <a:avLst/>
          </a:prstGeom>
        </p:spPr>
        <p:txBody>
          <a:bodyPr/>
          <a:lstStyle/>
          <a:p>
            <a:pPr marL="4445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Керівник гуртка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к.е.н.,старший викладач </a:t>
            </a:r>
          </a:p>
          <a:p>
            <a:pPr marL="4445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Тітенко Зоя Миколаївна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188640"/>
            <a:ext cx="55446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роботи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надіслані на Всеукраїнський конкурс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студентських наукових робіт зі спеціальності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«Менеджмент інвестиційної та інноваційної діяльності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 проходив в </a:t>
            </a:r>
            <a:r>
              <a:rPr lang="uk-UA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м.Києві</a:t>
            </a:r>
            <a:endParaRPr lang="uk-UA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роботи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Всеукраїнський конкурс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наукових робіт зі спеціальності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«Управління проектами і 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програмами»,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ьвів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nubip.edu.ua/sites/default/files/u208/29.12.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386" y="4306218"/>
            <a:ext cx="3407767" cy="25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nubip.edu.ua/sites/default/files/u208/29.12.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5"/>
          <a:stretch/>
        </p:blipFill>
        <p:spPr bwMode="auto">
          <a:xfrm>
            <a:off x="0" y="4063190"/>
            <a:ext cx="3779912" cy="304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nubip.edu.ua/sites/default/files/u208/29.12.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/>
          <a:stretch/>
        </p:blipFill>
        <p:spPr bwMode="auto">
          <a:xfrm>
            <a:off x="-16099" y="476671"/>
            <a:ext cx="2859907" cy="333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430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Члени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приймали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активну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участь в   І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турі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Студентських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олімпіад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s://nubip.edu.ua/sites/default/files/u208/foto_1_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2524" r="-1090"/>
          <a:stretch/>
        </p:blipFill>
        <p:spPr bwMode="auto">
          <a:xfrm>
            <a:off x="0" y="830997"/>
            <a:ext cx="6162477" cy="30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nubip.edu.ua/sites/default/files/u208/foto_7_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t="25200"/>
          <a:stretch/>
        </p:blipFill>
        <p:spPr bwMode="auto">
          <a:xfrm>
            <a:off x="2915816" y="3438128"/>
            <a:ext cx="6084168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17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7" y="178394"/>
            <a:ext cx="547260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hangingPunct="0"/>
            <a:r>
              <a:rPr lang="uk-UA" alt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І етапі Всеукраїнської олімпіади з дисципліни «</a:t>
            </a:r>
            <a:r>
              <a:rPr lang="uk-UA" altLang="uk-UA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Фінансовий менеджмент»</a:t>
            </a:r>
            <a:r>
              <a:rPr lang="uk-UA" alt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переможцям стали:</a:t>
            </a:r>
            <a:endParaRPr lang="uk-UA" altLang="uk-UA" sz="1000" dirty="0"/>
          </a:p>
          <a:p>
            <a:pPr lvl="0" indent="450850" algn="just" eaLnBrk="0" hangingPunct="0"/>
            <a:r>
              <a:rPr lang="uk-UA" altLang="uk-UA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місце </a:t>
            </a:r>
            <a:r>
              <a:rPr lang="uk-UA" alt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Цесар </a:t>
            </a:r>
            <a:r>
              <a:rPr lang="uk-UA" altLang="uk-UA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Вікторія</a:t>
            </a:r>
            <a:endParaRPr lang="uk-UA" altLang="uk-UA" sz="1000" dirty="0"/>
          </a:p>
          <a:p>
            <a:pPr lvl="0" indent="450850" algn="just" eaLnBrk="0" hangingPunct="0"/>
            <a:r>
              <a:rPr lang="uk-UA" altLang="uk-UA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місце </a:t>
            </a:r>
            <a:r>
              <a:rPr lang="uk-UA" altLang="uk-UA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Тишук</a:t>
            </a:r>
            <a:r>
              <a:rPr lang="uk-UA" alt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Ірина </a:t>
            </a:r>
            <a:endParaRPr lang="uk-UA" altLang="uk-UA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0850" algn="just" eaLnBrk="0" hangingPunct="0"/>
            <a:endParaRPr lang="uk-UA" altLang="uk-UA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0850" algn="just" eaLnBrk="0" hangingPunct="0"/>
            <a:r>
              <a:rPr lang="uk-UA" alt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І етапі Всеукраїнської олімпіади з дисципліни «</a:t>
            </a:r>
            <a:r>
              <a:rPr lang="uk-UA" altLang="uk-UA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Фінанси»</a:t>
            </a:r>
            <a:r>
              <a:rPr lang="uk-UA" alt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перемогу святкують:</a:t>
            </a:r>
            <a:endParaRPr lang="uk-UA" altLang="uk-UA" sz="1000" dirty="0"/>
          </a:p>
          <a:p>
            <a:pPr lvl="0" indent="450850" algn="just" eaLnBrk="0" hangingPunct="0"/>
            <a:r>
              <a:rPr lang="uk-UA" altLang="uk-UA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місце </a:t>
            </a:r>
            <a:r>
              <a:rPr lang="uk-UA" alt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Олефір </a:t>
            </a:r>
            <a:r>
              <a:rPr lang="uk-UA" altLang="uk-UA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</a:p>
          <a:p>
            <a:pPr lvl="0" indent="450850" algn="just" eaLnBrk="0" hangingPunct="0"/>
            <a:endParaRPr lang="uk-UA" altLang="uk-UA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0850" algn="just" eaLnBrk="0" hangingPunct="0"/>
            <a:r>
              <a:rPr lang="uk-UA" alt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І етапі Всеукраїнської олімпіади з дисципліни «</a:t>
            </a:r>
            <a:r>
              <a:rPr lang="uk-UA" altLang="uk-UA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Інвестування»</a:t>
            </a:r>
            <a:r>
              <a:rPr lang="uk-UA" alt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перемогли:</a:t>
            </a:r>
            <a:endParaRPr lang="uk-UA" altLang="uk-UA" sz="1000" dirty="0"/>
          </a:p>
          <a:p>
            <a:pPr lvl="0" indent="450850" algn="just" eaLnBrk="0" hangingPunct="0"/>
            <a:r>
              <a:rPr lang="uk-UA" altLang="uk-UA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місце</a:t>
            </a:r>
            <a:r>
              <a:rPr lang="uk-UA" alt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Ігнатенко Іванна </a:t>
            </a:r>
            <a:endParaRPr lang="uk-UA" altLang="uk-UA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0850" algn="just" eaLnBrk="0" hangingPunct="0"/>
            <a:r>
              <a:rPr lang="uk-UA" altLang="uk-UA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uk-UA" altLang="uk-UA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 </a:t>
            </a:r>
            <a:r>
              <a:rPr lang="uk-UA" altLang="uk-UA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Черкесенко</a:t>
            </a:r>
            <a:r>
              <a:rPr lang="uk-UA" alt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Катерина</a:t>
            </a:r>
          </a:p>
          <a:p>
            <a:pPr lvl="0" indent="450850" algn="just" eaLnBrk="0" hangingPunct="0"/>
            <a:endParaRPr lang="uk-UA" altLang="uk-UA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0850" algn="just" eaLnBrk="0" hangingPunct="0"/>
            <a:r>
              <a:rPr lang="uk-UA" alt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І етапі Всеукраїнської олімпіади з спеціальності «</a:t>
            </a:r>
            <a:r>
              <a:rPr lang="uk-UA" altLang="uk-UA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Фінанси підприємств»</a:t>
            </a:r>
            <a:r>
              <a:rPr lang="uk-UA" alt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перемогу святкують:</a:t>
            </a:r>
            <a:endParaRPr lang="uk-UA" altLang="uk-UA" sz="1000" dirty="0"/>
          </a:p>
          <a:p>
            <a:pPr lvl="0" indent="450850" algn="just" eaLnBrk="0" hangingPunct="0"/>
            <a:r>
              <a:rPr lang="uk-UA" altLang="uk-UA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uk-UA" altLang="uk-UA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 </a:t>
            </a:r>
            <a:r>
              <a:rPr lang="uk-UA" altLang="uk-UA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Оліфер</a:t>
            </a:r>
            <a:r>
              <a:rPr lang="uk-UA" alt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Діма</a:t>
            </a:r>
          </a:p>
          <a:p>
            <a:pPr lvl="0" indent="450850" algn="just" eaLnBrk="0" hangingPunct="0"/>
            <a:r>
              <a:rPr lang="uk-UA" alt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І етапі Всеукраїнської олімпіади з дисципліни «</a:t>
            </a:r>
            <a:r>
              <a:rPr lang="uk-UA" altLang="uk-UA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Фінансова безпека»</a:t>
            </a:r>
            <a:r>
              <a:rPr lang="uk-UA" alt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переможцями визначено:</a:t>
            </a:r>
            <a:endParaRPr lang="uk-UA" altLang="uk-UA" sz="1000" dirty="0"/>
          </a:p>
          <a:p>
            <a:pPr lvl="0" indent="450850" algn="just" eaLnBrk="0" hangingPunct="0"/>
            <a:r>
              <a:rPr lang="uk-UA" altLang="uk-UA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місце </a:t>
            </a:r>
            <a:r>
              <a:rPr lang="uk-UA" alt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Сухий Олег </a:t>
            </a:r>
            <a:endParaRPr lang="uk-UA" altLang="uk-UA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0850" algn="just" eaLnBrk="0" hangingPunct="0"/>
            <a:r>
              <a:rPr lang="uk-UA" altLang="uk-UA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uk-UA" altLang="uk-UA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 </a:t>
            </a:r>
            <a:r>
              <a:rPr lang="uk-UA" altLang="uk-UA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Колотило </a:t>
            </a:r>
            <a:r>
              <a:rPr lang="uk-UA" altLang="uk-UA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Станіслав</a:t>
            </a:r>
            <a:endParaRPr lang="uk-UA" altLang="uk-UA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https://nubip.edu.ua/sites/default/files/u208/foto_7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8394"/>
            <a:ext cx="2823236" cy="211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nubip.edu.ua/sites/default/files/u208/foto_8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50574"/>
            <a:ext cx="3296444" cy="247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386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85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Відкрита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лекція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 з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аступника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 правління Української кооперативної федерації, фахівця із соціальної підприємництва та кооперації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Зіновія </a:t>
            </a:r>
            <a:r>
              <a:rPr lang="uk-UA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Свереди</a:t>
            </a:r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/>
              <a:t>на тему: </a:t>
            </a:r>
            <a:r>
              <a:rPr lang="ru-RU" b="1" dirty="0"/>
              <a:t>«</a:t>
            </a:r>
            <a:r>
              <a:rPr lang="ru-RU" b="1" i="1" dirty="0" err="1"/>
              <a:t>Креативне</a:t>
            </a:r>
            <a:r>
              <a:rPr lang="ru-RU" b="1" i="1" dirty="0"/>
              <a:t> </a:t>
            </a:r>
            <a:r>
              <a:rPr lang="ru-RU" b="1" i="1" dirty="0" err="1"/>
              <a:t>кооперативне</a:t>
            </a:r>
            <a:r>
              <a:rPr lang="ru-RU" b="1" i="1" dirty="0"/>
              <a:t> </a:t>
            </a:r>
            <a:r>
              <a:rPr lang="ru-RU" b="1" i="1" dirty="0" err="1"/>
              <a:t>мислення</a:t>
            </a:r>
            <a:r>
              <a:rPr lang="ru-RU" b="1" i="1" dirty="0"/>
              <a:t> </a:t>
            </a:r>
            <a:r>
              <a:rPr lang="ru-RU" b="1" i="1" dirty="0" err="1"/>
              <a:t>молоді</a:t>
            </a:r>
            <a:r>
              <a:rPr lang="ru-RU" b="1" dirty="0"/>
              <a:t>»</a:t>
            </a:r>
            <a:endParaRPr lang="ru-RU" sz="2000" b="1" dirty="0"/>
          </a:p>
          <a:p>
            <a:pPr algn="ctr"/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nubip.edu.ua/sites/default/files/u208/19.11_1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6"/>
          <a:stretch/>
        </p:blipFill>
        <p:spPr bwMode="auto">
          <a:xfrm>
            <a:off x="-14833" y="2200535"/>
            <a:ext cx="4416425" cy="465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nubip.edu.ua/sites/default/files/u208/19.11_3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92" y="1085306"/>
            <a:ext cx="4644008" cy="577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85828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err="1" smtClean="0">
                <a:latin typeface="Times New Roman" panose="02020603050405020304" pitchFamily="18" charset="0"/>
                <a:cs typeface="Times New Roman" pitchFamily="18" charset="0"/>
              </a:rPr>
              <a:t>Відкрита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лекція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 </a:t>
            </a:r>
            <a:r>
              <a:rPr lang="ru-RU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Наталії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Рогози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експерткою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ITFC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 тему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сучасного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фінансиста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Excel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спеціалізованих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програмних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74994"/>
            <a:ext cx="4644007" cy="3483005"/>
          </a:xfrm>
          <a:prstGeom prst="rect">
            <a:avLst/>
          </a:prstGeom>
        </p:spPr>
      </p:pic>
      <p:pic>
        <p:nvPicPr>
          <p:cNvPr id="4098" name="Picture 2" descr="https://nubip.edu.ua/sites/default/files/u208/19.11_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519" y="990511"/>
            <a:ext cx="4920481" cy="369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96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8429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Члени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«Клуб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фінансового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аналітика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 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відвідали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/>
              <a:t>відвідали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одне з провідних підприємств Вінниччини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b="1" dirty="0" err="1">
                <a:latin typeface="Times New Roman" pitchFamily="18" charset="0"/>
                <a:cs typeface="Times New Roman" pitchFamily="18" charset="0"/>
              </a:rPr>
              <a:t>Фруктона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-ВМ»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nubip.edu.ua/sites/default/files/u208/image8_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6992"/>
            <a:ext cx="4668010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nubip.edu.ua/sites/default/files/u208/image1_0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r="7599" b="2355"/>
          <a:stretch/>
        </p:blipFill>
        <p:spPr bwMode="auto">
          <a:xfrm>
            <a:off x="4528021" y="1045287"/>
            <a:ext cx="4608512" cy="427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858280" cy="1214422"/>
          </a:xfrm>
        </p:spPr>
        <p:txBody>
          <a:bodyPr>
            <a:normAutofit/>
          </a:bodyPr>
          <a:lstStyle/>
          <a:p>
            <a:pPr marL="44450" indent="0" algn="ctr">
              <a:buNone/>
            </a:pP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Міжнародної науково-практичної конференції «Україна, Болгарія, ЄС: економічні, технічні та соціальні тенденції розвитку</a:t>
            </a:r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м. </a:t>
            </a:r>
            <a:r>
              <a:rPr lang="uk-UA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Бургас</a:t>
            </a:r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Болгарія</a:t>
            </a:r>
            <a:endParaRPr lang="uk-UA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nubip.edu.ua/sites/default/files/u208/8_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1" r="10"/>
          <a:stretch/>
        </p:blipFill>
        <p:spPr bwMode="auto">
          <a:xfrm>
            <a:off x="21158" y="2852936"/>
            <a:ext cx="6048672" cy="388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nubip.edu.ua/sites/default/files/u208/2_4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21168" r="38289" b="24401"/>
          <a:stretch/>
        </p:blipFill>
        <p:spPr bwMode="auto">
          <a:xfrm>
            <a:off x="4932040" y="1214422"/>
            <a:ext cx="4207346" cy="564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17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idx="1"/>
          </p:nvPr>
        </p:nvSpPr>
        <p:spPr>
          <a:xfrm>
            <a:off x="-521" y="0"/>
            <a:ext cx="8858280" cy="1214422"/>
          </a:xfrm>
        </p:spPr>
        <p:txBody>
          <a:bodyPr>
            <a:normAutofit/>
          </a:bodyPr>
          <a:lstStyle/>
          <a:p>
            <a:pPr marL="44450" indent="0" algn="ctr">
              <a:buFont typeface="Georgia" pitchFamily="18" charset="0"/>
              <a:buNone/>
            </a:pP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НУБіП України 2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листопада проходила 7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 студентська науково-практична конференція в якій студенти гуртка «Клуб фінансової аналітики» приймали активну участь. </a:t>
            </a: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Шевченко Дмитро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нагороджений </a:t>
            </a: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Дипломом ІІІ ступеня</a:t>
            </a:r>
          </a:p>
        </p:txBody>
      </p:sp>
      <p:pic>
        <p:nvPicPr>
          <p:cNvPr id="1028" name="Picture 4" descr="https://nubip.edu.ua/sites/default/files/u208/28_11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" y="1064266"/>
            <a:ext cx="3528392" cy="57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nubip.edu.ua/sites/default/files/u208/28_11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64" y="1206410"/>
            <a:ext cx="4221342" cy="562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18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idx="1"/>
          </p:nvPr>
        </p:nvSpPr>
        <p:spPr>
          <a:xfrm>
            <a:off x="0" y="-1"/>
            <a:ext cx="8858280" cy="1933997"/>
          </a:xfrm>
        </p:spPr>
        <p:txBody>
          <a:bodyPr>
            <a:normAutofit lnSpcReduction="10000"/>
          </a:bodyPr>
          <a:lstStyle/>
          <a:p>
            <a:pPr marL="4445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Міжнародну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науково-практичну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студентську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конференцію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Фінансові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сталого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викликів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44450" indent="0"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травня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2020р.</a:t>
            </a:r>
          </a:p>
          <a:p>
            <a:pPr marL="44450" indent="0" algn="ctr">
              <a:buNone/>
            </a:pP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Олефір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Діма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нагороджений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Дипломом ІІІ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ступеня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" indent="0" algn="ctr">
              <a:buNone/>
            </a:pP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Олефір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Журило Марина – Диплом ІІІ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ступеня</a:t>
            </a:r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nubip.edu.ua/sites/default/files/u208/14.05.2020-1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/>
          <a:stretch/>
        </p:blipFill>
        <p:spPr bwMode="auto">
          <a:xfrm>
            <a:off x="29716" y="2023170"/>
            <a:ext cx="561662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" t="12600" r="5238" b="16001"/>
          <a:stretch/>
        </p:blipFill>
        <p:spPr>
          <a:xfrm>
            <a:off x="5713288" y="1933997"/>
            <a:ext cx="345638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7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858280" cy="1214422"/>
          </a:xfrm>
        </p:spPr>
        <p:txBody>
          <a:bodyPr>
            <a:normAutofit/>
          </a:bodyPr>
          <a:lstStyle/>
          <a:p>
            <a:pPr marL="44450" indent="0" algn="ctr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 не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перешкода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науки!!!</a:t>
            </a:r>
          </a:p>
          <a:p>
            <a:pPr marL="44450" indent="0" algn="r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н-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лайн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endParaRPr lang="uk-UA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3107375"/>
            <a:ext cx="5977265" cy="37357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r="11582"/>
          <a:stretch/>
        </p:blipFill>
        <p:spPr>
          <a:xfrm>
            <a:off x="10319" y="607211"/>
            <a:ext cx="4608512" cy="36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10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00232" y="1071546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НАШ ДИВІЗ </a:t>
            </a:r>
            <a:endParaRPr lang="ru-RU" sz="4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2828836"/>
            <a:ext cx="80724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можеш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лягти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спати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зараз, і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тобі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насняться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твої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мрії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. А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можеш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сісти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навчатися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реалізації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838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071934" y="1683518"/>
            <a:ext cx="487863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800" b="1" cap="small" dirty="0" smtClean="0">
                <a:solidFill>
                  <a:srgbClr val="173210"/>
                </a:solidFill>
                <a:effectLst/>
                <a:ea typeface="Times New Roman" panose="02020603050405020304" pitchFamily="18" charset="0"/>
              </a:rPr>
              <a:t> </a:t>
            </a:r>
            <a:r>
              <a:rPr lang="uk-UA" sz="2400" b="1" cap="small" dirty="0" smtClean="0">
                <a:solidFill>
                  <a:srgbClr val="173210"/>
                </a:solidFill>
                <a:effectLst/>
                <a:ea typeface="Times New Roman" panose="02020603050405020304" pitchFamily="18" charset="0"/>
              </a:rPr>
              <a:t>Міжнародн</a:t>
            </a:r>
            <a:r>
              <a:rPr lang="uk-UA" sz="2400" b="1" cap="small" dirty="0" smtClean="0">
                <a:solidFill>
                  <a:srgbClr val="173210"/>
                </a:solidFill>
                <a:ea typeface="Times New Roman" panose="02020603050405020304" pitchFamily="18" charset="0"/>
              </a:rPr>
              <a:t>а</a:t>
            </a:r>
            <a:r>
              <a:rPr lang="uk-UA" sz="2400" b="1" cap="small" dirty="0" smtClean="0">
                <a:solidFill>
                  <a:srgbClr val="173210"/>
                </a:solidFill>
                <a:effectLst/>
                <a:ea typeface="Times New Roman" panose="02020603050405020304" pitchFamily="18" charset="0"/>
              </a:rPr>
              <a:t> науково-практична конференція</a:t>
            </a:r>
          </a:p>
          <a:p>
            <a:pPr algn="ctr">
              <a:spcAft>
                <a:spcPts val="0"/>
              </a:spcAft>
            </a:pPr>
            <a:r>
              <a:rPr lang="ru-RU" sz="2400" dirty="0" smtClean="0"/>
              <a:t>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ринку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загрози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400" b="1" i="1" cap="all" dirty="0" smtClean="0">
              <a:solidFill>
                <a:srgbClr val="17321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i="1" cap="all" spc="70" dirty="0" smtClean="0">
                <a:solidFill>
                  <a:srgbClr val="524612"/>
                </a:solidFill>
                <a:effectLst/>
                <a:ea typeface="Times New Roman" panose="02020603050405020304" pitchFamily="18" charset="0"/>
              </a:rPr>
              <a:t> </a:t>
            </a:r>
            <a:endParaRPr lang="ru-RU" sz="3200" dirty="0" smtClean="0">
              <a:solidFill>
                <a:srgbClr val="524612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36096" y="4977114"/>
            <a:ext cx="3245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0"/>
              </a:spcAft>
            </a:pPr>
            <a:r>
              <a:rPr lang="uk-UA" b="1" dirty="0" smtClean="0">
                <a:solidFill>
                  <a:srgbClr val="FF0000"/>
                </a:solidFill>
                <a:ea typeface="Arial" panose="020B0604020202020204" pitchFamily="34" charset="0"/>
              </a:rPr>
              <a:t>Жовтень 15</a:t>
            </a:r>
            <a:r>
              <a:rPr lang="ru-RU" b="1" dirty="0" smtClean="0">
                <a:solidFill>
                  <a:srgbClr val="FF0000"/>
                </a:solidFill>
                <a:ea typeface="Arial" panose="020B0604020202020204" pitchFamily="34" charset="0"/>
              </a:rPr>
              <a:t>, 2019</a:t>
            </a:r>
            <a:r>
              <a:rPr lang="ru-RU" cap="small" dirty="0" smtClean="0">
                <a:solidFill>
                  <a:srgbClr val="FF0000"/>
                </a:solidFill>
                <a:ea typeface="Arial" panose="020B0604020202020204" pitchFamily="34" charset="0"/>
              </a:rPr>
              <a:t> </a:t>
            </a:r>
            <a:r>
              <a:rPr lang="ru-RU" cap="small" dirty="0">
                <a:solidFill>
                  <a:srgbClr val="FF0000"/>
                </a:solidFill>
                <a:ea typeface="Arial" panose="020B0604020202020204" pitchFamily="34" charset="0"/>
              </a:rPr>
              <a:t>| </a:t>
            </a:r>
            <a:r>
              <a:rPr lang="uk-UA" cap="small" dirty="0" smtClean="0">
                <a:solidFill>
                  <a:srgbClr val="FF0000"/>
                </a:solidFill>
                <a:ea typeface="Arial" panose="020B0604020202020204" pitchFamily="34" charset="0"/>
              </a:rPr>
              <a:t>Полтава</a:t>
            </a:r>
            <a:endParaRPr lang="ru-RU" sz="3200" dirty="0" smtClean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6146" name="Picture 2" descr="https://nubip.edu.ua/sites/default/files/u208/6_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407954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275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467544" y="11659"/>
            <a:ext cx="8352928" cy="12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Участь </a:t>
            </a:r>
            <a:r>
              <a:rPr lang="uk-UA" sz="2400" dirty="0"/>
              <a:t> ІІ Міжнародна науково-практична </a:t>
            </a:r>
            <a:r>
              <a:rPr lang="uk-UA" sz="2400" dirty="0" err="1"/>
              <a:t>конференція«Стратегія</a:t>
            </a:r>
            <a:r>
              <a:rPr lang="uk-UA" sz="2400" dirty="0"/>
              <a:t> і практика інноваційного розвитку фінансового сектору України</a:t>
            </a:r>
            <a:r>
              <a:rPr lang="uk-UA" sz="2400" dirty="0" smtClean="0"/>
              <a:t>»</a:t>
            </a: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8364" t="13286" r="19856" b="5610"/>
          <a:stretch/>
        </p:blipFill>
        <p:spPr bwMode="auto">
          <a:xfrm>
            <a:off x="0" y="3284984"/>
            <a:ext cx="5148064" cy="34388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33147" t="14116" r="34329" b="5333"/>
          <a:stretch/>
        </p:blipFill>
        <p:spPr bwMode="auto">
          <a:xfrm>
            <a:off x="5148064" y="1268760"/>
            <a:ext cx="3995936" cy="54551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0"/>
            <a:ext cx="8286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Участь у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ХІ Міжнародна науково-практична конференція молодих вчених та студентів «Маркетингове управління конкурентоспроможністю в умовах глобальних викликів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10062" t="18700" r="14397" b="13289"/>
          <a:stretch/>
        </p:blipFill>
        <p:spPr bwMode="auto">
          <a:xfrm>
            <a:off x="1115616" y="1700808"/>
            <a:ext cx="7272808" cy="4104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6347713" cy="731168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НАШІ ПУБЛІКАЦІЇ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9648" t="8857" r="28260" b="17790"/>
          <a:stretch/>
        </p:blipFill>
        <p:spPr bwMode="auto">
          <a:xfrm>
            <a:off x="395536" y="847800"/>
            <a:ext cx="4933304" cy="31805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15873" t="18823" r="19079" b="6994"/>
          <a:stretch/>
        </p:blipFill>
        <p:spPr bwMode="auto">
          <a:xfrm>
            <a:off x="4572000" y="3933056"/>
            <a:ext cx="4594274" cy="2924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3265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7273" t="16609" r="21413" b="26647"/>
          <a:stretch/>
        </p:blipFill>
        <p:spPr bwMode="auto">
          <a:xfrm>
            <a:off x="395536" y="548680"/>
            <a:ext cx="5260801" cy="2920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18830" t="15224" r="19234" b="9485"/>
          <a:stretch/>
        </p:blipFill>
        <p:spPr bwMode="auto">
          <a:xfrm>
            <a:off x="3203848" y="3469208"/>
            <a:ext cx="5159102" cy="30561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90374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93261"/>
            <a:ext cx="9144000" cy="1325563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ФІНАНСОВИЙ БРЕЙН-РИНГ НА ТЕМУ: “ФІНАНСОВІ АСПЕКТИ РОЗВИТКУ АПК УКРАЇНИ”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.201</a:t>
            </a:r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ÐÐ°ÑÑÐ¸Ð½ÐºÐ¸ Ð¿Ð¾ Ð·Ð°Ð¿ÑÐ¾ÑÑ V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581" y="2924688"/>
            <a:ext cx="2057400" cy="27432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14678" y="2335237"/>
            <a:ext cx="3000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“ФІНАНСИСТ”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9875" y="5877951"/>
            <a:ext cx="397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“ФІНАНСОВИЙ АНАЛІТИК”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5310"/>
            <a:ext cx="3689372" cy="27670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182" y="2910695"/>
            <a:ext cx="3779267" cy="283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8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629329" cy="1656184"/>
          </a:xfrm>
        </p:spPr>
        <p:txBody>
          <a:bodyPr>
            <a:normAutofit fontScale="90000"/>
          </a:bodyPr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3600" dirty="0" smtClean="0">
                <a:solidFill>
                  <a:schemeClr val="tx1"/>
                </a:solidFill>
              </a:rPr>
              <a:t>Наукова вікторина на тему «</a:t>
            </a:r>
            <a:r>
              <a:rPr lang="uk-UA" sz="3600" b="1" dirty="0" smtClean="0">
                <a:solidFill>
                  <a:schemeClr val="tx1"/>
                </a:solidFill>
              </a:rPr>
              <a:t>Фінансова грамотність, як основа добробуту населення»</a:t>
            </a:r>
            <a:endParaRPr lang="uk-UA" sz="36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09384"/>
            <a:ext cx="4248472" cy="48205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19108"/>
            <a:ext cx="3993908" cy="5037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428604"/>
            <a:ext cx="8072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Інтелектуальна вікторина 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«Україна в системі міжнародних фінансово-економічних 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відносин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" y="1892829"/>
            <a:ext cx="4559996" cy="49651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05" y="1892828"/>
            <a:ext cx="4193112" cy="496517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но 1 3"/>
          <p:cNvSpPr/>
          <p:nvPr/>
        </p:nvSpPr>
        <p:spPr>
          <a:xfrm>
            <a:off x="1043608" y="1340768"/>
            <a:ext cx="6048672" cy="396044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Наші </a:t>
            </a:r>
            <a:r>
              <a:rPr lang="uk-UA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здобутки</a:t>
            </a:r>
            <a:br>
              <a:rPr lang="uk-UA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982319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>
            <a:spLocks noGrp="1"/>
          </p:cNvSpPr>
          <p:nvPr>
            <p:ph idx="1"/>
          </p:nvPr>
        </p:nvSpPr>
        <p:spPr>
          <a:xfrm>
            <a:off x="3108573" y="497210"/>
            <a:ext cx="5761038" cy="3939853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 typeface="Calibri" pitchFamily="34" charset="0"/>
              <a:buNone/>
              <a:tabLst>
                <a:tab pos="457200" algn="l"/>
              </a:tabLst>
              <a:defRPr/>
            </a:pPr>
            <a:r>
              <a:rPr lang="uk-UA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Досягнуті результати роботи гуртка:</a:t>
            </a:r>
          </a:p>
          <a:p>
            <a:pPr marL="342900" indent="-342900" eaLnBrk="1" hangingPunct="1">
              <a:lnSpc>
                <a:spcPct val="80000"/>
              </a:lnSpc>
              <a:tabLst>
                <a:tab pos="457200" algn="l"/>
              </a:tabLst>
              <a:defRPr/>
            </a:pP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кількість наукових статей (</a:t>
            </a:r>
            <a:r>
              <a:rPr lang="uk-UA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342900" indent="-342900" eaLnBrk="1" hangingPunct="1">
              <a:lnSpc>
                <a:spcPct val="80000"/>
              </a:lnSpc>
              <a:tabLst>
                <a:tab pos="457200" algn="l"/>
              </a:tabLst>
              <a:defRPr/>
            </a:pP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кількість тез, матеріалів доповідей членів гуртка (</a:t>
            </a:r>
            <a:r>
              <a:rPr lang="uk-UA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pPr marL="342900" indent="-342900" eaLnBrk="1" hangingPunct="1">
              <a:lnSpc>
                <a:spcPct val="80000"/>
              </a:lnSpc>
              <a:tabLst>
                <a:tab pos="457200" algn="l"/>
              </a:tabLst>
              <a:defRPr/>
            </a:pP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виступів студентів-учасників гуртка в семінарах, конференціях</a:t>
            </a:r>
            <a:r>
              <a:rPr lang="uk-UA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Україні 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pPr marL="342900" indent="-342900" eaLnBrk="1" hangingPunct="1">
              <a:lnSpc>
                <a:spcPct val="80000"/>
              </a:lnSpc>
              <a:tabLst>
                <a:tab pos="457200" algn="l"/>
              </a:tabLst>
              <a:defRPr/>
            </a:pP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Виступи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студентів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Міжнародних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конференціях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за межами кордоном (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342900" indent="-342900" eaLnBrk="1" hangingPunct="1">
              <a:lnSpc>
                <a:spcPct val="80000"/>
              </a:lnSpc>
              <a:tabLst>
                <a:tab pos="457200" algn="l"/>
              </a:tabLst>
              <a:defRPr/>
            </a:pP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кількість студентів-учасників гуртка у Всеукраїнському конкурсі студентських наукових робіт (</a:t>
            </a:r>
            <a:r>
              <a:rPr lang="uk-UA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uk-UA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tabLst>
                <a:tab pos="457200" algn="l"/>
              </a:tabLst>
              <a:defRPr/>
            </a:pPr>
            <a:endParaRPr lang="uk-UA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tabLst>
                <a:tab pos="457200" algn="l"/>
              </a:tabLst>
              <a:defRPr/>
            </a:pPr>
            <a:endParaRPr lang="uk-UA" sz="24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005064"/>
            <a:ext cx="3563888" cy="26729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6902"/>
            <a:ext cx="2339752" cy="31196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" y="0"/>
            <a:ext cx="2513724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76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332656"/>
            <a:ext cx="6512511" cy="1143000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створення та діяльності 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ятно 1 2"/>
          <p:cNvSpPr/>
          <p:nvPr/>
        </p:nvSpPr>
        <p:spPr>
          <a:xfrm>
            <a:off x="395536" y="764704"/>
            <a:ext cx="8280920" cy="583264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студентської наукової роботи на кафедрі фінансів з метою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поглиблення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фінансової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бізнес-аналітики</a:t>
            </a: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,як основи подальшої їх фахової підготовки.</a:t>
            </a:r>
          </a:p>
          <a:p>
            <a:pPr algn="ctr"/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476672"/>
            <a:ext cx="4572000" cy="61199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450215" algn="just">
              <a:lnSpc>
                <a:spcPct val="150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ІІ етапі Всеукраїнського конкурсу студентських наукових робіт зі спеціальності «Менеджмент інвестиційної та інноваційної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діяльності» </a:t>
            </a:r>
            <a:r>
              <a:rPr lang="uk-UA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Гудзь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Олексій 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презентував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наукову роботу «Оцінка інвестиційної привабливості аграрних підприємств» </a:t>
            </a:r>
            <a:r>
              <a:rPr lang="uk-UA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нагороджину</a:t>
            </a: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Дипломом ІІІ ступеня.</a:t>
            </a:r>
            <a:endParaRPr lang="uk-U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0" name="Picture 2" descr="https://nubip.edu.ua/sites/default/files/u208/28.04.2020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681045" cy="490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6016" y="836712"/>
            <a:ext cx="3851920" cy="5115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 ІІ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етапі Всеукраїнського конкурсу наукових робіт зі спеціальності «Управління проектами і програмами»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робота Ігнатенко Іванни на тему «Управління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інноваційними проектами: інноваційний проект чи інноваційний продукт»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нагороджена</a:t>
            </a:r>
            <a:r>
              <a:rPr lang="uk-UA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Дипломом ІІІ ступеня.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4" name="Picture 2" descr="https://nubip.edu.ua/sites/default/files/u208/31.03.00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23" y="809303"/>
            <a:ext cx="4128393" cy="553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 descr="IMG_85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IMG_85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2" name="AutoShape 6" descr="IMG_85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E:\НУБІП\кафедра фінансів\ГУРТОК\фото 19-20\IMG_311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5" r="4624" b="5972"/>
          <a:stretch/>
        </p:blipFill>
        <p:spPr bwMode="auto">
          <a:xfrm>
            <a:off x="3203297" y="16519"/>
            <a:ext cx="5940703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6951" r="9488" b="1700"/>
          <a:stretch/>
        </p:blipFill>
        <p:spPr>
          <a:xfrm>
            <a:off x="5730" y="583580"/>
            <a:ext cx="4176464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nubip.edu.ua/sites/default/files/u208/4_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8"/>
          <a:stretch/>
        </p:blipFill>
        <p:spPr bwMode="auto">
          <a:xfrm>
            <a:off x="0" y="-117203"/>
            <a:ext cx="4644008" cy="372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НУБІП\кафедра фінансів\ГУРТОК\фото\відзнаки\IMG_317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t="6302" r="6940" b="1728"/>
          <a:stretch/>
        </p:blipFill>
        <p:spPr bwMode="auto">
          <a:xfrm>
            <a:off x="5076056" y="116632"/>
            <a:ext cx="3816424" cy="4752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НУБІП\кафедра фінансів\ГУРТОК\фото\відзнаки\IMG_317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 t="6432" r="2884" b="5167"/>
          <a:stretch/>
        </p:blipFill>
        <p:spPr bwMode="auto">
          <a:xfrm>
            <a:off x="20017" y="3692995"/>
            <a:ext cx="4840015" cy="3165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2866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83568" y="332656"/>
            <a:ext cx="8054280" cy="1584176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«Клуб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фінансового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аналітика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uk-UA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</a:t>
            </a:r>
            <a:r>
              <a:rPr lang="uk-UA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467544" y="1268760"/>
            <a:ext cx="8296026" cy="468052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Trebuchet MS" pitchFamily="34" charset="0"/>
              <a:buAutoNum type="arabicPeriod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студентів-гуртківців у всеукраїнських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олімпіадах.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 з науковцями та представниками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бізнесу.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всеукраїнських та міжнародних науково-практичних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конференціях.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 наукових дискусій, семінарів та круглих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столів.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студентів до участі у конкурсі наукових робіт.</a:t>
            </a: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</a:t>
            </a:r>
            <a:r>
              <a:rPr lang="uk-UA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виїзних засідань членів гуртка на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підприємства, зустріч з успішними фінансистами.</a:t>
            </a: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фахових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статей з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теорії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практики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фінансів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Trebuchet MS" pitchFamily="34" charset="0"/>
              <a:buAutoNum type="arabicPeriod"/>
            </a:pP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алучення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грантової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всеукраїнського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рівнів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стажування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Админ\Desktop\фото гурток\5414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17" y="5616226"/>
            <a:ext cx="2275161" cy="124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715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но 1 1"/>
          <p:cNvSpPr/>
          <p:nvPr/>
        </p:nvSpPr>
        <p:spPr>
          <a:xfrm>
            <a:off x="467544" y="692696"/>
            <a:ext cx="7704856" cy="496855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ПРИЄДНУЙТЕСЬ ДО СПІВПРАЦІ З НАМИ !!!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795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512511" cy="72008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61726" y="936749"/>
            <a:ext cx="8280920" cy="566355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331640" y="1628800"/>
            <a:ext cx="6480720" cy="4943472"/>
          </a:xfrm>
        </p:spPr>
        <p:txBody>
          <a:bodyPr rtlCol="0">
            <a:noAutofit/>
          </a:bodyPr>
          <a:lstStyle/>
          <a:p>
            <a:pPr>
              <a:buClrTx/>
            </a:pP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інтересу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ClrTx/>
            </a:pP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студентам в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проведені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самостійних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розробкці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проблем;</a:t>
            </a:r>
          </a:p>
          <a:p>
            <a:pPr>
              <a:buClrTx/>
            </a:pP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обмін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досвідом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членів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студентських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гуртків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ClrTx/>
            </a:pP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активної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проведенні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конференцій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конкурсах та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семінарів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buClrTx/>
            </a:pP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поглибленому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вивченню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широкому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плані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матеріалу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488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774" y="188640"/>
            <a:ext cx="6512511" cy="1143000"/>
          </a:xfrm>
        </p:spPr>
        <p:txBody>
          <a:bodyPr>
            <a:normAutofit fontScale="90000"/>
          </a:bodyPr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Склад наукового </a:t>
            </a:r>
            <a:r>
              <a:rPr lang="uk-UA" sz="36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гуртка </a:t>
            </a:r>
            <a:r>
              <a:rPr lang="uk-UA" sz="3600" b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“Клуб ФІНАНСОВОГО АНАЛІТИКА”</a:t>
            </a:r>
            <a:r>
              <a:rPr lang="uk-UA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0" y="1484313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 гуртка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курсів, економічного факультету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869505"/>
            <a:ext cx="4860032" cy="3645024"/>
          </a:xfrm>
          <a:prstGeom prst="rect">
            <a:avLst/>
          </a:prstGeom>
        </p:spPr>
      </p:pic>
      <p:pic>
        <p:nvPicPr>
          <p:cNvPr id="1026" name="Picture 2" descr="E:\НУБІП\кафедра фінансів\ГУРТОК\IMG_1735.JPG"/>
          <p:cNvPicPr>
            <a:picLocks noChangeAspect="1" noChangeArrowheads="1"/>
          </p:cNvPicPr>
          <p:nvPr/>
        </p:nvPicPr>
        <p:blipFill>
          <a:blip r:embed="rId3"/>
          <a:srcRect t="37500"/>
          <a:stretch>
            <a:fillRect/>
          </a:stretch>
        </p:blipFill>
        <p:spPr bwMode="auto">
          <a:xfrm>
            <a:off x="0" y="3212976"/>
            <a:ext cx="4716016" cy="3645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но 1 5"/>
          <p:cNvSpPr/>
          <p:nvPr/>
        </p:nvSpPr>
        <p:spPr>
          <a:xfrm>
            <a:off x="827584" y="908720"/>
            <a:ext cx="6480720" cy="43204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Найважливіші</a:t>
            </a:r>
            <a:br>
              <a:rPr lang="uk-UA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моменти</a:t>
            </a:r>
            <a:br>
              <a:rPr lang="uk-UA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деталях…</a:t>
            </a:r>
            <a:br>
              <a:rPr lang="uk-UA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/>
          </a:p>
        </p:txBody>
      </p:sp>
    </p:spTree>
    <p:extLst>
      <p:ext uri="{BB962C8B-B14F-4D97-AF65-F5344CB8AC3E}">
        <p14:creationId xmlns:p14="http://schemas.microsoft.com/office/powerpoint/2010/main" val="1865047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0"/>
            <a:ext cx="8643998" cy="1200329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Участь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членів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у І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науково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-практичному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семінарі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Професійні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компетентності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фінансиста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умовах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сучасних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викликів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329"/>
            <a:ext cx="4860032" cy="3645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8" y="3284984"/>
            <a:ext cx="4764021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0"/>
            <a:ext cx="8501122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Третій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поспіль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кафедрі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фінансів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відбувся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конкурс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Інвестиційних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проектів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», участь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взяли члени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«Клуб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фінансової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аналітики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04" y="2348880"/>
            <a:ext cx="5076056" cy="42210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84" y="1700808"/>
            <a:ext cx="4441422" cy="5921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рамка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гуртків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кафедри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фінансів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23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грудня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2019р.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проведено І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етап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Конкурсу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робіт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Гуртківці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представили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робіт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nubip.edu.ua/sites/default/files/u208/29.12.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9660"/>
            <a:ext cx="5640561" cy="423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nubip.edu.ua/sites/default/files/u208/29.12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64468"/>
            <a:ext cx="4722781" cy="354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989</TotalTime>
  <Words>534</Words>
  <Application>Microsoft Office PowerPoint</Application>
  <PresentationFormat>Экран (4:3)</PresentationFormat>
  <Paragraphs>84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Calibri</vt:lpstr>
      <vt:lpstr>Georgia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Мета створення та діяльності </vt:lpstr>
      <vt:lpstr>Завдання</vt:lpstr>
      <vt:lpstr>Склад наукового гуртка “Клуб ФІНАНСОВОГО АНАЛІТИКА”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НАШІ ПУБЛІКАЦІЇ</vt:lpstr>
      <vt:lpstr>Презентация PowerPoint</vt:lpstr>
      <vt:lpstr>ФІНАНСОВИЙ БРЕЙН-РИНГ НА ТЕМУ: “ФІНАНСОВІ АСПЕКТИ РОЗВИТКУ АПК УКРАЇНИ” 12.11.2019</vt:lpstr>
      <vt:lpstr>Наукова вікторина на тему «Фінансова грамотність, як основа добробуту населення»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User</cp:lastModifiedBy>
  <cp:revision>86</cp:revision>
  <dcterms:created xsi:type="dcterms:W3CDTF">2016-11-26T11:50:13Z</dcterms:created>
  <dcterms:modified xsi:type="dcterms:W3CDTF">2020-05-26T17:34:36Z</dcterms:modified>
</cp:coreProperties>
</file>