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257" r:id="rId3"/>
    <p:sldId id="258" r:id="rId4"/>
    <p:sldId id="259" r:id="rId5"/>
    <p:sldId id="260" r:id="rId6"/>
    <p:sldId id="262" r:id="rId7"/>
    <p:sldId id="263" r:id="rId8"/>
    <p:sldId id="264" r:id="rId9"/>
    <p:sldId id="265" r:id="rId10"/>
    <p:sldId id="266" r:id="rId11"/>
    <p:sldId id="299" r:id="rId12"/>
    <p:sldId id="267" r:id="rId13"/>
    <p:sldId id="268" r:id="rId14"/>
    <p:sldId id="300" r:id="rId15"/>
    <p:sldId id="301" r:id="rId16"/>
    <p:sldId id="302" r:id="rId17"/>
    <p:sldId id="305" r:id="rId18"/>
    <p:sldId id="307" r:id="rId19"/>
    <p:sldId id="316" r:id="rId20"/>
    <p:sldId id="311" r:id="rId21"/>
    <p:sldId id="312" r:id="rId22"/>
    <p:sldId id="313" r:id="rId23"/>
    <p:sldId id="261" r:id="rId24"/>
    <p:sldId id="314" r:id="rId25"/>
    <p:sldId id="320" r:id="rId26"/>
    <p:sldId id="321" r:id="rId27"/>
    <p:sldId id="322" r:id="rId28"/>
    <p:sldId id="323" r:id="rId29"/>
    <p:sldId id="324" r:id="rId30"/>
    <p:sldId id="325" r:id="rId31"/>
    <p:sldId id="269" r:id="rId32"/>
    <p:sldId id="327" r:id="rId33"/>
    <p:sldId id="328" r:id="rId34"/>
    <p:sldId id="329" r:id="rId35"/>
    <p:sldId id="330" r:id="rId36"/>
    <p:sldId id="331" r:id="rId37"/>
    <p:sldId id="334" r:id="rId38"/>
    <p:sldId id="335" r:id="rId39"/>
    <p:sldId id="336" r:id="rId40"/>
    <p:sldId id="337" r:id="rId41"/>
    <p:sldId id="339" r:id="rId42"/>
    <p:sldId id="340" r:id="rId43"/>
    <p:sldId id="343" r:id="rId44"/>
    <p:sldId id="344" r:id="rId45"/>
    <p:sldId id="345" r:id="rId46"/>
    <p:sldId id="346" r:id="rId47"/>
    <p:sldId id="348" r:id="rId48"/>
    <p:sldId id="350" r:id="rId49"/>
    <p:sldId id="352" r:id="rId50"/>
    <p:sldId id="353" r:id="rId51"/>
    <p:sldId id="354" r:id="rId52"/>
    <p:sldId id="355" r:id="rId53"/>
    <p:sldId id="356" r:id="rId54"/>
    <p:sldId id="357" r:id="rId55"/>
    <p:sldId id="358" r:id="rId56"/>
    <p:sldId id="359" r:id="rId57"/>
    <p:sldId id="360" r:id="rId58"/>
    <p:sldId id="364" r:id="rId59"/>
    <p:sldId id="365" r:id="rId60"/>
    <p:sldId id="366" r:id="rId61"/>
    <p:sldId id="367" r:id="rId62"/>
    <p:sldId id="368" r:id="rId63"/>
    <p:sldId id="369" r:id="rId64"/>
    <p:sldId id="372" r:id="rId65"/>
    <p:sldId id="373" r:id="rId66"/>
    <p:sldId id="374" r:id="rId67"/>
    <p:sldId id="375" r:id="rId68"/>
    <p:sldId id="377" r:id="rId69"/>
    <p:sldId id="378" r:id="rId70"/>
    <p:sldId id="380" r:id="rId71"/>
    <p:sldId id="381" r:id="rId72"/>
    <p:sldId id="382" r:id="rId73"/>
    <p:sldId id="271" r:id="rId74"/>
    <p:sldId id="298" r:id="rId75"/>
  </p:sldIdLst>
  <p:sldSz cx="12192000" cy="6858000"/>
  <p:notesSz cx="12192000" cy="6858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966"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2D895-EDBA-49E8-B621-FF707524E675}" type="doc">
      <dgm:prSet loTypeId="urn:microsoft.com/office/officeart/2005/8/layout/hList6" loCatId="list" qsTypeId="urn:microsoft.com/office/officeart/2005/8/quickstyle/simple1" qsCatId="simple" csTypeId="urn:microsoft.com/office/officeart/2005/8/colors/accent0_3" csCatId="mainScheme" phldr="1"/>
      <dgm:spPr/>
    </dgm:pt>
    <dgm:pt modelId="{58124F2B-C42F-483C-B4AE-B0ABB1BA06D8}">
      <dgm:prSet phldrT="[Текст]"/>
      <dgm:spPr/>
      <dgm:t>
        <a:bodyPr/>
        <a:lstStyle/>
        <a:p>
          <a:r>
            <a:rPr lang="ru-RU" dirty="0"/>
            <a:t>Задача на </a:t>
          </a:r>
          <a:r>
            <a:rPr lang="ru-RU" dirty="0" err="1"/>
            <a:t>оптимізації</a:t>
          </a:r>
          <a:r>
            <a:rPr lang="ru-RU" dirty="0"/>
            <a:t> – </a:t>
          </a:r>
          <a:r>
            <a:rPr lang="ru-RU" dirty="0" err="1"/>
            <a:t>це</a:t>
          </a:r>
          <a:r>
            <a:rPr lang="ru-RU" dirty="0"/>
            <a:t> </a:t>
          </a:r>
          <a:r>
            <a:rPr lang="ru-RU" dirty="0" err="1"/>
            <a:t>знаходження</a:t>
          </a:r>
          <a:r>
            <a:rPr lang="ru-RU" dirty="0"/>
            <a:t> на </a:t>
          </a:r>
          <a:r>
            <a:rPr lang="ru-RU" dirty="0" err="1"/>
            <a:t>допустимій</a:t>
          </a:r>
          <a:r>
            <a:rPr lang="ru-RU" dirty="0"/>
            <a:t> </a:t>
          </a:r>
          <a:r>
            <a:rPr lang="ru-RU" dirty="0" err="1"/>
            <a:t>множині</a:t>
          </a:r>
          <a:r>
            <a:rPr lang="ru-RU" dirty="0"/>
            <a:t> оптимального </a:t>
          </a:r>
          <a:r>
            <a:rPr lang="ru-RU" dirty="0" err="1"/>
            <a:t>значення</a:t>
          </a:r>
          <a:r>
            <a:rPr lang="ru-RU" dirty="0"/>
            <a:t> </a:t>
          </a:r>
          <a:r>
            <a:rPr lang="ru-RU" dirty="0" err="1"/>
            <a:t>цільової</a:t>
          </a:r>
          <a:r>
            <a:rPr lang="ru-RU" dirty="0"/>
            <a:t> </a:t>
          </a:r>
          <a:r>
            <a:rPr lang="ru-RU" dirty="0" err="1"/>
            <a:t>функції</a:t>
          </a:r>
          <a:r>
            <a:rPr lang="en-US" dirty="0"/>
            <a:t>     </a:t>
          </a:r>
          <a:r>
            <a:rPr lang="uk-UA" dirty="0"/>
            <a:t>   </a:t>
          </a:r>
          <a:r>
            <a:rPr lang="ru-RU" dirty="0"/>
            <a:t> .</a:t>
          </a:r>
        </a:p>
      </dgm:t>
    </dgm:pt>
    <dgm:pt modelId="{7AFE7DC2-CD4D-4677-9BDD-9A86A0162D70}" type="parTrans" cxnId="{904E6C4B-80C7-434A-B70E-ED942E098BDD}">
      <dgm:prSet/>
      <dgm:spPr/>
      <dgm:t>
        <a:bodyPr/>
        <a:lstStyle/>
        <a:p>
          <a:endParaRPr lang="ru-RU"/>
        </a:p>
      </dgm:t>
    </dgm:pt>
    <dgm:pt modelId="{0FAC5793-401C-4B6A-83D5-EFF1EA8D2F58}" type="sibTrans" cxnId="{904E6C4B-80C7-434A-B70E-ED942E098BDD}">
      <dgm:prSet/>
      <dgm:spPr/>
      <dgm:t>
        <a:bodyPr/>
        <a:lstStyle/>
        <a:p>
          <a:endParaRPr lang="ru-RU"/>
        </a:p>
      </dgm:t>
    </dgm:pt>
    <dgm:pt modelId="{7B8EA09C-7BE4-4ACF-BD92-86BF8585D78E}">
      <dgm:prSet/>
      <dgm:spPr/>
      <dgm:t>
        <a:bodyPr/>
        <a:lstStyle/>
        <a:p>
          <a:r>
            <a:rPr lang="uk-UA"/>
            <a:t>Розв'язати оптимізаційну задачу означає знайти її оптимальний розв'язок чи встановити, що його немає. Методи розв’язку оптимізаційних задач </a:t>
          </a:r>
          <a:r>
            <a:rPr lang="uk-UA" b="1"/>
            <a:t>–</a:t>
          </a:r>
          <a:r>
            <a:rPr lang="uk-UA"/>
            <a:t> це методи математичного програмування. Оптимізаційна модель є двох видів: задачі максимізації та мінімізації.</a:t>
          </a:r>
          <a:endParaRPr lang="en-US" dirty="0"/>
        </a:p>
      </dgm:t>
    </dgm:pt>
    <dgm:pt modelId="{63026C04-0684-492A-AB92-64E03CEB2DF9}" type="parTrans" cxnId="{08ADD757-893D-4CFA-A62C-963D5D491CAC}">
      <dgm:prSet/>
      <dgm:spPr/>
      <dgm:t>
        <a:bodyPr/>
        <a:lstStyle/>
        <a:p>
          <a:endParaRPr lang="ru-RU"/>
        </a:p>
      </dgm:t>
    </dgm:pt>
    <dgm:pt modelId="{44E9ADEA-E8E5-472E-B39A-EB279DCADBBB}" type="sibTrans" cxnId="{08ADD757-893D-4CFA-A62C-963D5D491CAC}">
      <dgm:prSet/>
      <dgm:spPr/>
      <dgm:t>
        <a:bodyPr/>
        <a:lstStyle/>
        <a:p>
          <a:endParaRPr lang="ru-RU"/>
        </a:p>
      </dgm:t>
    </dgm:pt>
    <dgm:pt modelId="{D167BE92-5E14-4627-83EA-E27C5930BF95}">
      <dgm:prSet/>
      <dgm:spPr/>
      <dgm:t>
        <a:bodyPr/>
        <a:lstStyle/>
        <a:p>
          <a:r>
            <a:rPr lang="uk-UA"/>
            <a:t>Максимізація полягає у знаходженні найбільшого значення цільової функції. Зазвичай відшукується глобальний максимум, і додатковою вимогою при аналізі рішення є перевірка того, чи є знайдений максимум глобальним чи локальним, тобто чи дійсно знайдено шукане рішення задачі. </a:t>
          </a:r>
          <a:endParaRPr lang="en-US" dirty="0"/>
        </a:p>
      </dgm:t>
    </dgm:pt>
    <dgm:pt modelId="{BC9B561B-AB19-4FE0-9B40-C6051A37EB62}" type="parTrans" cxnId="{607F13A3-58C3-4B5A-A203-EE1F1CA85BA6}">
      <dgm:prSet/>
      <dgm:spPr/>
      <dgm:t>
        <a:bodyPr/>
        <a:lstStyle/>
        <a:p>
          <a:endParaRPr lang="ru-RU"/>
        </a:p>
      </dgm:t>
    </dgm:pt>
    <dgm:pt modelId="{1A77CA39-23FA-45ED-B81C-8F79F076150C}" type="sibTrans" cxnId="{607F13A3-58C3-4B5A-A203-EE1F1CA85BA6}">
      <dgm:prSet/>
      <dgm:spPr/>
      <dgm:t>
        <a:bodyPr/>
        <a:lstStyle/>
        <a:p>
          <a:endParaRPr lang="ru-RU"/>
        </a:p>
      </dgm:t>
    </dgm:pt>
    <dgm:pt modelId="{3C54CB90-2A4F-4ECD-BC4B-DF92199CBCE8}">
      <dgm:prSet/>
      <dgm:spPr/>
      <dgm:t>
        <a:bodyPr/>
        <a:lstStyle/>
        <a:p>
          <a:r>
            <a:rPr lang="uk-UA"/>
            <a:t>Множення цільової функції на від’ємний множник, перетворює задачу максимізація в задачу мінімізації.</a:t>
          </a:r>
          <a:endParaRPr lang="uk-UA" dirty="0"/>
        </a:p>
      </dgm:t>
    </dgm:pt>
    <dgm:pt modelId="{D10DAE74-AFC9-4DFD-9767-D6C33FEE5FB1}" type="parTrans" cxnId="{A89FA117-CD1A-4CC3-8579-0E36DC0BC468}">
      <dgm:prSet/>
      <dgm:spPr/>
      <dgm:t>
        <a:bodyPr/>
        <a:lstStyle/>
        <a:p>
          <a:endParaRPr lang="ru-RU"/>
        </a:p>
      </dgm:t>
    </dgm:pt>
    <dgm:pt modelId="{4096703D-09F6-4654-AC4A-9B563EE3BD40}" type="sibTrans" cxnId="{A89FA117-CD1A-4CC3-8579-0E36DC0BC468}">
      <dgm:prSet/>
      <dgm:spPr/>
      <dgm:t>
        <a:bodyPr/>
        <a:lstStyle/>
        <a:p>
          <a:endParaRPr lang="ru-RU"/>
        </a:p>
      </dgm:t>
    </dgm:pt>
    <dgm:pt modelId="{9E453FEB-B708-4403-AAAC-9F32476A8356}" type="pres">
      <dgm:prSet presAssocID="{BDE2D895-EDBA-49E8-B621-FF707524E675}" presName="Name0" presStyleCnt="0">
        <dgm:presLayoutVars>
          <dgm:dir/>
          <dgm:resizeHandles val="exact"/>
        </dgm:presLayoutVars>
      </dgm:prSet>
      <dgm:spPr/>
    </dgm:pt>
    <dgm:pt modelId="{07DD37CC-1868-40C2-9C2E-DC585C112372}" type="pres">
      <dgm:prSet presAssocID="{58124F2B-C42F-483C-B4AE-B0ABB1BA06D8}" presName="node" presStyleLbl="node1" presStyleIdx="0" presStyleCnt="4">
        <dgm:presLayoutVars>
          <dgm:bulletEnabled val="1"/>
        </dgm:presLayoutVars>
      </dgm:prSet>
      <dgm:spPr/>
    </dgm:pt>
    <dgm:pt modelId="{7E78DE69-EE95-4CAA-9A20-A932EA91C3C0}" type="pres">
      <dgm:prSet presAssocID="{0FAC5793-401C-4B6A-83D5-EFF1EA8D2F58}" presName="sibTrans" presStyleCnt="0"/>
      <dgm:spPr/>
    </dgm:pt>
    <dgm:pt modelId="{AAE61F3C-354F-415E-8278-4D0FC3841BB9}" type="pres">
      <dgm:prSet presAssocID="{7B8EA09C-7BE4-4ACF-BD92-86BF8585D78E}" presName="node" presStyleLbl="node1" presStyleIdx="1" presStyleCnt="4">
        <dgm:presLayoutVars>
          <dgm:bulletEnabled val="1"/>
        </dgm:presLayoutVars>
      </dgm:prSet>
      <dgm:spPr/>
    </dgm:pt>
    <dgm:pt modelId="{EE3F399D-0111-4775-97CE-3D4DDA669AB9}" type="pres">
      <dgm:prSet presAssocID="{44E9ADEA-E8E5-472E-B39A-EB279DCADBBB}" presName="sibTrans" presStyleCnt="0"/>
      <dgm:spPr/>
    </dgm:pt>
    <dgm:pt modelId="{730F1936-5F0B-4C84-85DC-7FDF147E1408}" type="pres">
      <dgm:prSet presAssocID="{D167BE92-5E14-4627-83EA-E27C5930BF95}" presName="node" presStyleLbl="node1" presStyleIdx="2" presStyleCnt="4">
        <dgm:presLayoutVars>
          <dgm:bulletEnabled val="1"/>
        </dgm:presLayoutVars>
      </dgm:prSet>
      <dgm:spPr/>
    </dgm:pt>
    <dgm:pt modelId="{07484B7D-B057-43FA-B630-9B1D2B110E68}" type="pres">
      <dgm:prSet presAssocID="{1A77CA39-23FA-45ED-B81C-8F79F076150C}" presName="sibTrans" presStyleCnt="0"/>
      <dgm:spPr/>
    </dgm:pt>
    <dgm:pt modelId="{4D6E2EA2-B233-4516-90F4-234EBF1CC838}" type="pres">
      <dgm:prSet presAssocID="{3C54CB90-2A4F-4ECD-BC4B-DF92199CBCE8}" presName="node" presStyleLbl="node1" presStyleIdx="3" presStyleCnt="4">
        <dgm:presLayoutVars>
          <dgm:bulletEnabled val="1"/>
        </dgm:presLayoutVars>
      </dgm:prSet>
      <dgm:spPr/>
    </dgm:pt>
  </dgm:ptLst>
  <dgm:cxnLst>
    <dgm:cxn modelId="{11E29606-B965-4ED1-AC18-39C35ED6BC4D}" type="presOf" srcId="{58124F2B-C42F-483C-B4AE-B0ABB1BA06D8}" destId="{07DD37CC-1868-40C2-9C2E-DC585C112372}" srcOrd="0" destOrd="0" presId="urn:microsoft.com/office/officeart/2005/8/layout/hList6"/>
    <dgm:cxn modelId="{36B5E106-2CD0-4FED-A187-94EC25A712BA}" type="presOf" srcId="{BDE2D895-EDBA-49E8-B621-FF707524E675}" destId="{9E453FEB-B708-4403-AAAC-9F32476A8356}" srcOrd="0" destOrd="0" presId="urn:microsoft.com/office/officeart/2005/8/layout/hList6"/>
    <dgm:cxn modelId="{A89FA117-CD1A-4CC3-8579-0E36DC0BC468}" srcId="{BDE2D895-EDBA-49E8-B621-FF707524E675}" destId="{3C54CB90-2A4F-4ECD-BC4B-DF92199CBCE8}" srcOrd="3" destOrd="0" parTransId="{D10DAE74-AFC9-4DFD-9767-D6C33FEE5FB1}" sibTransId="{4096703D-09F6-4654-AC4A-9B563EE3BD40}"/>
    <dgm:cxn modelId="{B3596020-9B67-4164-874C-B0A3AAA33746}" type="presOf" srcId="{D167BE92-5E14-4627-83EA-E27C5930BF95}" destId="{730F1936-5F0B-4C84-85DC-7FDF147E1408}" srcOrd="0" destOrd="0" presId="urn:microsoft.com/office/officeart/2005/8/layout/hList6"/>
    <dgm:cxn modelId="{0719D944-5AE2-4350-8E5A-6B9150FAFFE5}" type="presOf" srcId="{7B8EA09C-7BE4-4ACF-BD92-86BF8585D78E}" destId="{AAE61F3C-354F-415E-8278-4D0FC3841BB9}" srcOrd="0" destOrd="0" presId="urn:microsoft.com/office/officeart/2005/8/layout/hList6"/>
    <dgm:cxn modelId="{904E6C4B-80C7-434A-B70E-ED942E098BDD}" srcId="{BDE2D895-EDBA-49E8-B621-FF707524E675}" destId="{58124F2B-C42F-483C-B4AE-B0ABB1BA06D8}" srcOrd="0" destOrd="0" parTransId="{7AFE7DC2-CD4D-4677-9BDD-9A86A0162D70}" sibTransId="{0FAC5793-401C-4B6A-83D5-EFF1EA8D2F58}"/>
    <dgm:cxn modelId="{08ADD757-893D-4CFA-A62C-963D5D491CAC}" srcId="{BDE2D895-EDBA-49E8-B621-FF707524E675}" destId="{7B8EA09C-7BE4-4ACF-BD92-86BF8585D78E}" srcOrd="1" destOrd="0" parTransId="{63026C04-0684-492A-AB92-64E03CEB2DF9}" sibTransId="{44E9ADEA-E8E5-472E-B39A-EB279DCADBBB}"/>
    <dgm:cxn modelId="{607F13A3-58C3-4B5A-A203-EE1F1CA85BA6}" srcId="{BDE2D895-EDBA-49E8-B621-FF707524E675}" destId="{D167BE92-5E14-4627-83EA-E27C5930BF95}" srcOrd="2" destOrd="0" parTransId="{BC9B561B-AB19-4FE0-9B40-C6051A37EB62}" sibTransId="{1A77CA39-23FA-45ED-B81C-8F79F076150C}"/>
    <dgm:cxn modelId="{250D4FE2-70D7-4B18-84C3-E1DE35042C6A}" type="presOf" srcId="{3C54CB90-2A4F-4ECD-BC4B-DF92199CBCE8}" destId="{4D6E2EA2-B233-4516-90F4-234EBF1CC838}" srcOrd="0" destOrd="0" presId="urn:microsoft.com/office/officeart/2005/8/layout/hList6"/>
    <dgm:cxn modelId="{51CDCA7C-CA61-46ED-A508-E8D5C7AE7DDF}" type="presParOf" srcId="{9E453FEB-B708-4403-AAAC-9F32476A8356}" destId="{07DD37CC-1868-40C2-9C2E-DC585C112372}" srcOrd="0" destOrd="0" presId="urn:microsoft.com/office/officeart/2005/8/layout/hList6"/>
    <dgm:cxn modelId="{D185140C-EE8B-408E-B528-ACB25BF1F0F1}" type="presParOf" srcId="{9E453FEB-B708-4403-AAAC-9F32476A8356}" destId="{7E78DE69-EE95-4CAA-9A20-A932EA91C3C0}" srcOrd="1" destOrd="0" presId="urn:microsoft.com/office/officeart/2005/8/layout/hList6"/>
    <dgm:cxn modelId="{4F9A2C53-62B6-44FB-8956-2646C6F0AFE5}" type="presParOf" srcId="{9E453FEB-B708-4403-AAAC-9F32476A8356}" destId="{AAE61F3C-354F-415E-8278-4D0FC3841BB9}" srcOrd="2" destOrd="0" presId="urn:microsoft.com/office/officeart/2005/8/layout/hList6"/>
    <dgm:cxn modelId="{6D17271E-4457-4ABD-9F9E-9F566B81F5BA}" type="presParOf" srcId="{9E453FEB-B708-4403-AAAC-9F32476A8356}" destId="{EE3F399D-0111-4775-97CE-3D4DDA669AB9}" srcOrd="3" destOrd="0" presId="urn:microsoft.com/office/officeart/2005/8/layout/hList6"/>
    <dgm:cxn modelId="{CAED81E1-760C-464F-8B6A-5773176C2C0D}" type="presParOf" srcId="{9E453FEB-B708-4403-AAAC-9F32476A8356}" destId="{730F1936-5F0B-4C84-85DC-7FDF147E1408}" srcOrd="4" destOrd="0" presId="urn:microsoft.com/office/officeart/2005/8/layout/hList6"/>
    <dgm:cxn modelId="{7DEF9C31-5C8C-4D0E-8F19-E178BB100791}" type="presParOf" srcId="{9E453FEB-B708-4403-AAAC-9F32476A8356}" destId="{07484B7D-B057-43FA-B630-9B1D2B110E68}" srcOrd="5" destOrd="0" presId="urn:microsoft.com/office/officeart/2005/8/layout/hList6"/>
    <dgm:cxn modelId="{24C9B080-E400-42EB-BC36-42D24556BE58}" type="presParOf" srcId="{9E453FEB-B708-4403-AAAC-9F32476A8356}" destId="{4D6E2EA2-B233-4516-90F4-234EBF1CC838}"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D748E-33BC-4B3F-8BC7-EB29696C0E50}" type="doc">
      <dgm:prSet loTypeId="urn:microsoft.com/office/officeart/2008/layout/VerticalCurvedList" loCatId="list" qsTypeId="urn:microsoft.com/office/officeart/2005/8/quickstyle/simple2" qsCatId="simple" csTypeId="urn:microsoft.com/office/officeart/2005/8/colors/accent2_2" csCatId="accent2" phldr="1"/>
      <dgm:spPr/>
      <dgm:t>
        <a:bodyPr/>
        <a:lstStyle/>
        <a:p>
          <a:endParaRPr lang="ru-RU"/>
        </a:p>
      </dgm:t>
    </dgm:pt>
    <dgm:pt modelId="{000A282C-EE93-4326-B303-F31E79C6601F}">
      <dgm:prSet phldrT="[Текст]"/>
      <dgm:spPr/>
      <dgm:t>
        <a:bodyPr/>
        <a:lstStyle/>
        <a:p>
          <a:r>
            <a:rPr lang="ru-RU" dirty="0" err="1"/>
            <a:t>Параметрична</a:t>
          </a:r>
          <a:r>
            <a:rPr lang="ru-RU" dirty="0"/>
            <a:t> (</a:t>
          </a:r>
          <a:r>
            <a:rPr lang="ru-RU" dirty="0" err="1"/>
            <a:t>вибір</a:t>
          </a:r>
          <a:r>
            <a:rPr lang="ru-RU" dirty="0"/>
            <a:t> </a:t>
          </a:r>
          <a:r>
            <a:rPr lang="ru-RU" dirty="0" err="1"/>
            <a:t>оптимальних</a:t>
          </a:r>
          <a:r>
            <a:rPr lang="ru-RU" dirty="0"/>
            <a:t> </a:t>
          </a:r>
          <a:r>
            <a:rPr lang="ru-RU" dirty="0" err="1"/>
            <a:t>параметрів</a:t>
          </a:r>
          <a:r>
            <a:rPr lang="ru-RU" dirty="0"/>
            <a:t> </a:t>
          </a:r>
          <a:r>
            <a:rPr lang="ru-RU" dirty="0" err="1"/>
            <a:t>об'єкта</a:t>
          </a:r>
          <a:r>
            <a:rPr lang="ru-RU" dirty="0"/>
            <a:t>/</a:t>
          </a:r>
          <a:r>
            <a:rPr lang="ru-RU" dirty="0" err="1"/>
            <a:t>процесу</a:t>
          </a:r>
          <a:r>
            <a:rPr lang="ru-RU" dirty="0"/>
            <a:t>)</a:t>
          </a:r>
        </a:p>
      </dgm:t>
    </dgm:pt>
    <dgm:pt modelId="{A372DAC7-4AEB-40CD-A4BB-B9F8AABD05D4}" type="parTrans" cxnId="{46671CAD-B325-4262-849B-AB9541C560E1}">
      <dgm:prSet/>
      <dgm:spPr/>
      <dgm:t>
        <a:bodyPr/>
        <a:lstStyle/>
        <a:p>
          <a:endParaRPr lang="ru-RU"/>
        </a:p>
      </dgm:t>
    </dgm:pt>
    <dgm:pt modelId="{819E9B51-A239-43B7-B64C-39B2C2A6A71A}" type="sibTrans" cxnId="{46671CAD-B325-4262-849B-AB9541C560E1}">
      <dgm:prSet/>
      <dgm:spPr/>
      <dgm:t>
        <a:bodyPr/>
        <a:lstStyle/>
        <a:p>
          <a:endParaRPr lang="ru-RU"/>
        </a:p>
      </dgm:t>
    </dgm:pt>
    <dgm:pt modelId="{C0891E57-379A-406A-B6A3-5A2E92BAA22C}">
      <dgm:prSet phldrT="[Текст]"/>
      <dgm:spPr/>
      <dgm:t>
        <a:bodyPr/>
        <a:lstStyle/>
        <a:p>
          <a:r>
            <a:rPr lang="ru-RU" dirty="0"/>
            <a:t>Структурна (</a:t>
          </a:r>
          <a:r>
            <a:rPr lang="ru-RU" dirty="0" err="1"/>
            <a:t>вибір</a:t>
          </a:r>
          <a:r>
            <a:rPr lang="ru-RU" dirty="0"/>
            <a:t> </a:t>
          </a:r>
          <a:r>
            <a:rPr lang="ru-RU" dirty="0" err="1"/>
            <a:t>оптимальної</a:t>
          </a:r>
          <a:r>
            <a:rPr lang="ru-RU" dirty="0"/>
            <a:t> </a:t>
          </a:r>
          <a:r>
            <a:rPr lang="ru-RU" dirty="0" err="1"/>
            <a:t>структури</a:t>
          </a:r>
          <a:r>
            <a:rPr lang="ru-RU" dirty="0"/>
            <a:t> </a:t>
          </a:r>
          <a:r>
            <a:rPr lang="ru-RU" dirty="0" err="1"/>
            <a:t>об'єкта</a:t>
          </a:r>
          <a:r>
            <a:rPr lang="ru-RU" dirty="0"/>
            <a:t>/</a:t>
          </a:r>
          <a:r>
            <a:rPr lang="ru-RU" dirty="0" err="1"/>
            <a:t>процесу</a:t>
          </a:r>
          <a:r>
            <a:rPr lang="ru-RU" dirty="0"/>
            <a:t>)</a:t>
          </a:r>
        </a:p>
      </dgm:t>
    </dgm:pt>
    <dgm:pt modelId="{8C026DDA-9350-47A6-98F7-93B73CFF1F9C}" type="parTrans" cxnId="{2D8C176B-1C1A-4593-8B1E-37066CA17E2C}">
      <dgm:prSet/>
      <dgm:spPr/>
      <dgm:t>
        <a:bodyPr/>
        <a:lstStyle/>
        <a:p>
          <a:endParaRPr lang="ru-RU"/>
        </a:p>
      </dgm:t>
    </dgm:pt>
    <dgm:pt modelId="{D920AD94-4964-4AE1-ADDC-56E148BFA8CE}" type="sibTrans" cxnId="{2D8C176B-1C1A-4593-8B1E-37066CA17E2C}">
      <dgm:prSet/>
      <dgm:spPr/>
      <dgm:t>
        <a:bodyPr/>
        <a:lstStyle/>
        <a:p>
          <a:endParaRPr lang="ru-RU"/>
        </a:p>
      </dgm:t>
    </dgm:pt>
    <dgm:pt modelId="{CA2F1293-0951-4B80-9A46-80616CBB2822}">
      <dgm:prSet phldrT="[Текст]"/>
      <dgm:spPr/>
      <dgm:t>
        <a:bodyPr/>
        <a:lstStyle/>
        <a:p>
          <a:r>
            <a:rPr lang="ru-RU" dirty="0"/>
            <a:t>Структурно-</a:t>
          </a:r>
          <a:r>
            <a:rPr lang="ru-RU" dirty="0" err="1"/>
            <a:t>параметрична</a:t>
          </a:r>
          <a:r>
            <a:rPr lang="ru-RU" dirty="0"/>
            <a:t> (</a:t>
          </a:r>
          <a:r>
            <a:rPr lang="ru-RU" dirty="0" err="1"/>
            <a:t>вибір</a:t>
          </a:r>
          <a:r>
            <a:rPr lang="ru-RU" dirty="0"/>
            <a:t> </a:t>
          </a:r>
          <a:r>
            <a:rPr lang="ru-RU" dirty="0" err="1"/>
            <a:t>оптимальних</a:t>
          </a:r>
          <a:r>
            <a:rPr lang="ru-RU" dirty="0"/>
            <a:t> </a:t>
          </a:r>
          <a:r>
            <a:rPr lang="ru-RU" dirty="0" err="1"/>
            <a:t>параметрів</a:t>
          </a:r>
          <a:r>
            <a:rPr lang="ru-RU" dirty="0"/>
            <a:t> та </a:t>
          </a:r>
          <a:r>
            <a:rPr lang="ru-RU" dirty="0" err="1"/>
            <a:t>структури</a:t>
          </a:r>
          <a:r>
            <a:rPr lang="ru-RU" dirty="0"/>
            <a:t> </a:t>
          </a:r>
          <a:r>
            <a:rPr lang="ru-RU" dirty="0" err="1"/>
            <a:t>об'єкта</a:t>
          </a:r>
          <a:r>
            <a:rPr lang="ru-RU" dirty="0"/>
            <a:t>/</a:t>
          </a:r>
          <a:r>
            <a:rPr lang="ru-RU" dirty="0" err="1"/>
            <a:t>процесу</a:t>
          </a:r>
          <a:r>
            <a:rPr lang="ru-RU" dirty="0"/>
            <a:t>)</a:t>
          </a:r>
        </a:p>
      </dgm:t>
    </dgm:pt>
    <dgm:pt modelId="{96394572-4597-408B-93D6-4645E42ED43D}" type="parTrans" cxnId="{A1818B04-84F0-416A-A542-8891E34C3AF4}">
      <dgm:prSet/>
      <dgm:spPr/>
      <dgm:t>
        <a:bodyPr/>
        <a:lstStyle/>
        <a:p>
          <a:endParaRPr lang="ru-RU"/>
        </a:p>
      </dgm:t>
    </dgm:pt>
    <dgm:pt modelId="{47C3A503-6FA5-4AB8-B3F4-F9B7183F6E60}" type="sibTrans" cxnId="{A1818B04-84F0-416A-A542-8891E34C3AF4}">
      <dgm:prSet/>
      <dgm:spPr/>
      <dgm:t>
        <a:bodyPr/>
        <a:lstStyle/>
        <a:p>
          <a:endParaRPr lang="ru-RU"/>
        </a:p>
      </dgm:t>
    </dgm:pt>
    <dgm:pt modelId="{80C797A2-FE3C-4EFE-9159-C89E64B31245}" type="pres">
      <dgm:prSet presAssocID="{11FD748E-33BC-4B3F-8BC7-EB29696C0E50}" presName="Name0" presStyleCnt="0">
        <dgm:presLayoutVars>
          <dgm:chMax val="7"/>
          <dgm:chPref val="7"/>
          <dgm:dir/>
        </dgm:presLayoutVars>
      </dgm:prSet>
      <dgm:spPr/>
    </dgm:pt>
    <dgm:pt modelId="{112BFFF0-1B29-4CB1-9483-921CDF2761AA}" type="pres">
      <dgm:prSet presAssocID="{11FD748E-33BC-4B3F-8BC7-EB29696C0E50}" presName="Name1" presStyleCnt="0"/>
      <dgm:spPr/>
    </dgm:pt>
    <dgm:pt modelId="{DF21CDC9-1653-41E3-8427-1636D99D2859}" type="pres">
      <dgm:prSet presAssocID="{11FD748E-33BC-4B3F-8BC7-EB29696C0E50}" presName="cycle" presStyleCnt="0"/>
      <dgm:spPr/>
    </dgm:pt>
    <dgm:pt modelId="{374BD46D-B3CB-45C3-B746-6621F360256D}" type="pres">
      <dgm:prSet presAssocID="{11FD748E-33BC-4B3F-8BC7-EB29696C0E50}" presName="srcNode" presStyleLbl="node1" presStyleIdx="0" presStyleCnt="3"/>
      <dgm:spPr/>
    </dgm:pt>
    <dgm:pt modelId="{D22C04EA-5EEC-4093-AEAE-7887824D3E47}" type="pres">
      <dgm:prSet presAssocID="{11FD748E-33BC-4B3F-8BC7-EB29696C0E50}" presName="conn" presStyleLbl="parChTrans1D2" presStyleIdx="0" presStyleCnt="1"/>
      <dgm:spPr/>
    </dgm:pt>
    <dgm:pt modelId="{E2EF3B60-3E68-41FD-BECC-B0E8663FFE5E}" type="pres">
      <dgm:prSet presAssocID="{11FD748E-33BC-4B3F-8BC7-EB29696C0E50}" presName="extraNode" presStyleLbl="node1" presStyleIdx="0" presStyleCnt="3"/>
      <dgm:spPr/>
    </dgm:pt>
    <dgm:pt modelId="{32933EDE-1619-489C-9AC8-6FD5F217ED65}" type="pres">
      <dgm:prSet presAssocID="{11FD748E-33BC-4B3F-8BC7-EB29696C0E50}" presName="dstNode" presStyleLbl="node1" presStyleIdx="0" presStyleCnt="3"/>
      <dgm:spPr/>
    </dgm:pt>
    <dgm:pt modelId="{1F1215D7-38EA-4CB0-91FB-C6169482378F}" type="pres">
      <dgm:prSet presAssocID="{000A282C-EE93-4326-B303-F31E79C6601F}" presName="text_1" presStyleLbl="node1" presStyleIdx="0" presStyleCnt="3">
        <dgm:presLayoutVars>
          <dgm:bulletEnabled val="1"/>
        </dgm:presLayoutVars>
      </dgm:prSet>
      <dgm:spPr/>
    </dgm:pt>
    <dgm:pt modelId="{9C3881FC-AE4C-45F0-8D18-4C5CB9ECBF51}" type="pres">
      <dgm:prSet presAssocID="{000A282C-EE93-4326-B303-F31E79C6601F}" presName="accent_1" presStyleCnt="0"/>
      <dgm:spPr/>
    </dgm:pt>
    <dgm:pt modelId="{999A7EA1-A01E-4E4F-8E08-3F5128484EBB}" type="pres">
      <dgm:prSet presAssocID="{000A282C-EE93-4326-B303-F31E79C6601F}" presName="accentRepeatNode" presStyleLbl="solidFgAcc1" presStyleIdx="0" presStyleCnt="3"/>
      <dgm:spPr>
        <a:solidFill>
          <a:schemeClr val="accent2">
            <a:lumMod val="50000"/>
          </a:schemeClr>
        </a:solidFill>
        <a:ln>
          <a:noFill/>
        </a:ln>
      </dgm:spPr>
    </dgm:pt>
    <dgm:pt modelId="{07A326F8-9E71-4B23-BF9B-283009A82009}" type="pres">
      <dgm:prSet presAssocID="{C0891E57-379A-406A-B6A3-5A2E92BAA22C}" presName="text_2" presStyleLbl="node1" presStyleIdx="1" presStyleCnt="3">
        <dgm:presLayoutVars>
          <dgm:bulletEnabled val="1"/>
        </dgm:presLayoutVars>
      </dgm:prSet>
      <dgm:spPr/>
    </dgm:pt>
    <dgm:pt modelId="{4B34E96B-45B2-4C9D-8CED-47B70673252E}" type="pres">
      <dgm:prSet presAssocID="{C0891E57-379A-406A-B6A3-5A2E92BAA22C}" presName="accent_2" presStyleCnt="0"/>
      <dgm:spPr/>
    </dgm:pt>
    <dgm:pt modelId="{0D8D630C-4671-452A-9FAF-976B13E29D0B}" type="pres">
      <dgm:prSet presAssocID="{C0891E57-379A-406A-B6A3-5A2E92BAA22C}" presName="accentRepeatNode" presStyleLbl="solidFgAcc1" presStyleIdx="1" presStyleCnt="3"/>
      <dgm:spPr>
        <a:solidFill>
          <a:schemeClr val="accent2">
            <a:lumMod val="50000"/>
          </a:schemeClr>
        </a:solidFill>
        <a:ln>
          <a:noFill/>
        </a:ln>
      </dgm:spPr>
    </dgm:pt>
    <dgm:pt modelId="{9277F224-1316-4DE3-AC5B-33FBFC76F9B2}" type="pres">
      <dgm:prSet presAssocID="{CA2F1293-0951-4B80-9A46-80616CBB2822}" presName="text_3" presStyleLbl="node1" presStyleIdx="2" presStyleCnt="3">
        <dgm:presLayoutVars>
          <dgm:bulletEnabled val="1"/>
        </dgm:presLayoutVars>
      </dgm:prSet>
      <dgm:spPr/>
    </dgm:pt>
    <dgm:pt modelId="{D4233A01-D5FA-4AFB-8A20-684630BBAACB}" type="pres">
      <dgm:prSet presAssocID="{CA2F1293-0951-4B80-9A46-80616CBB2822}" presName="accent_3" presStyleCnt="0"/>
      <dgm:spPr/>
    </dgm:pt>
    <dgm:pt modelId="{8B5A262A-E813-4EA9-B9A9-A9EC52193336}" type="pres">
      <dgm:prSet presAssocID="{CA2F1293-0951-4B80-9A46-80616CBB2822}" presName="accentRepeatNode" presStyleLbl="solidFgAcc1" presStyleIdx="2" presStyleCnt="3"/>
      <dgm:spPr>
        <a:solidFill>
          <a:schemeClr val="accent2">
            <a:lumMod val="50000"/>
          </a:schemeClr>
        </a:solidFill>
        <a:ln>
          <a:noFill/>
        </a:ln>
      </dgm:spPr>
    </dgm:pt>
  </dgm:ptLst>
  <dgm:cxnLst>
    <dgm:cxn modelId="{A1818B04-84F0-416A-A542-8891E34C3AF4}" srcId="{11FD748E-33BC-4B3F-8BC7-EB29696C0E50}" destId="{CA2F1293-0951-4B80-9A46-80616CBB2822}" srcOrd="2" destOrd="0" parTransId="{96394572-4597-408B-93D6-4645E42ED43D}" sibTransId="{47C3A503-6FA5-4AB8-B3F4-F9B7183F6E60}"/>
    <dgm:cxn modelId="{0AFCD110-4EE3-40FB-A58C-AD23264FD85F}" type="presOf" srcId="{CA2F1293-0951-4B80-9A46-80616CBB2822}" destId="{9277F224-1316-4DE3-AC5B-33FBFC76F9B2}" srcOrd="0" destOrd="0" presId="urn:microsoft.com/office/officeart/2008/layout/VerticalCurvedList"/>
    <dgm:cxn modelId="{35D36413-E11B-4AE1-87F1-705DB0EC1A1E}" type="presOf" srcId="{819E9B51-A239-43B7-B64C-39B2C2A6A71A}" destId="{D22C04EA-5EEC-4093-AEAE-7887824D3E47}" srcOrd="0" destOrd="0" presId="urn:microsoft.com/office/officeart/2008/layout/VerticalCurvedList"/>
    <dgm:cxn modelId="{2780BF44-6631-470D-A841-9B1FD8B35660}" type="presOf" srcId="{000A282C-EE93-4326-B303-F31E79C6601F}" destId="{1F1215D7-38EA-4CB0-91FB-C6169482378F}" srcOrd="0" destOrd="0" presId="urn:microsoft.com/office/officeart/2008/layout/VerticalCurvedList"/>
    <dgm:cxn modelId="{2D8C176B-1C1A-4593-8B1E-37066CA17E2C}" srcId="{11FD748E-33BC-4B3F-8BC7-EB29696C0E50}" destId="{C0891E57-379A-406A-B6A3-5A2E92BAA22C}" srcOrd="1" destOrd="0" parTransId="{8C026DDA-9350-47A6-98F7-93B73CFF1F9C}" sibTransId="{D920AD94-4964-4AE1-ADDC-56E148BFA8CE}"/>
    <dgm:cxn modelId="{D1793678-8067-444C-99A1-18CD75CFE151}" type="presOf" srcId="{C0891E57-379A-406A-B6A3-5A2E92BAA22C}" destId="{07A326F8-9E71-4B23-BF9B-283009A82009}" srcOrd="0" destOrd="0" presId="urn:microsoft.com/office/officeart/2008/layout/VerticalCurvedList"/>
    <dgm:cxn modelId="{46671CAD-B325-4262-849B-AB9541C560E1}" srcId="{11FD748E-33BC-4B3F-8BC7-EB29696C0E50}" destId="{000A282C-EE93-4326-B303-F31E79C6601F}" srcOrd="0" destOrd="0" parTransId="{A372DAC7-4AEB-40CD-A4BB-B9F8AABD05D4}" sibTransId="{819E9B51-A239-43B7-B64C-39B2C2A6A71A}"/>
    <dgm:cxn modelId="{9A29F4D3-F05B-41FF-8878-087AE383B359}" type="presOf" srcId="{11FD748E-33BC-4B3F-8BC7-EB29696C0E50}" destId="{80C797A2-FE3C-4EFE-9159-C89E64B31245}" srcOrd="0" destOrd="0" presId="urn:microsoft.com/office/officeart/2008/layout/VerticalCurvedList"/>
    <dgm:cxn modelId="{536DA00B-D113-4FCF-9EAE-EAD0D1240049}" type="presParOf" srcId="{80C797A2-FE3C-4EFE-9159-C89E64B31245}" destId="{112BFFF0-1B29-4CB1-9483-921CDF2761AA}" srcOrd="0" destOrd="0" presId="urn:microsoft.com/office/officeart/2008/layout/VerticalCurvedList"/>
    <dgm:cxn modelId="{B087F759-CD53-4A14-A18A-2C01AB2251A0}" type="presParOf" srcId="{112BFFF0-1B29-4CB1-9483-921CDF2761AA}" destId="{DF21CDC9-1653-41E3-8427-1636D99D2859}" srcOrd="0" destOrd="0" presId="urn:microsoft.com/office/officeart/2008/layout/VerticalCurvedList"/>
    <dgm:cxn modelId="{3CB5853B-AF20-4DF5-9C44-69C51F45B950}" type="presParOf" srcId="{DF21CDC9-1653-41E3-8427-1636D99D2859}" destId="{374BD46D-B3CB-45C3-B746-6621F360256D}" srcOrd="0" destOrd="0" presId="urn:microsoft.com/office/officeart/2008/layout/VerticalCurvedList"/>
    <dgm:cxn modelId="{3F669E4E-4BA8-46EE-A4B4-378383416BFF}" type="presParOf" srcId="{DF21CDC9-1653-41E3-8427-1636D99D2859}" destId="{D22C04EA-5EEC-4093-AEAE-7887824D3E47}" srcOrd="1" destOrd="0" presId="urn:microsoft.com/office/officeart/2008/layout/VerticalCurvedList"/>
    <dgm:cxn modelId="{448E6475-9C58-4C92-8993-64FD2C66E97E}" type="presParOf" srcId="{DF21CDC9-1653-41E3-8427-1636D99D2859}" destId="{E2EF3B60-3E68-41FD-BECC-B0E8663FFE5E}" srcOrd="2" destOrd="0" presId="urn:microsoft.com/office/officeart/2008/layout/VerticalCurvedList"/>
    <dgm:cxn modelId="{EECB4273-DA26-4E0C-89A1-0D2768CEA749}" type="presParOf" srcId="{DF21CDC9-1653-41E3-8427-1636D99D2859}" destId="{32933EDE-1619-489C-9AC8-6FD5F217ED65}" srcOrd="3" destOrd="0" presId="urn:microsoft.com/office/officeart/2008/layout/VerticalCurvedList"/>
    <dgm:cxn modelId="{B8EE9E42-96FC-474B-8B55-C8E926F0FF38}" type="presParOf" srcId="{112BFFF0-1B29-4CB1-9483-921CDF2761AA}" destId="{1F1215D7-38EA-4CB0-91FB-C6169482378F}" srcOrd="1" destOrd="0" presId="urn:microsoft.com/office/officeart/2008/layout/VerticalCurvedList"/>
    <dgm:cxn modelId="{492243EA-52ED-42D9-AFC8-8B4ABA7A59D9}" type="presParOf" srcId="{112BFFF0-1B29-4CB1-9483-921CDF2761AA}" destId="{9C3881FC-AE4C-45F0-8D18-4C5CB9ECBF51}" srcOrd="2" destOrd="0" presId="urn:microsoft.com/office/officeart/2008/layout/VerticalCurvedList"/>
    <dgm:cxn modelId="{71FC02C2-71C8-45CB-B986-F2224EC260A4}" type="presParOf" srcId="{9C3881FC-AE4C-45F0-8D18-4C5CB9ECBF51}" destId="{999A7EA1-A01E-4E4F-8E08-3F5128484EBB}" srcOrd="0" destOrd="0" presId="urn:microsoft.com/office/officeart/2008/layout/VerticalCurvedList"/>
    <dgm:cxn modelId="{F56228CD-9B6D-491E-8B0B-2429EF0DCB41}" type="presParOf" srcId="{112BFFF0-1B29-4CB1-9483-921CDF2761AA}" destId="{07A326F8-9E71-4B23-BF9B-283009A82009}" srcOrd="3" destOrd="0" presId="urn:microsoft.com/office/officeart/2008/layout/VerticalCurvedList"/>
    <dgm:cxn modelId="{F2215A33-8A0F-4F06-9E8F-C8452C8EE850}" type="presParOf" srcId="{112BFFF0-1B29-4CB1-9483-921CDF2761AA}" destId="{4B34E96B-45B2-4C9D-8CED-47B70673252E}" srcOrd="4" destOrd="0" presId="urn:microsoft.com/office/officeart/2008/layout/VerticalCurvedList"/>
    <dgm:cxn modelId="{C8CDF4E3-2759-4DFE-BDC2-E1D5016AEF28}" type="presParOf" srcId="{4B34E96B-45B2-4C9D-8CED-47B70673252E}" destId="{0D8D630C-4671-452A-9FAF-976B13E29D0B}" srcOrd="0" destOrd="0" presId="urn:microsoft.com/office/officeart/2008/layout/VerticalCurvedList"/>
    <dgm:cxn modelId="{6A82A859-5990-4799-BCBC-DCBEB473DD12}" type="presParOf" srcId="{112BFFF0-1B29-4CB1-9483-921CDF2761AA}" destId="{9277F224-1316-4DE3-AC5B-33FBFC76F9B2}" srcOrd="5" destOrd="0" presId="urn:microsoft.com/office/officeart/2008/layout/VerticalCurvedList"/>
    <dgm:cxn modelId="{AC2FA61B-09BF-442E-9DAE-175510AD47AE}" type="presParOf" srcId="{112BFFF0-1B29-4CB1-9483-921CDF2761AA}" destId="{D4233A01-D5FA-4AFB-8A20-684630BBAACB}" srcOrd="6" destOrd="0" presId="urn:microsoft.com/office/officeart/2008/layout/VerticalCurvedList"/>
    <dgm:cxn modelId="{E6C7A0C0-10E4-418C-ABAF-C6EDFA0D697F}" type="presParOf" srcId="{D4233A01-D5FA-4AFB-8A20-684630BBAACB}" destId="{8B5A262A-E813-4EA9-B9A9-A9EC5219333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1EF6BD-D550-43BA-A7E0-B86E00C435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C16E0637-C6B9-4E56-8EDD-08672A1025D3}">
      <dgm:prSet phldrT="[Текст]"/>
      <dgm:spPr>
        <a:solidFill>
          <a:schemeClr val="accent2">
            <a:lumMod val="75000"/>
          </a:schemeClr>
        </a:solidFill>
      </dgm:spPr>
      <dgm:t>
        <a:bodyPr/>
        <a:lstStyle/>
        <a:p>
          <a:r>
            <a:rPr lang="ru-RU" dirty="0" err="1"/>
            <a:t>Цільова</a:t>
          </a:r>
          <a:r>
            <a:rPr lang="ru-RU" dirty="0"/>
            <a:t> </a:t>
          </a:r>
          <a:r>
            <a:rPr lang="ru-RU" dirty="0" err="1"/>
            <a:t>функція</a:t>
          </a:r>
          <a:r>
            <a:rPr lang="ru-RU" dirty="0"/>
            <a:t> (</a:t>
          </a:r>
          <a:r>
            <a:rPr lang="ru-RU" dirty="0" err="1"/>
            <a:t>критерій</a:t>
          </a:r>
          <a:r>
            <a:rPr lang="ru-RU" dirty="0"/>
            <a:t> </a:t>
          </a:r>
          <a:r>
            <a:rPr lang="ru-RU" dirty="0" err="1"/>
            <a:t>оптимальності</a:t>
          </a:r>
          <a:r>
            <a:rPr lang="ru-RU" dirty="0"/>
            <a:t>)</a:t>
          </a:r>
        </a:p>
      </dgm:t>
    </dgm:pt>
    <dgm:pt modelId="{192F2F57-546B-4279-B453-404CCB8A0EBB}" type="parTrans" cxnId="{EF6A438A-BA8E-402C-B4DD-5E0694E98D82}">
      <dgm:prSet/>
      <dgm:spPr/>
      <dgm:t>
        <a:bodyPr/>
        <a:lstStyle/>
        <a:p>
          <a:endParaRPr lang="ru-RU"/>
        </a:p>
      </dgm:t>
    </dgm:pt>
    <dgm:pt modelId="{4E78943A-DB60-4264-B657-14D373AE5DCE}" type="sibTrans" cxnId="{EF6A438A-BA8E-402C-B4DD-5E0694E98D82}">
      <dgm:prSet/>
      <dgm:spPr/>
      <dgm:t>
        <a:bodyPr/>
        <a:lstStyle/>
        <a:p>
          <a:endParaRPr lang="ru-RU"/>
        </a:p>
      </dgm:t>
    </dgm:pt>
    <dgm:pt modelId="{366BF5C5-A6E1-4F91-9BAB-4B1D7C8F9568}">
      <dgm:prSet phldrT="[Текст]"/>
      <dgm:spPr>
        <a:solidFill>
          <a:schemeClr val="accent2">
            <a:lumMod val="60000"/>
            <a:lumOff val="40000"/>
            <a:alpha val="90000"/>
          </a:schemeClr>
        </a:solidFill>
        <a:ln>
          <a:solidFill>
            <a:schemeClr val="accent2">
              <a:lumMod val="60000"/>
              <a:lumOff val="40000"/>
            </a:schemeClr>
          </a:solidFill>
        </a:ln>
      </dgm:spPr>
      <dgm:t>
        <a:bodyPr/>
        <a:lstStyle/>
        <a:p>
          <a:r>
            <a:rPr lang="ru-RU" b="0" cap="none" spc="0" dirty="0" err="1">
              <a:ln w="0"/>
              <a:solidFill>
                <a:schemeClr val="tx1"/>
              </a:solidFill>
              <a:effectLst/>
            </a:rPr>
            <a:t>складається</a:t>
          </a:r>
          <a:r>
            <a:rPr lang="ru-RU" b="0" cap="none" spc="0" dirty="0">
              <a:ln w="0"/>
              <a:solidFill>
                <a:schemeClr val="tx1"/>
              </a:solidFill>
              <a:effectLst/>
            </a:rPr>
            <a:t> з </a:t>
          </a:r>
          <a:r>
            <a:rPr lang="ru-RU" b="0" cap="none" spc="0" dirty="0" err="1">
              <a:ln w="0"/>
              <a:solidFill>
                <a:schemeClr val="tx1"/>
              </a:solidFill>
              <a:effectLst/>
            </a:rPr>
            <a:t>керованих</a:t>
          </a:r>
          <a:r>
            <a:rPr lang="ru-RU" b="0" cap="none" spc="0" dirty="0">
              <a:ln w="0"/>
              <a:solidFill>
                <a:schemeClr val="tx1"/>
              </a:solidFill>
              <a:effectLst/>
            </a:rPr>
            <a:t> </a:t>
          </a:r>
          <a:r>
            <a:rPr lang="ru-RU" b="0" cap="none" spc="0" dirty="0" err="1">
              <a:ln w="0"/>
              <a:solidFill>
                <a:schemeClr val="tx1"/>
              </a:solidFill>
              <a:effectLst/>
            </a:rPr>
            <a:t>змінних</a:t>
          </a:r>
          <a:r>
            <a:rPr lang="ru-RU" b="0" cap="none" spc="0" dirty="0">
              <a:ln w="0"/>
              <a:solidFill>
                <a:schemeClr val="tx1"/>
              </a:solidFill>
              <a:effectLst/>
            </a:rPr>
            <a:t>;</a:t>
          </a:r>
        </a:p>
      </dgm:t>
    </dgm:pt>
    <dgm:pt modelId="{4FD0433A-CBD5-4FCE-98E4-63928D36ED28}" type="parTrans" cxnId="{A2CA0B9B-5659-4379-9BB1-0A7ED787F80E}">
      <dgm:prSet/>
      <dgm:spPr/>
      <dgm:t>
        <a:bodyPr/>
        <a:lstStyle/>
        <a:p>
          <a:endParaRPr lang="ru-RU"/>
        </a:p>
      </dgm:t>
    </dgm:pt>
    <dgm:pt modelId="{D3D17B12-1704-41D6-987F-8B5AC18F1604}" type="sibTrans" cxnId="{A2CA0B9B-5659-4379-9BB1-0A7ED787F80E}">
      <dgm:prSet/>
      <dgm:spPr/>
      <dgm:t>
        <a:bodyPr/>
        <a:lstStyle/>
        <a:p>
          <a:endParaRPr lang="ru-RU"/>
        </a:p>
      </dgm:t>
    </dgm:pt>
    <dgm:pt modelId="{9B072028-E54A-4F3A-B3CE-04C7AD260CDD}">
      <dgm:prSet phldrT="[Текст]"/>
      <dgm:spPr>
        <a:solidFill>
          <a:schemeClr val="accent2">
            <a:lumMod val="75000"/>
          </a:schemeClr>
        </a:solidFill>
      </dgm:spPr>
      <dgm:t>
        <a:bodyPr/>
        <a:lstStyle/>
        <a:p>
          <a:r>
            <a:rPr lang="ru-RU" dirty="0"/>
            <a:t>Область </a:t>
          </a:r>
          <a:r>
            <a:rPr lang="ru-RU" dirty="0" err="1"/>
            <a:t>допустимих</a:t>
          </a:r>
          <a:r>
            <a:rPr lang="ru-RU" dirty="0"/>
            <a:t> </a:t>
          </a:r>
          <a:r>
            <a:rPr lang="ru-RU" dirty="0" err="1"/>
            <a:t>рішень</a:t>
          </a:r>
          <a:endParaRPr lang="ru-RU" dirty="0"/>
        </a:p>
      </dgm:t>
    </dgm:pt>
    <dgm:pt modelId="{54629CC6-EF82-4D86-B685-176E7B12D75F}" type="parTrans" cxnId="{7668DD1D-3FF6-4085-AD38-DD72BD30BA88}">
      <dgm:prSet/>
      <dgm:spPr/>
      <dgm:t>
        <a:bodyPr/>
        <a:lstStyle/>
        <a:p>
          <a:endParaRPr lang="ru-RU"/>
        </a:p>
      </dgm:t>
    </dgm:pt>
    <dgm:pt modelId="{8709FCD2-2B51-4711-AEC8-FB642D714570}" type="sibTrans" cxnId="{7668DD1D-3FF6-4085-AD38-DD72BD30BA88}">
      <dgm:prSet/>
      <dgm:spPr/>
      <dgm:t>
        <a:bodyPr/>
        <a:lstStyle/>
        <a:p>
          <a:endParaRPr lang="ru-RU"/>
        </a:p>
      </dgm:t>
    </dgm:pt>
    <dgm:pt modelId="{5FAF7361-AA71-444E-B956-389D85F4852A}">
      <dgm:prSet phldrT="[Текст]"/>
      <dgm:spPr>
        <a:solidFill>
          <a:schemeClr val="accent2">
            <a:lumMod val="60000"/>
            <a:lumOff val="40000"/>
            <a:alpha val="90000"/>
          </a:schemeClr>
        </a:solidFill>
        <a:ln>
          <a:solidFill>
            <a:schemeClr val="accent2">
              <a:lumMod val="60000"/>
              <a:lumOff val="40000"/>
            </a:schemeClr>
          </a:solidFill>
        </a:ln>
      </dgm:spPr>
      <dgm:t>
        <a:bodyPr/>
        <a:lstStyle/>
        <a:p>
          <a:r>
            <a:rPr lang="ru-RU" dirty="0"/>
            <a:t>область, у межах </a:t>
          </a:r>
          <a:r>
            <a:rPr lang="ru-RU" dirty="0" err="1"/>
            <a:t>якої</a:t>
          </a:r>
          <a:r>
            <a:rPr lang="ru-RU" dirty="0"/>
            <a:t> </a:t>
          </a:r>
          <a:r>
            <a:rPr lang="ru-RU" dirty="0" err="1"/>
            <a:t>здійснюється</a:t>
          </a:r>
          <a:r>
            <a:rPr lang="ru-RU" dirty="0"/>
            <a:t> </a:t>
          </a:r>
          <a:r>
            <a:rPr lang="ru-RU" dirty="0" err="1"/>
            <a:t>вибір</a:t>
          </a:r>
          <a:r>
            <a:rPr lang="ru-RU" dirty="0"/>
            <a:t> </a:t>
          </a:r>
          <a:r>
            <a:rPr lang="ru-RU" dirty="0" err="1"/>
            <a:t>рішень</a:t>
          </a:r>
          <a:r>
            <a:rPr lang="ru-RU" dirty="0"/>
            <a:t>. У </a:t>
          </a:r>
          <a:r>
            <a:rPr lang="ru-RU" dirty="0" err="1"/>
            <a:t>економічних</a:t>
          </a:r>
          <a:r>
            <a:rPr lang="ru-RU" dirty="0"/>
            <a:t> </a:t>
          </a:r>
          <a:r>
            <a:rPr lang="ru-RU" dirty="0" err="1"/>
            <a:t>завданнях</a:t>
          </a:r>
          <a:r>
            <a:rPr lang="ru-RU" dirty="0"/>
            <a:t> вона </a:t>
          </a:r>
          <a:r>
            <a:rPr lang="ru-RU" dirty="0" err="1"/>
            <a:t>обмежена</a:t>
          </a:r>
          <a:r>
            <a:rPr lang="ru-RU" dirty="0"/>
            <a:t> </a:t>
          </a:r>
          <a:r>
            <a:rPr lang="ru-RU" dirty="0" err="1"/>
            <a:t>готівковими</a:t>
          </a:r>
          <a:r>
            <a:rPr lang="ru-RU" dirty="0"/>
            <a:t> ресурсами, </a:t>
          </a:r>
          <a:r>
            <a:rPr lang="ru-RU" dirty="0" err="1"/>
            <a:t>умовами</a:t>
          </a:r>
          <a:r>
            <a:rPr lang="ru-RU" dirty="0"/>
            <a:t>, </a:t>
          </a:r>
          <a:r>
            <a:rPr lang="ru-RU" dirty="0" err="1"/>
            <a:t>які</a:t>
          </a:r>
          <a:r>
            <a:rPr lang="ru-RU" dirty="0"/>
            <a:t> </a:t>
          </a:r>
          <a:r>
            <a:rPr lang="ru-RU" dirty="0" err="1"/>
            <a:t>записуються</a:t>
          </a:r>
          <a:r>
            <a:rPr lang="ru-RU" dirty="0"/>
            <a:t> як </a:t>
          </a:r>
          <a:r>
            <a:rPr lang="ru-RU" dirty="0" err="1"/>
            <a:t>системи</a:t>
          </a:r>
          <a:r>
            <a:rPr lang="ru-RU" dirty="0"/>
            <a:t> </a:t>
          </a:r>
          <a:r>
            <a:rPr lang="ru-RU" dirty="0" err="1"/>
            <a:t>обмежень</a:t>
          </a:r>
          <a:r>
            <a:rPr lang="ru-RU" dirty="0"/>
            <a:t>, </a:t>
          </a:r>
          <a:r>
            <a:rPr lang="ru-RU" dirty="0" err="1"/>
            <a:t>що</a:t>
          </a:r>
          <a:r>
            <a:rPr lang="ru-RU" dirty="0"/>
            <a:t> </a:t>
          </a:r>
          <a:r>
            <a:rPr lang="ru-RU" dirty="0" err="1"/>
            <a:t>складається</a:t>
          </a:r>
          <a:r>
            <a:rPr lang="ru-RU" dirty="0"/>
            <a:t> з </a:t>
          </a:r>
          <a:r>
            <a:rPr lang="ru-RU" dirty="0" err="1"/>
            <a:t>рівнянь</a:t>
          </a:r>
          <a:r>
            <a:rPr lang="ru-RU" dirty="0"/>
            <a:t> і </a:t>
          </a:r>
          <a:r>
            <a:rPr lang="ru-RU" dirty="0" err="1"/>
            <a:t>нерівностей</a:t>
          </a:r>
          <a:r>
            <a:rPr lang="ru-RU" dirty="0"/>
            <a:t>.</a:t>
          </a:r>
        </a:p>
      </dgm:t>
    </dgm:pt>
    <dgm:pt modelId="{C87591F2-50D7-4601-BDFC-05EADF632083}" type="parTrans" cxnId="{65CE0581-80C7-4FF9-998C-0B9D5B153AFC}">
      <dgm:prSet/>
      <dgm:spPr/>
      <dgm:t>
        <a:bodyPr/>
        <a:lstStyle/>
        <a:p>
          <a:endParaRPr lang="ru-RU"/>
        </a:p>
      </dgm:t>
    </dgm:pt>
    <dgm:pt modelId="{940B3EEC-F860-4376-A6D2-A039A9962DB5}" type="sibTrans" cxnId="{65CE0581-80C7-4FF9-998C-0B9D5B153AFC}">
      <dgm:prSet/>
      <dgm:spPr/>
      <dgm:t>
        <a:bodyPr/>
        <a:lstStyle/>
        <a:p>
          <a:endParaRPr lang="ru-RU"/>
        </a:p>
      </dgm:t>
    </dgm:pt>
    <dgm:pt modelId="{36FE9147-8943-4214-89B0-2CC165DDB1F0}">
      <dgm:prSet/>
      <dgm:spPr>
        <a:solidFill>
          <a:schemeClr val="accent2">
            <a:lumMod val="60000"/>
            <a:lumOff val="40000"/>
            <a:alpha val="90000"/>
          </a:schemeClr>
        </a:solidFill>
        <a:ln>
          <a:solidFill>
            <a:schemeClr val="accent2">
              <a:lumMod val="60000"/>
              <a:lumOff val="40000"/>
            </a:schemeClr>
          </a:solidFill>
        </a:ln>
      </dgm:spPr>
      <dgm:t>
        <a:bodyPr/>
        <a:lstStyle/>
        <a:p>
          <a:r>
            <a:rPr lang="ru-RU" b="0" cap="none" spc="0" dirty="0" err="1">
              <a:ln w="0"/>
              <a:solidFill>
                <a:schemeClr val="tx1"/>
              </a:solidFill>
              <a:effectLst/>
            </a:rPr>
            <a:t>некерованих</a:t>
          </a:r>
          <a:r>
            <a:rPr lang="ru-RU" b="0" cap="none" spc="0" dirty="0">
              <a:ln w="0"/>
              <a:solidFill>
                <a:schemeClr val="tx1"/>
              </a:solidFill>
              <a:effectLst/>
            </a:rPr>
            <a:t> </a:t>
          </a:r>
          <a:r>
            <a:rPr lang="ru-RU" b="0" cap="none" spc="0" dirty="0" err="1">
              <a:ln w="0"/>
              <a:solidFill>
                <a:schemeClr val="tx1"/>
              </a:solidFill>
              <a:effectLst/>
            </a:rPr>
            <a:t>змінних</a:t>
          </a:r>
          <a:r>
            <a:rPr lang="ru-RU" b="0" cap="none" spc="0" dirty="0">
              <a:ln w="0"/>
              <a:solidFill>
                <a:schemeClr val="tx1"/>
              </a:solidFill>
              <a:effectLst/>
            </a:rPr>
            <a:t>;</a:t>
          </a:r>
        </a:p>
      </dgm:t>
    </dgm:pt>
    <dgm:pt modelId="{E73111EF-03D1-4D70-A3D3-D434E6C3A654}" type="parTrans" cxnId="{498A25FB-CCF5-469A-952F-D7D3B3D58A45}">
      <dgm:prSet/>
      <dgm:spPr/>
      <dgm:t>
        <a:bodyPr/>
        <a:lstStyle/>
        <a:p>
          <a:endParaRPr lang="ru-RU"/>
        </a:p>
      </dgm:t>
    </dgm:pt>
    <dgm:pt modelId="{6979D210-8F5D-4ACC-A933-7D5BF2DF7BB7}" type="sibTrans" cxnId="{498A25FB-CCF5-469A-952F-D7D3B3D58A45}">
      <dgm:prSet/>
      <dgm:spPr/>
      <dgm:t>
        <a:bodyPr/>
        <a:lstStyle/>
        <a:p>
          <a:endParaRPr lang="ru-RU"/>
        </a:p>
      </dgm:t>
    </dgm:pt>
    <dgm:pt modelId="{D7D7E052-DF2B-4021-9538-C3984261936B}">
      <dgm:prSet/>
      <dgm:spPr>
        <a:solidFill>
          <a:schemeClr val="accent2">
            <a:lumMod val="60000"/>
            <a:lumOff val="40000"/>
            <a:alpha val="90000"/>
          </a:schemeClr>
        </a:solidFill>
        <a:ln>
          <a:solidFill>
            <a:schemeClr val="accent2">
              <a:lumMod val="60000"/>
              <a:lumOff val="40000"/>
            </a:schemeClr>
          </a:solidFill>
        </a:ln>
      </dgm:spPr>
      <dgm:t>
        <a:bodyPr/>
        <a:lstStyle/>
        <a:p>
          <a:r>
            <a:rPr lang="ru-RU" b="0" cap="none" spc="0" dirty="0" err="1">
              <a:ln w="0"/>
              <a:solidFill>
                <a:schemeClr val="tx1"/>
              </a:solidFill>
              <a:effectLst/>
            </a:rPr>
            <a:t>форми</a:t>
          </a:r>
          <a:r>
            <a:rPr lang="ru-RU" b="0" cap="none" spc="0" dirty="0">
              <a:ln w="0"/>
              <a:solidFill>
                <a:schemeClr val="tx1"/>
              </a:solidFill>
              <a:effectLst/>
            </a:rPr>
            <a:t> </a:t>
          </a:r>
          <a:r>
            <a:rPr lang="ru-RU" b="0" cap="none" spc="0" dirty="0" err="1">
              <a:ln w="0"/>
              <a:solidFill>
                <a:schemeClr val="tx1"/>
              </a:solidFill>
              <a:effectLst/>
            </a:rPr>
            <a:t>функції</a:t>
          </a:r>
          <a:r>
            <a:rPr lang="ru-RU" b="0" cap="none" spc="0" dirty="0">
              <a:ln w="0"/>
              <a:solidFill>
                <a:schemeClr val="tx1"/>
              </a:solidFill>
              <a:effectLst/>
            </a:rPr>
            <a:t> (виду </a:t>
          </a:r>
          <a:endParaRPr lang="uk-UA" b="0" cap="none" spc="0" dirty="0">
            <a:ln w="0"/>
            <a:solidFill>
              <a:schemeClr val="tx1"/>
            </a:solidFill>
            <a:effectLst/>
          </a:endParaRPr>
        </a:p>
      </dgm:t>
    </dgm:pt>
    <dgm:pt modelId="{8DCA74A7-833A-4DED-9935-FA9064DA3ABC}" type="parTrans" cxnId="{CAD558C8-7C56-4358-A52E-88C29EA4D961}">
      <dgm:prSet/>
      <dgm:spPr/>
      <dgm:t>
        <a:bodyPr/>
        <a:lstStyle/>
        <a:p>
          <a:endParaRPr lang="ru-RU"/>
        </a:p>
      </dgm:t>
    </dgm:pt>
    <dgm:pt modelId="{6578576D-1EF4-45D4-959B-9E8E2AFE2176}" type="sibTrans" cxnId="{CAD558C8-7C56-4358-A52E-88C29EA4D961}">
      <dgm:prSet/>
      <dgm:spPr/>
      <dgm:t>
        <a:bodyPr/>
        <a:lstStyle/>
        <a:p>
          <a:endParaRPr lang="ru-RU"/>
        </a:p>
      </dgm:t>
    </dgm:pt>
    <dgm:pt modelId="{8A9C2EA4-FA5D-49B0-8C13-0613EBB07A39}" type="pres">
      <dgm:prSet presAssocID="{E71EF6BD-D550-43BA-A7E0-B86E00C435AD}" presName="linear" presStyleCnt="0">
        <dgm:presLayoutVars>
          <dgm:dir/>
          <dgm:animLvl val="lvl"/>
          <dgm:resizeHandles val="exact"/>
        </dgm:presLayoutVars>
      </dgm:prSet>
      <dgm:spPr/>
    </dgm:pt>
    <dgm:pt modelId="{4F7D83BE-B4EC-4385-966E-2686DE1F0576}" type="pres">
      <dgm:prSet presAssocID="{C16E0637-C6B9-4E56-8EDD-08672A1025D3}" presName="parentLin" presStyleCnt="0"/>
      <dgm:spPr/>
    </dgm:pt>
    <dgm:pt modelId="{48B0C609-9775-4F35-8DE2-50A2A675886B}" type="pres">
      <dgm:prSet presAssocID="{C16E0637-C6B9-4E56-8EDD-08672A1025D3}" presName="parentLeftMargin" presStyleLbl="node1" presStyleIdx="0" presStyleCnt="2"/>
      <dgm:spPr/>
    </dgm:pt>
    <dgm:pt modelId="{639CA52D-53FD-4938-AD72-F810E6FDA2B5}" type="pres">
      <dgm:prSet presAssocID="{C16E0637-C6B9-4E56-8EDD-08672A1025D3}" presName="parentText" presStyleLbl="node1" presStyleIdx="0" presStyleCnt="2">
        <dgm:presLayoutVars>
          <dgm:chMax val="0"/>
          <dgm:bulletEnabled val="1"/>
        </dgm:presLayoutVars>
      </dgm:prSet>
      <dgm:spPr/>
    </dgm:pt>
    <dgm:pt modelId="{D4C65822-4B10-4F47-B80D-CDA4B1290D03}" type="pres">
      <dgm:prSet presAssocID="{C16E0637-C6B9-4E56-8EDD-08672A1025D3}" presName="negativeSpace" presStyleCnt="0"/>
      <dgm:spPr/>
    </dgm:pt>
    <dgm:pt modelId="{2C71A7DE-5AB8-4AD1-AA91-B26327E1B44F}" type="pres">
      <dgm:prSet presAssocID="{C16E0637-C6B9-4E56-8EDD-08672A1025D3}" presName="childText" presStyleLbl="conFgAcc1" presStyleIdx="0" presStyleCnt="2">
        <dgm:presLayoutVars>
          <dgm:bulletEnabled val="1"/>
        </dgm:presLayoutVars>
      </dgm:prSet>
      <dgm:spPr/>
    </dgm:pt>
    <dgm:pt modelId="{9513447C-8029-43AB-844A-3B01C619CF1F}" type="pres">
      <dgm:prSet presAssocID="{4E78943A-DB60-4264-B657-14D373AE5DCE}" presName="spaceBetweenRectangles" presStyleCnt="0"/>
      <dgm:spPr/>
    </dgm:pt>
    <dgm:pt modelId="{78A2B66E-D0E0-4C23-B736-553821307426}" type="pres">
      <dgm:prSet presAssocID="{9B072028-E54A-4F3A-B3CE-04C7AD260CDD}" presName="parentLin" presStyleCnt="0"/>
      <dgm:spPr/>
    </dgm:pt>
    <dgm:pt modelId="{D73D5A30-F86D-4A60-A0EB-291CFED60DF2}" type="pres">
      <dgm:prSet presAssocID="{9B072028-E54A-4F3A-B3CE-04C7AD260CDD}" presName="parentLeftMargin" presStyleLbl="node1" presStyleIdx="0" presStyleCnt="2"/>
      <dgm:spPr/>
    </dgm:pt>
    <dgm:pt modelId="{9DE16B91-70A1-470A-80E6-C2F401D7EB6A}" type="pres">
      <dgm:prSet presAssocID="{9B072028-E54A-4F3A-B3CE-04C7AD260CDD}" presName="parentText" presStyleLbl="node1" presStyleIdx="1" presStyleCnt="2">
        <dgm:presLayoutVars>
          <dgm:chMax val="0"/>
          <dgm:bulletEnabled val="1"/>
        </dgm:presLayoutVars>
      </dgm:prSet>
      <dgm:spPr/>
    </dgm:pt>
    <dgm:pt modelId="{CF16C731-9FE1-4BD1-AA62-832D1FA6BAB0}" type="pres">
      <dgm:prSet presAssocID="{9B072028-E54A-4F3A-B3CE-04C7AD260CDD}" presName="negativeSpace" presStyleCnt="0"/>
      <dgm:spPr/>
    </dgm:pt>
    <dgm:pt modelId="{F3F3C1B0-1884-4C9A-8B73-358B254BAE13}" type="pres">
      <dgm:prSet presAssocID="{9B072028-E54A-4F3A-B3CE-04C7AD260CDD}" presName="childText" presStyleLbl="conFgAcc1" presStyleIdx="1" presStyleCnt="2" custScaleY="106742">
        <dgm:presLayoutVars>
          <dgm:bulletEnabled val="1"/>
        </dgm:presLayoutVars>
      </dgm:prSet>
      <dgm:spPr/>
    </dgm:pt>
  </dgm:ptLst>
  <dgm:cxnLst>
    <dgm:cxn modelId="{2756C00C-04A6-4F16-9BA8-4F8B9135F26C}" type="presOf" srcId="{5FAF7361-AA71-444E-B956-389D85F4852A}" destId="{F3F3C1B0-1884-4C9A-8B73-358B254BAE13}" srcOrd="0" destOrd="0" presId="urn:microsoft.com/office/officeart/2005/8/layout/list1"/>
    <dgm:cxn modelId="{37AE8613-9287-46B1-834F-885271418288}" type="presOf" srcId="{366BF5C5-A6E1-4F91-9BAB-4B1D7C8F9568}" destId="{2C71A7DE-5AB8-4AD1-AA91-B26327E1B44F}" srcOrd="0" destOrd="0" presId="urn:microsoft.com/office/officeart/2005/8/layout/list1"/>
    <dgm:cxn modelId="{7280D014-29DF-48DD-8B45-BBD4143C12D1}" type="presOf" srcId="{C16E0637-C6B9-4E56-8EDD-08672A1025D3}" destId="{48B0C609-9775-4F35-8DE2-50A2A675886B}" srcOrd="0" destOrd="0" presId="urn:microsoft.com/office/officeart/2005/8/layout/list1"/>
    <dgm:cxn modelId="{7668DD1D-3FF6-4085-AD38-DD72BD30BA88}" srcId="{E71EF6BD-D550-43BA-A7E0-B86E00C435AD}" destId="{9B072028-E54A-4F3A-B3CE-04C7AD260CDD}" srcOrd="1" destOrd="0" parTransId="{54629CC6-EF82-4D86-B685-176E7B12D75F}" sibTransId="{8709FCD2-2B51-4711-AEC8-FB642D714570}"/>
    <dgm:cxn modelId="{57BAA342-F34D-43DE-943A-D07431DF38F7}" type="presOf" srcId="{9B072028-E54A-4F3A-B3CE-04C7AD260CDD}" destId="{9DE16B91-70A1-470A-80E6-C2F401D7EB6A}" srcOrd="1" destOrd="0" presId="urn:microsoft.com/office/officeart/2005/8/layout/list1"/>
    <dgm:cxn modelId="{59299D6B-3462-4BB7-B9A2-31B11C5A60B9}" type="presOf" srcId="{E71EF6BD-D550-43BA-A7E0-B86E00C435AD}" destId="{8A9C2EA4-FA5D-49B0-8C13-0613EBB07A39}" srcOrd="0" destOrd="0" presId="urn:microsoft.com/office/officeart/2005/8/layout/list1"/>
    <dgm:cxn modelId="{65CE0581-80C7-4FF9-998C-0B9D5B153AFC}" srcId="{9B072028-E54A-4F3A-B3CE-04C7AD260CDD}" destId="{5FAF7361-AA71-444E-B956-389D85F4852A}" srcOrd="0" destOrd="0" parTransId="{C87591F2-50D7-4601-BDFC-05EADF632083}" sibTransId="{940B3EEC-F860-4376-A6D2-A039A9962DB5}"/>
    <dgm:cxn modelId="{EF6A438A-BA8E-402C-B4DD-5E0694E98D82}" srcId="{E71EF6BD-D550-43BA-A7E0-B86E00C435AD}" destId="{C16E0637-C6B9-4E56-8EDD-08672A1025D3}" srcOrd="0" destOrd="0" parTransId="{192F2F57-546B-4279-B453-404CCB8A0EBB}" sibTransId="{4E78943A-DB60-4264-B657-14D373AE5DCE}"/>
    <dgm:cxn modelId="{9A48F18B-F939-4D89-8B5C-6D1ADC1F13C3}" type="presOf" srcId="{9B072028-E54A-4F3A-B3CE-04C7AD260CDD}" destId="{D73D5A30-F86D-4A60-A0EB-291CFED60DF2}" srcOrd="0" destOrd="0" presId="urn:microsoft.com/office/officeart/2005/8/layout/list1"/>
    <dgm:cxn modelId="{A2CA0B9B-5659-4379-9BB1-0A7ED787F80E}" srcId="{C16E0637-C6B9-4E56-8EDD-08672A1025D3}" destId="{366BF5C5-A6E1-4F91-9BAB-4B1D7C8F9568}" srcOrd="0" destOrd="0" parTransId="{4FD0433A-CBD5-4FCE-98E4-63928D36ED28}" sibTransId="{D3D17B12-1704-41D6-987F-8B5AC18F1604}"/>
    <dgm:cxn modelId="{F67435BF-6B97-4CC3-BC3B-7CDB94D41049}" type="presOf" srcId="{C16E0637-C6B9-4E56-8EDD-08672A1025D3}" destId="{639CA52D-53FD-4938-AD72-F810E6FDA2B5}" srcOrd="1" destOrd="0" presId="urn:microsoft.com/office/officeart/2005/8/layout/list1"/>
    <dgm:cxn modelId="{CAD558C8-7C56-4358-A52E-88C29EA4D961}" srcId="{C16E0637-C6B9-4E56-8EDD-08672A1025D3}" destId="{D7D7E052-DF2B-4021-9538-C3984261936B}" srcOrd="2" destOrd="0" parTransId="{8DCA74A7-833A-4DED-9935-FA9064DA3ABC}" sibTransId="{6578576D-1EF4-45D4-959B-9E8E2AFE2176}"/>
    <dgm:cxn modelId="{1E4F69CB-6B5B-45B4-8008-AE4A985AA537}" type="presOf" srcId="{D7D7E052-DF2B-4021-9538-C3984261936B}" destId="{2C71A7DE-5AB8-4AD1-AA91-B26327E1B44F}" srcOrd="0" destOrd="2" presId="urn:microsoft.com/office/officeart/2005/8/layout/list1"/>
    <dgm:cxn modelId="{8499D6F3-2E1C-4FBF-A7C8-09BC4EDAC4E8}" type="presOf" srcId="{36FE9147-8943-4214-89B0-2CC165DDB1F0}" destId="{2C71A7DE-5AB8-4AD1-AA91-B26327E1B44F}" srcOrd="0" destOrd="1" presId="urn:microsoft.com/office/officeart/2005/8/layout/list1"/>
    <dgm:cxn modelId="{498A25FB-CCF5-469A-952F-D7D3B3D58A45}" srcId="{C16E0637-C6B9-4E56-8EDD-08672A1025D3}" destId="{36FE9147-8943-4214-89B0-2CC165DDB1F0}" srcOrd="1" destOrd="0" parTransId="{E73111EF-03D1-4D70-A3D3-D434E6C3A654}" sibTransId="{6979D210-8F5D-4ACC-A933-7D5BF2DF7BB7}"/>
    <dgm:cxn modelId="{FA58784C-BFFF-46DA-AE1E-B5E02C0ADED5}" type="presParOf" srcId="{8A9C2EA4-FA5D-49B0-8C13-0613EBB07A39}" destId="{4F7D83BE-B4EC-4385-966E-2686DE1F0576}" srcOrd="0" destOrd="0" presId="urn:microsoft.com/office/officeart/2005/8/layout/list1"/>
    <dgm:cxn modelId="{7782D0C9-8B84-4524-AC2D-3C4292AB6F70}" type="presParOf" srcId="{4F7D83BE-B4EC-4385-966E-2686DE1F0576}" destId="{48B0C609-9775-4F35-8DE2-50A2A675886B}" srcOrd="0" destOrd="0" presId="urn:microsoft.com/office/officeart/2005/8/layout/list1"/>
    <dgm:cxn modelId="{3294C007-A4A4-4311-9FA2-F27CEF7C23B5}" type="presParOf" srcId="{4F7D83BE-B4EC-4385-966E-2686DE1F0576}" destId="{639CA52D-53FD-4938-AD72-F810E6FDA2B5}" srcOrd="1" destOrd="0" presId="urn:microsoft.com/office/officeart/2005/8/layout/list1"/>
    <dgm:cxn modelId="{DD93EFD3-785B-458C-B60D-81D49F8A5BF4}" type="presParOf" srcId="{8A9C2EA4-FA5D-49B0-8C13-0613EBB07A39}" destId="{D4C65822-4B10-4F47-B80D-CDA4B1290D03}" srcOrd="1" destOrd="0" presId="urn:microsoft.com/office/officeart/2005/8/layout/list1"/>
    <dgm:cxn modelId="{01FD675D-3DE5-4C67-B080-750372D94D61}" type="presParOf" srcId="{8A9C2EA4-FA5D-49B0-8C13-0613EBB07A39}" destId="{2C71A7DE-5AB8-4AD1-AA91-B26327E1B44F}" srcOrd="2" destOrd="0" presId="urn:microsoft.com/office/officeart/2005/8/layout/list1"/>
    <dgm:cxn modelId="{287F39CD-0BA1-4567-8797-B65F966C4BE4}" type="presParOf" srcId="{8A9C2EA4-FA5D-49B0-8C13-0613EBB07A39}" destId="{9513447C-8029-43AB-844A-3B01C619CF1F}" srcOrd="3" destOrd="0" presId="urn:microsoft.com/office/officeart/2005/8/layout/list1"/>
    <dgm:cxn modelId="{0AC7102E-9B86-4205-B7FD-0B80F611AF4E}" type="presParOf" srcId="{8A9C2EA4-FA5D-49B0-8C13-0613EBB07A39}" destId="{78A2B66E-D0E0-4C23-B736-553821307426}" srcOrd="4" destOrd="0" presId="urn:microsoft.com/office/officeart/2005/8/layout/list1"/>
    <dgm:cxn modelId="{25042611-58F9-465B-B5CD-09D62A3EEA83}" type="presParOf" srcId="{78A2B66E-D0E0-4C23-B736-553821307426}" destId="{D73D5A30-F86D-4A60-A0EB-291CFED60DF2}" srcOrd="0" destOrd="0" presId="urn:microsoft.com/office/officeart/2005/8/layout/list1"/>
    <dgm:cxn modelId="{63C4C6AC-370F-4AE3-8314-79E14346B14A}" type="presParOf" srcId="{78A2B66E-D0E0-4C23-B736-553821307426}" destId="{9DE16B91-70A1-470A-80E6-C2F401D7EB6A}" srcOrd="1" destOrd="0" presId="urn:microsoft.com/office/officeart/2005/8/layout/list1"/>
    <dgm:cxn modelId="{B13F2698-CED0-42D6-BA61-18E4928F3940}" type="presParOf" srcId="{8A9C2EA4-FA5D-49B0-8C13-0613EBB07A39}" destId="{CF16C731-9FE1-4BD1-AA62-832D1FA6BAB0}" srcOrd="5" destOrd="0" presId="urn:microsoft.com/office/officeart/2005/8/layout/list1"/>
    <dgm:cxn modelId="{BF5A708A-CBEC-4820-BC25-85E44B81FB66}" type="presParOf" srcId="{8A9C2EA4-FA5D-49B0-8C13-0613EBB07A39}" destId="{F3F3C1B0-1884-4C9A-8B73-358B254BAE1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F7A3CD-8357-4092-8215-FDA22975A326}" type="doc">
      <dgm:prSet loTypeId="urn:microsoft.com/office/officeart/2005/8/layout/hierarchy1" loCatId="hierarchy" qsTypeId="urn:microsoft.com/office/officeart/2005/8/quickstyle/simple1" qsCatId="simple" csTypeId="urn:microsoft.com/office/officeart/2005/8/colors/accent2_3" csCatId="accent2" phldr="1"/>
      <dgm:spPr/>
      <dgm:t>
        <a:bodyPr/>
        <a:lstStyle/>
        <a:p>
          <a:endParaRPr lang="ru-RU"/>
        </a:p>
      </dgm:t>
    </dgm:pt>
    <dgm:pt modelId="{F610E287-90EE-43C9-B1F9-6950D5C1CCD1}">
      <dgm:prSet phldrT="[Текст]"/>
      <dgm:spPr>
        <a:solidFill>
          <a:schemeClr val="accent2">
            <a:lumMod val="60000"/>
            <a:lumOff val="40000"/>
          </a:schemeClr>
        </a:solidFill>
      </dgm:spPr>
      <dgm:t>
        <a:bodyPr/>
        <a:lstStyle/>
        <a:p>
          <a:r>
            <a:rPr lang="ru-RU" dirty="0" err="1"/>
            <a:t>Залежно</a:t>
          </a:r>
          <a:r>
            <a:rPr lang="ru-RU" dirty="0"/>
            <a:t> </a:t>
          </a:r>
          <a:r>
            <a:rPr lang="ru-RU" dirty="0" err="1"/>
            <a:t>від</a:t>
          </a:r>
          <a:r>
            <a:rPr lang="ru-RU" dirty="0"/>
            <a:t> </a:t>
          </a:r>
          <a:r>
            <a:rPr lang="ru-RU" dirty="0" err="1"/>
            <a:t>керованих</a:t>
          </a:r>
          <a:r>
            <a:rPr lang="ru-RU" dirty="0"/>
            <a:t> </a:t>
          </a:r>
          <a:r>
            <a:rPr lang="ru-RU" dirty="0" err="1"/>
            <a:t>параметрів</a:t>
          </a:r>
          <a:r>
            <a:rPr lang="ru-RU" dirty="0"/>
            <a:t>:</a:t>
          </a:r>
        </a:p>
      </dgm:t>
    </dgm:pt>
    <dgm:pt modelId="{4F668BC7-B7C7-421E-B579-9AB1209E5FBA}" type="parTrans" cxnId="{08269A01-90B9-44D9-ABE7-02B90EE3B959}">
      <dgm:prSet/>
      <dgm:spPr/>
      <dgm:t>
        <a:bodyPr/>
        <a:lstStyle/>
        <a:p>
          <a:endParaRPr lang="ru-RU"/>
        </a:p>
      </dgm:t>
    </dgm:pt>
    <dgm:pt modelId="{A98567AD-B872-4DB1-A1D9-4C2CB775D2CA}" type="sibTrans" cxnId="{08269A01-90B9-44D9-ABE7-02B90EE3B959}">
      <dgm:prSet/>
      <dgm:spPr/>
      <dgm:t>
        <a:bodyPr/>
        <a:lstStyle/>
        <a:p>
          <a:endParaRPr lang="ru-RU"/>
        </a:p>
      </dgm:t>
    </dgm:pt>
    <dgm:pt modelId="{76BFC73D-CA79-44F7-BDC3-81DB32B50FB3}">
      <dgm:prSet phldrT="[Текст]"/>
      <dgm:spPr>
        <a:solidFill>
          <a:schemeClr val="accent2">
            <a:lumMod val="60000"/>
            <a:lumOff val="40000"/>
          </a:schemeClr>
        </a:solidFill>
      </dgm:spPr>
      <dgm:t>
        <a:bodyPr/>
        <a:lstStyle/>
        <a:p>
          <a:r>
            <a:rPr lang="ru-RU" dirty="0" err="1"/>
            <a:t>одновимірна</a:t>
          </a:r>
          <a:r>
            <a:rPr lang="ru-RU" dirty="0"/>
            <a:t> </a:t>
          </a:r>
          <a:r>
            <a:rPr lang="ru-RU" dirty="0" err="1"/>
            <a:t>оптимізація</a:t>
          </a:r>
          <a:r>
            <a:rPr lang="ru-RU" dirty="0"/>
            <a:t> (</a:t>
          </a:r>
          <a:r>
            <a:rPr lang="ru-RU" dirty="0" err="1"/>
            <a:t>оптимізація</a:t>
          </a:r>
          <a:r>
            <a:rPr lang="ru-RU" dirty="0"/>
            <a:t> 1 параметра),</a:t>
          </a:r>
        </a:p>
      </dgm:t>
    </dgm:pt>
    <dgm:pt modelId="{57F971F8-CDAE-46B8-B457-E747E5F3E11B}" type="parTrans" cxnId="{C25BFD19-E87A-4E25-AD1C-A9C233EB3F2F}">
      <dgm:prSet/>
      <dgm:spPr/>
      <dgm:t>
        <a:bodyPr/>
        <a:lstStyle/>
        <a:p>
          <a:endParaRPr lang="ru-RU"/>
        </a:p>
      </dgm:t>
    </dgm:pt>
    <dgm:pt modelId="{FC8475E4-9351-4EE0-8439-1E556DCF5F6C}" type="sibTrans" cxnId="{C25BFD19-E87A-4E25-AD1C-A9C233EB3F2F}">
      <dgm:prSet/>
      <dgm:spPr/>
      <dgm:t>
        <a:bodyPr/>
        <a:lstStyle/>
        <a:p>
          <a:endParaRPr lang="ru-RU"/>
        </a:p>
      </dgm:t>
    </dgm:pt>
    <dgm:pt modelId="{7C1178D0-5FEA-449C-9DA4-56FEF54F1E57}">
      <dgm:prSet phldrT="[Текст]"/>
      <dgm:spPr>
        <a:solidFill>
          <a:schemeClr val="accent2">
            <a:lumMod val="60000"/>
            <a:lumOff val="40000"/>
          </a:schemeClr>
        </a:solidFill>
      </dgm:spPr>
      <dgm:t>
        <a:bodyPr/>
        <a:lstStyle/>
        <a:p>
          <a:r>
            <a:rPr lang="ru-RU" dirty="0" err="1"/>
            <a:t>Залежно</a:t>
          </a:r>
          <a:r>
            <a:rPr lang="ru-RU" dirty="0"/>
            <a:t> </a:t>
          </a:r>
          <a:r>
            <a:rPr lang="ru-RU" dirty="0" err="1"/>
            <a:t>від</a:t>
          </a:r>
          <a:r>
            <a:rPr lang="ru-RU" dirty="0"/>
            <a:t> </a:t>
          </a:r>
          <a:r>
            <a:rPr lang="ru-RU" dirty="0" err="1"/>
            <a:t>критерію</a:t>
          </a:r>
          <a:r>
            <a:rPr lang="ru-RU" dirty="0"/>
            <a:t> </a:t>
          </a:r>
          <a:r>
            <a:rPr lang="ru-RU" dirty="0" err="1"/>
            <a:t>оптимальності</a:t>
          </a:r>
          <a:r>
            <a:rPr lang="ru-RU" dirty="0"/>
            <a:t>:</a:t>
          </a:r>
        </a:p>
      </dgm:t>
    </dgm:pt>
    <dgm:pt modelId="{48C290E3-CFDC-44A6-B279-C7CB9E0334E9}" type="parTrans" cxnId="{6E909D6B-34AC-4215-A616-D79078057C34}">
      <dgm:prSet/>
      <dgm:spPr/>
      <dgm:t>
        <a:bodyPr/>
        <a:lstStyle/>
        <a:p>
          <a:endParaRPr lang="ru-RU"/>
        </a:p>
      </dgm:t>
    </dgm:pt>
    <dgm:pt modelId="{4D83F7C3-6251-4D49-A244-BFB3D2F2546B}" type="sibTrans" cxnId="{6E909D6B-34AC-4215-A616-D79078057C34}">
      <dgm:prSet/>
      <dgm:spPr/>
      <dgm:t>
        <a:bodyPr/>
        <a:lstStyle/>
        <a:p>
          <a:endParaRPr lang="ru-RU"/>
        </a:p>
      </dgm:t>
    </dgm:pt>
    <dgm:pt modelId="{101D11AB-94AD-47BB-B30E-A52A8357129F}">
      <dgm:prSet phldrT="[Текст]"/>
      <dgm:spPr>
        <a:solidFill>
          <a:schemeClr val="accent2">
            <a:lumMod val="60000"/>
            <a:lumOff val="40000"/>
          </a:schemeClr>
        </a:solidFill>
      </dgm:spPr>
      <dgm:t>
        <a:bodyPr/>
        <a:lstStyle/>
        <a:p>
          <a:r>
            <a:rPr lang="ru-RU" dirty="0" err="1"/>
            <a:t>однокритеріальна</a:t>
          </a:r>
          <a:r>
            <a:rPr lang="ru-RU" dirty="0"/>
            <a:t> (</a:t>
          </a:r>
          <a:r>
            <a:rPr lang="ru-RU" dirty="0" err="1"/>
            <a:t>критерій</a:t>
          </a:r>
          <a:r>
            <a:rPr lang="ru-RU" dirty="0"/>
            <a:t> </a:t>
          </a:r>
          <a:r>
            <a:rPr lang="ru-RU" dirty="0" err="1"/>
            <a:t>оптимальності</a:t>
          </a:r>
          <a:r>
            <a:rPr lang="ru-RU" dirty="0"/>
            <a:t> = 1),</a:t>
          </a:r>
        </a:p>
      </dgm:t>
    </dgm:pt>
    <dgm:pt modelId="{58A0CE1F-0809-4522-A8AD-6EC361FEB179}" type="parTrans" cxnId="{177C6E60-6FEA-4007-814A-8FF44352ACE2}">
      <dgm:prSet/>
      <dgm:spPr/>
      <dgm:t>
        <a:bodyPr/>
        <a:lstStyle/>
        <a:p>
          <a:endParaRPr lang="ru-RU"/>
        </a:p>
      </dgm:t>
    </dgm:pt>
    <dgm:pt modelId="{4EB948C8-B520-4C5B-962D-C1E474630530}" type="sibTrans" cxnId="{177C6E60-6FEA-4007-814A-8FF44352ACE2}">
      <dgm:prSet/>
      <dgm:spPr/>
      <dgm:t>
        <a:bodyPr/>
        <a:lstStyle/>
        <a:p>
          <a:endParaRPr lang="ru-RU"/>
        </a:p>
      </dgm:t>
    </dgm:pt>
    <dgm:pt modelId="{51685860-197C-4D7C-B02A-9F06E8217389}">
      <dgm:prSet/>
      <dgm:spPr>
        <a:solidFill>
          <a:schemeClr val="accent2">
            <a:lumMod val="60000"/>
            <a:lumOff val="40000"/>
          </a:schemeClr>
        </a:solidFill>
      </dgm:spPr>
      <dgm:t>
        <a:bodyPr/>
        <a:lstStyle/>
        <a:p>
          <a:r>
            <a:rPr lang="ru-RU"/>
            <a:t>двовимірна/багатомірна оптимізація (оптимізація 2 або більше змінних).</a:t>
          </a:r>
          <a:endParaRPr lang="ru-RU" dirty="0"/>
        </a:p>
      </dgm:t>
    </dgm:pt>
    <dgm:pt modelId="{DA405402-472B-4F53-A34C-A3BBE779C199}" type="parTrans" cxnId="{F31022E7-5522-4810-B5AF-6729A4BB33E4}">
      <dgm:prSet/>
      <dgm:spPr/>
      <dgm:t>
        <a:bodyPr/>
        <a:lstStyle/>
        <a:p>
          <a:endParaRPr lang="ru-RU"/>
        </a:p>
      </dgm:t>
    </dgm:pt>
    <dgm:pt modelId="{C6D77FB5-DD48-4215-971C-D80FB2D9A039}" type="sibTrans" cxnId="{F31022E7-5522-4810-B5AF-6729A4BB33E4}">
      <dgm:prSet/>
      <dgm:spPr/>
      <dgm:t>
        <a:bodyPr/>
        <a:lstStyle/>
        <a:p>
          <a:endParaRPr lang="ru-RU"/>
        </a:p>
      </dgm:t>
    </dgm:pt>
    <dgm:pt modelId="{1A90F2FC-3526-4966-9848-B5A454C94FA9}">
      <dgm:prSet/>
      <dgm:spPr>
        <a:solidFill>
          <a:schemeClr val="accent2">
            <a:lumMod val="60000"/>
            <a:lumOff val="40000"/>
          </a:schemeClr>
        </a:solidFill>
      </dgm:spPr>
      <dgm:t>
        <a:bodyPr/>
        <a:lstStyle/>
        <a:p>
          <a:r>
            <a:rPr lang="ru-RU" dirty="0" err="1"/>
            <a:t>багатокритеріальна</a:t>
          </a:r>
          <a:r>
            <a:rPr lang="ru-RU" dirty="0"/>
            <a:t> (</a:t>
          </a:r>
          <a:r>
            <a:rPr lang="ru-RU" dirty="0" err="1"/>
            <a:t>критеріїв</a:t>
          </a:r>
          <a:r>
            <a:rPr lang="ru-RU" dirty="0"/>
            <a:t> </a:t>
          </a:r>
          <a:r>
            <a:rPr lang="ru-RU" dirty="0" err="1"/>
            <a:t>оптимальності</a:t>
          </a:r>
          <a:r>
            <a:rPr lang="ru-RU" dirty="0"/>
            <a:t> &gt; 1).</a:t>
          </a:r>
        </a:p>
      </dgm:t>
    </dgm:pt>
    <dgm:pt modelId="{F0F6542D-E78D-4A9E-9F70-3E4DA40C0F87}" type="parTrans" cxnId="{CF09D75C-0BBB-4DDF-AFDA-451F2A845339}">
      <dgm:prSet/>
      <dgm:spPr/>
      <dgm:t>
        <a:bodyPr/>
        <a:lstStyle/>
        <a:p>
          <a:endParaRPr lang="ru-RU"/>
        </a:p>
      </dgm:t>
    </dgm:pt>
    <dgm:pt modelId="{EEFC9A37-A11A-4674-B8E8-50EE81A1CD2E}" type="sibTrans" cxnId="{CF09D75C-0BBB-4DDF-AFDA-451F2A845339}">
      <dgm:prSet/>
      <dgm:spPr/>
      <dgm:t>
        <a:bodyPr/>
        <a:lstStyle/>
        <a:p>
          <a:endParaRPr lang="ru-RU"/>
        </a:p>
      </dgm:t>
    </dgm:pt>
    <dgm:pt modelId="{ADEBBF8F-DF6F-43F9-AADD-AC1D961349AA}" type="pres">
      <dgm:prSet presAssocID="{ADF7A3CD-8357-4092-8215-FDA22975A326}" presName="hierChild1" presStyleCnt="0">
        <dgm:presLayoutVars>
          <dgm:chPref val="1"/>
          <dgm:dir/>
          <dgm:animOne val="branch"/>
          <dgm:animLvl val="lvl"/>
          <dgm:resizeHandles/>
        </dgm:presLayoutVars>
      </dgm:prSet>
      <dgm:spPr/>
    </dgm:pt>
    <dgm:pt modelId="{ADAF77D0-019B-4AB2-BD23-22C610797E50}" type="pres">
      <dgm:prSet presAssocID="{F610E287-90EE-43C9-B1F9-6950D5C1CCD1}" presName="hierRoot1" presStyleCnt="0"/>
      <dgm:spPr/>
    </dgm:pt>
    <dgm:pt modelId="{7E754D30-A437-4463-8DCE-8B50898056EA}" type="pres">
      <dgm:prSet presAssocID="{F610E287-90EE-43C9-B1F9-6950D5C1CCD1}" presName="composite" presStyleCnt="0"/>
      <dgm:spPr/>
    </dgm:pt>
    <dgm:pt modelId="{442FB042-C507-4F7D-90E9-6AEFBE30DA51}" type="pres">
      <dgm:prSet presAssocID="{F610E287-90EE-43C9-B1F9-6950D5C1CCD1}" presName="background" presStyleLbl="node0" presStyleIdx="0" presStyleCnt="2"/>
      <dgm:spPr>
        <a:solidFill>
          <a:schemeClr val="accent2">
            <a:lumMod val="75000"/>
          </a:schemeClr>
        </a:solidFill>
        <a:ln>
          <a:solidFill>
            <a:schemeClr val="tx1">
              <a:lumMod val="95000"/>
              <a:lumOff val="5000"/>
            </a:schemeClr>
          </a:solidFill>
        </a:ln>
      </dgm:spPr>
    </dgm:pt>
    <dgm:pt modelId="{246892FC-AE77-4CD0-A470-8174A244C5F5}" type="pres">
      <dgm:prSet presAssocID="{F610E287-90EE-43C9-B1F9-6950D5C1CCD1}" presName="text" presStyleLbl="fgAcc0" presStyleIdx="0" presStyleCnt="2">
        <dgm:presLayoutVars>
          <dgm:chPref val="3"/>
        </dgm:presLayoutVars>
      </dgm:prSet>
      <dgm:spPr/>
    </dgm:pt>
    <dgm:pt modelId="{B3816F2D-F5CB-4A22-B322-395A3591CD7F}" type="pres">
      <dgm:prSet presAssocID="{F610E287-90EE-43C9-B1F9-6950D5C1CCD1}" presName="hierChild2" presStyleCnt="0"/>
      <dgm:spPr/>
    </dgm:pt>
    <dgm:pt modelId="{808CA456-4B17-49D9-8A8D-AF143D96C9E4}" type="pres">
      <dgm:prSet presAssocID="{57F971F8-CDAE-46B8-B457-E747E5F3E11B}" presName="Name10" presStyleLbl="parChTrans1D2" presStyleIdx="0" presStyleCnt="4"/>
      <dgm:spPr/>
    </dgm:pt>
    <dgm:pt modelId="{39021458-0B89-4E65-8EAD-8B2DBF55B32A}" type="pres">
      <dgm:prSet presAssocID="{76BFC73D-CA79-44F7-BDC3-81DB32B50FB3}" presName="hierRoot2" presStyleCnt="0"/>
      <dgm:spPr/>
    </dgm:pt>
    <dgm:pt modelId="{24EB2D8B-5B6A-4FFF-9B3D-90BA53B986B9}" type="pres">
      <dgm:prSet presAssocID="{76BFC73D-CA79-44F7-BDC3-81DB32B50FB3}" presName="composite2" presStyleCnt="0"/>
      <dgm:spPr/>
    </dgm:pt>
    <dgm:pt modelId="{720DE03A-1E9E-4774-BF48-4528EAA28932}" type="pres">
      <dgm:prSet presAssocID="{76BFC73D-CA79-44F7-BDC3-81DB32B50FB3}" presName="background2" presStyleLbl="node2" presStyleIdx="0" presStyleCnt="4"/>
      <dgm:spPr>
        <a:solidFill>
          <a:schemeClr val="accent2">
            <a:lumMod val="75000"/>
          </a:schemeClr>
        </a:solidFill>
        <a:ln>
          <a:solidFill>
            <a:schemeClr val="tx1">
              <a:lumMod val="95000"/>
              <a:lumOff val="5000"/>
            </a:schemeClr>
          </a:solidFill>
        </a:ln>
      </dgm:spPr>
    </dgm:pt>
    <dgm:pt modelId="{A01661D4-09D5-4C7C-8C18-B4D941A6B5AF}" type="pres">
      <dgm:prSet presAssocID="{76BFC73D-CA79-44F7-BDC3-81DB32B50FB3}" presName="text2" presStyleLbl="fgAcc2" presStyleIdx="0" presStyleCnt="4">
        <dgm:presLayoutVars>
          <dgm:chPref val="3"/>
        </dgm:presLayoutVars>
      </dgm:prSet>
      <dgm:spPr/>
    </dgm:pt>
    <dgm:pt modelId="{629524E0-7CD4-4558-9DD2-8E3D760CF312}" type="pres">
      <dgm:prSet presAssocID="{76BFC73D-CA79-44F7-BDC3-81DB32B50FB3}" presName="hierChild3" presStyleCnt="0"/>
      <dgm:spPr/>
    </dgm:pt>
    <dgm:pt modelId="{D23E9073-7ABC-4A3E-AA4E-39C7486B4D62}" type="pres">
      <dgm:prSet presAssocID="{DA405402-472B-4F53-A34C-A3BBE779C199}" presName="Name10" presStyleLbl="parChTrans1D2" presStyleIdx="1" presStyleCnt="4"/>
      <dgm:spPr/>
    </dgm:pt>
    <dgm:pt modelId="{590D7EC4-65CE-4C83-9B7C-EF21FFFFC089}" type="pres">
      <dgm:prSet presAssocID="{51685860-197C-4D7C-B02A-9F06E8217389}" presName="hierRoot2" presStyleCnt="0"/>
      <dgm:spPr/>
    </dgm:pt>
    <dgm:pt modelId="{B2A20E95-77A8-4B8C-96F2-1D0253A440F1}" type="pres">
      <dgm:prSet presAssocID="{51685860-197C-4D7C-B02A-9F06E8217389}" presName="composite2" presStyleCnt="0"/>
      <dgm:spPr/>
    </dgm:pt>
    <dgm:pt modelId="{C2F8B6BD-5E30-4F8C-9A40-E945274775C9}" type="pres">
      <dgm:prSet presAssocID="{51685860-197C-4D7C-B02A-9F06E8217389}" presName="background2" presStyleLbl="node2" presStyleIdx="1" presStyleCnt="4"/>
      <dgm:spPr>
        <a:solidFill>
          <a:schemeClr val="accent2">
            <a:lumMod val="75000"/>
          </a:schemeClr>
        </a:solidFill>
        <a:ln>
          <a:solidFill>
            <a:schemeClr val="tx1">
              <a:lumMod val="95000"/>
              <a:lumOff val="5000"/>
            </a:schemeClr>
          </a:solidFill>
        </a:ln>
      </dgm:spPr>
    </dgm:pt>
    <dgm:pt modelId="{5908594A-B933-4C36-81AA-E3240048EE59}" type="pres">
      <dgm:prSet presAssocID="{51685860-197C-4D7C-B02A-9F06E8217389}" presName="text2" presStyleLbl="fgAcc2" presStyleIdx="1" presStyleCnt="4">
        <dgm:presLayoutVars>
          <dgm:chPref val="3"/>
        </dgm:presLayoutVars>
      </dgm:prSet>
      <dgm:spPr/>
    </dgm:pt>
    <dgm:pt modelId="{EE008482-6632-4B6C-8AFE-D2A3F6942C29}" type="pres">
      <dgm:prSet presAssocID="{51685860-197C-4D7C-B02A-9F06E8217389}" presName="hierChild3" presStyleCnt="0"/>
      <dgm:spPr/>
    </dgm:pt>
    <dgm:pt modelId="{598B4CB2-59C5-4AED-B91C-F2049ED06839}" type="pres">
      <dgm:prSet presAssocID="{7C1178D0-5FEA-449C-9DA4-56FEF54F1E57}" presName="hierRoot1" presStyleCnt="0"/>
      <dgm:spPr/>
    </dgm:pt>
    <dgm:pt modelId="{723864F8-7905-4028-9BB1-A3B347F33EA7}" type="pres">
      <dgm:prSet presAssocID="{7C1178D0-5FEA-449C-9DA4-56FEF54F1E57}" presName="composite" presStyleCnt="0"/>
      <dgm:spPr/>
    </dgm:pt>
    <dgm:pt modelId="{C5530C83-3F62-43B5-9241-D3415693D55B}" type="pres">
      <dgm:prSet presAssocID="{7C1178D0-5FEA-449C-9DA4-56FEF54F1E57}" presName="background" presStyleLbl="node0" presStyleIdx="1" presStyleCnt="2"/>
      <dgm:spPr>
        <a:solidFill>
          <a:schemeClr val="accent2">
            <a:lumMod val="75000"/>
          </a:schemeClr>
        </a:solidFill>
        <a:ln>
          <a:solidFill>
            <a:schemeClr val="tx1">
              <a:lumMod val="95000"/>
              <a:lumOff val="5000"/>
            </a:schemeClr>
          </a:solidFill>
        </a:ln>
      </dgm:spPr>
    </dgm:pt>
    <dgm:pt modelId="{D919B51E-A297-448A-8113-EE3CC868A969}" type="pres">
      <dgm:prSet presAssocID="{7C1178D0-5FEA-449C-9DA4-56FEF54F1E57}" presName="text" presStyleLbl="fgAcc0" presStyleIdx="1" presStyleCnt="2">
        <dgm:presLayoutVars>
          <dgm:chPref val="3"/>
        </dgm:presLayoutVars>
      </dgm:prSet>
      <dgm:spPr/>
    </dgm:pt>
    <dgm:pt modelId="{112E9796-6A37-4342-8AD6-3A78F5F77BB9}" type="pres">
      <dgm:prSet presAssocID="{7C1178D0-5FEA-449C-9DA4-56FEF54F1E57}" presName="hierChild2" presStyleCnt="0"/>
      <dgm:spPr/>
    </dgm:pt>
    <dgm:pt modelId="{64C21F9B-A80B-45DE-83F8-F147766C1948}" type="pres">
      <dgm:prSet presAssocID="{58A0CE1F-0809-4522-A8AD-6EC361FEB179}" presName="Name10" presStyleLbl="parChTrans1D2" presStyleIdx="2" presStyleCnt="4"/>
      <dgm:spPr/>
    </dgm:pt>
    <dgm:pt modelId="{5ECA2FCA-448C-4FE1-9EDF-F12263191851}" type="pres">
      <dgm:prSet presAssocID="{101D11AB-94AD-47BB-B30E-A52A8357129F}" presName="hierRoot2" presStyleCnt="0"/>
      <dgm:spPr/>
    </dgm:pt>
    <dgm:pt modelId="{A1B64E3A-1DA0-41F1-ADB8-1A01F47952D7}" type="pres">
      <dgm:prSet presAssocID="{101D11AB-94AD-47BB-B30E-A52A8357129F}" presName="composite2" presStyleCnt="0"/>
      <dgm:spPr/>
    </dgm:pt>
    <dgm:pt modelId="{E96CE272-7100-49E9-A287-E3450A942EFA}" type="pres">
      <dgm:prSet presAssocID="{101D11AB-94AD-47BB-B30E-A52A8357129F}" presName="background2" presStyleLbl="node2" presStyleIdx="2" presStyleCnt="4"/>
      <dgm:spPr>
        <a:solidFill>
          <a:schemeClr val="accent2">
            <a:lumMod val="75000"/>
          </a:schemeClr>
        </a:solidFill>
        <a:ln>
          <a:solidFill>
            <a:schemeClr val="tx1">
              <a:lumMod val="95000"/>
              <a:lumOff val="5000"/>
            </a:schemeClr>
          </a:solidFill>
        </a:ln>
      </dgm:spPr>
    </dgm:pt>
    <dgm:pt modelId="{857A9072-296C-41FD-946D-1B23FD7E5BF4}" type="pres">
      <dgm:prSet presAssocID="{101D11AB-94AD-47BB-B30E-A52A8357129F}" presName="text2" presStyleLbl="fgAcc2" presStyleIdx="2" presStyleCnt="4">
        <dgm:presLayoutVars>
          <dgm:chPref val="3"/>
        </dgm:presLayoutVars>
      </dgm:prSet>
      <dgm:spPr/>
    </dgm:pt>
    <dgm:pt modelId="{7A453246-1CAB-400F-A72C-B614336D2888}" type="pres">
      <dgm:prSet presAssocID="{101D11AB-94AD-47BB-B30E-A52A8357129F}" presName="hierChild3" presStyleCnt="0"/>
      <dgm:spPr/>
    </dgm:pt>
    <dgm:pt modelId="{F35CE0C2-6CC0-40B8-AAC2-2CC9EA88F786}" type="pres">
      <dgm:prSet presAssocID="{F0F6542D-E78D-4A9E-9F70-3E4DA40C0F87}" presName="Name10" presStyleLbl="parChTrans1D2" presStyleIdx="3" presStyleCnt="4"/>
      <dgm:spPr/>
    </dgm:pt>
    <dgm:pt modelId="{A0560581-028C-4D9F-B602-07DFBD9A7725}" type="pres">
      <dgm:prSet presAssocID="{1A90F2FC-3526-4966-9848-B5A454C94FA9}" presName="hierRoot2" presStyleCnt="0"/>
      <dgm:spPr/>
    </dgm:pt>
    <dgm:pt modelId="{4DEC1DA2-F56A-4F8F-9A49-555EA7C51F2E}" type="pres">
      <dgm:prSet presAssocID="{1A90F2FC-3526-4966-9848-B5A454C94FA9}" presName="composite2" presStyleCnt="0"/>
      <dgm:spPr/>
    </dgm:pt>
    <dgm:pt modelId="{24021EC5-39D2-4F56-866B-5F876729D4DD}" type="pres">
      <dgm:prSet presAssocID="{1A90F2FC-3526-4966-9848-B5A454C94FA9}" presName="background2" presStyleLbl="node2" presStyleIdx="3" presStyleCnt="4"/>
      <dgm:spPr>
        <a:solidFill>
          <a:schemeClr val="accent2">
            <a:lumMod val="75000"/>
          </a:schemeClr>
        </a:solidFill>
        <a:ln>
          <a:solidFill>
            <a:schemeClr val="tx1">
              <a:lumMod val="95000"/>
              <a:lumOff val="5000"/>
            </a:schemeClr>
          </a:solidFill>
        </a:ln>
      </dgm:spPr>
    </dgm:pt>
    <dgm:pt modelId="{441BA866-8F59-42BB-A9DE-003EB2D98627}" type="pres">
      <dgm:prSet presAssocID="{1A90F2FC-3526-4966-9848-B5A454C94FA9}" presName="text2" presStyleLbl="fgAcc2" presStyleIdx="3" presStyleCnt="4">
        <dgm:presLayoutVars>
          <dgm:chPref val="3"/>
        </dgm:presLayoutVars>
      </dgm:prSet>
      <dgm:spPr/>
    </dgm:pt>
    <dgm:pt modelId="{F45AC9CB-5E3B-4228-A909-4991FFF3FE20}" type="pres">
      <dgm:prSet presAssocID="{1A90F2FC-3526-4966-9848-B5A454C94FA9}" presName="hierChild3" presStyleCnt="0"/>
      <dgm:spPr/>
    </dgm:pt>
  </dgm:ptLst>
  <dgm:cxnLst>
    <dgm:cxn modelId="{08269A01-90B9-44D9-ABE7-02B90EE3B959}" srcId="{ADF7A3CD-8357-4092-8215-FDA22975A326}" destId="{F610E287-90EE-43C9-B1F9-6950D5C1CCD1}" srcOrd="0" destOrd="0" parTransId="{4F668BC7-B7C7-421E-B579-9AB1209E5FBA}" sibTransId="{A98567AD-B872-4DB1-A1D9-4C2CB775D2CA}"/>
    <dgm:cxn modelId="{C25BFD19-E87A-4E25-AD1C-A9C233EB3F2F}" srcId="{F610E287-90EE-43C9-B1F9-6950D5C1CCD1}" destId="{76BFC73D-CA79-44F7-BDC3-81DB32B50FB3}" srcOrd="0" destOrd="0" parTransId="{57F971F8-CDAE-46B8-B457-E747E5F3E11B}" sibTransId="{FC8475E4-9351-4EE0-8439-1E556DCF5F6C}"/>
    <dgm:cxn modelId="{81708C1D-C75A-409B-A481-B229EE8C582A}" type="presOf" srcId="{57F971F8-CDAE-46B8-B457-E747E5F3E11B}" destId="{808CA456-4B17-49D9-8A8D-AF143D96C9E4}" srcOrd="0" destOrd="0" presId="urn:microsoft.com/office/officeart/2005/8/layout/hierarchy1"/>
    <dgm:cxn modelId="{9AD4D82E-817E-4BD4-A00E-2A89CE319453}" type="presOf" srcId="{7C1178D0-5FEA-449C-9DA4-56FEF54F1E57}" destId="{D919B51E-A297-448A-8113-EE3CC868A969}" srcOrd="0" destOrd="0" presId="urn:microsoft.com/office/officeart/2005/8/layout/hierarchy1"/>
    <dgm:cxn modelId="{F9702D40-04F4-4B88-B109-2C8394E6598D}" type="presOf" srcId="{76BFC73D-CA79-44F7-BDC3-81DB32B50FB3}" destId="{A01661D4-09D5-4C7C-8C18-B4D941A6B5AF}" srcOrd="0" destOrd="0" presId="urn:microsoft.com/office/officeart/2005/8/layout/hierarchy1"/>
    <dgm:cxn modelId="{CF09D75C-0BBB-4DDF-AFDA-451F2A845339}" srcId="{7C1178D0-5FEA-449C-9DA4-56FEF54F1E57}" destId="{1A90F2FC-3526-4966-9848-B5A454C94FA9}" srcOrd="1" destOrd="0" parTransId="{F0F6542D-E78D-4A9E-9F70-3E4DA40C0F87}" sibTransId="{EEFC9A37-A11A-4674-B8E8-50EE81A1CD2E}"/>
    <dgm:cxn modelId="{177C6E60-6FEA-4007-814A-8FF44352ACE2}" srcId="{7C1178D0-5FEA-449C-9DA4-56FEF54F1E57}" destId="{101D11AB-94AD-47BB-B30E-A52A8357129F}" srcOrd="0" destOrd="0" parTransId="{58A0CE1F-0809-4522-A8AD-6EC361FEB179}" sibTransId="{4EB948C8-B520-4C5B-962D-C1E474630530}"/>
    <dgm:cxn modelId="{4D20A261-0587-4750-8ACB-7823721D9381}" type="presOf" srcId="{ADF7A3CD-8357-4092-8215-FDA22975A326}" destId="{ADEBBF8F-DF6F-43F9-AADD-AC1D961349AA}" srcOrd="0" destOrd="0" presId="urn:microsoft.com/office/officeart/2005/8/layout/hierarchy1"/>
    <dgm:cxn modelId="{A9F39846-7450-4668-9588-892FA03C8BB7}" type="presOf" srcId="{58A0CE1F-0809-4522-A8AD-6EC361FEB179}" destId="{64C21F9B-A80B-45DE-83F8-F147766C1948}" srcOrd="0" destOrd="0" presId="urn:microsoft.com/office/officeart/2005/8/layout/hierarchy1"/>
    <dgm:cxn modelId="{C7BCA066-52CD-4625-9CA9-F77DB7529ADE}" type="presOf" srcId="{F0F6542D-E78D-4A9E-9F70-3E4DA40C0F87}" destId="{F35CE0C2-6CC0-40B8-AAC2-2CC9EA88F786}" srcOrd="0" destOrd="0" presId="urn:microsoft.com/office/officeart/2005/8/layout/hierarchy1"/>
    <dgm:cxn modelId="{33B4B86A-26F8-4E44-A0D5-4D12FFEB554C}" type="presOf" srcId="{101D11AB-94AD-47BB-B30E-A52A8357129F}" destId="{857A9072-296C-41FD-946D-1B23FD7E5BF4}" srcOrd="0" destOrd="0" presId="urn:microsoft.com/office/officeart/2005/8/layout/hierarchy1"/>
    <dgm:cxn modelId="{6E909D6B-34AC-4215-A616-D79078057C34}" srcId="{ADF7A3CD-8357-4092-8215-FDA22975A326}" destId="{7C1178D0-5FEA-449C-9DA4-56FEF54F1E57}" srcOrd="1" destOrd="0" parTransId="{48C290E3-CFDC-44A6-B279-C7CB9E0334E9}" sibTransId="{4D83F7C3-6251-4D49-A244-BFB3D2F2546B}"/>
    <dgm:cxn modelId="{78CAB393-5D2E-4375-94DB-B40381C5D669}" type="presOf" srcId="{DA405402-472B-4F53-A34C-A3BBE779C199}" destId="{D23E9073-7ABC-4A3E-AA4E-39C7486B4D62}" srcOrd="0" destOrd="0" presId="urn:microsoft.com/office/officeart/2005/8/layout/hierarchy1"/>
    <dgm:cxn modelId="{9B8C86A0-0157-490E-A3EA-3B0D5432C084}" type="presOf" srcId="{51685860-197C-4D7C-B02A-9F06E8217389}" destId="{5908594A-B933-4C36-81AA-E3240048EE59}" srcOrd="0" destOrd="0" presId="urn:microsoft.com/office/officeart/2005/8/layout/hierarchy1"/>
    <dgm:cxn modelId="{C39AF9B6-E892-4CB9-8AD6-A0CC759F33E6}" type="presOf" srcId="{F610E287-90EE-43C9-B1F9-6950D5C1CCD1}" destId="{246892FC-AE77-4CD0-A470-8174A244C5F5}" srcOrd="0" destOrd="0" presId="urn:microsoft.com/office/officeart/2005/8/layout/hierarchy1"/>
    <dgm:cxn modelId="{F31022E7-5522-4810-B5AF-6729A4BB33E4}" srcId="{F610E287-90EE-43C9-B1F9-6950D5C1CCD1}" destId="{51685860-197C-4D7C-B02A-9F06E8217389}" srcOrd="1" destOrd="0" parTransId="{DA405402-472B-4F53-A34C-A3BBE779C199}" sibTransId="{C6D77FB5-DD48-4215-971C-D80FB2D9A039}"/>
    <dgm:cxn modelId="{0609BBF5-AF9D-4D78-95B5-FF3D8ACC0F43}" type="presOf" srcId="{1A90F2FC-3526-4966-9848-B5A454C94FA9}" destId="{441BA866-8F59-42BB-A9DE-003EB2D98627}" srcOrd="0" destOrd="0" presId="urn:microsoft.com/office/officeart/2005/8/layout/hierarchy1"/>
    <dgm:cxn modelId="{3825DBB1-44D9-4CA7-BABE-5638589BE4E3}" type="presParOf" srcId="{ADEBBF8F-DF6F-43F9-AADD-AC1D961349AA}" destId="{ADAF77D0-019B-4AB2-BD23-22C610797E50}" srcOrd="0" destOrd="0" presId="urn:microsoft.com/office/officeart/2005/8/layout/hierarchy1"/>
    <dgm:cxn modelId="{393CB40F-8F43-4E1B-87D6-CC94E69ACA61}" type="presParOf" srcId="{ADAF77D0-019B-4AB2-BD23-22C610797E50}" destId="{7E754D30-A437-4463-8DCE-8B50898056EA}" srcOrd="0" destOrd="0" presId="urn:microsoft.com/office/officeart/2005/8/layout/hierarchy1"/>
    <dgm:cxn modelId="{4B99510D-15EA-4BD2-A704-DBE0D874EC50}" type="presParOf" srcId="{7E754D30-A437-4463-8DCE-8B50898056EA}" destId="{442FB042-C507-4F7D-90E9-6AEFBE30DA51}" srcOrd="0" destOrd="0" presId="urn:microsoft.com/office/officeart/2005/8/layout/hierarchy1"/>
    <dgm:cxn modelId="{126EE7DA-F61E-423E-85F2-F7DAD96EB02C}" type="presParOf" srcId="{7E754D30-A437-4463-8DCE-8B50898056EA}" destId="{246892FC-AE77-4CD0-A470-8174A244C5F5}" srcOrd="1" destOrd="0" presId="urn:microsoft.com/office/officeart/2005/8/layout/hierarchy1"/>
    <dgm:cxn modelId="{48D2AEBF-6CC0-4519-8474-0F40CAA7B154}" type="presParOf" srcId="{ADAF77D0-019B-4AB2-BD23-22C610797E50}" destId="{B3816F2D-F5CB-4A22-B322-395A3591CD7F}" srcOrd="1" destOrd="0" presId="urn:microsoft.com/office/officeart/2005/8/layout/hierarchy1"/>
    <dgm:cxn modelId="{F7CF9F02-1557-43C1-AD78-FEF4D0A57E0C}" type="presParOf" srcId="{B3816F2D-F5CB-4A22-B322-395A3591CD7F}" destId="{808CA456-4B17-49D9-8A8D-AF143D96C9E4}" srcOrd="0" destOrd="0" presId="urn:microsoft.com/office/officeart/2005/8/layout/hierarchy1"/>
    <dgm:cxn modelId="{5B255582-0901-4D02-BFC4-3FAB318CA5DB}" type="presParOf" srcId="{B3816F2D-F5CB-4A22-B322-395A3591CD7F}" destId="{39021458-0B89-4E65-8EAD-8B2DBF55B32A}" srcOrd="1" destOrd="0" presId="urn:microsoft.com/office/officeart/2005/8/layout/hierarchy1"/>
    <dgm:cxn modelId="{686CB8B2-11B0-43F4-97A0-87E078758BF6}" type="presParOf" srcId="{39021458-0B89-4E65-8EAD-8B2DBF55B32A}" destId="{24EB2D8B-5B6A-4FFF-9B3D-90BA53B986B9}" srcOrd="0" destOrd="0" presId="urn:microsoft.com/office/officeart/2005/8/layout/hierarchy1"/>
    <dgm:cxn modelId="{A0705928-A641-456A-91C5-5709A91CC428}" type="presParOf" srcId="{24EB2D8B-5B6A-4FFF-9B3D-90BA53B986B9}" destId="{720DE03A-1E9E-4774-BF48-4528EAA28932}" srcOrd="0" destOrd="0" presId="urn:microsoft.com/office/officeart/2005/8/layout/hierarchy1"/>
    <dgm:cxn modelId="{2B2E3DA4-D917-4E8F-835B-8610FD7A47F1}" type="presParOf" srcId="{24EB2D8B-5B6A-4FFF-9B3D-90BA53B986B9}" destId="{A01661D4-09D5-4C7C-8C18-B4D941A6B5AF}" srcOrd="1" destOrd="0" presId="urn:microsoft.com/office/officeart/2005/8/layout/hierarchy1"/>
    <dgm:cxn modelId="{6C2C539A-8313-4F2F-95ED-77C5616171D2}" type="presParOf" srcId="{39021458-0B89-4E65-8EAD-8B2DBF55B32A}" destId="{629524E0-7CD4-4558-9DD2-8E3D760CF312}" srcOrd="1" destOrd="0" presId="urn:microsoft.com/office/officeart/2005/8/layout/hierarchy1"/>
    <dgm:cxn modelId="{F784B945-CBF9-41E2-9D7D-3104147AD892}" type="presParOf" srcId="{B3816F2D-F5CB-4A22-B322-395A3591CD7F}" destId="{D23E9073-7ABC-4A3E-AA4E-39C7486B4D62}" srcOrd="2" destOrd="0" presId="urn:microsoft.com/office/officeart/2005/8/layout/hierarchy1"/>
    <dgm:cxn modelId="{3EDAFD43-F697-4DEF-8357-6C3E0B2BE0A1}" type="presParOf" srcId="{B3816F2D-F5CB-4A22-B322-395A3591CD7F}" destId="{590D7EC4-65CE-4C83-9B7C-EF21FFFFC089}" srcOrd="3" destOrd="0" presId="urn:microsoft.com/office/officeart/2005/8/layout/hierarchy1"/>
    <dgm:cxn modelId="{000F32D9-2BF0-4832-9CAB-B3266F7AA74E}" type="presParOf" srcId="{590D7EC4-65CE-4C83-9B7C-EF21FFFFC089}" destId="{B2A20E95-77A8-4B8C-96F2-1D0253A440F1}" srcOrd="0" destOrd="0" presId="urn:microsoft.com/office/officeart/2005/8/layout/hierarchy1"/>
    <dgm:cxn modelId="{0B3EF389-E59F-471D-A036-23D8EB74DAD3}" type="presParOf" srcId="{B2A20E95-77A8-4B8C-96F2-1D0253A440F1}" destId="{C2F8B6BD-5E30-4F8C-9A40-E945274775C9}" srcOrd="0" destOrd="0" presId="urn:microsoft.com/office/officeart/2005/8/layout/hierarchy1"/>
    <dgm:cxn modelId="{CD4DEB64-E317-4111-8A65-1BDF0480A482}" type="presParOf" srcId="{B2A20E95-77A8-4B8C-96F2-1D0253A440F1}" destId="{5908594A-B933-4C36-81AA-E3240048EE59}" srcOrd="1" destOrd="0" presId="urn:microsoft.com/office/officeart/2005/8/layout/hierarchy1"/>
    <dgm:cxn modelId="{B8FE89D0-697C-4545-998A-C8F3D845C79B}" type="presParOf" srcId="{590D7EC4-65CE-4C83-9B7C-EF21FFFFC089}" destId="{EE008482-6632-4B6C-8AFE-D2A3F6942C29}" srcOrd="1" destOrd="0" presId="urn:microsoft.com/office/officeart/2005/8/layout/hierarchy1"/>
    <dgm:cxn modelId="{D2521854-6083-4C98-8D10-FC592D9DCAB1}" type="presParOf" srcId="{ADEBBF8F-DF6F-43F9-AADD-AC1D961349AA}" destId="{598B4CB2-59C5-4AED-B91C-F2049ED06839}" srcOrd="1" destOrd="0" presId="urn:microsoft.com/office/officeart/2005/8/layout/hierarchy1"/>
    <dgm:cxn modelId="{6DDF3B40-51FB-45BD-B713-8659E7F8DF0B}" type="presParOf" srcId="{598B4CB2-59C5-4AED-B91C-F2049ED06839}" destId="{723864F8-7905-4028-9BB1-A3B347F33EA7}" srcOrd="0" destOrd="0" presId="urn:microsoft.com/office/officeart/2005/8/layout/hierarchy1"/>
    <dgm:cxn modelId="{99D3D9B9-B20C-497D-B039-5D72C61447FE}" type="presParOf" srcId="{723864F8-7905-4028-9BB1-A3B347F33EA7}" destId="{C5530C83-3F62-43B5-9241-D3415693D55B}" srcOrd="0" destOrd="0" presId="urn:microsoft.com/office/officeart/2005/8/layout/hierarchy1"/>
    <dgm:cxn modelId="{0970427D-C8C7-4475-9415-16B211E8CFD6}" type="presParOf" srcId="{723864F8-7905-4028-9BB1-A3B347F33EA7}" destId="{D919B51E-A297-448A-8113-EE3CC868A969}" srcOrd="1" destOrd="0" presId="urn:microsoft.com/office/officeart/2005/8/layout/hierarchy1"/>
    <dgm:cxn modelId="{BE578C4B-C19B-4092-908C-306BB40C9319}" type="presParOf" srcId="{598B4CB2-59C5-4AED-B91C-F2049ED06839}" destId="{112E9796-6A37-4342-8AD6-3A78F5F77BB9}" srcOrd="1" destOrd="0" presId="urn:microsoft.com/office/officeart/2005/8/layout/hierarchy1"/>
    <dgm:cxn modelId="{387C95B0-10F4-454D-8B64-5A45E2EAC77A}" type="presParOf" srcId="{112E9796-6A37-4342-8AD6-3A78F5F77BB9}" destId="{64C21F9B-A80B-45DE-83F8-F147766C1948}" srcOrd="0" destOrd="0" presId="urn:microsoft.com/office/officeart/2005/8/layout/hierarchy1"/>
    <dgm:cxn modelId="{AEB699F9-D3BC-49A6-91C3-271DB77AD23D}" type="presParOf" srcId="{112E9796-6A37-4342-8AD6-3A78F5F77BB9}" destId="{5ECA2FCA-448C-4FE1-9EDF-F12263191851}" srcOrd="1" destOrd="0" presId="urn:microsoft.com/office/officeart/2005/8/layout/hierarchy1"/>
    <dgm:cxn modelId="{6220B388-9B02-4840-B577-8F5BA507BE89}" type="presParOf" srcId="{5ECA2FCA-448C-4FE1-9EDF-F12263191851}" destId="{A1B64E3A-1DA0-41F1-ADB8-1A01F47952D7}" srcOrd="0" destOrd="0" presId="urn:microsoft.com/office/officeart/2005/8/layout/hierarchy1"/>
    <dgm:cxn modelId="{3C02E4C7-3816-4B67-B006-E4F27894083B}" type="presParOf" srcId="{A1B64E3A-1DA0-41F1-ADB8-1A01F47952D7}" destId="{E96CE272-7100-49E9-A287-E3450A942EFA}" srcOrd="0" destOrd="0" presId="urn:microsoft.com/office/officeart/2005/8/layout/hierarchy1"/>
    <dgm:cxn modelId="{B0257D5E-733E-4519-A4C9-488121D80124}" type="presParOf" srcId="{A1B64E3A-1DA0-41F1-ADB8-1A01F47952D7}" destId="{857A9072-296C-41FD-946D-1B23FD7E5BF4}" srcOrd="1" destOrd="0" presId="urn:microsoft.com/office/officeart/2005/8/layout/hierarchy1"/>
    <dgm:cxn modelId="{CD82E315-DC84-4E76-8CEC-777711A37213}" type="presParOf" srcId="{5ECA2FCA-448C-4FE1-9EDF-F12263191851}" destId="{7A453246-1CAB-400F-A72C-B614336D2888}" srcOrd="1" destOrd="0" presId="urn:microsoft.com/office/officeart/2005/8/layout/hierarchy1"/>
    <dgm:cxn modelId="{24A79DDF-9BB7-41EE-B9FD-DF3023F49250}" type="presParOf" srcId="{112E9796-6A37-4342-8AD6-3A78F5F77BB9}" destId="{F35CE0C2-6CC0-40B8-AAC2-2CC9EA88F786}" srcOrd="2" destOrd="0" presId="urn:microsoft.com/office/officeart/2005/8/layout/hierarchy1"/>
    <dgm:cxn modelId="{5B981A2C-6F0F-42E6-8BF4-1712BFE1A1BE}" type="presParOf" srcId="{112E9796-6A37-4342-8AD6-3A78F5F77BB9}" destId="{A0560581-028C-4D9F-B602-07DFBD9A7725}" srcOrd="3" destOrd="0" presId="urn:microsoft.com/office/officeart/2005/8/layout/hierarchy1"/>
    <dgm:cxn modelId="{C5D08012-84A1-4F15-AE69-94BBE4655812}" type="presParOf" srcId="{A0560581-028C-4D9F-B602-07DFBD9A7725}" destId="{4DEC1DA2-F56A-4F8F-9A49-555EA7C51F2E}" srcOrd="0" destOrd="0" presId="urn:microsoft.com/office/officeart/2005/8/layout/hierarchy1"/>
    <dgm:cxn modelId="{AF2E8645-15C8-4D07-91B5-D5DC332D6F82}" type="presParOf" srcId="{4DEC1DA2-F56A-4F8F-9A49-555EA7C51F2E}" destId="{24021EC5-39D2-4F56-866B-5F876729D4DD}" srcOrd="0" destOrd="0" presId="urn:microsoft.com/office/officeart/2005/8/layout/hierarchy1"/>
    <dgm:cxn modelId="{8524F356-75F4-41FB-8D97-31C48D3F3B50}" type="presParOf" srcId="{4DEC1DA2-F56A-4F8F-9A49-555EA7C51F2E}" destId="{441BA866-8F59-42BB-A9DE-003EB2D98627}" srcOrd="1" destOrd="0" presId="urn:microsoft.com/office/officeart/2005/8/layout/hierarchy1"/>
    <dgm:cxn modelId="{2B2E28AD-6E80-4B82-A44C-E0759FC10554}" type="presParOf" srcId="{A0560581-028C-4D9F-B602-07DFBD9A7725}" destId="{F45AC9CB-5E3B-4228-A909-4991FFF3FE2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07FF02-2B31-48FF-9694-BEA24366373C}"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EBA463AF-309E-493B-A71C-F2C65387A27B}">
      <dgm:prSet/>
      <dgm:spPr/>
      <dgm:t>
        <a:bodyPr/>
        <a:lstStyle/>
        <a:p>
          <a:r>
            <a:rPr lang="uk-UA" dirty="0"/>
            <a:t>Як би не хотіли зустрітись знову вчитель і учень, доля вирішила інакше. Михайла Кравчука заарештували та присудили 20 років таборів, де і помер видатний математик 1942 року.</a:t>
          </a:r>
          <a:endParaRPr lang="en-US" dirty="0"/>
        </a:p>
      </dgm:t>
    </dgm:pt>
    <dgm:pt modelId="{3E0631C1-7451-4AF2-8E80-6E1275DD9656}" type="parTrans" cxnId="{69D0129B-F47B-4047-B03D-E5F534E997EA}">
      <dgm:prSet/>
      <dgm:spPr/>
      <dgm:t>
        <a:bodyPr/>
        <a:lstStyle/>
        <a:p>
          <a:endParaRPr lang="en-US"/>
        </a:p>
      </dgm:t>
    </dgm:pt>
    <dgm:pt modelId="{A487BD0D-4455-4204-A0CE-EFD4225CE01E}" type="sibTrans" cxnId="{69D0129B-F47B-4047-B03D-E5F534E997EA}">
      <dgm:prSet/>
      <dgm:spPr/>
      <dgm:t>
        <a:bodyPr/>
        <a:lstStyle/>
        <a:p>
          <a:endParaRPr lang="en-US"/>
        </a:p>
      </dgm:t>
    </dgm:pt>
    <dgm:pt modelId="{32E7A40D-2415-49E4-B9E2-3BCECE474384}">
      <dgm:prSet/>
      <dgm:spPr/>
      <dgm:t>
        <a:bodyPr/>
        <a:lstStyle/>
        <a:p>
          <a:r>
            <a:rPr lang="uk-UA" dirty="0"/>
            <a:t>А Люльку, на порозі слави та </a:t>
          </a:r>
          <a:r>
            <a:rPr lang="uk-UA" dirty="0" err="1"/>
            <a:t>відкриттів</a:t>
          </a:r>
          <a:r>
            <a:rPr lang="uk-UA" dirty="0"/>
            <a:t>, взяли працювати до Москви, де він неабияк прославився</a:t>
          </a:r>
          <a:endParaRPr lang="en-US" dirty="0"/>
        </a:p>
      </dgm:t>
    </dgm:pt>
    <dgm:pt modelId="{57B44CDB-DD3B-49E9-A506-FFB33AD0302D}" type="parTrans" cxnId="{18526E7F-9748-4515-974D-94129B357853}">
      <dgm:prSet/>
      <dgm:spPr/>
      <dgm:t>
        <a:bodyPr/>
        <a:lstStyle/>
        <a:p>
          <a:endParaRPr lang="en-US"/>
        </a:p>
      </dgm:t>
    </dgm:pt>
    <dgm:pt modelId="{3E698423-7F45-41FA-A2EF-19EA887256D8}" type="sibTrans" cxnId="{18526E7F-9748-4515-974D-94129B357853}">
      <dgm:prSet/>
      <dgm:spPr/>
      <dgm:t>
        <a:bodyPr/>
        <a:lstStyle/>
        <a:p>
          <a:endParaRPr lang="en-US"/>
        </a:p>
      </dgm:t>
    </dgm:pt>
    <dgm:pt modelId="{11274412-F1CD-4336-84E5-2EA71C6023DD}" type="pres">
      <dgm:prSet presAssocID="{CF07FF02-2B31-48FF-9694-BEA24366373C}" presName="hierChild1" presStyleCnt="0">
        <dgm:presLayoutVars>
          <dgm:chPref val="1"/>
          <dgm:dir/>
          <dgm:animOne val="branch"/>
          <dgm:animLvl val="lvl"/>
          <dgm:resizeHandles/>
        </dgm:presLayoutVars>
      </dgm:prSet>
      <dgm:spPr/>
    </dgm:pt>
    <dgm:pt modelId="{8ABA3680-3848-4698-AF6D-479CD28DDF47}" type="pres">
      <dgm:prSet presAssocID="{EBA463AF-309E-493B-A71C-F2C65387A27B}" presName="hierRoot1" presStyleCnt="0"/>
      <dgm:spPr/>
    </dgm:pt>
    <dgm:pt modelId="{AC727F95-BFA5-422C-A31F-C58A5131B051}" type="pres">
      <dgm:prSet presAssocID="{EBA463AF-309E-493B-A71C-F2C65387A27B}" presName="composite" presStyleCnt="0"/>
      <dgm:spPr/>
    </dgm:pt>
    <dgm:pt modelId="{CDFDC20F-4B65-4228-8EAE-637648CB9331}" type="pres">
      <dgm:prSet presAssocID="{EBA463AF-309E-493B-A71C-F2C65387A27B}" presName="background" presStyleLbl="node0" presStyleIdx="0" presStyleCnt="2"/>
      <dgm:spPr/>
    </dgm:pt>
    <dgm:pt modelId="{CFF29362-D80F-4946-9D77-997AF64E72C6}" type="pres">
      <dgm:prSet presAssocID="{EBA463AF-309E-493B-A71C-F2C65387A27B}" presName="text" presStyleLbl="fgAcc0" presStyleIdx="0" presStyleCnt="2">
        <dgm:presLayoutVars>
          <dgm:chPref val="3"/>
        </dgm:presLayoutVars>
      </dgm:prSet>
      <dgm:spPr/>
    </dgm:pt>
    <dgm:pt modelId="{299224DA-26DD-4260-B2E5-C110BE56CA52}" type="pres">
      <dgm:prSet presAssocID="{EBA463AF-309E-493B-A71C-F2C65387A27B}" presName="hierChild2" presStyleCnt="0"/>
      <dgm:spPr/>
    </dgm:pt>
    <dgm:pt modelId="{F2E431F4-7400-4DD9-A272-FAD4D3E13AA3}" type="pres">
      <dgm:prSet presAssocID="{32E7A40D-2415-49E4-B9E2-3BCECE474384}" presName="hierRoot1" presStyleCnt="0"/>
      <dgm:spPr/>
    </dgm:pt>
    <dgm:pt modelId="{6DADF1D2-22AD-4D1C-9272-2F2A14921FF3}" type="pres">
      <dgm:prSet presAssocID="{32E7A40D-2415-49E4-B9E2-3BCECE474384}" presName="composite" presStyleCnt="0"/>
      <dgm:spPr/>
    </dgm:pt>
    <dgm:pt modelId="{46808433-730D-475E-B493-05A631D18476}" type="pres">
      <dgm:prSet presAssocID="{32E7A40D-2415-49E4-B9E2-3BCECE474384}" presName="background" presStyleLbl="node0" presStyleIdx="1" presStyleCnt="2"/>
      <dgm:spPr/>
    </dgm:pt>
    <dgm:pt modelId="{B4B8BBDA-6E5C-4556-8E9B-D00B14E4664B}" type="pres">
      <dgm:prSet presAssocID="{32E7A40D-2415-49E4-B9E2-3BCECE474384}" presName="text" presStyleLbl="fgAcc0" presStyleIdx="1" presStyleCnt="2">
        <dgm:presLayoutVars>
          <dgm:chPref val="3"/>
        </dgm:presLayoutVars>
      </dgm:prSet>
      <dgm:spPr/>
    </dgm:pt>
    <dgm:pt modelId="{474F4534-F72A-4051-8484-F1F93F797577}" type="pres">
      <dgm:prSet presAssocID="{32E7A40D-2415-49E4-B9E2-3BCECE474384}" presName="hierChild2" presStyleCnt="0"/>
      <dgm:spPr/>
    </dgm:pt>
  </dgm:ptLst>
  <dgm:cxnLst>
    <dgm:cxn modelId="{2B4E6F04-A1BB-4B0C-A03D-D1E1CC7C6F3B}" type="presOf" srcId="{CF07FF02-2B31-48FF-9694-BEA24366373C}" destId="{11274412-F1CD-4336-84E5-2EA71C6023DD}" srcOrd="0" destOrd="0" presId="urn:microsoft.com/office/officeart/2005/8/layout/hierarchy1"/>
    <dgm:cxn modelId="{59C8FC1D-035C-4855-A515-A09A6CD257BA}" type="presOf" srcId="{EBA463AF-309E-493B-A71C-F2C65387A27B}" destId="{CFF29362-D80F-4946-9D77-997AF64E72C6}" srcOrd="0" destOrd="0" presId="urn:microsoft.com/office/officeart/2005/8/layout/hierarchy1"/>
    <dgm:cxn modelId="{18526E7F-9748-4515-974D-94129B357853}" srcId="{CF07FF02-2B31-48FF-9694-BEA24366373C}" destId="{32E7A40D-2415-49E4-B9E2-3BCECE474384}" srcOrd="1" destOrd="0" parTransId="{57B44CDB-DD3B-49E9-A506-FFB33AD0302D}" sibTransId="{3E698423-7F45-41FA-A2EF-19EA887256D8}"/>
    <dgm:cxn modelId="{950A717F-6D8D-4B7C-A804-41FE7AAF40D8}" type="presOf" srcId="{32E7A40D-2415-49E4-B9E2-3BCECE474384}" destId="{B4B8BBDA-6E5C-4556-8E9B-D00B14E4664B}" srcOrd="0" destOrd="0" presId="urn:microsoft.com/office/officeart/2005/8/layout/hierarchy1"/>
    <dgm:cxn modelId="{69D0129B-F47B-4047-B03D-E5F534E997EA}" srcId="{CF07FF02-2B31-48FF-9694-BEA24366373C}" destId="{EBA463AF-309E-493B-A71C-F2C65387A27B}" srcOrd="0" destOrd="0" parTransId="{3E0631C1-7451-4AF2-8E80-6E1275DD9656}" sibTransId="{A487BD0D-4455-4204-A0CE-EFD4225CE01E}"/>
    <dgm:cxn modelId="{0EA2B214-7977-4431-A0C5-92F40F9BAFF2}" type="presParOf" srcId="{11274412-F1CD-4336-84E5-2EA71C6023DD}" destId="{8ABA3680-3848-4698-AF6D-479CD28DDF47}" srcOrd="0" destOrd="0" presId="urn:microsoft.com/office/officeart/2005/8/layout/hierarchy1"/>
    <dgm:cxn modelId="{A33B21B6-1B90-4400-8265-E973D45AFAA1}" type="presParOf" srcId="{8ABA3680-3848-4698-AF6D-479CD28DDF47}" destId="{AC727F95-BFA5-422C-A31F-C58A5131B051}" srcOrd="0" destOrd="0" presId="urn:microsoft.com/office/officeart/2005/8/layout/hierarchy1"/>
    <dgm:cxn modelId="{0C23AADF-E44C-498F-B0C8-E1212C3ED5A5}" type="presParOf" srcId="{AC727F95-BFA5-422C-A31F-C58A5131B051}" destId="{CDFDC20F-4B65-4228-8EAE-637648CB9331}" srcOrd="0" destOrd="0" presId="urn:microsoft.com/office/officeart/2005/8/layout/hierarchy1"/>
    <dgm:cxn modelId="{3B21A32F-75F1-478C-8465-2C123C776C79}" type="presParOf" srcId="{AC727F95-BFA5-422C-A31F-C58A5131B051}" destId="{CFF29362-D80F-4946-9D77-997AF64E72C6}" srcOrd="1" destOrd="0" presId="urn:microsoft.com/office/officeart/2005/8/layout/hierarchy1"/>
    <dgm:cxn modelId="{3400515D-F053-440B-A904-231596D60564}" type="presParOf" srcId="{8ABA3680-3848-4698-AF6D-479CD28DDF47}" destId="{299224DA-26DD-4260-B2E5-C110BE56CA52}" srcOrd="1" destOrd="0" presId="urn:microsoft.com/office/officeart/2005/8/layout/hierarchy1"/>
    <dgm:cxn modelId="{769255A8-49D0-42DC-8079-3EFE0DD1C404}" type="presParOf" srcId="{11274412-F1CD-4336-84E5-2EA71C6023DD}" destId="{F2E431F4-7400-4DD9-A272-FAD4D3E13AA3}" srcOrd="1" destOrd="0" presId="urn:microsoft.com/office/officeart/2005/8/layout/hierarchy1"/>
    <dgm:cxn modelId="{B50DC645-D5B3-4FB9-92EF-7626CB62DA36}" type="presParOf" srcId="{F2E431F4-7400-4DD9-A272-FAD4D3E13AA3}" destId="{6DADF1D2-22AD-4D1C-9272-2F2A14921FF3}" srcOrd="0" destOrd="0" presId="urn:microsoft.com/office/officeart/2005/8/layout/hierarchy1"/>
    <dgm:cxn modelId="{2E396214-6A68-400C-A4E9-526895E7DC1F}" type="presParOf" srcId="{6DADF1D2-22AD-4D1C-9272-2F2A14921FF3}" destId="{46808433-730D-475E-B493-05A631D18476}" srcOrd="0" destOrd="0" presId="urn:microsoft.com/office/officeart/2005/8/layout/hierarchy1"/>
    <dgm:cxn modelId="{C7DE2D15-2756-41EC-9B5B-89B3FF1572EA}" type="presParOf" srcId="{6DADF1D2-22AD-4D1C-9272-2F2A14921FF3}" destId="{B4B8BBDA-6E5C-4556-8E9B-D00B14E4664B}" srcOrd="1" destOrd="0" presId="urn:microsoft.com/office/officeart/2005/8/layout/hierarchy1"/>
    <dgm:cxn modelId="{D30B72E9-8447-4A80-81EE-2342A1CC79A6}" type="presParOf" srcId="{F2E431F4-7400-4DD9-A272-FAD4D3E13AA3}" destId="{474F4534-F72A-4051-8484-F1F93F79757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0EDEE5-DE55-4410-997F-C45124E97AB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FBBA2B0-141F-4B4B-93B2-2DE6F51B911F}">
      <dgm:prSet/>
      <dgm:spPr/>
      <dgm:t>
        <a:bodyPr/>
        <a:lstStyle/>
        <a:p>
          <a:r>
            <a:rPr lang="uk-UA" dirty="0"/>
            <a:t>Архип Люлька повністю виправдав ті надії які на нього покладав Михайло Кравчук. </a:t>
          </a:r>
          <a:endParaRPr lang="en-US" dirty="0"/>
        </a:p>
      </dgm:t>
    </dgm:pt>
    <dgm:pt modelId="{F1CB0DD3-7C95-40A0-8ABC-84611815E0B8}" type="parTrans" cxnId="{DF286972-5D3B-4111-8B5D-5C920AD86695}">
      <dgm:prSet/>
      <dgm:spPr/>
      <dgm:t>
        <a:bodyPr/>
        <a:lstStyle/>
        <a:p>
          <a:endParaRPr lang="en-US"/>
        </a:p>
      </dgm:t>
    </dgm:pt>
    <dgm:pt modelId="{E179438D-F568-441E-A632-1DCE4545C0FC}" type="sibTrans" cxnId="{DF286972-5D3B-4111-8B5D-5C920AD86695}">
      <dgm:prSet/>
      <dgm:spPr/>
      <dgm:t>
        <a:bodyPr/>
        <a:lstStyle/>
        <a:p>
          <a:endParaRPr lang="en-US"/>
        </a:p>
      </dgm:t>
    </dgm:pt>
    <dgm:pt modelId="{45B2DAC3-D03B-449D-A4BE-8AAABABB7611}">
      <dgm:prSet/>
      <dgm:spPr/>
      <dgm:t>
        <a:bodyPr/>
        <a:lstStyle/>
        <a:p>
          <a:r>
            <a:rPr lang="uk-UA" dirty="0"/>
            <a:t>Своїми винаходами він довів що вчитель продовжується у своєму учні.</a:t>
          </a:r>
          <a:endParaRPr lang="en-US" dirty="0"/>
        </a:p>
      </dgm:t>
    </dgm:pt>
    <dgm:pt modelId="{18A4EA4E-7F47-4B3D-B7E0-736030C532F6}" type="parTrans" cxnId="{CE81DB0F-8F66-4B93-A5E9-DE1B4497A5B9}">
      <dgm:prSet/>
      <dgm:spPr/>
      <dgm:t>
        <a:bodyPr/>
        <a:lstStyle/>
        <a:p>
          <a:endParaRPr lang="en-US"/>
        </a:p>
      </dgm:t>
    </dgm:pt>
    <dgm:pt modelId="{703F2D81-3AE3-41B2-A4A6-582621B33867}" type="sibTrans" cxnId="{CE81DB0F-8F66-4B93-A5E9-DE1B4497A5B9}">
      <dgm:prSet/>
      <dgm:spPr/>
      <dgm:t>
        <a:bodyPr/>
        <a:lstStyle/>
        <a:p>
          <a:endParaRPr lang="en-US"/>
        </a:p>
      </dgm:t>
    </dgm:pt>
    <dgm:pt modelId="{8941A897-D3D2-4C3D-82B6-FFD2E11E0F12}">
      <dgm:prSet/>
      <dgm:spPr/>
      <dgm:t>
        <a:bodyPr/>
        <a:lstStyle/>
        <a:p>
          <a:r>
            <a:rPr lang="uk-UA" dirty="0"/>
            <a:t>Архип до кінця свого життя вдячний Михайлу Пилиповичу за все. Про це говорить портрет Кравчука який завжди висів поруч з портретом Тараса Шевченка в домі Люльки.</a:t>
          </a:r>
          <a:endParaRPr lang="en-US" dirty="0"/>
        </a:p>
      </dgm:t>
    </dgm:pt>
    <dgm:pt modelId="{AA9C0661-E559-46D8-9FFA-0B3B68BC4FA1}" type="parTrans" cxnId="{762A626C-1436-4E7B-9D54-C7C3938CB6F9}">
      <dgm:prSet/>
      <dgm:spPr/>
      <dgm:t>
        <a:bodyPr/>
        <a:lstStyle/>
        <a:p>
          <a:endParaRPr lang="en-US"/>
        </a:p>
      </dgm:t>
    </dgm:pt>
    <dgm:pt modelId="{251CF621-F504-4832-AE3F-55E8FC01A464}" type="sibTrans" cxnId="{762A626C-1436-4E7B-9D54-C7C3938CB6F9}">
      <dgm:prSet/>
      <dgm:spPr/>
      <dgm:t>
        <a:bodyPr/>
        <a:lstStyle/>
        <a:p>
          <a:endParaRPr lang="en-US"/>
        </a:p>
      </dgm:t>
    </dgm:pt>
    <dgm:pt modelId="{751E25E7-4BC0-4599-8C7A-86CB551B2C32}" type="pres">
      <dgm:prSet presAssocID="{B70EDEE5-DE55-4410-997F-C45124E97ABA}" presName="hierChild1" presStyleCnt="0">
        <dgm:presLayoutVars>
          <dgm:chPref val="1"/>
          <dgm:dir/>
          <dgm:animOne val="branch"/>
          <dgm:animLvl val="lvl"/>
          <dgm:resizeHandles/>
        </dgm:presLayoutVars>
      </dgm:prSet>
      <dgm:spPr/>
    </dgm:pt>
    <dgm:pt modelId="{E2ED168A-1970-49B7-804B-5F0E9698D04B}" type="pres">
      <dgm:prSet presAssocID="{CFBBA2B0-141F-4B4B-93B2-2DE6F51B911F}" presName="hierRoot1" presStyleCnt="0"/>
      <dgm:spPr/>
    </dgm:pt>
    <dgm:pt modelId="{F05CE189-1E1A-408B-96E8-898A7EAF2ABD}" type="pres">
      <dgm:prSet presAssocID="{CFBBA2B0-141F-4B4B-93B2-2DE6F51B911F}" presName="composite" presStyleCnt="0"/>
      <dgm:spPr/>
    </dgm:pt>
    <dgm:pt modelId="{116E133F-9FEE-40C1-B35A-6C19B358D549}" type="pres">
      <dgm:prSet presAssocID="{CFBBA2B0-141F-4B4B-93B2-2DE6F51B911F}" presName="background" presStyleLbl="node0" presStyleIdx="0" presStyleCnt="3"/>
      <dgm:spPr/>
    </dgm:pt>
    <dgm:pt modelId="{F46E4284-FA83-4EF7-BFB7-FD5A7AE98C79}" type="pres">
      <dgm:prSet presAssocID="{CFBBA2B0-141F-4B4B-93B2-2DE6F51B911F}" presName="text" presStyleLbl="fgAcc0" presStyleIdx="0" presStyleCnt="3">
        <dgm:presLayoutVars>
          <dgm:chPref val="3"/>
        </dgm:presLayoutVars>
      </dgm:prSet>
      <dgm:spPr/>
    </dgm:pt>
    <dgm:pt modelId="{857453AF-451B-46B9-8871-A1E875D1F233}" type="pres">
      <dgm:prSet presAssocID="{CFBBA2B0-141F-4B4B-93B2-2DE6F51B911F}" presName="hierChild2" presStyleCnt="0"/>
      <dgm:spPr/>
    </dgm:pt>
    <dgm:pt modelId="{E75D1015-F15C-421A-9F70-22993CAA33BB}" type="pres">
      <dgm:prSet presAssocID="{45B2DAC3-D03B-449D-A4BE-8AAABABB7611}" presName="hierRoot1" presStyleCnt="0"/>
      <dgm:spPr/>
    </dgm:pt>
    <dgm:pt modelId="{B600FF31-7715-43B4-B66B-103E78455E98}" type="pres">
      <dgm:prSet presAssocID="{45B2DAC3-D03B-449D-A4BE-8AAABABB7611}" presName="composite" presStyleCnt="0"/>
      <dgm:spPr/>
    </dgm:pt>
    <dgm:pt modelId="{9CD14470-7160-4C5B-941A-9BD999D3202F}" type="pres">
      <dgm:prSet presAssocID="{45B2DAC3-D03B-449D-A4BE-8AAABABB7611}" presName="background" presStyleLbl="node0" presStyleIdx="1" presStyleCnt="3"/>
      <dgm:spPr/>
    </dgm:pt>
    <dgm:pt modelId="{45AAAE27-E938-429B-AB2C-C6BDB83B7259}" type="pres">
      <dgm:prSet presAssocID="{45B2DAC3-D03B-449D-A4BE-8AAABABB7611}" presName="text" presStyleLbl="fgAcc0" presStyleIdx="1" presStyleCnt="3">
        <dgm:presLayoutVars>
          <dgm:chPref val="3"/>
        </dgm:presLayoutVars>
      </dgm:prSet>
      <dgm:spPr/>
    </dgm:pt>
    <dgm:pt modelId="{DC8D7E4A-5CF8-4C50-BEDF-620D57437D4F}" type="pres">
      <dgm:prSet presAssocID="{45B2DAC3-D03B-449D-A4BE-8AAABABB7611}" presName="hierChild2" presStyleCnt="0"/>
      <dgm:spPr/>
    </dgm:pt>
    <dgm:pt modelId="{7FCC6350-3D03-4125-AF0A-6A939F37CC98}" type="pres">
      <dgm:prSet presAssocID="{8941A897-D3D2-4C3D-82B6-FFD2E11E0F12}" presName="hierRoot1" presStyleCnt="0"/>
      <dgm:spPr/>
    </dgm:pt>
    <dgm:pt modelId="{11C56C62-FC3F-4997-8AD4-F227B4BDAE5A}" type="pres">
      <dgm:prSet presAssocID="{8941A897-D3D2-4C3D-82B6-FFD2E11E0F12}" presName="composite" presStyleCnt="0"/>
      <dgm:spPr/>
    </dgm:pt>
    <dgm:pt modelId="{C67E8015-E3CB-423E-9500-52532FAB0722}" type="pres">
      <dgm:prSet presAssocID="{8941A897-D3D2-4C3D-82B6-FFD2E11E0F12}" presName="background" presStyleLbl="node0" presStyleIdx="2" presStyleCnt="3"/>
      <dgm:spPr/>
    </dgm:pt>
    <dgm:pt modelId="{37AC9EFD-D1AE-47B3-A453-349A7D528DFE}" type="pres">
      <dgm:prSet presAssocID="{8941A897-D3D2-4C3D-82B6-FFD2E11E0F12}" presName="text" presStyleLbl="fgAcc0" presStyleIdx="2" presStyleCnt="3">
        <dgm:presLayoutVars>
          <dgm:chPref val="3"/>
        </dgm:presLayoutVars>
      </dgm:prSet>
      <dgm:spPr/>
    </dgm:pt>
    <dgm:pt modelId="{7FB9D3F0-CA9C-4F8A-9217-94B14B977907}" type="pres">
      <dgm:prSet presAssocID="{8941A897-D3D2-4C3D-82B6-FFD2E11E0F12}" presName="hierChild2" presStyleCnt="0"/>
      <dgm:spPr/>
    </dgm:pt>
  </dgm:ptLst>
  <dgm:cxnLst>
    <dgm:cxn modelId="{CE81DB0F-8F66-4B93-A5E9-DE1B4497A5B9}" srcId="{B70EDEE5-DE55-4410-997F-C45124E97ABA}" destId="{45B2DAC3-D03B-449D-A4BE-8AAABABB7611}" srcOrd="1" destOrd="0" parTransId="{18A4EA4E-7F47-4B3D-B7E0-736030C532F6}" sibTransId="{703F2D81-3AE3-41B2-A4A6-582621B33867}"/>
    <dgm:cxn modelId="{762A626C-1436-4E7B-9D54-C7C3938CB6F9}" srcId="{B70EDEE5-DE55-4410-997F-C45124E97ABA}" destId="{8941A897-D3D2-4C3D-82B6-FFD2E11E0F12}" srcOrd="2" destOrd="0" parTransId="{AA9C0661-E559-46D8-9FFA-0B3B68BC4FA1}" sibTransId="{251CF621-F504-4832-AE3F-55E8FC01A464}"/>
    <dgm:cxn modelId="{DF286972-5D3B-4111-8B5D-5C920AD86695}" srcId="{B70EDEE5-DE55-4410-997F-C45124E97ABA}" destId="{CFBBA2B0-141F-4B4B-93B2-2DE6F51B911F}" srcOrd="0" destOrd="0" parTransId="{F1CB0DD3-7C95-40A0-8ABC-84611815E0B8}" sibTransId="{E179438D-F568-441E-A632-1DCE4545C0FC}"/>
    <dgm:cxn modelId="{30E71B76-FA3F-4B05-A302-E6FE35D84B54}" type="presOf" srcId="{B70EDEE5-DE55-4410-997F-C45124E97ABA}" destId="{751E25E7-4BC0-4599-8C7A-86CB551B2C32}" srcOrd="0" destOrd="0" presId="urn:microsoft.com/office/officeart/2005/8/layout/hierarchy1"/>
    <dgm:cxn modelId="{A271AAAF-C8FF-43BF-93FE-2F0748182511}" type="presOf" srcId="{45B2DAC3-D03B-449D-A4BE-8AAABABB7611}" destId="{45AAAE27-E938-429B-AB2C-C6BDB83B7259}" srcOrd="0" destOrd="0" presId="urn:microsoft.com/office/officeart/2005/8/layout/hierarchy1"/>
    <dgm:cxn modelId="{7FD521BA-278C-4068-B350-A4A64FFDAF6C}" type="presOf" srcId="{CFBBA2B0-141F-4B4B-93B2-2DE6F51B911F}" destId="{F46E4284-FA83-4EF7-BFB7-FD5A7AE98C79}" srcOrd="0" destOrd="0" presId="urn:microsoft.com/office/officeart/2005/8/layout/hierarchy1"/>
    <dgm:cxn modelId="{DC40A5C3-277B-41A5-93D8-B3791ED66EC7}" type="presOf" srcId="{8941A897-D3D2-4C3D-82B6-FFD2E11E0F12}" destId="{37AC9EFD-D1AE-47B3-A453-349A7D528DFE}" srcOrd="0" destOrd="0" presId="urn:microsoft.com/office/officeart/2005/8/layout/hierarchy1"/>
    <dgm:cxn modelId="{B5ACDE99-E943-4EF0-BAC6-1F127EE27AD5}" type="presParOf" srcId="{751E25E7-4BC0-4599-8C7A-86CB551B2C32}" destId="{E2ED168A-1970-49B7-804B-5F0E9698D04B}" srcOrd="0" destOrd="0" presId="urn:microsoft.com/office/officeart/2005/8/layout/hierarchy1"/>
    <dgm:cxn modelId="{91C75B8D-DDE3-411D-9354-599DE4BD97EC}" type="presParOf" srcId="{E2ED168A-1970-49B7-804B-5F0E9698D04B}" destId="{F05CE189-1E1A-408B-96E8-898A7EAF2ABD}" srcOrd="0" destOrd="0" presId="urn:microsoft.com/office/officeart/2005/8/layout/hierarchy1"/>
    <dgm:cxn modelId="{F5D978B0-69C8-4478-A7A5-33E29FEA8AFE}" type="presParOf" srcId="{F05CE189-1E1A-408B-96E8-898A7EAF2ABD}" destId="{116E133F-9FEE-40C1-B35A-6C19B358D549}" srcOrd="0" destOrd="0" presId="urn:microsoft.com/office/officeart/2005/8/layout/hierarchy1"/>
    <dgm:cxn modelId="{A6CBC3D6-0348-476F-A99C-DB7AC5B5F694}" type="presParOf" srcId="{F05CE189-1E1A-408B-96E8-898A7EAF2ABD}" destId="{F46E4284-FA83-4EF7-BFB7-FD5A7AE98C79}" srcOrd="1" destOrd="0" presId="urn:microsoft.com/office/officeart/2005/8/layout/hierarchy1"/>
    <dgm:cxn modelId="{33B9E980-7807-4C3E-9A0D-60CFB63C3DBD}" type="presParOf" srcId="{E2ED168A-1970-49B7-804B-5F0E9698D04B}" destId="{857453AF-451B-46B9-8871-A1E875D1F233}" srcOrd="1" destOrd="0" presId="urn:microsoft.com/office/officeart/2005/8/layout/hierarchy1"/>
    <dgm:cxn modelId="{CAF89746-1168-478E-9C45-4CDFBBC8B679}" type="presParOf" srcId="{751E25E7-4BC0-4599-8C7A-86CB551B2C32}" destId="{E75D1015-F15C-421A-9F70-22993CAA33BB}" srcOrd="1" destOrd="0" presId="urn:microsoft.com/office/officeart/2005/8/layout/hierarchy1"/>
    <dgm:cxn modelId="{6E601451-1B1A-466F-A919-5CB30BE4E86E}" type="presParOf" srcId="{E75D1015-F15C-421A-9F70-22993CAA33BB}" destId="{B600FF31-7715-43B4-B66B-103E78455E98}" srcOrd="0" destOrd="0" presId="urn:microsoft.com/office/officeart/2005/8/layout/hierarchy1"/>
    <dgm:cxn modelId="{2D9AD231-2A1F-4590-BFBC-6A493511AD82}" type="presParOf" srcId="{B600FF31-7715-43B4-B66B-103E78455E98}" destId="{9CD14470-7160-4C5B-941A-9BD999D3202F}" srcOrd="0" destOrd="0" presId="urn:microsoft.com/office/officeart/2005/8/layout/hierarchy1"/>
    <dgm:cxn modelId="{DD998052-2B87-462B-8571-B19F88177E0A}" type="presParOf" srcId="{B600FF31-7715-43B4-B66B-103E78455E98}" destId="{45AAAE27-E938-429B-AB2C-C6BDB83B7259}" srcOrd="1" destOrd="0" presId="urn:microsoft.com/office/officeart/2005/8/layout/hierarchy1"/>
    <dgm:cxn modelId="{6816DA99-B23A-4E38-AD34-239AFD321432}" type="presParOf" srcId="{E75D1015-F15C-421A-9F70-22993CAA33BB}" destId="{DC8D7E4A-5CF8-4C50-BEDF-620D57437D4F}" srcOrd="1" destOrd="0" presId="urn:microsoft.com/office/officeart/2005/8/layout/hierarchy1"/>
    <dgm:cxn modelId="{6B534122-1A6F-48A8-90AD-B3774CA86144}" type="presParOf" srcId="{751E25E7-4BC0-4599-8C7A-86CB551B2C32}" destId="{7FCC6350-3D03-4125-AF0A-6A939F37CC98}" srcOrd="2" destOrd="0" presId="urn:microsoft.com/office/officeart/2005/8/layout/hierarchy1"/>
    <dgm:cxn modelId="{14A71953-C174-483F-A0EE-788EC87A259A}" type="presParOf" srcId="{7FCC6350-3D03-4125-AF0A-6A939F37CC98}" destId="{11C56C62-FC3F-4997-8AD4-F227B4BDAE5A}" srcOrd="0" destOrd="0" presId="urn:microsoft.com/office/officeart/2005/8/layout/hierarchy1"/>
    <dgm:cxn modelId="{B5FFB6A3-E4EE-42DF-BF9C-B674A3E3C643}" type="presParOf" srcId="{11C56C62-FC3F-4997-8AD4-F227B4BDAE5A}" destId="{C67E8015-E3CB-423E-9500-52532FAB0722}" srcOrd="0" destOrd="0" presId="urn:microsoft.com/office/officeart/2005/8/layout/hierarchy1"/>
    <dgm:cxn modelId="{9B9421AE-E6A2-4EA2-87E0-F06C03A7EFB1}" type="presParOf" srcId="{11C56C62-FC3F-4997-8AD4-F227B4BDAE5A}" destId="{37AC9EFD-D1AE-47B3-A453-349A7D528DFE}" srcOrd="1" destOrd="0" presId="urn:microsoft.com/office/officeart/2005/8/layout/hierarchy1"/>
    <dgm:cxn modelId="{3264B24E-644F-46C3-9DBB-00C22267EA25}" type="presParOf" srcId="{7FCC6350-3D03-4125-AF0A-6A939F37CC98}" destId="{7FB9D3F0-CA9C-4F8A-9217-94B14B97790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D37CC-1868-40C2-9C2E-DC585C112372}">
      <dsp:nvSpPr>
        <dsp:cNvPr id="0" name=""/>
        <dsp:cNvSpPr/>
      </dsp:nvSpPr>
      <dsp:spPr>
        <a:xfrm rot="16200000">
          <a:off x="-1896271" y="1899079"/>
          <a:ext cx="6553200" cy="2755041"/>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898" bIns="0" numCol="1" spcCol="1270" anchor="ctr" anchorCtr="0">
          <a:noAutofit/>
        </a:bodyPr>
        <a:lstStyle/>
        <a:p>
          <a:pPr marL="0" lvl="0" indent="0" algn="ctr" defTabSz="800100">
            <a:lnSpc>
              <a:spcPct val="90000"/>
            </a:lnSpc>
            <a:spcBef>
              <a:spcPct val="0"/>
            </a:spcBef>
            <a:spcAft>
              <a:spcPct val="35000"/>
            </a:spcAft>
            <a:buNone/>
          </a:pPr>
          <a:r>
            <a:rPr lang="ru-RU" sz="1800" kern="1200" dirty="0"/>
            <a:t>Задача на </a:t>
          </a:r>
          <a:r>
            <a:rPr lang="ru-RU" sz="1800" kern="1200" dirty="0" err="1"/>
            <a:t>оптимізації</a:t>
          </a:r>
          <a:r>
            <a:rPr lang="ru-RU" sz="1800" kern="1200" dirty="0"/>
            <a:t> – </a:t>
          </a:r>
          <a:r>
            <a:rPr lang="ru-RU" sz="1800" kern="1200" dirty="0" err="1"/>
            <a:t>це</a:t>
          </a:r>
          <a:r>
            <a:rPr lang="ru-RU" sz="1800" kern="1200" dirty="0"/>
            <a:t> </a:t>
          </a:r>
          <a:r>
            <a:rPr lang="ru-RU" sz="1800" kern="1200" dirty="0" err="1"/>
            <a:t>знаходження</a:t>
          </a:r>
          <a:r>
            <a:rPr lang="ru-RU" sz="1800" kern="1200" dirty="0"/>
            <a:t> на </a:t>
          </a:r>
          <a:r>
            <a:rPr lang="ru-RU" sz="1800" kern="1200" dirty="0" err="1"/>
            <a:t>допустимій</a:t>
          </a:r>
          <a:r>
            <a:rPr lang="ru-RU" sz="1800" kern="1200" dirty="0"/>
            <a:t> </a:t>
          </a:r>
          <a:r>
            <a:rPr lang="ru-RU" sz="1800" kern="1200" dirty="0" err="1"/>
            <a:t>множині</a:t>
          </a:r>
          <a:r>
            <a:rPr lang="ru-RU" sz="1800" kern="1200" dirty="0"/>
            <a:t> оптимального </a:t>
          </a:r>
          <a:r>
            <a:rPr lang="ru-RU" sz="1800" kern="1200" dirty="0" err="1"/>
            <a:t>значення</a:t>
          </a:r>
          <a:r>
            <a:rPr lang="ru-RU" sz="1800" kern="1200" dirty="0"/>
            <a:t> </a:t>
          </a:r>
          <a:r>
            <a:rPr lang="ru-RU" sz="1800" kern="1200" dirty="0" err="1"/>
            <a:t>цільової</a:t>
          </a:r>
          <a:r>
            <a:rPr lang="ru-RU" sz="1800" kern="1200" dirty="0"/>
            <a:t> </a:t>
          </a:r>
          <a:r>
            <a:rPr lang="ru-RU" sz="1800" kern="1200" dirty="0" err="1"/>
            <a:t>функції</a:t>
          </a:r>
          <a:r>
            <a:rPr lang="en-US" sz="1800" kern="1200" dirty="0"/>
            <a:t>     </a:t>
          </a:r>
          <a:r>
            <a:rPr lang="uk-UA" sz="1800" kern="1200" dirty="0"/>
            <a:t>   </a:t>
          </a:r>
          <a:r>
            <a:rPr lang="ru-RU" sz="1800" kern="1200" dirty="0"/>
            <a:t> .</a:t>
          </a:r>
        </a:p>
      </dsp:txBody>
      <dsp:txXfrm rot="5400000">
        <a:off x="2808" y="1310640"/>
        <a:ext cx="2755041" cy="3931920"/>
      </dsp:txXfrm>
    </dsp:sp>
    <dsp:sp modelId="{AAE61F3C-354F-415E-8278-4D0FC3841BB9}">
      <dsp:nvSpPr>
        <dsp:cNvPr id="0" name=""/>
        <dsp:cNvSpPr/>
      </dsp:nvSpPr>
      <dsp:spPr>
        <a:xfrm rot="16200000">
          <a:off x="1065397" y="1899079"/>
          <a:ext cx="6553200" cy="2755041"/>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898" bIns="0" numCol="1" spcCol="1270" anchor="ctr" anchorCtr="0">
          <a:noAutofit/>
        </a:bodyPr>
        <a:lstStyle/>
        <a:p>
          <a:pPr marL="0" lvl="0" indent="0" algn="ctr" defTabSz="800100">
            <a:lnSpc>
              <a:spcPct val="90000"/>
            </a:lnSpc>
            <a:spcBef>
              <a:spcPct val="0"/>
            </a:spcBef>
            <a:spcAft>
              <a:spcPct val="35000"/>
            </a:spcAft>
            <a:buNone/>
          </a:pPr>
          <a:r>
            <a:rPr lang="uk-UA" sz="1800" kern="1200"/>
            <a:t>Розв'язати оптимізаційну задачу означає знайти її оптимальний розв'язок чи встановити, що його немає. Методи розв’язку оптимізаційних задач </a:t>
          </a:r>
          <a:r>
            <a:rPr lang="uk-UA" sz="1800" b="1" kern="1200"/>
            <a:t>–</a:t>
          </a:r>
          <a:r>
            <a:rPr lang="uk-UA" sz="1800" kern="1200"/>
            <a:t> це методи математичного програмування. Оптимізаційна модель є двох видів: задачі максимізації та мінімізації.</a:t>
          </a:r>
          <a:endParaRPr lang="en-US" sz="1800" kern="1200" dirty="0"/>
        </a:p>
      </dsp:txBody>
      <dsp:txXfrm rot="5400000">
        <a:off x="2964476" y="1310640"/>
        <a:ext cx="2755041" cy="3931920"/>
      </dsp:txXfrm>
    </dsp:sp>
    <dsp:sp modelId="{730F1936-5F0B-4C84-85DC-7FDF147E1408}">
      <dsp:nvSpPr>
        <dsp:cNvPr id="0" name=""/>
        <dsp:cNvSpPr/>
      </dsp:nvSpPr>
      <dsp:spPr>
        <a:xfrm rot="16200000">
          <a:off x="4027067" y="1899079"/>
          <a:ext cx="6553200" cy="2755041"/>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898" bIns="0" numCol="1" spcCol="1270" anchor="ctr" anchorCtr="0">
          <a:noAutofit/>
        </a:bodyPr>
        <a:lstStyle/>
        <a:p>
          <a:pPr marL="0" lvl="0" indent="0" algn="ctr" defTabSz="800100">
            <a:lnSpc>
              <a:spcPct val="90000"/>
            </a:lnSpc>
            <a:spcBef>
              <a:spcPct val="0"/>
            </a:spcBef>
            <a:spcAft>
              <a:spcPct val="35000"/>
            </a:spcAft>
            <a:buNone/>
          </a:pPr>
          <a:r>
            <a:rPr lang="uk-UA" sz="1800" kern="1200"/>
            <a:t>Максимізація полягає у знаходженні найбільшого значення цільової функції. Зазвичай відшукується глобальний максимум, і додатковою вимогою при аналізі рішення є перевірка того, чи є знайдений максимум глобальним чи локальним, тобто чи дійсно знайдено шукане рішення задачі. </a:t>
          </a:r>
          <a:endParaRPr lang="en-US" sz="1800" kern="1200" dirty="0"/>
        </a:p>
      </dsp:txBody>
      <dsp:txXfrm rot="5400000">
        <a:off x="5926146" y="1310640"/>
        <a:ext cx="2755041" cy="3931920"/>
      </dsp:txXfrm>
    </dsp:sp>
    <dsp:sp modelId="{4D6E2EA2-B233-4516-90F4-234EBF1CC838}">
      <dsp:nvSpPr>
        <dsp:cNvPr id="0" name=""/>
        <dsp:cNvSpPr/>
      </dsp:nvSpPr>
      <dsp:spPr>
        <a:xfrm rot="16200000">
          <a:off x="6988736" y="1899079"/>
          <a:ext cx="6553200" cy="2755041"/>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898" bIns="0" numCol="1" spcCol="1270" anchor="ctr" anchorCtr="0">
          <a:noAutofit/>
        </a:bodyPr>
        <a:lstStyle/>
        <a:p>
          <a:pPr marL="0" lvl="0" indent="0" algn="ctr" defTabSz="800100">
            <a:lnSpc>
              <a:spcPct val="90000"/>
            </a:lnSpc>
            <a:spcBef>
              <a:spcPct val="0"/>
            </a:spcBef>
            <a:spcAft>
              <a:spcPct val="35000"/>
            </a:spcAft>
            <a:buNone/>
          </a:pPr>
          <a:r>
            <a:rPr lang="uk-UA" sz="1800" kern="1200"/>
            <a:t>Множення цільової функції на від’ємний множник, перетворює задачу максимізація в задачу мінімізації.</a:t>
          </a:r>
          <a:endParaRPr lang="uk-UA" sz="1800" kern="1200" dirty="0"/>
        </a:p>
      </dsp:txBody>
      <dsp:txXfrm rot="5400000">
        <a:off x="8887815" y="1310640"/>
        <a:ext cx="2755041" cy="3931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C04EA-5EEC-4093-AEAE-7887824D3E47}">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1215D7-38EA-4CB0-91FB-C6169482378F}">
      <dsp:nvSpPr>
        <dsp:cNvPr id="0" name=""/>
        <dsp:cNvSpPr/>
      </dsp:nvSpPr>
      <dsp:spPr>
        <a:xfrm>
          <a:off x="752110" y="541866"/>
          <a:ext cx="7301111" cy="108373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60213"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err="1"/>
            <a:t>Параметрична</a:t>
          </a:r>
          <a:r>
            <a:rPr lang="ru-RU" sz="2500" kern="1200" dirty="0"/>
            <a:t> (</a:t>
          </a:r>
          <a:r>
            <a:rPr lang="ru-RU" sz="2500" kern="1200" dirty="0" err="1"/>
            <a:t>вибір</a:t>
          </a:r>
          <a:r>
            <a:rPr lang="ru-RU" sz="2500" kern="1200" dirty="0"/>
            <a:t> </a:t>
          </a:r>
          <a:r>
            <a:rPr lang="ru-RU" sz="2500" kern="1200" dirty="0" err="1"/>
            <a:t>оптимальних</a:t>
          </a:r>
          <a:r>
            <a:rPr lang="ru-RU" sz="2500" kern="1200" dirty="0"/>
            <a:t> </a:t>
          </a:r>
          <a:r>
            <a:rPr lang="ru-RU" sz="2500" kern="1200" dirty="0" err="1"/>
            <a:t>параметрів</a:t>
          </a:r>
          <a:r>
            <a:rPr lang="ru-RU" sz="2500" kern="1200" dirty="0"/>
            <a:t> </a:t>
          </a:r>
          <a:r>
            <a:rPr lang="ru-RU" sz="2500" kern="1200" dirty="0" err="1"/>
            <a:t>об'єкта</a:t>
          </a:r>
          <a:r>
            <a:rPr lang="ru-RU" sz="2500" kern="1200" dirty="0"/>
            <a:t>/</a:t>
          </a:r>
          <a:r>
            <a:rPr lang="ru-RU" sz="2500" kern="1200" dirty="0" err="1"/>
            <a:t>процесу</a:t>
          </a:r>
          <a:r>
            <a:rPr lang="ru-RU" sz="2500" kern="1200" dirty="0"/>
            <a:t>)</a:t>
          </a:r>
        </a:p>
      </dsp:txBody>
      <dsp:txXfrm>
        <a:off x="752110" y="541866"/>
        <a:ext cx="7301111" cy="1083733"/>
      </dsp:txXfrm>
    </dsp:sp>
    <dsp:sp modelId="{999A7EA1-A01E-4E4F-8E08-3F5128484EBB}">
      <dsp:nvSpPr>
        <dsp:cNvPr id="0" name=""/>
        <dsp:cNvSpPr/>
      </dsp:nvSpPr>
      <dsp:spPr>
        <a:xfrm>
          <a:off x="74777" y="406400"/>
          <a:ext cx="1354666" cy="1354666"/>
        </a:xfrm>
        <a:prstGeom prst="ellipse">
          <a:avLst/>
        </a:prstGeom>
        <a:solidFill>
          <a:schemeClr val="accent2">
            <a:lumMod val="5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7A326F8-9E71-4B23-BF9B-283009A82009}">
      <dsp:nvSpPr>
        <dsp:cNvPr id="0" name=""/>
        <dsp:cNvSpPr/>
      </dsp:nvSpPr>
      <dsp:spPr>
        <a:xfrm>
          <a:off x="1146048" y="2167466"/>
          <a:ext cx="6907174" cy="108373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60213"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Структурна (</a:t>
          </a:r>
          <a:r>
            <a:rPr lang="ru-RU" sz="2500" kern="1200" dirty="0" err="1"/>
            <a:t>вибір</a:t>
          </a:r>
          <a:r>
            <a:rPr lang="ru-RU" sz="2500" kern="1200" dirty="0"/>
            <a:t> </a:t>
          </a:r>
          <a:r>
            <a:rPr lang="ru-RU" sz="2500" kern="1200" dirty="0" err="1"/>
            <a:t>оптимальної</a:t>
          </a:r>
          <a:r>
            <a:rPr lang="ru-RU" sz="2500" kern="1200" dirty="0"/>
            <a:t> </a:t>
          </a:r>
          <a:r>
            <a:rPr lang="ru-RU" sz="2500" kern="1200" dirty="0" err="1"/>
            <a:t>структури</a:t>
          </a:r>
          <a:r>
            <a:rPr lang="ru-RU" sz="2500" kern="1200" dirty="0"/>
            <a:t> </a:t>
          </a:r>
          <a:r>
            <a:rPr lang="ru-RU" sz="2500" kern="1200" dirty="0" err="1"/>
            <a:t>об'єкта</a:t>
          </a:r>
          <a:r>
            <a:rPr lang="ru-RU" sz="2500" kern="1200" dirty="0"/>
            <a:t>/</a:t>
          </a:r>
          <a:r>
            <a:rPr lang="ru-RU" sz="2500" kern="1200" dirty="0" err="1"/>
            <a:t>процесу</a:t>
          </a:r>
          <a:r>
            <a:rPr lang="ru-RU" sz="2500" kern="1200" dirty="0"/>
            <a:t>)</a:t>
          </a:r>
        </a:p>
      </dsp:txBody>
      <dsp:txXfrm>
        <a:off x="1146048" y="2167466"/>
        <a:ext cx="6907174" cy="1083733"/>
      </dsp:txXfrm>
    </dsp:sp>
    <dsp:sp modelId="{0D8D630C-4671-452A-9FAF-976B13E29D0B}">
      <dsp:nvSpPr>
        <dsp:cNvPr id="0" name=""/>
        <dsp:cNvSpPr/>
      </dsp:nvSpPr>
      <dsp:spPr>
        <a:xfrm>
          <a:off x="468714" y="2032000"/>
          <a:ext cx="1354666" cy="1354666"/>
        </a:xfrm>
        <a:prstGeom prst="ellipse">
          <a:avLst/>
        </a:prstGeom>
        <a:solidFill>
          <a:schemeClr val="accent2">
            <a:lumMod val="5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277F224-1316-4DE3-AC5B-33FBFC76F9B2}">
      <dsp:nvSpPr>
        <dsp:cNvPr id="0" name=""/>
        <dsp:cNvSpPr/>
      </dsp:nvSpPr>
      <dsp:spPr>
        <a:xfrm>
          <a:off x="752110" y="3793066"/>
          <a:ext cx="7301111" cy="108373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60213" tIns="63500" rIns="63500" bIns="63500" numCol="1" spcCol="1270" anchor="ctr" anchorCtr="0">
          <a:noAutofit/>
        </a:bodyPr>
        <a:lstStyle/>
        <a:p>
          <a:pPr marL="0" lvl="0" indent="0" algn="l" defTabSz="1111250">
            <a:lnSpc>
              <a:spcPct val="90000"/>
            </a:lnSpc>
            <a:spcBef>
              <a:spcPct val="0"/>
            </a:spcBef>
            <a:spcAft>
              <a:spcPct val="35000"/>
            </a:spcAft>
            <a:buNone/>
          </a:pPr>
          <a:r>
            <a:rPr lang="ru-RU" sz="2500" kern="1200" dirty="0"/>
            <a:t>Структурно-</a:t>
          </a:r>
          <a:r>
            <a:rPr lang="ru-RU" sz="2500" kern="1200" dirty="0" err="1"/>
            <a:t>параметрична</a:t>
          </a:r>
          <a:r>
            <a:rPr lang="ru-RU" sz="2500" kern="1200" dirty="0"/>
            <a:t> (</a:t>
          </a:r>
          <a:r>
            <a:rPr lang="ru-RU" sz="2500" kern="1200" dirty="0" err="1"/>
            <a:t>вибір</a:t>
          </a:r>
          <a:r>
            <a:rPr lang="ru-RU" sz="2500" kern="1200" dirty="0"/>
            <a:t> </a:t>
          </a:r>
          <a:r>
            <a:rPr lang="ru-RU" sz="2500" kern="1200" dirty="0" err="1"/>
            <a:t>оптимальних</a:t>
          </a:r>
          <a:r>
            <a:rPr lang="ru-RU" sz="2500" kern="1200" dirty="0"/>
            <a:t> </a:t>
          </a:r>
          <a:r>
            <a:rPr lang="ru-RU" sz="2500" kern="1200" dirty="0" err="1"/>
            <a:t>параметрів</a:t>
          </a:r>
          <a:r>
            <a:rPr lang="ru-RU" sz="2500" kern="1200" dirty="0"/>
            <a:t> та </a:t>
          </a:r>
          <a:r>
            <a:rPr lang="ru-RU" sz="2500" kern="1200" dirty="0" err="1"/>
            <a:t>структури</a:t>
          </a:r>
          <a:r>
            <a:rPr lang="ru-RU" sz="2500" kern="1200" dirty="0"/>
            <a:t> </a:t>
          </a:r>
          <a:r>
            <a:rPr lang="ru-RU" sz="2500" kern="1200" dirty="0" err="1"/>
            <a:t>об'єкта</a:t>
          </a:r>
          <a:r>
            <a:rPr lang="ru-RU" sz="2500" kern="1200" dirty="0"/>
            <a:t>/</a:t>
          </a:r>
          <a:r>
            <a:rPr lang="ru-RU" sz="2500" kern="1200" dirty="0" err="1"/>
            <a:t>процесу</a:t>
          </a:r>
          <a:r>
            <a:rPr lang="ru-RU" sz="2500" kern="1200" dirty="0"/>
            <a:t>)</a:t>
          </a:r>
        </a:p>
      </dsp:txBody>
      <dsp:txXfrm>
        <a:off x="752110" y="3793066"/>
        <a:ext cx="7301111" cy="1083733"/>
      </dsp:txXfrm>
    </dsp:sp>
    <dsp:sp modelId="{8B5A262A-E813-4EA9-B9A9-A9EC52193336}">
      <dsp:nvSpPr>
        <dsp:cNvPr id="0" name=""/>
        <dsp:cNvSpPr/>
      </dsp:nvSpPr>
      <dsp:spPr>
        <a:xfrm>
          <a:off x="74777" y="3657600"/>
          <a:ext cx="1354666" cy="1354666"/>
        </a:xfrm>
        <a:prstGeom prst="ellipse">
          <a:avLst/>
        </a:prstGeom>
        <a:solidFill>
          <a:schemeClr val="accent2">
            <a:lumMod val="5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1A7DE-5AB8-4AD1-AA91-B26327E1B44F}">
      <dsp:nvSpPr>
        <dsp:cNvPr id="0" name=""/>
        <dsp:cNvSpPr/>
      </dsp:nvSpPr>
      <dsp:spPr>
        <a:xfrm>
          <a:off x="0" y="1248049"/>
          <a:ext cx="7231657" cy="1512000"/>
        </a:xfrm>
        <a:prstGeom prst="rect">
          <a:avLst/>
        </a:prstGeom>
        <a:solidFill>
          <a:schemeClr val="accent2">
            <a:lumMod val="60000"/>
            <a:lumOff val="40000"/>
            <a:alpha val="9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1257" tIns="416560" rIns="561257" bIns="142240" numCol="1" spcCol="1270" anchor="t" anchorCtr="0">
          <a:noAutofit/>
        </a:bodyPr>
        <a:lstStyle/>
        <a:p>
          <a:pPr marL="228600" lvl="1" indent="-228600" algn="l" defTabSz="889000">
            <a:lnSpc>
              <a:spcPct val="90000"/>
            </a:lnSpc>
            <a:spcBef>
              <a:spcPct val="0"/>
            </a:spcBef>
            <a:spcAft>
              <a:spcPct val="15000"/>
            </a:spcAft>
            <a:buChar char="•"/>
          </a:pPr>
          <a:r>
            <a:rPr lang="ru-RU" sz="2000" b="0" kern="1200" cap="none" spc="0" dirty="0" err="1">
              <a:ln w="0"/>
              <a:solidFill>
                <a:schemeClr val="tx1"/>
              </a:solidFill>
              <a:effectLst/>
            </a:rPr>
            <a:t>складається</a:t>
          </a:r>
          <a:r>
            <a:rPr lang="ru-RU" sz="2000" b="0" kern="1200" cap="none" spc="0" dirty="0">
              <a:ln w="0"/>
              <a:solidFill>
                <a:schemeClr val="tx1"/>
              </a:solidFill>
              <a:effectLst/>
            </a:rPr>
            <a:t> з </a:t>
          </a:r>
          <a:r>
            <a:rPr lang="ru-RU" sz="2000" b="0" kern="1200" cap="none" spc="0" dirty="0" err="1">
              <a:ln w="0"/>
              <a:solidFill>
                <a:schemeClr val="tx1"/>
              </a:solidFill>
              <a:effectLst/>
            </a:rPr>
            <a:t>керованих</a:t>
          </a:r>
          <a:r>
            <a:rPr lang="ru-RU" sz="2000" b="0" kern="1200" cap="none" spc="0" dirty="0">
              <a:ln w="0"/>
              <a:solidFill>
                <a:schemeClr val="tx1"/>
              </a:solidFill>
              <a:effectLst/>
            </a:rPr>
            <a:t> </a:t>
          </a:r>
          <a:r>
            <a:rPr lang="ru-RU" sz="2000" b="0" kern="1200" cap="none" spc="0" dirty="0" err="1">
              <a:ln w="0"/>
              <a:solidFill>
                <a:schemeClr val="tx1"/>
              </a:solidFill>
              <a:effectLst/>
            </a:rPr>
            <a:t>змінних</a:t>
          </a:r>
          <a:r>
            <a:rPr lang="ru-RU" sz="2000" b="0" kern="1200" cap="none" spc="0" dirty="0">
              <a:ln w="0"/>
              <a:solidFill>
                <a:schemeClr val="tx1"/>
              </a:solidFill>
              <a:effectLst/>
            </a:rPr>
            <a:t>;</a:t>
          </a:r>
        </a:p>
        <a:p>
          <a:pPr marL="228600" lvl="1" indent="-228600" algn="l" defTabSz="889000">
            <a:lnSpc>
              <a:spcPct val="90000"/>
            </a:lnSpc>
            <a:spcBef>
              <a:spcPct val="0"/>
            </a:spcBef>
            <a:spcAft>
              <a:spcPct val="15000"/>
            </a:spcAft>
            <a:buChar char="•"/>
          </a:pPr>
          <a:r>
            <a:rPr lang="ru-RU" sz="2000" b="0" kern="1200" cap="none" spc="0" dirty="0" err="1">
              <a:ln w="0"/>
              <a:solidFill>
                <a:schemeClr val="tx1"/>
              </a:solidFill>
              <a:effectLst/>
            </a:rPr>
            <a:t>некерованих</a:t>
          </a:r>
          <a:r>
            <a:rPr lang="ru-RU" sz="2000" b="0" kern="1200" cap="none" spc="0" dirty="0">
              <a:ln w="0"/>
              <a:solidFill>
                <a:schemeClr val="tx1"/>
              </a:solidFill>
              <a:effectLst/>
            </a:rPr>
            <a:t> </a:t>
          </a:r>
          <a:r>
            <a:rPr lang="ru-RU" sz="2000" b="0" kern="1200" cap="none" spc="0" dirty="0" err="1">
              <a:ln w="0"/>
              <a:solidFill>
                <a:schemeClr val="tx1"/>
              </a:solidFill>
              <a:effectLst/>
            </a:rPr>
            <a:t>змінних</a:t>
          </a:r>
          <a:r>
            <a:rPr lang="ru-RU" sz="2000" b="0" kern="1200" cap="none" spc="0" dirty="0">
              <a:ln w="0"/>
              <a:solidFill>
                <a:schemeClr val="tx1"/>
              </a:solidFill>
              <a:effectLst/>
            </a:rPr>
            <a:t>;</a:t>
          </a:r>
        </a:p>
        <a:p>
          <a:pPr marL="228600" lvl="1" indent="-228600" algn="l" defTabSz="889000">
            <a:lnSpc>
              <a:spcPct val="90000"/>
            </a:lnSpc>
            <a:spcBef>
              <a:spcPct val="0"/>
            </a:spcBef>
            <a:spcAft>
              <a:spcPct val="15000"/>
            </a:spcAft>
            <a:buChar char="•"/>
          </a:pPr>
          <a:r>
            <a:rPr lang="ru-RU" sz="2000" b="0" kern="1200" cap="none" spc="0" dirty="0" err="1">
              <a:ln w="0"/>
              <a:solidFill>
                <a:schemeClr val="tx1"/>
              </a:solidFill>
              <a:effectLst/>
            </a:rPr>
            <a:t>форми</a:t>
          </a:r>
          <a:r>
            <a:rPr lang="ru-RU" sz="2000" b="0" kern="1200" cap="none" spc="0" dirty="0">
              <a:ln w="0"/>
              <a:solidFill>
                <a:schemeClr val="tx1"/>
              </a:solidFill>
              <a:effectLst/>
            </a:rPr>
            <a:t> </a:t>
          </a:r>
          <a:r>
            <a:rPr lang="ru-RU" sz="2000" b="0" kern="1200" cap="none" spc="0" dirty="0" err="1">
              <a:ln w="0"/>
              <a:solidFill>
                <a:schemeClr val="tx1"/>
              </a:solidFill>
              <a:effectLst/>
            </a:rPr>
            <a:t>функції</a:t>
          </a:r>
          <a:r>
            <a:rPr lang="ru-RU" sz="2000" b="0" kern="1200" cap="none" spc="0" dirty="0">
              <a:ln w="0"/>
              <a:solidFill>
                <a:schemeClr val="tx1"/>
              </a:solidFill>
              <a:effectLst/>
            </a:rPr>
            <a:t> (виду </a:t>
          </a:r>
          <a:endParaRPr lang="uk-UA" sz="2000" b="0" kern="1200" cap="none" spc="0" dirty="0">
            <a:ln w="0"/>
            <a:solidFill>
              <a:schemeClr val="tx1"/>
            </a:solidFill>
            <a:effectLst/>
          </a:endParaRPr>
        </a:p>
      </dsp:txBody>
      <dsp:txXfrm>
        <a:off x="0" y="1248049"/>
        <a:ext cx="7231657" cy="1512000"/>
      </dsp:txXfrm>
    </dsp:sp>
    <dsp:sp modelId="{639CA52D-53FD-4938-AD72-F810E6FDA2B5}">
      <dsp:nvSpPr>
        <dsp:cNvPr id="0" name=""/>
        <dsp:cNvSpPr/>
      </dsp:nvSpPr>
      <dsp:spPr>
        <a:xfrm>
          <a:off x="361582" y="952849"/>
          <a:ext cx="5062159" cy="59040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338" tIns="0" rIns="191338" bIns="0" numCol="1" spcCol="1270" anchor="ctr" anchorCtr="0">
          <a:noAutofit/>
        </a:bodyPr>
        <a:lstStyle/>
        <a:p>
          <a:pPr marL="0" lvl="0" indent="0" algn="l" defTabSz="889000">
            <a:lnSpc>
              <a:spcPct val="90000"/>
            </a:lnSpc>
            <a:spcBef>
              <a:spcPct val="0"/>
            </a:spcBef>
            <a:spcAft>
              <a:spcPct val="35000"/>
            </a:spcAft>
            <a:buNone/>
          </a:pPr>
          <a:r>
            <a:rPr lang="ru-RU" sz="2000" kern="1200" dirty="0" err="1"/>
            <a:t>Цільова</a:t>
          </a:r>
          <a:r>
            <a:rPr lang="ru-RU" sz="2000" kern="1200" dirty="0"/>
            <a:t> </a:t>
          </a:r>
          <a:r>
            <a:rPr lang="ru-RU" sz="2000" kern="1200" dirty="0" err="1"/>
            <a:t>функція</a:t>
          </a:r>
          <a:r>
            <a:rPr lang="ru-RU" sz="2000" kern="1200" dirty="0"/>
            <a:t> (</a:t>
          </a:r>
          <a:r>
            <a:rPr lang="ru-RU" sz="2000" kern="1200" dirty="0" err="1"/>
            <a:t>критерій</a:t>
          </a:r>
          <a:r>
            <a:rPr lang="ru-RU" sz="2000" kern="1200" dirty="0"/>
            <a:t> </a:t>
          </a:r>
          <a:r>
            <a:rPr lang="ru-RU" sz="2000" kern="1200" dirty="0" err="1"/>
            <a:t>оптимальності</a:t>
          </a:r>
          <a:r>
            <a:rPr lang="ru-RU" sz="2000" kern="1200" dirty="0"/>
            <a:t>)</a:t>
          </a:r>
        </a:p>
      </dsp:txBody>
      <dsp:txXfrm>
        <a:off x="390403" y="981670"/>
        <a:ext cx="5004517" cy="532758"/>
      </dsp:txXfrm>
    </dsp:sp>
    <dsp:sp modelId="{F3F3C1B0-1884-4C9A-8B73-358B254BAE13}">
      <dsp:nvSpPr>
        <dsp:cNvPr id="0" name=""/>
        <dsp:cNvSpPr/>
      </dsp:nvSpPr>
      <dsp:spPr>
        <a:xfrm>
          <a:off x="0" y="3163249"/>
          <a:ext cx="7231657" cy="1815681"/>
        </a:xfrm>
        <a:prstGeom prst="rect">
          <a:avLst/>
        </a:prstGeom>
        <a:solidFill>
          <a:schemeClr val="accent2">
            <a:lumMod val="60000"/>
            <a:lumOff val="40000"/>
            <a:alpha val="9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1257" tIns="416560" rIns="561257" bIns="142240" numCol="1" spcCol="1270" anchor="t" anchorCtr="0">
          <a:noAutofit/>
        </a:bodyPr>
        <a:lstStyle/>
        <a:p>
          <a:pPr marL="228600" lvl="1" indent="-228600" algn="l" defTabSz="889000">
            <a:lnSpc>
              <a:spcPct val="90000"/>
            </a:lnSpc>
            <a:spcBef>
              <a:spcPct val="0"/>
            </a:spcBef>
            <a:spcAft>
              <a:spcPct val="15000"/>
            </a:spcAft>
            <a:buChar char="•"/>
          </a:pPr>
          <a:r>
            <a:rPr lang="ru-RU" sz="2000" kern="1200" dirty="0"/>
            <a:t>область, у межах </a:t>
          </a:r>
          <a:r>
            <a:rPr lang="ru-RU" sz="2000" kern="1200" dirty="0" err="1"/>
            <a:t>якої</a:t>
          </a:r>
          <a:r>
            <a:rPr lang="ru-RU" sz="2000" kern="1200" dirty="0"/>
            <a:t> </a:t>
          </a:r>
          <a:r>
            <a:rPr lang="ru-RU" sz="2000" kern="1200" dirty="0" err="1"/>
            <a:t>здійснюється</a:t>
          </a:r>
          <a:r>
            <a:rPr lang="ru-RU" sz="2000" kern="1200" dirty="0"/>
            <a:t> </a:t>
          </a:r>
          <a:r>
            <a:rPr lang="ru-RU" sz="2000" kern="1200" dirty="0" err="1"/>
            <a:t>вибір</a:t>
          </a:r>
          <a:r>
            <a:rPr lang="ru-RU" sz="2000" kern="1200" dirty="0"/>
            <a:t> </a:t>
          </a:r>
          <a:r>
            <a:rPr lang="ru-RU" sz="2000" kern="1200" dirty="0" err="1"/>
            <a:t>рішень</a:t>
          </a:r>
          <a:r>
            <a:rPr lang="ru-RU" sz="2000" kern="1200" dirty="0"/>
            <a:t>. У </a:t>
          </a:r>
          <a:r>
            <a:rPr lang="ru-RU" sz="2000" kern="1200" dirty="0" err="1"/>
            <a:t>економічних</a:t>
          </a:r>
          <a:r>
            <a:rPr lang="ru-RU" sz="2000" kern="1200" dirty="0"/>
            <a:t> </a:t>
          </a:r>
          <a:r>
            <a:rPr lang="ru-RU" sz="2000" kern="1200" dirty="0" err="1"/>
            <a:t>завданнях</a:t>
          </a:r>
          <a:r>
            <a:rPr lang="ru-RU" sz="2000" kern="1200" dirty="0"/>
            <a:t> вона </a:t>
          </a:r>
          <a:r>
            <a:rPr lang="ru-RU" sz="2000" kern="1200" dirty="0" err="1"/>
            <a:t>обмежена</a:t>
          </a:r>
          <a:r>
            <a:rPr lang="ru-RU" sz="2000" kern="1200" dirty="0"/>
            <a:t> </a:t>
          </a:r>
          <a:r>
            <a:rPr lang="ru-RU" sz="2000" kern="1200" dirty="0" err="1"/>
            <a:t>готівковими</a:t>
          </a:r>
          <a:r>
            <a:rPr lang="ru-RU" sz="2000" kern="1200" dirty="0"/>
            <a:t> ресурсами, </a:t>
          </a:r>
          <a:r>
            <a:rPr lang="ru-RU" sz="2000" kern="1200" dirty="0" err="1"/>
            <a:t>умовами</a:t>
          </a:r>
          <a:r>
            <a:rPr lang="ru-RU" sz="2000" kern="1200" dirty="0"/>
            <a:t>, </a:t>
          </a:r>
          <a:r>
            <a:rPr lang="ru-RU" sz="2000" kern="1200" dirty="0" err="1"/>
            <a:t>які</a:t>
          </a:r>
          <a:r>
            <a:rPr lang="ru-RU" sz="2000" kern="1200" dirty="0"/>
            <a:t> </a:t>
          </a:r>
          <a:r>
            <a:rPr lang="ru-RU" sz="2000" kern="1200" dirty="0" err="1"/>
            <a:t>записуються</a:t>
          </a:r>
          <a:r>
            <a:rPr lang="ru-RU" sz="2000" kern="1200" dirty="0"/>
            <a:t> як </a:t>
          </a:r>
          <a:r>
            <a:rPr lang="ru-RU" sz="2000" kern="1200" dirty="0" err="1"/>
            <a:t>системи</a:t>
          </a:r>
          <a:r>
            <a:rPr lang="ru-RU" sz="2000" kern="1200" dirty="0"/>
            <a:t> </a:t>
          </a:r>
          <a:r>
            <a:rPr lang="ru-RU" sz="2000" kern="1200" dirty="0" err="1"/>
            <a:t>обмежень</a:t>
          </a:r>
          <a:r>
            <a:rPr lang="ru-RU" sz="2000" kern="1200" dirty="0"/>
            <a:t>, </a:t>
          </a:r>
          <a:r>
            <a:rPr lang="ru-RU" sz="2000" kern="1200" dirty="0" err="1"/>
            <a:t>що</a:t>
          </a:r>
          <a:r>
            <a:rPr lang="ru-RU" sz="2000" kern="1200" dirty="0"/>
            <a:t> </a:t>
          </a:r>
          <a:r>
            <a:rPr lang="ru-RU" sz="2000" kern="1200" dirty="0" err="1"/>
            <a:t>складається</a:t>
          </a:r>
          <a:r>
            <a:rPr lang="ru-RU" sz="2000" kern="1200" dirty="0"/>
            <a:t> з </a:t>
          </a:r>
          <a:r>
            <a:rPr lang="ru-RU" sz="2000" kern="1200" dirty="0" err="1"/>
            <a:t>рівнянь</a:t>
          </a:r>
          <a:r>
            <a:rPr lang="ru-RU" sz="2000" kern="1200" dirty="0"/>
            <a:t> і </a:t>
          </a:r>
          <a:r>
            <a:rPr lang="ru-RU" sz="2000" kern="1200" dirty="0" err="1"/>
            <a:t>нерівностей</a:t>
          </a:r>
          <a:r>
            <a:rPr lang="ru-RU" sz="2000" kern="1200" dirty="0"/>
            <a:t>.</a:t>
          </a:r>
        </a:p>
      </dsp:txBody>
      <dsp:txXfrm>
        <a:off x="0" y="3163249"/>
        <a:ext cx="7231657" cy="1815681"/>
      </dsp:txXfrm>
    </dsp:sp>
    <dsp:sp modelId="{9DE16B91-70A1-470A-80E6-C2F401D7EB6A}">
      <dsp:nvSpPr>
        <dsp:cNvPr id="0" name=""/>
        <dsp:cNvSpPr/>
      </dsp:nvSpPr>
      <dsp:spPr>
        <a:xfrm>
          <a:off x="361582" y="2868049"/>
          <a:ext cx="5062159" cy="59040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338" tIns="0" rIns="191338" bIns="0" numCol="1" spcCol="1270" anchor="ctr" anchorCtr="0">
          <a:noAutofit/>
        </a:bodyPr>
        <a:lstStyle/>
        <a:p>
          <a:pPr marL="0" lvl="0" indent="0" algn="l" defTabSz="889000">
            <a:lnSpc>
              <a:spcPct val="90000"/>
            </a:lnSpc>
            <a:spcBef>
              <a:spcPct val="0"/>
            </a:spcBef>
            <a:spcAft>
              <a:spcPct val="35000"/>
            </a:spcAft>
            <a:buNone/>
          </a:pPr>
          <a:r>
            <a:rPr lang="ru-RU" sz="2000" kern="1200" dirty="0"/>
            <a:t>Область </a:t>
          </a:r>
          <a:r>
            <a:rPr lang="ru-RU" sz="2000" kern="1200" dirty="0" err="1"/>
            <a:t>допустимих</a:t>
          </a:r>
          <a:r>
            <a:rPr lang="ru-RU" sz="2000" kern="1200" dirty="0"/>
            <a:t> </a:t>
          </a:r>
          <a:r>
            <a:rPr lang="ru-RU" sz="2000" kern="1200" dirty="0" err="1"/>
            <a:t>рішень</a:t>
          </a:r>
          <a:endParaRPr lang="ru-RU" sz="2000" kern="1200" dirty="0"/>
        </a:p>
      </dsp:txBody>
      <dsp:txXfrm>
        <a:off x="390403" y="2896870"/>
        <a:ext cx="5004517"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CE0C2-6CC0-40B8-AAC2-2CC9EA88F786}">
      <dsp:nvSpPr>
        <dsp:cNvPr id="0" name=""/>
        <dsp:cNvSpPr/>
      </dsp:nvSpPr>
      <dsp:spPr>
        <a:xfrm>
          <a:off x="7817254" y="1902066"/>
          <a:ext cx="1343061" cy="639175"/>
        </a:xfrm>
        <a:custGeom>
          <a:avLst/>
          <a:gdLst/>
          <a:ahLst/>
          <a:cxnLst/>
          <a:rect l="0" t="0" r="0" b="0"/>
          <a:pathLst>
            <a:path>
              <a:moveTo>
                <a:pt x="0" y="0"/>
              </a:moveTo>
              <a:lnTo>
                <a:pt x="0" y="435579"/>
              </a:lnTo>
              <a:lnTo>
                <a:pt x="1343061" y="435579"/>
              </a:lnTo>
              <a:lnTo>
                <a:pt x="1343061" y="63917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C21F9B-A80B-45DE-83F8-F147766C1948}">
      <dsp:nvSpPr>
        <dsp:cNvPr id="0" name=""/>
        <dsp:cNvSpPr/>
      </dsp:nvSpPr>
      <dsp:spPr>
        <a:xfrm>
          <a:off x="6474193" y="1902066"/>
          <a:ext cx="1343061" cy="639175"/>
        </a:xfrm>
        <a:custGeom>
          <a:avLst/>
          <a:gdLst/>
          <a:ahLst/>
          <a:cxnLst/>
          <a:rect l="0" t="0" r="0" b="0"/>
          <a:pathLst>
            <a:path>
              <a:moveTo>
                <a:pt x="1343061" y="0"/>
              </a:moveTo>
              <a:lnTo>
                <a:pt x="1343061" y="435579"/>
              </a:lnTo>
              <a:lnTo>
                <a:pt x="0" y="435579"/>
              </a:lnTo>
              <a:lnTo>
                <a:pt x="0" y="63917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3E9073-7ABC-4A3E-AA4E-39C7486B4D62}">
      <dsp:nvSpPr>
        <dsp:cNvPr id="0" name=""/>
        <dsp:cNvSpPr/>
      </dsp:nvSpPr>
      <dsp:spPr>
        <a:xfrm>
          <a:off x="2445008" y="1902066"/>
          <a:ext cx="1343061" cy="639175"/>
        </a:xfrm>
        <a:custGeom>
          <a:avLst/>
          <a:gdLst/>
          <a:ahLst/>
          <a:cxnLst/>
          <a:rect l="0" t="0" r="0" b="0"/>
          <a:pathLst>
            <a:path>
              <a:moveTo>
                <a:pt x="0" y="0"/>
              </a:moveTo>
              <a:lnTo>
                <a:pt x="0" y="435579"/>
              </a:lnTo>
              <a:lnTo>
                <a:pt x="1343061" y="435579"/>
              </a:lnTo>
              <a:lnTo>
                <a:pt x="1343061" y="63917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8CA456-4B17-49D9-8A8D-AF143D96C9E4}">
      <dsp:nvSpPr>
        <dsp:cNvPr id="0" name=""/>
        <dsp:cNvSpPr/>
      </dsp:nvSpPr>
      <dsp:spPr>
        <a:xfrm>
          <a:off x="1101946" y="1902066"/>
          <a:ext cx="1343061" cy="639175"/>
        </a:xfrm>
        <a:custGeom>
          <a:avLst/>
          <a:gdLst/>
          <a:ahLst/>
          <a:cxnLst/>
          <a:rect l="0" t="0" r="0" b="0"/>
          <a:pathLst>
            <a:path>
              <a:moveTo>
                <a:pt x="1343061" y="0"/>
              </a:moveTo>
              <a:lnTo>
                <a:pt x="1343061" y="435579"/>
              </a:lnTo>
              <a:lnTo>
                <a:pt x="0" y="435579"/>
              </a:lnTo>
              <a:lnTo>
                <a:pt x="0" y="63917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2FB042-C507-4F7D-90E9-6AEFBE30DA51}">
      <dsp:nvSpPr>
        <dsp:cNvPr id="0" name=""/>
        <dsp:cNvSpPr/>
      </dsp:nvSpPr>
      <dsp:spPr>
        <a:xfrm>
          <a:off x="1346139" y="506503"/>
          <a:ext cx="2197737" cy="1395563"/>
        </a:xfrm>
        <a:prstGeom prst="roundRect">
          <a:avLst>
            <a:gd name="adj" fmla="val 10000"/>
          </a:avLst>
        </a:prstGeom>
        <a:solidFill>
          <a:schemeClr val="accent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246892FC-AE77-4CD0-A470-8174A244C5F5}">
      <dsp:nvSpPr>
        <dsp:cNvPr id="0" name=""/>
        <dsp:cNvSpPr/>
      </dsp:nvSpPr>
      <dsp:spPr>
        <a:xfrm>
          <a:off x="1590332" y="738486"/>
          <a:ext cx="2197737" cy="1395563"/>
        </a:xfrm>
        <a:prstGeom prst="roundRect">
          <a:avLst>
            <a:gd name="adj" fmla="val 10000"/>
          </a:avLst>
        </a:prstGeom>
        <a:solidFill>
          <a:schemeClr val="accent2">
            <a:lumMod val="60000"/>
            <a:lumOff val="4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err="1"/>
            <a:t>Залежно</a:t>
          </a:r>
          <a:r>
            <a:rPr lang="ru-RU" sz="1400" kern="1200" dirty="0"/>
            <a:t> </a:t>
          </a:r>
          <a:r>
            <a:rPr lang="ru-RU" sz="1400" kern="1200" dirty="0" err="1"/>
            <a:t>від</a:t>
          </a:r>
          <a:r>
            <a:rPr lang="ru-RU" sz="1400" kern="1200" dirty="0"/>
            <a:t> </a:t>
          </a:r>
          <a:r>
            <a:rPr lang="ru-RU" sz="1400" kern="1200" dirty="0" err="1"/>
            <a:t>керованих</a:t>
          </a:r>
          <a:r>
            <a:rPr lang="ru-RU" sz="1400" kern="1200" dirty="0"/>
            <a:t> </a:t>
          </a:r>
          <a:r>
            <a:rPr lang="ru-RU" sz="1400" kern="1200" dirty="0" err="1"/>
            <a:t>параметрів</a:t>
          </a:r>
          <a:r>
            <a:rPr lang="ru-RU" sz="1400" kern="1200" dirty="0"/>
            <a:t>:</a:t>
          </a:r>
        </a:p>
      </dsp:txBody>
      <dsp:txXfrm>
        <a:off x="1631207" y="779361"/>
        <a:ext cx="2115987" cy="1313813"/>
      </dsp:txXfrm>
    </dsp:sp>
    <dsp:sp modelId="{720DE03A-1E9E-4774-BF48-4528EAA28932}">
      <dsp:nvSpPr>
        <dsp:cNvPr id="0" name=""/>
        <dsp:cNvSpPr/>
      </dsp:nvSpPr>
      <dsp:spPr>
        <a:xfrm>
          <a:off x="3078" y="2541241"/>
          <a:ext cx="2197737" cy="1395563"/>
        </a:xfrm>
        <a:prstGeom prst="roundRect">
          <a:avLst>
            <a:gd name="adj" fmla="val 10000"/>
          </a:avLst>
        </a:prstGeom>
        <a:solidFill>
          <a:schemeClr val="accent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A01661D4-09D5-4C7C-8C18-B4D941A6B5AF}">
      <dsp:nvSpPr>
        <dsp:cNvPr id="0" name=""/>
        <dsp:cNvSpPr/>
      </dsp:nvSpPr>
      <dsp:spPr>
        <a:xfrm>
          <a:off x="247271" y="2773225"/>
          <a:ext cx="2197737" cy="1395563"/>
        </a:xfrm>
        <a:prstGeom prst="roundRect">
          <a:avLst>
            <a:gd name="adj" fmla="val 10000"/>
          </a:avLst>
        </a:prstGeom>
        <a:solidFill>
          <a:schemeClr val="accent2">
            <a:lumMod val="60000"/>
            <a:lumOff val="4000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err="1"/>
            <a:t>одновимірна</a:t>
          </a:r>
          <a:r>
            <a:rPr lang="ru-RU" sz="1400" kern="1200" dirty="0"/>
            <a:t> </a:t>
          </a:r>
          <a:r>
            <a:rPr lang="ru-RU" sz="1400" kern="1200" dirty="0" err="1"/>
            <a:t>оптимізація</a:t>
          </a:r>
          <a:r>
            <a:rPr lang="ru-RU" sz="1400" kern="1200" dirty="0"/>
            <a:t> (</a:t>
          </a:r>
          <a:r>
            <a:rPr lang="ru-RU" sz="1400" kern="1200" dirty="0" err="1"/>
            <a:t>оптимізація</a:t>
          </a:r>
          <a:r>
            <a:rPr lang="ru-RU" sz="1400" kern="1200" dirty="0"/>
            <a:t> 1 параметра),</a:t>
          </a:r>
        </a:p>
      </dsp:txBody>
      <dsp:txXfrm>
        <a:off x="288146" y="2814100"/>
        <a:ext cx="2115987" cy="1313813"/>
      </dsp:txXfrm>
    </dsp:sp>
    <dsp:sp modelId="{C2F8B6BD-5E30-4F8C-9A40-E945274775C9}">
      <dsp:nvSpPr>
        <dsp:cNvPr id="0" name=""/>
        <dsp:cNvSpPr/>
      </dsp:nvSpPr>
      <dsp:spPr>
        <a:xfrm>
          <a:off x="2689201" y="2541241"/>
          <a:ext cx="2197737" cy="1395563"/>
        </a:xfrm>
        <a:prstGeom prst="roundRect">
          <a:avLst>
            <a:gd name="adj" fmla="val 10000"/>
          </a:avLst>
        </a:prstGeom>
        <a:solidFill>
          <a:schemeClr val="accent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5908594A-B933-4C36-81AA-E3240048EE59}">
      <dsp:nvSpPr>
        <dsp:cNvPr id="0" name=""/>
        <dsp:cNvSpPr/>
      </dsp:nvSpPr>
      <dsp:spPr>
        <a:xfrm>
          <a:off x="2933394" y="2773225"/>
          <a:ext cx="2197737" cy="1395563"/>
        </a:xfrm>
        <a:prstGeom prst="roundRect">
          <a:avLst>
            <a:gd name="adj" fmla="val 10000"/>
          </a:avLst>
        </a:prstGeom>
        <a:solidFill>
          <a:schemeClr val="accent2">
            <a:lumMod val="60000"/>
            <a:lumOff val="4000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двовимірна/багатомірна оптимізація (оптимізація 2 або більше змінних).</a:t>
          </a:r>
          <a:endParaRPr lang="ru-RU" sz="1400" kern="1200" dirty="0"/>
        </a:p>
      </dsp:txBody>
      <dsp:txXfrm>
        <a:off x="2974269" y="2814100"/>
        <a:ext cx="2115987" cy="1313813"/>
      </dsp:txXfrm>
    </dsp:sp>
    <dsp:sp modelId="{C5530C83-3F62-43B5-9241-D3415693D55B}">
      <dsp:nvSpPr>
        <dsp:cNvPr id="0" name=""/>
        <dsp:cNvSpPr/>
      </dsp:nvSpPr>
      <dsp:spPr>
        <a:xfrm>
          <a:off x="6718386" y="506503"/>
          <a:ext cx="2197737" cy="1395563"/>
        </a:xfrm>
        <a:prstGeom prst="roundRect">
          <a:avLst>
            <a:gd name="adj" fmla="val 10000"/>
          </a:avLst>
        </a:prstGeom>
        <a:solidFill>
          <a:schemeClr val="accent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D919B51E-A297-448A-8113-EE3CC868A969}">
      <dsp:nvSpPr>
        <dsp:cNvPr id="0" name=""/>
        <dsp:cNvSpPr/>
      </dsp:nvSpPr>
      <dsp:spPr>
        <a:xfrm>
          <a:off x="6962579" y="738486"/>
          <a:ext cx="2197737" cy="1395563"/>
        </a:xfrm>
        <a:prstGeom prst="roundRect">
          <a:avLst>
            <a:gd name="adj" fmla="val 10000"/>
          </a:avLst>
        </a:prstGeom>
        <a:solidFill>
          <a:schemeClr val="accent2">
            <a:lumMod val="60000"/>
            <a:lumOff val="4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err="1"/>
            <a:t>Залежно</a:t>
          </a:r>
          <a:r>
            <a:rPr lang="ru-RU" sz="1400" kern="1200" dirty="0"/>
            <a:t> </a:t>
          </a:r>
          <a:r>
            <a:rPr lang="ru-RU" sz="1400" kern="1200" dirty="0" err="1"/>
            <a:t>від</a:t>
          </a:r>
          <a:r>
            <a:rPr lang="ru-RU" sz="1400" kern="1200" dirty="0"/>
            <a:t> </a:t>
          </a:r>
          <a:r>
            <a:rPr lang="ru-RU" sz="1400" kern="1200" dirty="0" err="1"/>
            <a:t>критерію</a:t>
          </a:r>
          <a:r>
            <a:rPr lang="ru-RU" sz="1400" kern="1200" dirty="0"/>
            <a:t> </a:t>
          </a:r>
          <a:r>
            <a:rPr lang="ru-RU" sz="1400" kern="1200" dirty="0" err="1"/>
            <a:t>оптимальності</a:t>
          </a:r>
          <a:r>
            <a:rPr lang="ru-RU" sz="1400" kern="1200" dirty="0"/>
            <a:t>:</a:t>
          </a:r>
        </a:p>
      </dsp:txBody>
      <dsp:txXfrm>
        <a:off x="7003454" y="779361"/>
        <a:ext cx="2115987" cy="1313813"/>
      </dsp:txXfrm>
    </dsp:sp>
    <dsp:sp modelId="{E96CE272-7100-49E9-A287-E3450A942EFA}">
      <dsp:nvSpPr>
        <dsp:cNvPr id="0" name=""/>
        <dsp:cNvSpPr/>
      </dsp:nvSpPr>
      <dsp:spPr>
        <a:xfrm>
          <a:off x="5375324" y="2541241"/>
          <a:ext cx="2197737" cy="1395563"/>
        </a:xfrm>
        <a:prstGeom prst="roundRect">
          <a:avLst>
            <a:gd name="adj" fmla="val 10000"/>
          </a:avLst>
        </a:prstGeom>
        <a:solidFill>
          <a:schemeClr val="accent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857A9072-296C-41FD-946D-1B23FD7E5BF4}">
      <dsp:nvSpPr>
        <dsp:cNvPr id="0" name=""/>
        <dsp:cNvSpPr/>
      </dsp:nvSpPr>
      <dsp:spPr>
        <a:xfrm>
          <a:off x="5619517" y="2773225"/>
          <a:ext cx="2197737" cy="1395563"/>
        </a:xfrm>
        <a:prstGeom prst="roundRect">
          <a:avLst>
            <a:gd name="adj" fmla="val 10000"/>
          </a:avLst>
        </a:prstGeom>
        <a:solidFill>
          <a:schemeClr val="accent2">
            <a:lumMod val="60000"/>
            <a:lumOff val="4000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err="1"/>
            <a:t>однокритеріальна</a:t>
          </a:r>
          <a:r>
            <a:rPr lang="ru-RU" sz="1400" kern="1200" dirty="0"/>
            <a:t> (</a:t>
          </a:r>
          <a:r>
            <a:rPr lang="ru-RU" sz="1400" kern="1200" dirty="0" err="1"/>
            <a:t>критерій</a:t>
          </a:r>
          <a:r>
            <a:rPr lang="ru-RU" sz="1400" kern="1200" dirty="0"/>
            <a:t> </a:t>
          </a:r>
          <a:r>
            <a:rPr lang="ru-RU" sz="1400" kern="1200" dirty="0" err="1"/>
            <a:t>оптимальності</a:t>
          </a:r>
          <a:r>
            <a:rPr lang="ru-RU" sz="1400" kern="1200" dirty="0"/>
            <a:t> = 1),</a:t>
          </a:r>
        </a:p>
      </dsp:txBody>
      <dsp:txXfrm>
        <a:off x="5660392" y="2814100"/>
        <a:ext cx="2115987" cy="1313813"/>
      </dsp:txXfrm>
    </dsp:sp>
    <dsp:sp modelId="{24021EC5-39D2-4F56-866B-5F876729D4DD}">
      <dsp:nvSpPr>
        <dsp:cNvPr id="0" name=""/>
        <dsp:cNvSpPr/>
      </dsp:nvSpPr>
      <dsp:spPr>
        <a:xfrm>
          <a:off x="8061447" y="2541241"/>
          <a:ext cx="2197737" cy="1395563"/>
        </a:xfrm>
        <a:prstGeom prst="roundRect">
          <a:avLst>
            <a:gd name="adj" fmla="val 10000"/>
          </a:avLst>
        </a:prstGeom>
        <a:solidFill>
          <a:schemeClr val="accent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441BA866-8F59-42BB-A9DE-003EB2D98627}">
      <dsp:nvSpPr>
        <dsp:cNvPr id="0" name=""/>
        <dsp:cNvSpPr/>
      </dsp:nvSpPr>
      <dsp:spPr>
        <a:xfrm>
          <a:off x="8305640" y="2773225"/>
          <a:ext cx="2197737" cy="1395563"/>
        </a:xfrm>
        <a:prstGeom prst="roundRect">
          <a:avLst>
            <a:gd name="adj" fmla="val 10000"/>
          </a:avLst>
        </a:prstGeom>
        <a:solidFill>
          <a:schemeClr val="accent2">
            <a:lumMod val="60000"/>
            <a:lumOff val="40000"/>
          </a:schemeClr>
        </a:solidFill>
        <a:ln w="25400" cap="flat" cmpd="sng" algn="ctr">
          <a:solidFill>
            <a:schemeClr val="accent2">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err="1"/>
            <a:t>багатокритеріальна</a:t>
          </a:r>
          <a:r>
            <a:rPr lang="ru-RU" sz="1400" kern="1200" dirty="0"/>
            <a:t> (</a:t>
          </a:r>
          <a:r>
            <a:rPr lang="ru-RU" sz="1400" kern="1200" dirty="0" err="1"/>
            <a:t>критеріїв</a:t>
          </a:r>
          <a:r>
            <a:rPr lang="ru-RU" sz="1400" kern="1200" dirty="0"/>
            <a:t> </a:t>
          </a:r>
          <a:r>
            <a:rPr lang="ru-RU" sz="1400" kern="1200" dirty="0" err="1"/>
            <a:t>оптимальності</a:t>
          </a:r>
          <a:r>
            <a:rPr lang="ru-RU" sz="1400" kern="1200" dirty="0"/>
            <a:t> &gt; 1).</a:t>
          </a:r>
        </a:p>
      </dsp:txBody>
      <dsp:txXfrm>
        <a:off x="8346515" y="2814100"/>
        <a:ext cx="2115987" cy="13138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DC20F-4B65-4228-8EAE-637648CB9331}">
      <dsp:nvSpPr>
        <dsp:cNvPr id="0" name=""/>
        <dsp:cNvSpPr/>
      </dsp:nvSpPr>
      <dsp:spPr>
        <a:xfrm>
          <a:off x="841" y="648095"/>
          <a:ext cx="2954096" cy="187585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F29362-D80F-4946-9D77-997AF64E72C6}">
      <dsp:nvSpPr>
        <dsp:cNvPr id="0" name=""/>
        <dsp:cNvSpPr/>
      </dsp:nvSpPr>
      <dsp:spPr>
        <a:xfrm>
          <a:off x="329074" y="959916"/>
          <a:ext cx="2954096" cy="18758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uk-UA" sz="1500" kern="1200" dirty="0"/>
            <a:t>Як би не хотіли зустрітись знову вчитель і учень, доля вирішила інакше. Михайла Кравчука заарештували та присудили 20 років таборів, де і помер видатний математик 1942 року.</a:t>
          </a:r>
          <a:endParaRPr lang="en-US" sz="1500" kern="1200" dirty="0"/>
        </a:p>
      </dsp:txBody>
      <dsp:txXfrm>
        <a:off x="384016" y="1014858"/>
        <a:ext cx="2844212" cy="1765967"/>
      </dsp:txXfrm>
    </dsp:sp>
    <dsp:sp modelId="{46808433-730D-475E-B493-05A631D18476}">
      <dsp:nvSpPr>
        <dsp:cNvPr id="0" name=""/>
        <dsp:cNvSpPr/>
      </dsp:nvSpPr>
      <dsp:spPr>
        <a:xfrm>
          <a:off x="3611404" y="648095"/>
          <a:ext cx="2954096" cy="187585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B8BBDA-6E5C-4556-8E9B-D00B14E4664B}">
      <dsp:nvSpPr>
        <dsp:cNvPr id="0" name=""/>
        <dsp:cNvSpPr/>
      </dsp:nvSpPr>
      <dsp:spPr>
        <a:xfrm>
          <a:off x="3939637" y="959916"/>
          <a:ext cx="2954096" cy="187585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uk-UA" sz="1500" kern="1200" dirty="0"/>
            <a:t>А Люльку, на порозі слави та </a:t>
          </a:r>
          <a:r>
            <a:rPr lang="uk-UA" sz="1500" kern="1200" dirty="0" err="1"/>
            <a:t>відкриттів</a:t>
          </a:r>
          <a:r>
            <a:rPr lang="uk-UA" sz="1500" kern="1200" dirty="0"/>
            <a:t>, взяли працювати до Москви, де він неабияк прославився</a:t>
          </a:r>
          <a:endParaRPr lang="en-US" sz="1500" kern="1200" dirty="0"/>
        </a:p>
      </dsp:txBody>
      <dsp:txXfrm>
        <a:off x="3994579" y="1014858"/>
        <a:ext cx="2844212" cy="17659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E133F-9FEE-40C1-B35A-6C19B358D549}">
      <dsp:nvSpPr>
        <dsp:cNvPr id="0" name=""/>
        <dsp:cNvSpPr/>
      </dsp:nvSpPr>
      <dsp:spPr>
        <a:xfrm>
          <a:off x="0" y="740056"/>
          <a:ext cx="3043237" cy="1932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E4284-FA83-4EF7-BFB7-FD5A7AE98C79}">
      <dsp:nvSpPr>
        <dsp:cNvPr id="0" name=""/>
        <dsp:cNvSpPr/>
      </dsp:nvSpPr>
      <dsp:spPr>
        <a:xfrm>
          <a:off x="338137" y="1061286"/>
          <a:ext cx="3043237" cy="1932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uk-UA" sz="1700" kern="1200" dirty="0"/>
            <a:t>Архип Люлька повністю виправдав ті надії які на нього покладав Михайло Кравчук. </a:t>
          </a:r>
          <a:endParaRPr lang="en-US" sz="1700" kern="1200" dirty="0"/>
        </a:p>
      </dsp:txBody>
      <dsp:txXfrm>
        <a:off x="394737" y="1117886"/>
        <a:ext cx="2930037" cy="1819255"/>
      </dsp:txXfrm>
    </dsp:sp>
    <dsp:sp modelId="{9CD14470-7160-4C5B-941A-9BD999D3202F}">
      <dsp:nvSpPr>
        <dsp:cNvPr id="0" name=""/>
        <dsp:cNvSpPr/>
      </dsp:nvSpPr>
      <dsp:spPr>
        <a:xfrm>
          <a:off x="3719512" y="740056"/>
          <a:ext cx="3043237" cy="1932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AAAE27-E938-429B-AB2C-C6BDB83B7259}">
      <dsp:nvSpPr>
        <dsp:cNvPr id="0" name=""/>
        <dsp:cNvSpPr/>
      </dsp:nvSpPr>
      <dsp:spPr>
        <a:xfrm>
          <a:off x="4057650" y="1061286"/>
          <a:ext cx="3043237" cy="1932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uk-UA" sz="1700" kern="1200" dirty="0"/>
            <a:t>Своїми винаходами він довів що вчитель продовжується у своєму учні.</a:t>
          </a:r>
          <a:endParaRPr lang="en-US" sz="1700" kern="1200" dirty="0"/>
        </a:p>
      </dsp:txBody>
      <dsp:txXfrm>
        <a:off x="4114250" y="1117886"/>
        <a:ext cx="2930037" cy="1819255"/>
      </dsp:txXfrm>
    </dsp:sp>
    <dsp:sp modelId="{C67E8015-E3CB-423E-9500-52532FAB0722}">
      <dsp:nvSpPr>
        <dsp:cNvPr id="0" name=""/>
        <dsp:cNvSpPr/>
      </dsp:nvSpPr>
      <dsp:spPr>
        <a:xfrm>
          <a:off x="7439025" y="740056"/>
          <a:ext cx="3043237" cy="19324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AC9EFD-D1AE-47B3-A453-349A7D528DFE}">
      <dsp:nvSpPr>
        <dsp:cNvPr id="0" name=""/>
        <dsp:cNvSpPr/>
      </dsp:nvSpPr>
      <dsp:spPr>
        <a:xfrm>
          <a:off x="7777162" y="1061286"/>
          <a:ext cx="3043237" cy="1932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uk-UA" sz="1700" kern="1200" dirty="0"/>
            <a:t>Архип до кінця свого життя вдячний Михайлу Пилиповичу за все. Про це говорить портрет Кравчука який завжди висів поруч з портретом Тараса Шевченка в домі Люльки.</a:t>
          </a:r>
          <a:endParaRPr lang="en-US" sz="1700" kern="1200" dirty="0"/>
        </a:p>
      </dsp:txBody>
      <dsp:txXfrm>
        <a:off x="7833762" y="1117886"/>
        <a:ext cx="2930037" cy="181925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33C999C-96D1-462E-A6E5-8C1B70B31BCE}" type="datetimeFigureOut">
              <a:rPr lang="uk-UA" smtClean="0"/>
              <a:t>08.05.2022</a:t>
            </a:fld>
            <a:endParaRPr lang="uk-UA"/>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E242D42-6FD2-4053-A858-DA4368420022}" type="slidenum">
              <a:rPr lang="uk-UA" smtClean="0"/>
              <a:t>‹#›</a:t>
            </a:fld>
            <a:endParaRPr lang="uk-UA"/>
          </a:p>
        </p:txBody>
      </p:sp>
    </p:spTree>
    <p:extLst>
      <p:ext uri="{BB962C8B-B14F-4D97-AF65-F5344CB8AC3E}">
        <p14:creationId xmlns:p14="http://schemas.microsoft.com/office/powerpoint/2010/main" val="3203877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9E242D42-6FD2-4053-A858-DA4368420022}" type="slidenum">
              <a:rPr lang="uk-UA" smtClean="0"/>
              <a:t>8</a:t>
            </a:fld>
            <a:endParaRPr lang="uk-UA"/>
          </a:p>
        </p:txBody>
      </p:sp>
    </p:spTree>
    <p:extLst>
      <p:ext uri="{BB962C8B-B14F-4D97-AF65-F5344CB8AC3E}">
        <p14:creationId xmlns:p14="http://schemas.microsoft.com/office/powerpoint/2010/main" val="1349536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E993035-42FD-410E-9819-8AE2CF34274A}" type="slidenum">
              <a:rPr lang="ru-RU" smtClean="0"/>
              <a:t>27</a:t>
            </a:fld>
            <a:endParaRPr lang="ru-RU"/>
          </a:p>
        </p:txBody>
      </p:sp>
    </p:spTree>
    <p:extLst>
      <p:ext uri="{BB962C8B-B14F-4D97-AF65-F5344CB8AC3E}">
        <p14:creationId xmlns:p14="http://schemas.microsoft.com/office/powerpoint/2010/main" val="90208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373532" y="276674"/>
            <a:ext cx="5444934" cy="452120"/>
          </a:xfrm>
          <a:prstGeom prst="rect">
            <a:avLst/>
          </a:prstGeom>
        </p:spPr>
        <p:txBody>
          <a:bodyPr wrap="square" lIns="0" tIns="0" rIns="0" bIns="0">
            <a:spAutoFit/>
          </a:bodyPr>
          <a:lstStyle>
            <a:lvl1pPr>
              <a:defRPr sz="2800" b="1" i="0">
                <a:solidFill>
                  <a:schemeClr val="bg1"/>
                </a:solidFill>
                <a:latin typeface="Times New Roman"/>
                <a:cs typeface="Times New Roma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18EDEB2D-B843-48EE-A6B0-FB28155ACC42}" type="datetimeFigureOut">
              <a:rPr lang="uk-UA" smtClean="0"/>
              <a:t>08.05.2022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CE716931-752E-4650-B6E4-E80EE68F4606}" type="slidenum">
              <a:rPr lang="uk-UA" smtClean="0"/>
              <a:t>‹#›</a:t>
            </a:fld>
            <a:endParaRPr lang="uk-UA"/>
          </a:p>
        </p:txBody>
      </p:sp>
    </p:spTree>
    <p:extLst>
      <p:ext uri="{BB962C8B-B14F-4D97-AF65-F5344CB8AC3E}">
        <p14:creationId xmlns:p14="http://schemas.microsoft.com/office/powerpoint/2010/main" val="2876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EDEB2D-B843-48EE-A6B0-FB28155ACC42}" type="datetimeFigureOut">
              <a:rPr lang="uk-UA" smtClean="0"/>
              <a:t>08.05.2022</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CE716931-752E-4650-B6E4-E80EE68F4606}" type="slidenum">
              <a:rPr lang="uk-UA" smtClean="0"/>
              <a:t>‹#›</a:t>
            </a:fld>
            <a:endParaRPr lang="uk-UA"/>
          </a:p>
        </p:txBody>
      </p:sp>
    </p:spTree>
    <p:extLst>
      <p:ext uri="{BB962C8B-B14F-4D97-AF65-F5344CB8AC3E}">
        <p14:creationId xmlns:p14="http://schemas.microsoft.com/office/powerpoint/2010/main" val="147970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1" y="985720"/>
            <a:ext cx="11176407" cy="532180"/>
          </a:xfrm>
        </p:spPr>
        <p:txBody>
          <a:bodyPr>
            <a:normAutofit/>
          </a:bodyPr>
          <a:lstStyle>
            <a:lvl1pPr algn="l">
              <a:defRPr sz="3600">
                <a:solidFill>
                  <a:srgbClr val="00B0F0"/>
                </a:solidFill>
              </a:defRPr>
            </a:lvl1pPr>
          </a:lstStyle>
          <a:p>
            <a:r>
              <a:rPr lang="en-US" dirty="0"/>
              <a:t>Click to edit Master title style</a:t>
            </a:r>
          </a:p>
        </p:txBody>
      </p:sp>
      <p:sp>
        <p:nvSpPr>
          <p:cNvPr id="3" name="Text Placeholder 2"/>
          <p:cNvSpPr>
            <a:spLocks noGrp="1"/>
          </p:cNvSpPr>
          <p:nvPr>
            <p:ph type="body" idx="1"/>
          </p:nvPr>
        </p:nvSpPr>
        <p:spPr>
          <a:xfrm>
            <a:off x="598620" y="2000632"/>
            <a:ext cx="5700987" cy="369332"/>
          </a:xfrm>
        </p:spPr>
        <p:txBody>
          <a:bodyPr anchor="b"/>
          <a:lstStyle>
            <a:lvl1pPr marL="0" indent="0">
              <a:buNone/>
              <a:defRPr sz="2400" b="1"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8620" y="2360065"/>
            <a:ext cx="5700987" cy="14465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99606" y="2000632"/>
            <a:ext cx="5497380" cy="36933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99606" y="2360065"/>
            <a:ext cx="5497380" cy="1446550"/>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77940"/>
            <a:ext cx="2804160" cy="276999"/>
          </a:xfrm>
        </p:spPr>
        <p:txBody>
          <a:bodyPr/>
          <a:lstStyle/>
          <a:p>
            <a:fld id="{53074F12-AA26-4AC8-9962-C36BB8F32554}" type="datetimeFigureOut">
              <a:rPr lang="en-US" smtClean="0"/>
              <a:pPr/>
              <a:t>5/8/2022</a:t>
            </a:fld>
            <a:endParaRPr lang="en-US"/>
          </a:p>
        </p:txBody>
      </p:sp>
      <p:sp>
        <p:nvSpPr>
          <p:cNvPr id="8" name="Footer Placeholder 7"/>
          <p:cNvSpPr>
            <a:spLocks noGrp="1"/>
          </p:cNvSpPr>
          <p:nvPr>
            <p:ph type="ftr" sz="quarter" idx="11"/>
          </p:nvPr>
        </p:nvSpPr>
        <p:spPr>
          <a:xfrm>
            <a:off x="4145280" y="6377940"/>
            <a:ext cx="3901440" cy="276999"/>
          </a:xfrm>
        </p:spPr>
        <p:txBody>
          <a:bodyPr/>
          <a:lstStyle/>
          <a:p>
            <a:endParaRPr lang="en-US"/>
          </a:p>
        </p:txBody>
      </p:sp>
      <p:sp>
        <p:nvSpPr>
          <p:cNvPr id="9" name="Slide Number Placeholder 8"/>
          <p:cNvSpPr>
            <a:spLocks noGrp="1"/>
          </p:cNvSpPr>
          <p:nvPr>
            <p:ph type="sldNum" sz="quarter" idx="12"/>
          </p:nvPr>
        </p:nvSpPr>
        <p:spPr>
          <a:xfrm>
            <a:off x="8778240" y="6377940"/>
            <a:ext cx="2804160" cy="276999"/>
          </a:xfrm>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1052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D5F165FF-42D0-4674-8028-BC9634446D0F}" type="datetimeFigureOut">
              <a:rPr lang="uk-UA" smtClean="0"/>
              <a:t>08.05.2022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4D59FC1-7059-44DF-A666-594A177AAF8F}" type="slidenum">
              <a:rPr lang="uk-UA" smtClean="0"/>
              <a:t>‹#›</a:t>
            </a:fld>
            <a:endParaRPr lang="uk-UA"/>
          </a:p>
        </p:txBody>
      </p:sp>
    </p:spTree>
    <p:extLst>
      <p:ext uri="{BB962C8B-B14F-4D97-AF65-F5344CB8AC3E}">
        <p14:creationId xmlns:p14="http://schemas.microsoft.com/office/powerpoint/2010/main" val="3983459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a:t>Зразок заголовка</a:t>
            </a:r>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Зразок підзаголовка</a:t>
            </a:r>
          </a:p>
        </p:txBody>
      </p:sp>
      <p:sp>
        <p:nvSpPr>
          <p:cNvPr id="4" name="Місце для дати 3"/>
          <p:cNvSpPr>
            <a:spLocks noGrp="1"/>
          </p:cNvSpPr>
          <p:nvPr>
            <p:ph type="dt" sz="half" idx="10"/>
          </p:nvPr>
        </p:nvSpPr>
        <p:spPr/>
        <p:txBody>
          <a:bodyPr/>
          <a:lstStyle/>
          <a:p>
            <a:fld id="{1A2F0B57-8E6A-4005-9EDD-D258F6CC94AB}" type="datetimeFigureOut">
              <a:rPr lang="uk-UA" smtClean="0"/>
              <a:t>08.05.2022</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412346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5B6837FC-0AD5-4E38-8130-6E5BCC12512A}" type="datetimeFigureOut">
              <a:rPr lang="uk-UA" smtClean="0"/>
              <a:t>08.05.2022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B69DC3B-9EAF-4069-9032-9FA215E777BB}" type="slidenum">
              <a:rPr lang="uk-UA" smtClean="0"/>
              <a:t>‹#›</a:t>
            </a:fld>
            <a:endParaRPr lang="uk-UA"/>
          </a:p>
        </p:txBody>
      </p:sp>
    </p:spTree>
    <p:extLst>
      <p:ext uri="{BB962C8B-B14F-4D97-AF65-F5344CB8AC3E}">
        <p14:creationId xmlns:p14="http://schemas.microsoft.com/office/powerpoint/2010/main" val="66236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3" cstate="print"/>
          <a:stretch>
            <a:fillRect/>
          </a:stretch>
        </p:blipFill>
        <p:spPr>
          <a:xfrm>
            <a:off x="0" y="0"/>
            <a:ext cx="12192000" cy="2928937"/>
          </a:xfrm>
          <a:prstGeom prst="rect">
            <a:avLst/>
          </a:prstGeom>
        </p:spPr>
      </p:pic>
      <p:sp>
        <p:nvSpPr>
          <p:cNvPr id="2" name="Holder 2"/>
          <p:cNvSpPr>
            <a:spLocks noGrp="1"/>
          </p:cNvSpPr>
          <p:nvPr>
            <p:ph type="title"/>
          </p:nvPr>
        </p:nvSpPr>
        <p:spPr>
          <a:xfrm>
            <a:off x="2157953" y="20828"/>
            <a:ext cx="7876092" cy="1305560"/>
          </a:xfrm>
          <a:prstGeom prst="rect">
            <a:avLst/>
          </a:prstGeom>
        </p:spPr>
        <p:txBody>
          <a:bodyPr wrap="square" lIns="0" tIns="0" rIns="0" bIns="0">
            <a:spAutoFit/>
          </a:bodyPr>
          <a:lstStyle>
            <a:lvl1pPr>
              <a:defRPr sz="2800" b="1"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846034" y="2521922"/>
            <a:ext cx="5682615" cy="2000885"/>
          </a:xfrm>
          <a:prstGeom prst="rect">
            <a:avLst/>
          </a:prstGeom>
        </p:spPr>
        <p:txBody>
          <a:bodyPr wrap="square" lIns="0" tIns="0" rIns="0" bIns="0">
            <a:spAutoFit/>
          </a:bodyPr>
          <a:lstStyle>
            <a:lvl1pPr>
              <a:defRPr sz="1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5/8/2022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0.png"/><Relationship Id="rId7" Type="http://schemas.openxmlformats.org/officeDocument/2006/relationships/diagramColors" Target="../diagrams/colors5.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5605951" y="427675"/>
            <a:ext cx="4680585" cy="1001394"/>
          </a:xfrm>
          <a:prstGeom prst="rect">
            <a:avLst/>
          </a:prstGeom>
        </p:spPr>
        <p:txBody>
          <a:bodyPr vert="horz" wrap="square" lIns="0" tIns="13335" rIns="0" bIns="0" rtlCol="0">
            <a:spAutoFit/>
          </a:bodyPr>
          <a:lstStyle/>
          <a:p>
            <a:pPr marL="870585" marR="5080" indent="-858519">
              <a:lnSpc>
                <a:spcPct val="100000"/>
              </a:lnSpc>
              <a:spcBef>
                <a:spcPts val="105"/>
              </a:spcBef>
            </a:pPr>
            <a:r>
              <a:rPr sz="3200" b="0" spc="5" dirty="0">
                <a:latin typeface="Times New Roman"/>
                <a:cs typeface="Times New Roman"/>
              </a:rPr>
              <a:t>Презентація </a:t>
            </a:r>
            <a:r>
              <a:rPr sz="3200" b="0" spc="-35" dirty="0">
                <a:latin typeface="Times New Roman"/>
                <a:cs typeface="Times New Roman"/>
              </a:rPr>
              <a:t>студентського </a:t>
            </a:r>
            <a:r>
              <a:rPr sz="3200" b="0" spc="-785" dirty="0">
                <a:latin typeface="Times New Roman"/>
                <a:cs typeface="Times New Roman"/>
              </a:rPr>
              <a:t> </a:t>
            </a:r>
            <a:r>
              <a:rPr sz="3200" b="0" spc="-45" dirty="0">
                <a:latin typeface="Times New Roman"/>
                <a:cs typeface="Times New Roman"/>
              </a:rPr>
              <a:t>наукового</a:t>
            </a:r>
            <a:r>
              <a:rPr sz="3200" b="0" spc="-40" dirty="0">
                <a:latin typeface="Times New Roman"/>
                <a:cs typeface="Times New Roman"/>
              </a:rPr>
              <a:t> </a:t>
            </a:r>
            <a:r>
              <a:rPr sz="3200" b="0" spc="-15" dirty="0">
                <a:latin typeface="Times New Roman"/>
                <a:cs typeface="Times New Roman"/>
              </a:rPr>
              <a:t>гуртка</a:t>
            </a:r>
            <a:endParaRPr sz="3200">
              <a:latin typeface="Times New Roman"/>
              <a:cs typeface="Times New Roman"/>
            </a:endParaRPr>
          </a:p>
        </p:txBody>
      </p:sp>
      <p:sp>
        <p:nvSpPr>
          <p:cNvPr id="4" name="object 4"/>
          <p:cNvSpPr txBox="1"/>
          <p:nvPr/>
        </p:nvSpPr>
        <p:spPr>
          <a:xfrm>
            <a:off x="5369960" y="1891323"/>
            <a:ext cx="5737225" cy="1060450"/>
          </a:xfrm>
          <a:prstGeom prst="rect">
            <a:avLst/>
          </a:prstGeom>
        </p:spPr>
        <p:txBody>
          <a:bodyPr vert="horz" wrap="square" lIns="0" tIns="13335" rIns="0" bIns="0" rtlCol="0">
            <a:spAutoFit/>
          </a:bodyPr>
          <a:lstStyle/>
          <a:p>
            <a:pPr algn="ctr">
              <a:lnSpc>
                <a:spcPts val="3829"/>
              </a:lnSpc>
              <a:spcBef>
                <a:spcPts val="105"/>
              </a:spcBef>
            </a:pPr>
            <a:r>
              <a:rPr sz="3200" b="1" spc="-35" dirty="0">
                <a:solidFill>
                  <a:srgbClr val="FFFFFF"/>
                </a:solidFill>
                <a:latin typeface="Times New Roman"/>
                <a:cs typeface="Times New Roman"/>
              </a:rPr>
              <a:t>Науковий</a:t>
            </a:r>
            <a:r>
              <a:rPr sz="3200" b="1" spc="-50" dirty="0">
                <a:solidFill>
                  <a:srgbClr val="FFFFFF"/>
                </a:solidFill>
                <a:latin typeface="Times New Roman"/>
                <a:cs typeface="Times New Roman"/>
              </a:rPr>
              <a:t> </a:t>
            </a:r>
            <a:r>
              <a:rPr sz="3200" b="1" spc="-15" dirty="0">
                <a:solidFill>
                  <a:srgbClr val="FFFFFF"/>
                </a:solidFill>
                <a:latin typeface="Times New Roman"/>
                <a:cs typeface="Times New Roman"/>
              </a:rPr>
              <a:t>гурток</a:t>
            </a:r>
            <a:endParaRPr sz="3200">
              <a:latin typeface="Times New Roman"/>
              <a:cs typeface="Times New Roman"/>
            </a:endParaRPr>
          </a:p>
          <a:p>
            <a:pPr algn="ctr">
              <a:lnSpc>
                <a:spcPts val="4310"/>
              </a:lnSpc>
            </a:pPr>
            <a:r>
              <a:rPr sz="3600" b="1" spc="-30" dirty="0">
                <a:solidFill>
                  <a:srgbClr val="FFFFFF"/>
                </a:solidFill>
                <a:latin typeface="Times New Roman"/>
                <a:cs typeface="Times New Roman"/>
              </a:rPr>
              <a:t>“Математика</a:t>
            </a:r>
            <a:r>
              <a:rPr sz="3600" b="1" spc="-15" dirty="0">
                <a:solidFill>
                  <a:srgbClr val="FFFFFF"/>
                </a:solidFill>
                <a:latin typeface="Times New Roman"/>
                <a:cs typeface="Times New Roman"/>
              </a:rPr>
              <a:t> </a:t>
            </a:r>
            <a:r>
              <a:rPr sz="3600" b="1" dirty="0">
                <a:solidFill>
                  <a:srgbClr val="FFFFFF"/>
                </a:solidFill>
                <a:latin typeface="Times New Roman"/>
                <a:cs typeface="Times New Roman"/>
              </a:rPr>
              <a:t>в</a:t>
            </a:r>
            <a:r>
              <a:rPr sz="3600" b="1" spc="-15" dirty="0">
                <a:solidFill>
                  <a:srgbClr val="FFFFFF"/>
                </a:solidFill>
                <a:latin typeface="Times New Roman"/>
                <a:cs typeface="Times New Roman"/>
              </a:rPr>
              <a:t> </a:t>
            </a:r>
            <a:r>
              <a:rPr sz="3600" b="1" spc="-10" dirty="0">
                <a:solidFill>
                  <a:srgbClr val="FFFFFF"/>
                </a:solidFill>
                <a:latin typeface="Times New Roman"/>
                <a:cs typeface="Times New Roman"/>
              </a:rPr>
              <a:t>енергетиці”</a:t>
            </a:r>
            <a:endParaRPr sz="3600">
              <a:latin typeface="Times New Roman"/>
              <a:cs typeface="Times New Roman"/>
            </a:endParaRPr>
          </a:p>
        </p:txBody>
      </p:sp>
      <p:sp>
        <p:nvSpPr>
          <p:cNvPr id="5" name="object 5"/>
          <p:cNvSpPr txBox="1"/>
          <p:nvPr/>
        </p:nvSpPr>
        <p:spPr>
          <a:xfrm>
            <a:off x="9502409" y="3343293"/>
            <a:ext cx="1143000" cy="878840"/>
          </a:xfrm>
          <a:prstGeom prst="rect">
            <a:avLst/>
          </a:prstGeom>
        </p:spPr>
        <p:txBody>
          <a:bodyPr vert="horz" wrap="square" lIns="0" tIns="12065" rIns="0" bIns="0" rtlCol="0">
            <a:spAutoFit/>
          </a:bodyPr>
          <a:lstStyle/>
          <a:p>
            <a:pPr marL="12700" marR="5080" indent="19685">
              <a:lnSpc>
                <a:spcPct val="100000"/>
              </a:lnSpc>
              <a:spcBef>
                <a:spcPts val="95"/>
              </a:spcBef>
            </a:pPr>
            <a:r>
              <a:rPr sz="2800" spc="-5" dirty="0">
                <a:solidFill>
                  <a:srgbClr val="FFFFFF"/>
                </a:solidFill>
                <a:latin typeface="Times New Roman"/>
                <a:cs typeface="Times New Roman"/>
              </a:rPr>
              <a:t>Д</a:t>
            </a:r>
            <a:r>
              <a:rPr sz="2800" dirty="0">
                <a:solidFill>
                  <a:srgbClr val="FFFFFF"/>
                </a:solidFill>
                <a:latin typeface="Times New Roman"/>
                <a:cs typeface="Times New Roman"/>
              </a:rPr>
              <a:t>о</a:t>
            </a:r>
            <a:r>
              <a:rPr sz="2800" spc="-45" dirty="0">
                <a:solidFill>
                  <a:srgbClr val="FFFFFF"/>
                </a:solidFill>
                <a:latin typeface="Times New Roman"/>
                <a:cs typeface="Times New Roman"/>
              </a:rPr>
              <a:t>к</a:t>
            </a:r>
            <a:r>
              <a:rPr sz="2800" spc="-30" dirty="0">
                <a:solidFill>
                  <a:srgbClr val="FFFFFF"/>
                </a:solidFill>
                <a:latin typeface="Times New Roman"/>
                <a:cs typeface="Times New Roman"/>
              </a:rPr>
              <a:t>т</a:t>
            </a:r>
            <a:r>
              <a:rPr sz="2800" dirty="0">
                <a:solidFill>
                  <a:srgbClr val="FFFFFF"/>
                </a:solidFill>
                <a:latin typeface="Times New Roman"/>
                <a:cs typeface="Times New Roman"/>
              </a:rPr>
              <a:t>ор  до</a:t>
            </a:r>
            <a:r>
              <a:rPr sz="2800" spc="-5" dirty="0">
                <a:solidFill>
                  <a:srgbClr val="FFFFFF"/>
                </a:solidFill>
                <a:latin typeface="Times New Roman"/>
                <a:cs typeface="Times New Roman"/>
              </a:rPr>
              <a:t>ц</a:t>
            </a:r>
            <a:r>
              <a:rPr sz="2800" dirty="0">
                <a:solidFill>
                  <a:srgbClr val="FFFFFF"/>
                </a:solidFill>
                <a:latin typeface="Times New Roman"/>
                <a:cs typeface="Times New Roman"/>
              </a:rPr>
              <a:t>е</a:t>
            </a:r>
            <a:r>
              <a:rPr sz="2800" spc="-5" dirty="0">
                <a:solidFill>
                  <a:srgbClr val="FFFFFF"/>
                </a:solidFill>
                <a:latin typeface="Times New Roman"/>
                <a:cs typeface="Times New Roman"/>
              </a:rPr>
              <a:t>н</a:t>
            </a:r>
            <a:r>
              <a:rPr sz="2800" spc="-220" dirty="0">
                <a:solidFill>
                  <a:srgbClr val="FFFFFF"/>
                </a:solidFill>
                <a:latin typeface="Times New Roman"/>
                <a:cs typeface="Times New Roman"/>
              </a:rPr>
              <a:t>т</a:t>
            </a:r>
            <a:r>
              <a:rPr sz="2800" spc="-5" dirty="0">
                <a:solidFill>
                  <a:srgbClr val="FFFFFF"/>
                </a:solidFill>
                <a:latin typeface="Times New Roman"/>
                <a:cs typeface="Times New Roman"/>
              </a:rPr>
              <a:t>,</a:t>
            </a:r>
            <a:endParaRPr sz="2800">
              <a:latin typeface="Times New Roman"/>
              <a:cs typeface="Times New Roman"/>
            </a:endParaRPr>
          </a:p>
        </p:txBody>
      </p:sp>
      <p:sp>
        <p:nvSpPr>
          <p:cNvPr id="6" name="object 6"/>
          <p:cNvSpPr txBox="1"/>
          <p:nvPr/>
        </p:nvSpPr>
        <p:spPr>
          <a:xfrm>
            <a:off x="5831114" y="3343293"/>
            <a:ext cx="3308350" cy="1305560"/>
          </a:xfrm>
          <a:prstGeom prst="rect">
            <a:avLst/>
          </a:prstGeom>
        </p:spPr>
        <p:txBody>
          <a:bodyPr vert="horz" wrap="square" lIns="0" tIns="12065" rIns="0" bIns="0" rtlCol="0">
            <a:spAutoFit/>
          </a:bodyPr>
          <a:lstStyle/>
          <a:p>
            <a:pPr marL="12700" marR="5080" algn="just">
              <a:lnSpc>
                <a:spcPct val="100000"/>
              </a:lnSpc>
              <a:spcBef>
                <a:spcPts val="95"/>
              </a:spcBef>
            </a:pPr>
            <a:r>
              <a:rPr sz="2800" spc="-40" dirty="0">
                <a:solidFill>
                  <a:srgbClr val="FFFFFF"/>
                </a:solidFill>
                <a:latin typeface="Times New Roman"/>
                <a:cs typeface="Times New Roman"/>
              </a:rPr>
              <a:t>Науковий</a:t>
            </a:r>
            <a:r>
              <a:rPr sz="2800" spc="-35" dirty="0">
                <a:solidFill>
                  <a:srgbClr val="FFFFFF"/>
                </a:solidFill>
                <a:latin typeface="Times New Roman"/>
                <a:cs typeface="Times New Roman"/>
              </a:rPr>
              <a:t> </a:t>
            </a:r>
            <a:r>
              <a:rPr sz="2800" spc="-10" dirty="0">
                <a:solidFill>
                  <a:srgbClr val="FFFFFF"/>
                </a:solidFill>
                <a:latin typeface="Times New Roman"/>
                <a:cs typeface="Times New Roman"/>
              </a:rPr>
              <a:t>керівник: </a:t>
            </a:r>
            <a:r>
              <a:rPr sz="2800" spc="-685" dirty="0">
                <a:solidFill>
                  <a:srgbClr val="FFFFFF"/>
                </a:solidFill>
                <a:latin typeface="Times New Roman"/>
                <a:cs typeface="Times New Roman"/>
              </a:rPr>
              <a:t> </a:t>
            </a:r>
            <a:r>
              <a:rPr sz="2800" spc="-15" dirty="0">
                <a:solidFill>
                  <a:srgbClr val="FFFFFF"/>
                </a:solidFill>
                <a:latin typeface="Times New Roman"/>
                <a:cs typeface="Times New Roman"/>
              </a:rPr>
              <a:t>педагогічних</a:t>
            </a:r>
            <a:r>
              <a:rPr sz="2800" spc="-10" dirty="0">
                <a:solidFill>
                  <a:srgbClr val="FFFFFF"/>
                </a:solidFill>
                <a:latin typeface="Times New Roman"/>
                <a:cs typeface="Times New Roman"/>
              </a:rPr>
              <a:t> </a:t>
            </a:r>
            <a:r>
              <a:rPr sz="2800" spc="-35" dirty="0">
                <a:solidFill>
                  <a:srgbClr val="FFFFFF"/>
                </a:solidFill>
                <a:latin typeface="Times New Roman"/>
                <a:cs typeface="Times New Roman"/>
              </a:rPr>
              <a:t>наук, </a:t>
            </a:r>
            <a:r>
              <a:rPr sz="2800" spc="-30" dirty="0">
                <a:solidFill>
                  <a:srgbClr val="FFFFFF"/>
                </a:solidFill>
                <a:latin typeface="Times New Roman"/>
                <a:cs typeface="Times New Roman"/>
              </a:rPr>
              <a:t> </a:t>
            </a:r>
            <a:r>
              <a:rPr sz="2800" spc="-15" dirty="0">
                <a:solidFill>
                  <a:srgbClr val="FFFFFF"/>
                </a:solidFill>
                <a:latin typeface="Times New Roman"/>
                <a:cs typeface="Times New Roman"/>
              </a:rPr>
              <a:t>академік</a:t>
            </a:r>
            <a:r>
              <a:rPr sz="2800" spc="10" dirty="0">
                <a:solidFill>
                  <a:srgbClr val="FFFFFF"/>
                </a:solidFill>
                <a:latin typeface="Times New Roman"/>
                <a:cs typeface="Times New Roman"/>
              </a:rPr>
              <a:t> </a:t>
            </a:r>
            <a:r>
              <a:rPr sz="2800" spc="-140" dirty="0">
                <a:solidFill>
                  <a:srgbClr val="FFFFFF"/>
                </a:solidFill>
                <a:latin typeface="Times New Roman"/>
                <a:cs typeface="Times New Roman"/>
              </a:rPr>
              <a:t>УАА:</a:t>
            </a:r>
            <a:endParaRPr sz="2800">
              <a:latin typeface="Times New Roman"/>
              <a:cs typeface="Times New Roman"/>
            </a:endParaRPr>
          </a:p>
        </p:txBody>
      </p:sp>
      <p:sp>
        <p:nvSpPr>
          <p:cNvPr id="7" name="object 7"/>
          <p:cNvSpPr txBox="1"/>
          <p:nvPr/>
        </p:nvSpPr>
        <p:spPr>
          <a:xfrm>
            <a:off x="5831469" y="4623755"/>
            <a:ext cx="3735704" cy="45212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FFFFFF"/>
                </a:solidFill>
                <a:latin typeface="Times New Roman"/>
                <a:cs typeface="Times New Roman"/>
              </a:rPr>
              <a:t>Батечко</a:t>
            </a:r>
            <a:r>
              <a:rPr sz="2800" spc="10" dirty="0">
                <a:solidFill>
                  <a:srgbClr val="FFFFFF"/>
                </a:solidFill>
                <a:latin typeface="Times New Roman"/>
                <a:cs typeface="Times New Roman"/>
              </a:rPr>
              <a:t> </a:t>
            </a:r>
            <a:r>
              <a:rPr sz="2800" spc="-5" dirty="0">
                <a:solidFill>
                  <a:srgbClr val="FFFFFF"/>
                </a:solidFill>
                <a:latin typeface="Times New Roman"/>
                <a:cs typeface="Times New Roman"/>
              </a:rPr>
              <a:t>Ніна</a:t>
            </a:r>
            <a:r>
              <a:rPr sz="2800" spc="-10" dirty="0">
                <a:solidFill>
                  <a:srgbClr val="FFFFFF"/>
                </a:solidFill>
                <a:latin typeface="Times New Roman"/>
                <a:cs typeface="Times New Roman"/>
              </a:rPr>
              <a:t> </a:t>
            </a:r>
            <a:r>
              <a:rPr sz="2800" spc="-30" dirty="0">
                <a:solidFill>
                  <a:srgbClr val="FFFFFF"/>
                </a:solidFill>
                <a:latin typeface="Times New Roman"/>
                <a:cs typeface="Times New Roman"/>
              </a:rPr>
              <a:t>Григорівна</a:t>
            </a:r>
            <a:endParaRPr sz="2800">
              <a:latin typeface="Times New Roman"/>
              <a:cs typeface="Times New Roman"/>
            </a:endParaRPr>
          </a:p>
        </p:txBody>
      </p:sp>
      <p:pic>
        <p:nvPicPr>
          <p:cNvPr id="8" name="object 8"/>
          <p:cNvPicPr/>
          <p:nvPr/>
        </p:nvPicPr>
        <p:blipFill>
          <a:blip r:embed="rId3" cstate="print"/>
          <a:stretch>
            <a:fillRect/>
          </a:stretch>
        </p:blipFill>
        <p:spPr>
          <a:xfrm>
            <a:off x="10724224" y="0"/>
            <a:ext cx="1467775" cy="15051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5764" y="2712620"/>
            <a:ext cx="11282680" cy="3657668"/>
          </a:xfrm>
          <a:prstGeom prst="rect">
            <a:avLst/>
          </a:prstGeom>
        </p:spPr>
        <p:txBody>
          <a:bodyPr vert="horz" wrap="square" lIns="0" tIns="12700" rIns="0" bIns="0" rtlCol="0">
            <a:spAutoFit/>
          </a:bodyPr>
          <a:lstStyle/>
          <a:p>
            <a:pPr marL="720000" indent="-285750">
              <a:lnSpc>
                <a:spcPct val="107000"/>
              </a:lnSpc>
              <a:spcBef>
                <a:spcPts val="1400"/>
              </a:spcBef>
              <a:spcAft>
                <a:spcPts val="1400"/>
              </a:spcAft>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Розв’язування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прикладних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інженерних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задач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ракурсі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систем координат.</a:t>
            </a:r>
            <a:endParaRPr sz="1850" dirty="0">
              <a:latin typeface="Times New Roman"/>
              <a:cs typeface="Times New Roman"/>
            </a:endParaRPr>
          </a:p>
          <a:p>
            <a:pPr marL="5088890" marR="5080" indent="3072130" algn="r">
              <a:lnSpc>
                <a:spcPct val="100000"/>
              </a:lnSpc>
            </a:pPr>
            <a:r>
              <a:rPr lang="uk-UA" sz="1800" i="1" spc="-5" dirty="0">
                <a:latin typeface="Times New Roman"/>
                <a:cs typeface="Times New Roman"/>
              </a:rPr>
              <a:t>Доповідач</a:t>
            </a:r>
            <a:r>
              <a:rPr lang="uk-UA" sz="1800" i="1" dirty="0">
                <a:latin typeface="Times New Roman"/>
                <a:cs typeface="Times New Roman"/>
              </a:rPr>
              <a:t> –</a:t>
            </a:r>
            <a:r>
              <a:rPr lang="uk-UA" sz="1800" i="1" spc="-25" dirty="0">
                <a:latin typeface="Times New Roman"/>
                <a:cs typeface="Times New Roman"/>
              </a:rPr>
              <a:t> </a:t>
            </a:r>
            <a:r>
              <a:rPr lang="uk-UA" sz="1800" i="1" spc="-5" dirty="0">
                <a:latin typeface="Times New Roman"/>
                <a:cs typeface="Times New Roman"/>
              </a:rPr>
              <a:t>студент</a:t>
            </a:r>
            <a:r>
              <a:rPr lang="uk-UA" sz="1800" i="1" spc="-25" dirty="0">
                <a:latin typeface="Times New Roman"/>
                <a:cs typeface="Times New Roman"/>
              </a:rPr>
              <a:t> </a:t>
            </a:r>
            <a:r>
              <a:rPr lang="uk-UA" i="1" spc="-25" dirty="0">
                <a:latin typeface="Times New Roman"/>
                <a:cs typeface="Times New Roman"/>
              </a:rPr>
              <a:t>2</a:t>
            </a:r>
            <a:r>
              <a:rPr lang="uk-UA" sz="1800" i="1" dirty="0">
                <a:latin typeface="Times New Roman"/>
                <a:cs typeface="Times New Roman"/>
              </a:rPr>
              <a:t>-го</a:t>
            </a:r>
            <a:r>
              <a:rPr lang="uk-UA" sz="1800" i="1" spc="-25" dirty="0">
                <a:latin typeface="Times New Roman"/>
                <a:cs typeface="Times New Roman"/>
              </a:rPr>
              <a:t> </a:t>
            </a:r>
            <a:r>
              <a:rPr lang="uk-UA" sz="1800" i="1" spc="-10" dirty="0">
                <a:latin typeface="Times New Roman"/>
                <a:cs typeface="Times New Roman"/>
              </a:rPr>
              <a:t>курсу </a:t>
            </a:r>
            <a:r>
              <a:rPr lang="uk-UA" sz="1800" i="1" spc="-434" dirty="0">
                <a:latin typeface="Times New Roman"/>
                <a:cs typeface="Times New Roman"/>
              </a:rPr>
              <a:t> </a:t>
            </a:r>
            <a:r>
              <a:rPr lang="uk-UA" sz="1800" i="1" spc="-5" dirty="0">
                <a:latin typeface="Times New Roman"/>
                <a:cs typeface="Times New Roman"/>
              </a:rPr>
              <a:t>ННІ</a:t>
            </a:r>
            <a:r>
              <a:rPr lang="uk-UA" sz="1800" i="1" spc="10" dirty="0">
                <a:latin typeface="Times New Roman"/>
                <a:cs typeface="Times New Roman"/>
              </a:rPr>
              <a:t> </a:t>
            </a:r>
            <a:r>
              <a:rPr lang="uk-UA" sz="1800" i="1" spc="-5" dirty="0">
                <a:latin typeface="Times New Roman"/>
                <a:cs typeface="Times New Roman"/>
              </a:rPr>
              <a:t>ЕАЕ Карпа О</a:t>
            </a:r>
            <a:r>
              <a:rPr lang="uk-UA" sz="1800" i="1" spc="-45" dirty="0">
                <a:latin typeface="Times New Roman"/>
                <a:cs typeface="Times New Roman"/>
              </a:rPr>
              <a:t>.Р. </a:t>
            </a:r>
            <a:r>
              <a:rPr lang="uk-UA" sz="1800" i="1" spc="-434" dirty="0">
                <a:latin typeface="Times New Roman"/>
                <a:cs typeface="Times New Roman"/>
              </a:rPr>
              <a:t> </a:t>
            </a:r>
          </a:p>
          <a:p>
            <a:pPr marR="5080" indent="3072130" algn="r">
              <a:lnSpc>
                <a:spcPct val="100000"/>
              </a:lnSpc>
            </a:pPr>
            <a:r>
              <a:rPr lang="uk-UA" sz="1800" i="1" spc="-15" dirty="0">
                <a:latin typeface="Times New Roman"/>
                <a:cs typeface="Times New Roman"/>
              </a:rPr>
              <a:t>Науковий керівник – </a:t>
            </a:r>
            <a:r>
              <a:rPr lang="uk-UA" sz="1800" i="1" spc="-15" dirty="0" err="1">
                <a:latin typeface="Times New Roman"/>
                <a:cs typeface="Times New Roman"/>
              </a:rPr>
              <a:t>д.п.н</a:t>
            </a:r>
            <a:r>
              <a:rPr lang="uk-UA" sz="1800" i="1" spc="-15" dirty="0">
                <a:latin typeface="Times New Roman"/>
                <a:cs typeface="Times New Roman"/>
              </a:rPr>
              <a:t>., доц. Батечко Н.Г.</a:t>
            </a:r>
            <a:endParaRPr lang="uk-UA" sz="1800" dirty="0">
              <a:latin typeface="Times New Roman"/>
              <a:cs typeface="Times New Roman"/>
            </a:endParaRPr>
          </a:p>
          <a:p>
            <a:pPr marL="720000" indent="-287020">
              <a:lnSpc>
                <a:spcPct val="100000"/>
              </a:lnSpc>
              <a:buFont typeface="Arial MT"/>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rPr>
              <a:t>Задачі</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оптимізацію</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практиці</a:t>
            </a:r>
            <a:endParaRPr lang="ru-RU" sz="1800" dirty="0">
              <a:effectLst/>
              <a:latin typeface="Times New Roman" panose="02020603050405020304" pitchFamily="18" charset="0"/>
              <a:ea typeface="Times New Roman" panose="02020603050405020304" pitchFamily="18" charset="0"/>
            </a:endParaRPr>
          </a:p>
          <a:p>
            <a:pPr marL="12065" algn="r">
              <a:lnSpc>
                <a:spcPct val="100000"/>
              </a:lnSpc>
              <a:tabLst>
                <a:tab pos="299085" algn="l"/>
                <a:tab pos="299720" algn="l"/>
              </a:tabLst>
            </a:pPr>
            <a:r>
              <a:rPr sz="1800" i="1" spc="-5" dirty="0" err="1">
                <a:latin typeface="Times New Roman"/>
                <a:cs typeface="Times New Roman"/>
              </a:rPr>
              <a:t>Доповідач</a:t>
            </a:r>
            <a:r>
              <a:rPr sz="1800" i="1" dirty="0">
                <a:latin typeface="Times New Roman"/>
                <a:cs typeface="Times New Roman"/>
              </a:rPr>
              <a:t> –</a:t>
            </a:r>
            <a:r>
              <a:rPr sz="1800" i="1" spc="-25" dirty="0">
                <a:latin typeface="Times New Roman"/>
                <a:cs typeface="Times New Roman"/>
              </a:rPr>
              <a:t> </a:t>
            </a:r>
            <a:r>
              <a:rPr sz="1800" i="1" spc="-5" dirty="0" err="1">
                <a:latin typeface="Times New Roman"/>
                <a:cs typeface="Times New Roman"/>
              </a:rPr>
              <a:t>студент</a:t>
            </a:r>
            <a:r>
              <a:rPr sz="1800" i="1" spc="-25" dirty="0">
                <a:latin typeface="Times New Roman"/>
                <a:cs typeface="Times New Roman"/>
              </a:rPr>
              <a:t> </a:t>
            </a:r>
            <a:r>
              <a:rPr lang="uk-UA" i="1" spc="-25" dirty="0">
                <a:latin typeface="Times New Roman"/>
                <a:cs typeface="Times New Roman"/>
              </a:rPr>
              <a:t>2</a:t>
            </a:r>
            <a:r>
              <a:rPr sz="1800" i="1" dirty="0">
                <a:latin typeface="Times New Roman"/>
                <a:cs typeface="Times New Roman"/>
              </a:rPr>
              <a:t>-</a:t>
            </a:r>
            <a:r>
              <a:rPr sz="1800" i="1" dirty="0" err="1">
                <a:latin typeface="Times New Roman"/>
                <a:cs typeface="Times New Roman"/>
              </a:rPr>
              <a:t>го</a:t>
            </a:r>
            <a:r>
              <a:rPr sz="1800" i="1" spc="-25" dirty="0">
                <a:latin typeface="Times New Roman"/>
                <a:cs typeface="Times New Roman"/>
              </a:rPr>
              <a:t> </a:t>
            </a:r>
            <a:r>
              <a:rPr sz="1800" i="1" spc="-10" dirty="0" err="1">
                <a:latin typeface="Times New Roman"/>
                <a:cs typeface="Times New Roman"/>
              </a:rPr>
              <a:t>курсу</a:t>
            </a:r>
            <a:r>
              <a:rPr sz="1800" i="1" spc="-10" dirty="0">
                <a:latin typeface="Times New Roman"/>
                <a:cs typeface="Times New Roman"/>
              </a:rPr>
              <a:t> </a:t>
            </a:r>
            <a:r>
              <a:rPr sz="1800" i="1" spc="-434" dirty="0">
                <a:latin typeface="Times New Roman"/>
                <a:cs typeface="Times New Roman"/>
              </a:rPr>
              <a:t> </a:t>
            </a:r>
            <a:endParaRPr lang="uk-UA" sz="1800" i="1" spc="-434" dirty="0">
              <a:latin typeface="Times New Roman"/>
              <a:cs typeface="Times New Roman"/>
            </a:endParaRPr>
          </a:p>
          <a:p>
            <a:pPr marL="12065" algn="r">
              <a:lnSpc>
                <a:spcPct val="100000"/>
              </a:lnSpc>
              <a:tabLst>
                <a:tab pos="299085" algn="l"/>
                <a:tab pos="299720" algn="l"/>
              </a:tabLst>
            </a:pPr>
            <a:r>
              <a:rPr sz="1800" i="1" spc="-5" dirty="0">
                <a:latin typeface="Times New Roman"/>
                <a:cs typeface="Times New Roman"/>
              </a:rPr>
              <a:t>ННІ</a:t>
            </a:r>
            <a:r>
              <a:rPr sz="1800" i="1" spc="10" dirty="0">
                <a:latin typeface="Times New Roman"/>
                <a:cs typeface="Times New Roman"/>
              </a:rPr>
              <a:t> </a:t>
            </a:r>
            <a:r>
              <a:rPr lang="uk-UA" sz="1800" i="1" spc="-5" dirty="0">
                <a:latin typeface="Times New Roman"/>
                <a:cs typeface="Times New Roman"/>
              </a:rPr>
              <a:t>ЕАЕ </a:t>
            </a:r>
            <a:r>
              <a:rPr lang="uk-UA" sz="1800" i="1" spc="-15" dirty="0" err="1">
                <a:latin typeface="Times New Roman"/>
                <a:cs typeface="Times New Roman"/>
              </a:rPr>
              <a:t>Томчук</a:t>
            </a:r>
            <a:r>
              <a:rPr lang="uk-UA" sz="1800" i="1" spc="-15" dirty="0">
                <a:latin typeface="Times New Roman"/>
                <a:cs typeface="Times New Roman"/>
              </a:rPr>
              <a:t> В.С.</a:t>
            </a:r>
            <a:endParaRPr sz="1800" dirty="0">
              <a:latin typeface="Times New Roman"/>
              <a:cs typeface="Times New Roman"/>
            </a:endParaRPr>
          </a:p>
          <a:p>
            <a:pPr marR="5715" algn="r">
              <a:lnSpc>
                <a:spcPct val="100000"/>
              </a:lnSpc>
            </a:pPr>
            <a:r>
              <a:rPr sz="1800" i="1" spc="-15" dirty="0">
                <a:latin typeface="Times New Roman"/>
                <a:cs typeface="Times New Roman"/>
              </a:rPr>
              <a:t>Науковий</a:t>
            </a:r>
            <a:r>
              <a:rPr sz="1800" i="1" dirty="0">
                <a:latin typeface="Times New Roman"/>
                <a:cs typeface="Times New Roman"/>
              </a:rPr>
              <a:t> </a:t>
            </a:r>
            <a:r>
              <a:rPr sz="1800" i="1" spc="-10" dirty="0">
                <a:latin typeface="Times New Roman"/>
                <a:cs typeface="Times New Roman"/>
              </a:rPr>
              <a:t>керівник</a:t>
            </a:r>
            <a:r>
              <a:rPr sz="1800" i="1" spc="-5" dirty="0">
                <a:latin typeface="Times New Roman"/>
                <a:cs typeface="Times New Roman"/>
              </a:rPr>
              <a:t> </a:t>
            </a:r>
            <a:r>
              <a:rPr sz="1800" i="1" dirty="0">
                <a:latin typeface="Times New Roman"/>
                <a:cs typeface="Times New Roman"/>
              </a:rPr>
              <a:t>–</a:t>
            </a:r>
            <a:r>
              <a:rPr sz="1800" i="1" spc="-15" dirty="0">
                <a:latin typeface="Times New Roman"/>
                <a:cs typeface="Times New Roman"/>
              </a:rPr>
              <a:t> </a:t>
            </a:r>
            <a:r>
              <a:rPr sz="1800" i="1" dirty="0">
                <a:latin typeface="Times New Roman"/>
                <a:cs typeface="Times New Roman"/>
              </a:rPr>
              <a:t>д.п.н.,</a:t>
            </a:r>
            <a:r>
              <a:rPr sz="1800" i="1" spc="-20" dirty="0">
                <a:latin typeface="Times New Roman"/>
                <a:cs typeface="Times New Roman"/>
              </a:rPr>
              <a:t> </a:t>
            </a:r>
            <a:r>
              <a:rPr sz="1800" i="1" dirty="0">
                <a:latin typeface="Times New Roman"/>
                <a:cs typeface="Times New Roman"/>
              </a:rPr>
              <a:t>доц.</a:t>
            </a:r>
            <a:r>
              <a:rPr sz="1800" i="1" spc="-5" dirty="0">
                <a:latin typeface="Times New Roman"/>
                <a:cs typeface="Times New Roman"/>
              </a:rPr>
              <a:t> </a:t>
            </a:r>
            <a:r>
              <a:rPr sz="1800" i="1" spc="-25" dirty="0" err="1">
                <a:latin typeface="Times New Roman"/>
                <a:cs typeface="Times New Roman"/>
              </a:rPr>
              <a:t>Батечко</a:t>
            </a:r>
            <a:r>
              <a:rPr lang="uk-UA" sz="1800" i="1" spc="-25" dirty="0">
                <a:latin typeface="Times New Roman"/>
                <a:cs typeface="Times New Roman"/>
              </a:rPr>
              <a:t> </a:t>
            </a:r>
            <a:r>
              <a:rPr sz="1800" i="1" spc="-25" dirty="0">
                <a:latin typeface="Times New Roman"/>
                <a:cs typeface="Times New Roman"/>
              </a:rPr>
              <a:t>Н.Г.</a:t>
            </a:r>
            <a:endParaRPr sz="1800" dirty="0">
              <a:latin typeface="Times New Roman"/>
              <a:cs typeface="Times New Roman"/>
            </a:endParaRPr>
          </a:p>
          <a:p>
            <a:pPr marL="742950" indent="-285750">
              <a:lnSpc>
                <a:spcPct val="107000"/>
              </a:lnSpc>
              <a:spcAft>
                <a:spcPts val="800"/>
              </a:spcAft>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проєктуванні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смарт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будинку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R="5080" indent="3184525" algn="r">
              <a:lnSpc>
                <a:spcPct val="100000"/>
              </a:lnSpc>
            </a:pPr>
            <a:r>
              <a:rPr sz="1800" i="1" spc="-5" dirty="0" err="1">
                <a:latin typeface="Times New Roman"/>
                <a:cs typeface="Times New Roman"/>
              </a:rPr>
              <a:t>Доповідач</a:t>
            </a:r>
            <a:r>
              <a:rPr sz="1800" i="1" dirty="0">
                <a:latin typeface="Times New Roman"/>
                <a:cs typeface="Times New Roman"/>
              </a:rPr>
              <a:t> –</a:t>
            </a:r>
            <a:r>
              <a:rPr sz="1800" i="1" spc="-25" dirty="0">
                <a:latin typeface="Times New Roman"/>
                <a:cs typeface="Times New Roman"/>
              </a:rPr>
              <a:t> </a:t>
            </a:r>
            <a:r>
              <a:rPr sz="1800" i="1" spc="-5" dirty="0" err="1">
                <a:latin typeface="Times New Roman"/>
                <a:cs typeface="Times New Roman"/>
              </a:rPr>
              <a:t>студент</a:t>
            </a:r>
            <a:r>
              <a:rPr lang="uk-UA" sz="1800" i="1" spc="-5" dirty="0">
                <a:latin typeface="Times New Roman"/>
                <a:cs typeface="Times New Roman"/>
              </a:rPr>
              <a:t>ка</a:t>
            </a:r>
            <a:r>
              <a:rPr sz="1800" i="1" spc="-25" dirty="0">
                <a:latin typeface="Times New Roman"/>
                <a:cs typeface="Times New Roman"/>
              </a:rPr>
              <a:t> </a:t>
            </a:r>
            <a:r>
              <a:rPr lang="en-US" i="1" spc="-25" dirty="0">
                <a:latin typeface="Times New Roman"/>
                <a:cs typeface="Times New Roman"/>
              </a:rPr>
              <a:t>2</a:t>
            </a:r>
            <a:r>
              <a:rPr sz="1800" i="1" dirty="0">
                <a:latin typeface="Times New Roman"/>
                <a:cs typeface="Times New Roman"/>
              </a:rPr>
              <a:t>-го</a:t>
            </a:r>
            <a:r>
              <a:rPr lang="uk-UA" sz="1800" i="1" dirty="0">
                <a:latin typeface="Times New Roman"/>
                <a:cs typeface="Times New Roman"/>
              </a:rPr>
              <a:t> курсу</a:t>
            </a:r>
          </a:p>
          <a:p>
            <a:pPr marR="5080" indent="3184525" algn="r">
              <a:lnSpc>
                <a:spcPct val="100000"/>
              </a:lnSpc>
            </a:pPr>
            <a:r>
              <a:rPr lang="uk-UA" i="1" dirty="0">
                <a:latin typeface="Times New Roman"/>
                <a:cs typeface="Times New Roman"/>
              </a:rPr>
              <a:t>ННІ ЕАЕ </a:t>
            </a:r>
            <a:r>
              <a:rPr lang="uk-UA" i="1" dirty="0" err="1">
                <a:latin typeface="Times New Roman"/>
                <a:cs typeface="Times New Roman"/>
              </a:rPr>
              <a:t>Вахняк</a:t>
            </a:r>
            <a:r>
              <a:rPr lang="uk-UA" i="1" dirty="0">
                <a:latin typeface="Times New Roman"/>
                <a:cs typeface="Times New Roman"/>
              </a:rPr>
              <a:t> Н.В.</a:t>
            </a:r>
          </a:p>
          <a:p>
            <a:pPr marR="5080" indent="3184525" algn="r">
              <a:lnSpc>
                <a:spcPct val="100000"/>
              </a:lnSpc>
            </a:pPr>
            <a:r>
              <a:rPr lang="ru-RU" sz="1800" i="1" spc="-15" dirty="0" err="1">
                <a:latin typeface="Times New Roman"/>
                <a:cs typeface="Times New Roman"/>
              </a:rPr>
              <a:t>Науковий</a:t>
            </a:r>
            <a:r>
              <a:rPr lang="ru-RU" sz="1800" i="1" dirty="0">
                <a:latin typeface="Times New Roman"/>
                <a:cs typeface="Times New Roman"/>
              </a:rPr>
              <a:t> </a:t>
            </a:r>
            <a:r>
              <a:rPr lang="ru-RU" sz="1800" i="1" spc="-10" dirty="0" err="1">
                <a:latin typeface="Times New Roman"/>
                <a:cs typeface="Times New Roman"/>
              </a:rPr>
              <a:t>керівник</a:t>
            </a:r>
            <a:r>
              <a:rPr lang="ru-RU" sz="1800" i="1" spc="-5" dirty="0">
                <a:latin typeface="Times New Roman"/>
                <a:cs typeface="Times New Roman"/>
              </a:rPr>
              <a:t> </a:t>
            </a:r>
            <a:r>
              <a:rPr lang="ru-RU" sz="1800" i="1" dirty="0">
                <a:latin typeface="Times New Roman"/>
                <a:cs typeface="Times New Roman"/>
              </a:rPr>
              <a:t>–</a:t>
            </a:r>
            <a:r>
              <a:rPr lang="ru-RU" sz="1800" i="1" spc="-15" dirty="0">
                <a:latin typeface="Times New Roman"/>
                <a:cs typeface="Times New Roman"/>
              </a:rPr>
              <a:t> </a:t>
            </a:r>
            <a:r>
              <a:rPr lang="ru-RU" sz="1800" i="1" dirty="0" err="1">
                <a:latin typeface="Times New Roman"/>
                <a:cs typeface="Times New Roman"/>
              </a:rPr>
              <a:t>д.п.н</a:t>
            </a:r>
            <a:r>
              <a:rPr lang="ru-RU" sz="1800" i="1" dirty="0">
                <a:latin typeface="Times New Roman"/>
                <a:cs typeface="Times New Roman"/>
              </a:rPr>
              <a:t>.,</a:t>
            </a:r>
            <a:r>
              <a:rPr lang="ru-RU" sz="1800" i="1" spc="-20" dirty="0">
                <a:latin typeface="Times New Roman"/>
                <a:cs typeface="Times New Roman"/>
              </a:rPr>
              <a:t> </a:t>
            </a:r>
            <a:r>
              <a:rPr lang="ru-RU" sz="1800" i="1" dirty="0">
                <a:latin typeface="Times New Roman"/>
                <a:cs typeface="Times New Roman"/>
              </a:rPr>
              <a:t>доц.</a:t>
            </a:r>
            <a:r>
              <a:rPr lang="ru-RU" sz="1800" i="1" spc="-5" dirty="0">
                <a:latin typeface="Times New Roman"/>
                <a:cs typeface="Times New Roman"/>
              </a:rPr>
              <a:t> </a:t>
            </a:r>
            <a:r>
              <a:rPr lang="ru-RU" sz="1800" i="1" spc="-25" dirty="0" err="1">
                <a:latin typeface="Times New Roman"/>
                <a:cs typeface="Times New Roman"/>
              </a:rPr>
              <a:t>Батечко</a:t>
            </a:r>
            <a:r>
              <a:rPr lang="ru-RU" sz="1800" i="1" spc="-25" dirty="0">
                <a:latin typeface="Times New Roman"/>
                <a:cs typeface="Times New Roman"/>
              </a:rPr>
              <a:t> Н.Г.</a:t>
            </a:r>
            <a:endParaRPr sz="1800" dirty="0">
              <a:latin typeface="Times New Roman"/>
              <a:cs typeface="Times New Roman"/>
            </a:endParaRPr>
          </a:p>
        </p:txBody>
      </p:sp>
      <p:pic>
        <p:nvPicPr>
          <p:cNvPr id="3" name="object 3"/>
          <p:cNvPicPr/>
          <p:nvPr/>
        </p:nvPicPr>
        <p:blipFill>
          <a:blip r:embed="rId2" cstate="print"/>
          <a:stretch>
            <a:fillRect/>
          </a:stretch>
        </p:blipFill>
        <p:spPr>
          <a:xfrm>
            <a:off x="10724224" y="0"/>
            <a:ext cx="1467775" cy="15051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678BA-85D8-D06C-B607-3FE1AC3A0D37}"/>
              </a:ext>
            </a:extLst>
          </p:cNvPr>
          <p:cNvSpPr txBox="1"/>
          <p:nvPr/>
        </p:nvSpPr>
        <p:spPr>
          <a:xfrm>
            <a:off x="1371600" y="2667000"/>
            <a:ext cx="10363200" cy="1477328"/>
          </a:xfrm>
          <a:prstGeom prst="rect">
            <a:avLst/>
          </a:prstGeom>
          <a:noFill/>
        </p:spPr>
        <p:txBody>
          <a:bodyPr wrap="square" rtlCol="0">
            <a:spAutoFit/>
          </a:bodyPr>
          <a:lstStyle/>
          <a:p>
            <a:pPr marL="285750" indent="-285750">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Поверхні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другого порядку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розв’язуванні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інженерних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задач.</a:t>
            </a:r>
          </a:p>
          <a:p>
            <a:pPr algn="r"/>
            <a:r>
              <a:rPr lang="uk-UA" sz="1800" i="1" dirty="0">
                <a:effectLst/>
                <a:latin typeface="Times New Roman" panose="02020603050405020304" pitchFamily="18" charset="0"/>
                <a:ea typeface="Times New Roman" panose="02020603050405020304" pitchFamily="18" charset="0"/>
                <a:cs typeface="Times New Roman" panose="02020603050405020304" pitchFamily="18" charset="0"/>
              </a:rPr>
              <a:t>Доповідач – студент 1-го курсу</a:t>
            </a:r>
          </a:p>
          <a:p>
            <a:pPr algn="r"/>
            <a:r>
              <a:rPr lang="uk-UA" i="1" dirty="0">
                <a:latin typeface="Times New Roman" panose="02020603050405020304" pitchFamily="18" charset="0"/>
                <a:ea typeface="Times New Roman" panose="02020603050405020304" pitchFamily="18" charset="0"/>
                <a:cs typeface="Times New Roman" panose="02020603050405020304" pitchFamily="18" charset="0"/>
              </a:rPr>
              <a:t>ННІ ЕАЕ Шевченко О.О.</a:t>
            </a:r>
          </a:p>
          <a:p>
            <a:pPr algn="r"/>
            <a:r>
              <a:rPr lang="uk-UA" sz="1800" i="1" dirty="0">
                <a:effectLst/>
                <a:latin typeface="Times New Roman" panose="02020603050405020304" pitchFamily="18" charset="0"/>
                <a:ea typeface="Times New Roman" panose="02020603050405020304" pitchFamily="18" charset="0"/>
                <a:cs typeface="Times New Roman" panose="02020603050405020304" pitchFamily="18" charset="0"/>
              </a:rPr>
              <a:t>Науковий керівник – </a:t>
            </a:r>
            <a:r>
              <a:rPr lang="uk-UA" sz="1800" i="1" dirty="0" err="1">
                <a:effectLst/>
                <a:latin typeface="Times New Roman" panose="02020603050405020304" pitchFamily="18" charset="0"/>
                <a:ea typeface="Times New Roman" panose="02020603050405020304" pitchFamily="18" charset="0"/>
                <a:cs typeface="Times New Roman" panose="02020603050405020304" pitchFamily="18" charset="0"/>
              </a:rPr>
              <a:t>д.п.н</a:t>
            </a:r>
            <a:r>
              <a:rPr lang="uk-UA" sz="1800" i="1" dirty="0">
                <a:effectLst/>
                <a:latin typeface="Times New Roman" panose="02020603050405020304" pitchFamily="18" charset="0"/>
                <a:ea typeface="Times New Roman" panose="02020603050405020304" pitchFamily="18" charset="0"/>
                <a:cs typeface="Times New Roman" panose="02020603050405020304" pitchFamily="18" charset="0"/>
              </a:rPr>
              <a:t>., доц. Батечко Н.Г.</a:t>
            </a:r>
          </a:p>
          <a:p>
            <a:pPr marL="285750" indent="-285750">
              <a:buFont typeface="Arial" panose="020B0604020202020204" pitchFamily="34" charset="0"/>
              <a:buChar char="•"/>
            </a:pPr>
            <a:endParaRPr lang="uk-UA" dirty="0"/>
          </a:p>
        </p:txBody>
      </p:sp>
      <p:pic>
        <p:nvPicPr>
          <p:cNvPr id="3" name="object 3">
            <a:extLst>
              <a:ext uri="{FF2B5EF4-FFF2-40B4-BE49-F238E27FC236}">
                <a16:creationId xmlns:a16="http://schemas.microsoft.com/office/drawing/2014/main" id="{88BED1FE-C1AF-FA1B-2B50-9D9AD7D42723}"/>
              </a:ext>
            </a:extLst>
          </p:cNvPr>
          <p:cNvPicPr/>
          <p:nvPr/>
        </p:nvPicPr>
        <p:blipFill>
          <a:blip r:embed="rId2" cstate="print"/>
          <a:stretch>
            <a:fillRect/>
          </a:stretch>
        </p:blipFill>
        <p:spPr>
          <a:xfrm>
            <a:off x="10724224" y="0"/>
            <a:ext cx="1467775" cy="1505140"/>
          </a:xfrm>
          <a:prstGeom prst="rect">
            <a:avLst/>
          </a:prstGeom>
        </p:spPr>
      </p:pic>
    </p:spTree>
    <p:extLst>
      <p:ext uri="{BB962C8B-B14F-4D97-AF65-F5344CB8AC3E}">
        <p14:creationId xmlns:p14="http://schemas.microsoft.com/office/powerpoint/2010/main" val="382822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a:spLocks noGrp="1"/>
          </p:cNvSpPr>
          <p:nvPr>
            <p:ph type="title"/>
          </p:nvPr>
        </p:nvSpPr>
        <p:spPr>
          <a:xfrm>
            <a:off x="4914874" y="232743"/>
            <a:ext cx="5305425" cy="878840"/>
          </a:xfrm>
          <a:prstGeom prst="rect">
            <a:avLst/>
          </a:prstGeom>
        </p:spPr>
        <p:txBody>
          <a:bodyPr vert="horz" wrap="square" lIns="0" tIns="12065" rIns="0" bIns="0" rtlCol="0">
            <a:spAutoFit/>
          </a:bodyPr>
          <a:lstStyle/>
          <a:p>
            <a:pPr marL="1685289" marR="5080" indent="-1673225">
              <a:lnSpc>
                <a:spcPct val="100000"/>
              </a:lnSpc>
              <a:spcBef>
                <a:spcPts val="95"/>
              </a:spcBef>
              <a:tabLst>
                <a:tab pos="3481070" algn="l"/>
              </a:tabLst>
            </a:pPr>
            <a:r>
              <a:rPr spc="-5" dirty="0"/>
              <a:t>I</a:t>
            </a:r>
            <a:r>
              <a:rPr dirty="0"/>
              <a:t> </a:t>
            </a:r>
            <a:r>
              <a:rPr spc="-20" dirty="0"/>
              <a:t>тур</a:t>
            </a:r>
            <a:r>
              <a:rPr spc="20" dirty="0"/>
              <a:t> </a:t>
            </a:r>
            <a:r>
              <a:rPr spc="-10" dirty="0"/>
              <a:t>Всеукраїнської	олімпіади</a:t>
            </a:r>
            <a:r>
              <a:rPr spc="-60" dirty="0"/>
              <a:t> </a:t>
            </a:r>
            <a:r>
              <a:rPr spc="-5" dirty="0"/>
              <a:t>з </a:t>
            </a:r>
            <a:r>
              <a:rPr spc="-685" dirty="0"/>
              <a:t> </a:t>
            </a:r>
            <a:r>
              <a:rPr spc="-30" dirty="0"/>
              <a:t>математики</a:t>
            </a:r>
          </a:p>
        </p:txBody>
      </p:sp>
      <p:sp>
        <p:nvSpPr>
          <p:cNvPr id="4" name="object 4"/>
          <p:cNvSpPr txBox="1"/>
          <p:nvPr/>
        </p:nvSpPr>
        <p:spPr>
          <a:xfrm>
            <a:off x="391393" y="2985859"/>
            <a:ext cx="4345940" cy="574040"/>
          </a:xfrm>
          <a:prstGeom prst="rect">
            <a:avLst/>
          </a:prstGeom>
        </p:spPr>
        <p:txBody>
          <a:bodyPr vert="horz" wrap="square" lIns="0" tIns="12700" rIns="0" bIns="0" rtlCol="0">
            <a:spAutoFit/>
          </a:bodyPr>
          <a:lstStyle/>
          <a:p>
            <a:pPr marL="12700" marR="5080" indent="74295">
              <a:lnSpc>
                <a:spcPct val="100000"/>
              </a:lnSpc>
              <a:spcBef>
                <a:spcPts val="100"/>
              </a:spcBef>
              <a:tabLst>
                <a:tab pos="1249680" algn="l"/>
                <a:tab pos="2519045" algn="l"/>
                <a:tab pos="3093720" algn="l"/>
                <a:tab pos="4239895" algn="l"/>
              </a:tabLst>
            </a:pPr>
            <a:r>
              <a:rPr sz="1800" b="1" dirty="0">
                <a:latin typeface="Times New Roman"/>
                <a:cs typeface="Times New Roman"/>
              </a:rPr>
              <a:t>2</a:t>
            </a:r>
            <a:r>
              <a:rPr lang="uk-UA" sz="1800" b="1" dirty="0">
                <a:latin typeface="Times New Roman"/>
                <a:cs typeface="Times New Roman"/>
              </a:rPr>
              <a:t>0</a:t>
            </a:r>
            <a:r>
              <a:rPr sz="1800" b="1" spc="125" dirty="0">
                <a:latin typeface="Times New Roman"/>
                <a:cs typeface="Times New Roman"/>
              </a:rPr>
              <a:t> </a:t>
            </a:r>
            <a:r>
              <a:rPr lang="uk-UA" sz="1800" b="1" spc="-10" dirty="0">
                <a:latin typeface="Times New Roman"/>
                <a:cs typeface="Times New Roman"/>
              </a:rPr>
              <a:t>квітня</a:t>
            </a:r>
            <a:r>
              <a:rPr sz="1800" b="1" spc="125" dirty="0">
                <a:latin typeface="Times New Roman"/>
                <a:cs typeface="Times New Roman"/>
              </a:rPr>
              <a:t> </a:t>
            </a:r>
            <a:r>
              <a:rPr sz="1800" b="1" dirty="0">
                <a:latin typeface="Times New Roman"/>
                <a:cs typeface="Times New Roman"/>
              </a:rPr>
              <a:t>202</a:t>
            </a:r>
            <a:r>
              <a:rPr lang="uk-UA" sz="1800" b="1" dirty="0">
                <a:latin typeface="Times New Roman"/>
                <a:cs typeface="Times New Roman"/>
              </a:rPr>
              <a:t>2</a:t>
            </a:r>
            <a:r>
              <a:rPr sz="1800" b="1" spc="125" dirty="0">
                <a:latin typeface="Times New Roman"/>
                <a:cs typeface="Times New Roman"/>
              </a:rPr>
              <a:t> </a:t>
            </a:r>
            <a:r>
              <a:rPr sz="1800" b="1" spc="-10" dirty="0" err="1">
                <a:latin typeface="Times New Roman"/>
                <a:cs typeface="Times New Roman"/>
              </a:rPr>
              <a:t>року</a:t>
            </a:r>
            <a:r>
              <a:rPr sz="1800" b="1" spc="140" dirty="0">
                <a:latin typeface="Times New Roman"/>
                <a:cs typeface="Times New Roman"/>
              </a:rPr>
              <a:t> </a:t>
            </a:r>
            <a:r>
              <a:rPr lang="uk-UA" sz="1800" spc="-5" dirty="0">
                <a:latin typeface="Times New Roman"/>
                <a:cs typeface="Times New Roman"/>
              </a:rPr>
              <a:t>кафедрою </a:t>
            </a:r>
            <a:r>
              <a:rPr sz="1800" dirty="0" err="1">
                <a:latin typeface="Times New Roman"/>
                <a:cs typeface="Times New Roman"/>
              </a:rPr>
              <a:t>вищої</a:t>
            </a:r>
            <a:r>
              <a:rPr sz="1800" spc="120" dirty="0">
                <a:latin typeface="Times New Roman"/>
                <a:cs typeface="Times New Roman"/>
              </a:rPr>
              <a:t> </a:t>
            </a:r>
            <a:r>
              <a:rPr sz="1800" spc="25" dirty="0">
                <a:latin typeface="Times New Roman"/>
                <a:cs typeface="Times New Roman"/>
              </a:rPr>
              <a:t>та </a:t>
            </a:r>
            <a:r>
              <a:rPr sz="1800" spc="-434" dirty="0">
                <a:latin typeface="Times New Roman"/>
                <a:cs typeface="Times New Roman"/>
              </a:rPr>
              <a:t> </a:t>
            </a:r>
            <a:r>
              <a:rPr sz="1800" spc="-5" dirty="0">
                <a:latin typeface="Times New Roman"/>
                <a:cs typeface="Times New Roman"/>
              </a:rPr>
              <a:t>при</a:t>
            </a:r>
            <a:r>
              <a:rPr sz="1800" dirty="0">
                <a:latin typeface="Times New Roman"/>
                <a:cs typeface="Times New Roman"/>
              </a:rPr>
              <a:t>кл</a:t>
            </a:r>
            <a:r>
              <a:rPr sz="1800" spc="5" dirty="0">
                <a:latin typeface="Times New Roman"/>
                <a:cs typeface="Times New Roman"/>
              </a:rPr>
              <a:t>а</a:t>
            </a:r>
            <a:r>
              <a:rPr sz="1800" spc="-5" dirty="0">
                <a:latin typeface="Times New Roman"/>
                <a:cs typeface="Times New Roman"/>
              </a:rPr>
              <a:t>дн</a:t>
            </a:r>
            <a:r>
              <a:rPr sz="1800" dirty="0">
                <a:latin typeface="Times New Roman"/>
                <a:cs typeface="Times New Roman"/>
              </a:rPr>
              <a:t>ої	</a:t>
            </a:r>
            <a:r>
              <a:rPr sz="1800" spc="-15" dirty="0">
                <a:latin typeface="Times New Roman"/>
                <a:cs typeface="Times New Roman"/>
              </a:rPr>
              <a:t>м</a:t>
            </a:r>
            <a:r>
              <a:rPr sz="1800" spc="-55" dirty="0">
                <a:latin typeface="Times New Roman"/>
                <a:cs typeface="Times New Roman"/>
              </a:rPr>
              <a:t>а</a:t>
            </a:r>
            <a:r>
              <a:rPr sz="1800" spc="5" dirty="0">
                <a:latin typeface="Times New Roman"/>
                <a:cs typeface="Times New Roman"/>
              </a:rPr>
              <a:t>те</a:t>
            </a:r>
            <a:r>
              <a:rPr sz="1800" spc="-15" dirty="0">
                <a:latin typeface="Times New Roman"/>
                <a:cs typeface="Times New Roman"/>
              </a:rPr>
              <a:t>м</a:t>
            </a:r>
            <a:r>
              <a:rPr sz="1800" spc="-55" dirty="0">
                <a:latin typeface="Times New Roman"/>
                <a:cs typeface="Times New Roman"/>
              </a:rPr>
              <a:t>а</a:t>
            </a:r>
            <a:r>
              <a:rPr sz="1800" spc="5" dirty="0">
                <a:latin typeface="Times New Roman"/>
                <a:cs typeface="Times New Roman"/>
              </a:rPr>
              <a:t>т</a:t>
            </a:r>
            <a:r>
              <a:rPr sz="1800" spc="-5" dirty="0">
                <a:latin typeface="Times New Roman"/>
                <a:cs typeface="Times New Roman"/>
              </a:rPr>
              <a:t>и</a:t>
            </a:r>
            <a:r>
              <a:rPr sz="1800" dirty="0">
                <a:latin typeface="Times New Roman"/>
                <a:cs typeface="Times New Roman"/>
              </a:rPr>
              <a:t>ки	</a:t>
            </a:r>
            <a:r>
              <a:rPr sz="1800" spc="-90" dirty="0">
                <a:latin typeface="Times New Roman"/>
                <a:cs typeface="Times New Roman"/>
              </a:rPr>
              <a:t>б</a:t>
            </a:r>
            <a:r>
              <a:rPr sz="1800" spc="-60" dirty="0">
                <a:latin typeface="Times New Roman"/>
                <a:cs typeface="Times New Roman"/>
              </a:rPr>
              <a:t>у</a:t>
            </a:r>
            <a:r>
              <a:rPr sz="1800" dirty="0">
                <a:latin typeface="Times New Roman"/>
                <a:cs typeface="Times New Roman"/>
              </a:rPr>
              <a:t>ло	</a:t>
            </a:r>
            <a:r>
              <a:rPr sz="1800" spc="-5" dirty="0">
                <a:latin typeface="Times New Roman"/>
                <a:cs typeface="Times New Roman"/>
              </a:rPr>
              <a:t>пр</a:t>
            </a:r>
            <a:r>
              <a:rPr sz="1800" dirty="0">
                <a:latin typeface="Times New Roman"/>
                <a:cs typeface="Times New Roman"/>
              </a:rPr>
              <a:t>о</a:t>
            </a:r>
            <a:r>
              <a:rPr sz="1800" spc="-10" dirty="0">
                <a:latin typeface="Times New Roman"/>
                <a:cs typeface="Times New Roman"/>
              </a:rPr>
              <a:t>в</a:t>
            </a:r>
            <a:r>
              <a:rPr sz="1800" spc="-20" dirty="0">
                <a:latin typeface="Times New Roman"/>
                <a:cs typeface="Times New Roman"/>
              </a:rPr>
              <a:t>е</a:t>
            </a:r>
            <a:r>
              <a:rPr sz="1800" spc="-5" dirty="0">
                <a:latin typeface="Times New Roman"/>
                <a:cs typeface="Times New Roman"/>
              </a:rPr>
              <a:t>д</a:t>
            </a:r>
            <a:r>
              <a:rPr sz="1800" spc="5" dirty="0">
                <a:latin typeface="Times New Roman"/>
                <a:cs typeface="Times New Roman"/>
              </a:rPr>
              <a:t>е</a:t>
            </a:r>
            <a:r>
              <a:rPr sz="1800" spc="-5" dirty="0">
                <a:latin typeface="Times New Roman"/>
                <a:cs typeface="Times New Roman"/>
              </a:rPr>
              <a:t>н</a:t>
            </a:r>
            <a:r>
              <a:rPr sz="1800" dirty="0">
                <a:latin typeface="Times New Roman"/>
                <a:cs typeface="Times New Roman"/>
              </a:rPr>
              <a:t>о	</a:t>
            </a:r>
            <a:r>
              <a:rPr sz="1800" b="1" dirty="0">
                <a:latin typeface="Times New Roman"/>
                <a:cs typeface="Times New Roman"/>
              </a:rPr>
              <a:t>І</a:t>
            </a:r>
            <a:endParaRPr sz="1800" dirty="0">
              <a:latin typeface="Times New Roman"/>
              <a:cs typeface="Times New Roman"/>
            </a:endParaRPr>
          </a:p>
        </p:txBody>
      </p:sp>
      <p:sp>
        <p:nvSpPr>
          <p:cNvPr id="5" name="object 5"/>
          <p:cNvSpPr txBox="1"/>
          <p:nvPr/>
        </p:nvSpPr>
        <p:spPr>
          <a:xfrm>
            <a:off x="390936" y="3534500"/>
            <a:ext cx="2265045" cy="299720"/>
          </a:xfrm>
          <a:prstGeom prst="rect">
            <a:avLst/>
          </a:prstGeom>
        </p:spPr>
        <p:txBody>
          <a:bodyPr vert="horz" wrap="square" lIns="0" tIns="12700" rIns="0" bIns="0" rtlCol="0">
            <a:spAutoFit/>
          </a:bodyPr>
          <a:lstStyle/>
          <a:p>
            <a:pPr marL="12700">
              <a:lnSpc>
                <a:spcPct val="100000"/>
              </a:lnSpc>
              <a:spcBef>
                <a:spcPts val="100"/>
              </a:spcBef>
              <a:tabLst>
                <a:tab pos="687070" algn="l"/>
              </a:tabLst>
            </a:pPr>
            <a:r>
              <a:rPr sz="1800" b="1" spc="-10" dirty="0">
                <a:latin typeface="Times New Roman"/>
                <a:cs typeface="Times New Roman"/>
              </a:rPr>
              <a:t>тур	Всеукраїнської</a:t>
            </a:r>
            <a:endParaRPr sz="1800">
              <a:latin typeface="Times New Roman"/>
              <a:cs typeface="Times New Roman"/>
            </a:endParaRPr>
          </a:p>
        </p:txBody>
      </p:sp>
      <p:sp>
        <p:nvSpPr>
          <p:cNvPr id="6" name="object 6"/>
          <p:cNvSpPr txBox="1"/>
          <p:nvPr/>
        </p:nvSpPr>
        <p:spPr>
          <a:xfrm>
            <a:off x="3277240" y="3534500"/>
            <a:ext cx="1455420" cy="299720"/>
          </a:xfrm>
          <a:prstGeom prst="rect">
            <a:avLst/>
          </a:prstGeom>
        </p:spPr>
        <p:txBody>
          <a:bodyPr vert="horz" wrap="square" lIns="0" tIns="12700" rIns="0" bIns="0" rtlCol="0">
            <a:spAutoFit/>
          </a:bodyPr>
          <a:lstStyle/>
          <a:p>
            <a:pPr marL="12700">
              <a:lnSpc>
                <a:spcPct val="100000"/>
              </a:lnSpc>
              <a:spcBef>
                <a:spcPts val="100"/>
              </a:spcBef>
              <a:tabLst>
                <a:tab pos="1350010" algn="l"/>
              </a:tabLst>
            </a:pPr>
            <a:r>
              <a:rPr sz="1800" b="1" spc="-40" dirty="0">
                <a:latin typeface="Times New Roman"/>
                <a:cs typeface="Times New Roman"/>
              </a:rPr>
              <a:t>о</a:t>
            </a:r>
            <a:r>
              <a:rPr sz="1800" b="1" spc="-5" dirty="0">
                <a:latin typeface="Times New Roman"/>
                <a:cs typeface="Times New Roman"/>
              </a:rPr>
              <a:t>л</a:t>
            </a:r>
            <a:r>
              <a:rPr sz="1800" b="1" dirty="0">
                <a:latin typeface="Times New Roman"/>
                <a:cs typeface="Times New Roman"/>
              </a:rPr>
              <a:t>і</a:t>
            </a:r>
            <a:r>
              <a:rPr sz="1800" b="1" spc="-5" dirty="0">
                <a:latin typeface="Times New Roman"/>
                <a:cs typeface="Times New Roman"/>
              </a:rPr>
              <a:t>мп</a:t>
            </a:r>
            <a:r>
              <a:rPr sz="1800" b="1" dirty="0">
                <a:latin typeface="Times New Roman"/>
                <a:cs typeface="Times New Roman"/>
              </a:rPr>
              <a:t>іади	з</a:t>
            </a:r>
            <a:endParaRPr sz="1800">
              <a:latin typeface="Times New Roman"/>
              <a:cs typeface="Times New Roman"/>
            </a:endParaRPr>
          </a:p>
        </p:txBody>
      </p:sp>
      <p:sp>
        <p:nvSpPr>
          <p:cNvPr id="7" name="object 7"/>
          <p:cNvSpPr txBox="1"/>
          <p:nvPr/>
        </p:nvSpPr>
        <p:spPr>
          <a:xfrm>
            <a:off x="390250" y="3808820"/>
            <a:ext cx="4344670" cy="1397819"/>
          </a:xfrm>
          <a:prstGeom prst="rect">
            <a:avLst/>
          </a:prstGeom>
        </p:spPr>
        <p:txBody>
          <a:bodyPr vert="horz" wrap="square" lIns="0" tIns="12700" rIns="0" bIns="0" rtlCol="0">
            <a:spAutoFit/>
          </a:bodyPr>
          <a:lstStyle/>
          <a:p>
            <a:pPr marL="12700" marR="5080" algn="just">
              <a:lnSpc>
                <a:spcPct val="100000"/>
              </a:lnSpc>
              <a:spcBef>
                <a:spcPts val="100"/>
              </a:spcBef>
            </a:pPr>
            <a:r>
              <a:rPr sz="1800" b="1" spc="-15" dirty="0" err="1">
                <a:latin typeface="Times New Roman"/>
                <a:cs typeface="Times New Roman"/>
              </a:rPr>
              <a:t>математики</a:t>
            </a:r>
            <a:r>
              <a:rPr sz="1800" spc="-15" dirty="0">
                <a:latin typeface="Times New Roman"/>
                <a:cs typeface="Times New Roman"/>
              </a:rPr>
              <a:t>.</a:t>
            </a:r>
            <a:r>
              <a:rPr lang="uk-UA" spc="-10" dirty="0">
                <a:latin typeface="Times New Roman"/>
                <a:cs typeface="Times New Roman"/>
              </a:rPr>
              <a:t> </a:t>
            </a:r>
            <a:r>
              <a:rPr lang="uk-UA" spc="-15" dirty="0">
                <a:latin typeface="Times New Roman"/>
                <a:cs typeface="Times New Roman"/>
              </a:rPr>
              <a:t>П</a:t>
            </a:r>
            <a:r>
              <a:rPr sz="1800" spc="-15" dirty="0" err="1">
                <a:latin typeface="Times New Roman"/>
                <a:cs typeface="Times New Roman"/>
              </a:rPr>
              <a:t>одія</a:t>
            </a:r>
            <a:r>
              <a:rPr sz="1800" spc="-15" dirty="0">
                <a:latin typeface="Times New Roman"/>
                <a:cs typeface="Times New Roman"/>
              </a:rPr>
              <a:t> </a:t>
            </a:r>
            <a:r>
              <a:rPr sz="1800" spc="-10" dirty="0">
                <a:latin typeface="Times New Roman"/>
                <a:cs typeface="Times New Roman"/>
              </a:rPr>
              <a:t>відбувалась </a:t>
            </a:r>
            <a:r>
              <a:rPr sz="1800" dirty="0">
                <a:latin typeface="Times New Roman"/>
                <a:cs typeface="Times New Roman"/>
              </a:rPr>
              <a:t>в </a:t>
            </a:r>
            <a:r>
              <a:rPr sz="1800" spc="-5" dirty="0">
                <a:latin typeface="Times New Roman"/>
                <a:cs typeface="Times New Roman"/>
              </a:rPr>
              <a:t>онлайн </a:t>
            </a:r>
            <a:r>
              <a:rPr sz="1800" dirty="0">
                <a:latin typeface="Times New Roman"/>
                <a:cs typeface="Times New Roman"/>
              </a:rPr>
              <a:t>режимі </a:t>
            </a:r>
            <a:r>
              <a:rPr sz="1800" spc="-434" dirty="0">
                <a:latin typeface="Times New Roman"/>
                <a:cs typeface="Times New Roman"/>
              </a:rPr>
              <a:t> </a:t>
            </a:r>
            <a:r>
              <a:rPr sz="1800" spc="-5" dirty="0">
                <a:latin typeface="Times New Roman"/>
                <a:cs typeface="Times New Roman"/>
              </a:rPr>
              <a:t>на</a:t>
            </a:r>
            <a:r>
              <a:rPr sz="1800" dirty="0">
                <a:latin typeface="Times New Roman"/>
                <a:cs typeface="Times New Roman"/>
              </a:rPr>
              <a:t> </a:t>
            </a:r>
            <a:r>
              <a:rPr sz="1800" spc="-5" dirty="0">
                <a:latin typeface="Times New Roman"/>
                <a:cs typeface="Times New Roman"/>
              </a:rPr>
              <a:t>базі</a:t>
            </a:r>
            <a:r>
              <a:rPr sz="1800" dirty="0">
                <a:latin typeface="Times New Roman"/>
                <a:cs typeface="Times New Roman"/>
              </a:rPr>
              <a:t> </a:t>
            </a:r>
            <a:r>
              <a:rPr sz="1800" spc="-10" dirty="0">
                <a:latin typeface="Times New Roman"/>
                <a:cs typeface="Times New Roman"/>
              </a:rPr>
              <a:t>платформи</a:t>
            </a:r>
            <a:r>
              <a:rPr sz="1800" spc="-5" dirty="0">
                <a:latin typeface="Times New Roman"/>
                <a:cs typeface="Times New Roman"/>
              </a:rPr>
              <a:t> </a:t>
            </a:r>
            <a:r>
              <a:rPr sz="1800" b="1" spc="-5" dirty="0">
                <a:latin typeface="Times New Roman"/>
                <a:cs typeface="Times New Roman"/>
              </a:rPr>
              <a:t>Zoom</a:t>
            </a:r>
            <a:r>
              <a:rPr sz="1800" spc="-5" dirty="0">
                <a:latin typeface="Times New Roman"/>
                <a:cs typeface="Times New Roman"/>
              </a:rPr>
              <a:t>.</a:t>
            </a:r>
            <a:r>
              <a:rPr sz="1800" dirty="0">
                <a:latin typeface="Times New Roman"/>
                <a:cs typeface="Times New Roman"/>
              </a:rPr>
              <a:t> </a:t>
            </a:r>
            <a:r>
              <a:rPr sz="1800" spc="-5" dirty="0">
                <a:latin typeface="Times New Roman"/>
                <a:cs typeface="Times New Roman"/>
              </a:rPr>
              <a:t>До</a:t>
            </a:r>
            <a:r>
              <a:rPr sz="1800" dirty="0">
                <a:latin typeface="Times New Roman"/>
                <a:cs typeface="Times New Roman"/>
              </a:rPr>
              <a:t> участі</a:t>
            </a:r>
            <a:r>
              <a:rPr sz="1800" spc="5" dirty="0">
                <a:latin typeface="Times New Roman"/>
                <a:cs typeface="Times New Roman"/>
              </a:rPr>
              <a:t> </a:t>
            </a:r>
            <a:r>
              <a:rPr sz="1800" dirty="0">
                <a:latin typeface="Times New Roman"/>
                <a:cs typeface="Times New Roman"/>
              </a:rPr>
              <a:t>в </a:t>
            </a:r>
            <a:r>
              <a:rPr sz="1800" spc="5" dirty="0">
                <a:latin typeface="Times New Roman"/>
                <a:cs typeface="Times New Roman"/>
              </a:rPr>
              <a:t> </a:t>
            </a:r>
            <a:r>
              <a:rPr sz="1800" spc="-5" dirty="0">
                <a:latin typeface="Times New Roman"/>
                <a:cs typeface="Times New Roman"/>
              </a:rPr>
              <a:t>олімпіаді </a:t>
            </a:r>
            <a:r>
              <a:rPr sz="1800" spc="-40" dirty="0">
                <a:latin typeface="Times New Roman"/>
                <a:cs typeface="Times New Roman"/>
              </a:rPr>
              <a:t>були </a:t>
            </a:r>
            <a:r>
              <a:rPr sz="1800" spc="-5" dirty="0">
                <a:latin typeface="Times New Roman"/>
                <a:cs typeface="Times New Roman"/>
              </a:rPr>
              <a:t>запрошені </a:t>
            </a:r>
            <a:r>
              <a:rPr sz="1800" spc="-20" dirty="0">
                <a:latin typeface="Times New Roman"/>
                <a:cs typeface="Times New Roman"/>
              </a:rPr>
              <a:t>студенти </a:t>
            </a:r>
            <a:r>
              <a:rPr sz="1800" dirty="0">
                <a:latin typeface="Times New Roman"/>
                <a:cs typeface="Times New Roman"/>
              </a:rPr>
              <a:t>1-2 </a:t>
            </a:r>
            <a:r>
              <a:rPr sz="1800" spc="-10" dirty="0">
                <a:latin typeface="Times New Roman"/>
                <a:cs typeface="Times New Roman"/>
              </a:rPr>
              <a:t>року </a:t>
            </a:r>
            <a:r>
              <a:rPr sz="1800" spc="-5" dirty="0">
                <a:latin typeface="Times New Roman"/>
                <a:cs typeface="Times New Roman"/>
              </a:rPr>
              <a:t> </a:t>
            </a:r>
            <a:r>
              <a:rPr sz="1800" spc="-15" dirty="0">
                <a:latin typeface="Times New Roman"/>
                <a:cs typeface="Times New Roman"/>
              </a:rPr>
              <a:t>навчання</a:t>
            </a:r>
            <a:r>
              <a:rPr sz="1800" spc="-10" dirty="0">
                <a:latin typeface="Times New Roman"/>
                <a:cs typeface="Times New Roman"/>
              </a:rPr>
              <a:t> </a:t>
            </a:r>
            <a:r>
              <a:rPr sz="1800" spc="-5" dirty="0">
                <a:latin typeface="Times New Roman"/>
                <a:cs typeface="Times New Roman"/>
              </a:rPr>
              <a:t>всіх</a:t>
            </a:r>
            <a:r>
              <a:rPr sz="1800" dirty="0">
                <a:latin typeface="Times New Roman"/>
                <a:cs typeface="Times New Roman"/>
              </a:rPr>
              <a:t> </a:t>
            </a:r>
            <a:r>
              <a:rPr sz="1800" spc="-20" dirty="0">
                <a:latin typeface="Times New Roman"/>
                <a:cs typeface="Times New Roman"/>
              </a:rPr>
              <a:t>факультетів</a:t>
            </a:r>
            <a:r>
              <a:rPr sz="1800" spc="-15" dirty="0">
                <a:latin typeface="Times New Roman"/>
                <a:cs typeface="Times New Roman"/>
              </a:rPr>
              <a:t> </a:t>
            </a:r>
            <a:r>
              <a:rPr sz="1800" dirty="0">
                <a:latin typeface="Times New Roman"/>
                <a:cs typeface="Times New Roman"/>
              </a:rPr>
              <a:t>і</a:t>
            </a:r>
            <a:r>
              <a:rPr sz="1800" spc="5" dirty="0">
                <a:latin typeface="Times New Roman"/>
                <a:cs typeface="Times New Roman"/>
              </a:rPr>
              <a:t> </a:t>
            </a:r>
            <a:r>
              <a:rPr sz="1800" spc="-5" dirty="0">
                <a:latin typeface="Times New Roman"/>
                <a:cs typeface="Times New Roman"/>
              </a:rPr>
              <a:t>інститутів </a:t>
            </a:r>
            <a:r>
              <a:rPr sz="1800" dirty="0">
                <a:latin typeface="Times New Roman"/>
                <a:cs typeface="Times New Roman"/>
              </a:rPr>
              <a:t> </a:t>
            </a:r>
            <a:r>
              <a:rPr sz="1800" spc="-5" dirty="0">
                <a:latin typeface="Times New Roman"/>
                <a:cs typeface="Times New Roman"/>
              </a:rPr>
              <a:t>НУБіП</a:t>
            </a:r>
            <a:r>
              <a:rPr sz="1800" spc="5" dirty="0">
                <a:latin typeface="Times New Roman"/>
                <a:cs typeface="Times New Roman"/>
              </a:rPr>
              <a:t> </a:t>
            </a:r>
            <a:r>
              <a:rPr sz="1800" spc="-25" dirty="0">
                <a:latin typeface="Times New Roman"/>
                <a:cs typeface="Times New Roman"/>
              </a:rPr>
              <a:t>України.</a:t>
            </a:r>
            <a:endParaRPr sz="1800" dirty="0">
              <a:latin typeface="Times New Roman"/>
              <a:cs typeface="Times New Roman"/>
            </a:endParaRPr>
          </a:p>
        </p:txBody>
      </p:sp>
      <p:pic>
        <p:nvPicPr>
          <p:cNvPr id="10" name="Рисунок 9">
            <a:extLst>
              <a:ext uri="{FF2B5EF4-FFF2-40B4-BE49-F238E27FC236}">
                <a16:creationId xmlns:a16="http://schemas.microsoft.com/office/drawing/2014/main" id="{E7F8B8E3-5BD1-D6EE-1FC7-B03DFDE48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309" y="2295567"/>
            <a:ext cx="7098323" cy="31382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0724224" y="0"/>
            <a:ext cx="1467775" cy="1505140"/>
          </a:xfrm>
          <a:prstGeom prst="rect">
            <a:avLst/>
          </a:prstGeom>
        </p:spPr>
      </p:pic>
      <p:pic>
        <p:nvPicPr>
          <p:cNvPr id="8" name="Рисунок 7">
            <a:extLst>
              <a:ext uri="{FF2B5EF4-FFF2-40B4-BE49-F238E27FC236}">
                <a16:creationId xmlns:a16="http://schemas.microsoft.com/office/drawing/2014/main" id="{BE14690E-557B-BCF9-B977-A2BE1B75D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981200"/>
            <a:ext cx="9067800" cy="46302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664362-88A4-3A5C-2A74-0DD170D60911}"/>
              </a:ext>
            </a:extLst>
          </p:cNvPr>
          <p:cNvSpPr txBox="1"/>
          <p:nvPr/>
        </p:nvSpPr>
        <p:spPr>
          <a:xfrm>
            <a:off x="4343400" y="152400"/>
            <a:ext cx="6097554" cy="1200329"/>
          </a:xfrm>
          <a:prstGeom prst="rect">
            <a:avLst/>
          </a:prstGeom>
          <a:noFill/>
        </p:spPr>
        <p:txBody>
          <a:bodyPr wrap="square">
            <a:spAutoFit/>
          </a:bodyPr>
          <a:lstStyle/>
          <a:p>
            <a:pPr indent="342265" algn="ctr">
              <a:spcBef>
                <a:spcPts val="0"/>
              </a:spcBef>
            </a:pPr>
            <a:r>
              <a:rPr lang="uk-UA" sz="2400" b="1" dirty="0">
                <a:solidFill>
                  <a:schemeClr val="bg1"/>
                </a:solidFill>
                <a:latin typeface="Times New Roman" panose="02020603050405020304" pitchFamily="18" charset="0"/>
                <a:ea typeface="Calibri" panose="020F0502020204030204" pitchFamily="34" charset="0"/>
              </a:rPr>
              <a:t>М</a:t>
            </a:r>
            <a:r>
              <a:rPr lang="uk-UA" sz="2400" b="1" dirty="0">
                <a:solidFill>
                  <a:schemeClr val="bg1"/>
                </a:solidFill>
                <a:effectLst/>
                <a:latin typeface="Times New Roman" panose="02020603050405020304" pitchFamily="18" charset="0"/>
                <a:ea typeface="Calibri" panose="020F0502020204030204" pitchFamily="34" charset="0"/>
              </a:rPr>
              <a:t>етоди оптимізації використання систем </a:t>
            </a:r>
          </a:p>
          <a:p>
            <a:pPr indent="342265" algn="ctr">
              <a:spcBef>
                <a:spcPts val="0"/>
              </a:spcBef>
            </a:pPr>
            <a:r>
              <a:rPr lang="uk-UA" sz="2400" b="1" dirty="0">
                <a:solidFill>
                  <a:schemeClr val="bg1"/>
                </a:solidFill>
                <a:effectLst/>
                <a:latin typeface="Times New Roman" panose="02020603050405020304" pitchFamily="18" charset="0"/>
                <a:ea typeface="Calibri" panose="020F0502020204030204" pitchFamily="34" charset="0"/>
              </a:rPr>
              <a:t>сонячного теплопостачання в Україні</a:t>
            </a:r>
          </a:p>
        </p:txBody>
      </p:sp>
      <p:sp>
        <p:nvSpPr>
          <p:cNvPr id="5" name="TextBox 4">
            <a:extLst>
              <a:ext uri="{FF2B5EF4-FFF2-40B4-BE49-F238E27FC236}">
                <a16:creationId xmlns:a16="http://schemas.microsoft.com/office/drawing/2014/main" id="{EE124102-A461-3339-4492-259A822F02DD}"/>
              </a:ext>
            </a:extLst>
          </p:cNvPr>
          <p:cNvSpPr txBox="1"/>
          <p:nvPr/>
        </p:nvSpPr>
        <p:spPr>
          <a:xfrm>
            <a:off x="1752600" y="2133600"/>
            <a:ext cx="7391400" cy="1850571"/>
          </a:xfrm>
          <a:prstGeom prst="rect">
            <a:avLst/>
          </a:prstGeom>
          <a:noFill/>
        </p:spPr>
        <p:txBody>
          <a:bodyPr wrap="square">
            <a:spAutoFit/>
          </a:bodyPr>
          <a:lstStyle/>
          <a:p>
            <a:pPr indent="342265" algn="just">
              <a:lnSpc>
                <a:spcPct val="107000"/>
              </a:lnSpc>
              <a:spcAft>
                <a:spcPts val="800"/>
              </a:spcAft>
            </a:pPr>
            <a:r>
              <a:rPr lang="uk-UA" sz="1800" dirty="0">
                <a:effectLst/>
                <a:latin typeface="Times New Roman" panose="02020603050405020304" pitchFamily="18" charset="0"/>
                <a:ea typeface="Calibri" panose="020F0502020204030204" pitchFamily="34" charset="0"/>
              </a:rPr>
              <a:t>Сонячна енергетика – одне із найперспективніших і динамічних відновлюваних джерел енергії (ВДЕ). Переваги використання теплової енергії сонячної радіації у якості первинного місцевого енергоресурсу полягають у можливості використання на більшості ділянок України та у можливості безпосереднього перетворення енергії сонячної радіації в теплову енергію.</a:t>
            </a:r>
            <a:endParaRPr lang="uk-UA" sz="2000" dirty="0">
              <a:effectLst/>
              <a:latin typeface="Times New Roman" panose="02020603050405020304" pitchFamily="18" charset="0"/>
              <a:ea typeface="Calibri" panose="020F0502020204030204" pitchFamily="34" charset="0"/>
            </a:endParaRPr>
          </a:p>
        </p:txBody>
      </p:sp>
      <p:pic>
        <p:nvPicPr>
          <p:cNvPr id="6" name="Picture 12" descr="Сонячна станція в с. Радча Івано-Франківської обл.">
            <a:extLst>
              <a:ext uri="{FF2B5EF4-FFF2-40B4-BE49-F238E27FC236}">
                <a16:creationId xmlns:a16="http://schemas.microsoft.com/office/drawing/2014/main" id="{8ACB5CD1-42E2-822A-ADAA-2B03F089D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866" y="4061034"/>
            <a:ext cx="6898868" cy="264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09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85610B-FD7F-D7A1-2A0B-A47EA1086D95}"/>
              </a:ext>
            </a:extLst>
          </p:cNvPr>
          <p:cNvSpPr txBox="1"/>
          <p:nvPr/>
        </p:nvSpPr>
        <p:spPr>
          <a:xfrm>
            <a:off x="4343400" y="381000"/>
            <a:ext cx="6097554" cy="461665"/>
          </a:xfrm>
          <a:prstGeom prst="rect">
            <a:avLst/>
          </a:prstGeom>
          <a:noFill/>
        </p:spPr>
        <p:txBody>
          <a:bodyPr wrap="square">
            <a:spAutoFit/>
          </a:bodyPr>
          <a:lstStyle/>
          <a:p>
            <a:r>
              <a:rPr lang="uk-UA" sz="2400" b="1" dirty="0">
                <a:solidFill>
                  <a:schemeClr val="bg1"/>
                </a:solidFill>
                <a:latin typeface="Times New Roman" panose="02020603050405020304" pitchFamily="18" charset="0"/>
                <a:cs typeface="Times New Roman" panose="02020603050405020304" pitchFamily="18" charset="0"/>
              </a:rPr>
              <a:t>Сонячне опалення (</a:t>
            </a:r>
            <a:r>
              <a:rPr lang="uk-UA" sz="2400" b="1" dirty="0" err="1">
                <a:solidFill>
                  <a:schemeClr val="bg1"/>
                </a:solidFill>
                <a:latin typeface="Times New Roman" panose="02020603050405020304" pitchFamily="18" charset="0"/>
                <a:cs typeface="Times New Roman" panose="02020603050405020304" pitchFamily="18" charset="0"/>
              </a:rPr>
              <a:t>геліосистеми</a:t>
            </a:r>
            <a:r>
              <a:rPr lang="uk-UA" sz="2400" b="1" dirty="0">
                <a:solidFill>
                  <a:schemeClr val="bg1"/>
                </a:solidFill>
                <a:latin typeface="Times New Roman" panose="02020603050405020304" pitchFamily="18" charset="0"/>
                <a:cs typeface="Times New Roman" panose="02020603050405020304" pitchFamily="18" charset="0"/>
              </a:rPr>
              <a:t>)</a:t>
            </a:r>
            <a:endParaRPr lang="uk-UA" sz="2400" b="1" dirty="0"/>
          </a:p>
        </p:txBody>
      </p:sp>
      <p:sp>
        <p:nvSpPr>
          <p:cNvPr id="5" name="TextBox 4">
            <a:extLst>
              <a:ext uri="{FF2B5EF4-FFF2-40B4-BE49-F238E27FC236}">
                <a16:creationId xmlns:a16="http://schemas.microsoft.com/office/drawing/2014/main" id="{D4385677-CAAA-2294-C76E-8B808C650CA7}"/>
              </a:ext>
            </a:extLst>
          </p:cNvPr>
          <p:cNvSpPr txBox="1"/>
          <p:nvPr/>
        </p:nvSpPr>
        <p:spPr>
          <a:xfrm>
            <a:off x="1447800" y="2743200"/>
            <a:ext cx="8839200" cy="2585323"/>
          </a:xfrm>
          <a:prstGeom prst="rect">
            <a:avLst/>
          </a:prstGeom>
          <a:noFill/>
        </p:spPr>
        <p:txBody>
          <a:bodyPr wrap="square">
            <a:spAutoFit/>
          </a:bodyPr>
          <a:lstStyle/>
          <a:p>
            <a:pPr marL="0" indent="0" algn="just">
              <a:buNone/>
            </a:pPr>
            <a:r>
              <a:rPr lang="uk-UA" sz="1800" b="0" i="0" dirty="0">
                <a:effectLst/>
                <a:latin typeface="Times New Roman" panose="02020603050405020304" pitchFamily="18" charset="0"/>
                <a:cs typeface="Times New Roman" panose="02020603050405020304" pitchFamily="18" charset="0"/>
              </a:rPr>
              <a:t>Велику популярність в світі сьогодні набирає опалення приватного будинку за допомогою </a:t>
            </a:r>
            <a:r>
              <a:rPr lang="uk-UA" sz="1800" b="0" i="0" dirty="0" err="1">
                <a:effectLst/>
                <a:latin typeface="Times New Roman" panose="02020603050405020304" pitchFamily="18" charset="0"/>
                <a:cs typeface="Times New Roman" panose="02020603050405020304" pitchFamily="18" charset="0"/>
              </a:rPr>
              <a:t>геліосистем</a:t>
            </a:r>
            <a:r>
              <a:rPr lang="uk-UA" sz="1800" b="0" i="0" dirty="0">
                <a:effectLst/>
                <a:latin typeface="Times New Roman" panose="02020603050405020304" pitchFamily="18" charset="0"/>
                <a:cs typeface="Times New Roman" panose="02020603050405020304" pitchFamily="18" charset="0"/>
              </a:rPr>
              <a:t> або, простіше кажучи, сонячних колекторів. Принцип роботи такої системи полягає в накопиченні і використанні тепла, яке віддає сонячна енергія. </a:t>
            </a:r>
            <a:r>
              <a:rPr lang="ru-RU" sz="1800" dirty="0" err="1">
                <a:latin typeface="Times New Roman" panose="02020603050405020304" pitchFamily="18" charset="0"/>
                <a:cs typeface="Times New Roman" panose="02020603050405020304" pitchFamily="18" charset="0"/>
              </a:rPr>
              <a:t>Геліоколектор</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це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сучасний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винахід</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який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дає</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можливість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використовувати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сонячну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енергію</a:t>
            </a:r>
            <a:r>
              <a:rPr lang="ru-RU" sz="1800" dirty="0">
                <a:latin typeface="Times New Roman" panose="02020603050405020304" pitchFamily="18" charset="0"/>
                <a:cs typeface="Times New Roman" panose="02020603050405020304" pitchFamily="18" charset="0"/>
              </a:rPr>
              <a:t> для </a:t>
            </a:r>
            <a:r>
              <a:rPr lang="ru-RU" sz="1800" dirty="0" err="1">
                <a:latin typeface="Times New Roman" panose="02020603050405020304" pitchFamily="18" charset="0"/>
                <a:cs typeface="Times New Roman" panose="02020603050405020304" pitchFamily="18" charset="0"/>
              </a:rPr>
              <a:t>опалення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будинків</a:t>
            </a:r>
            <a:r>
              <a:rPr lang="ru-RU" sz="1800" dirty="0">
                <a:latin typeface="Times New Roman" panose="02020603050405020304" pitchFamily="18" charset="0"/>
                <a:cs typeface="Times New Roman" panose="02020603050405020304" pitchFamily="18" charset="0"/>
              </a:rPr>
              <a:t> та </a:t>
            </a:r>
            <a:r>
              <a:rPr lang="ru-RU" sz="1800" dirty="0" err="1">
                <a:latin typeface="Times New Roman" panose="02020603050405020304" pitchFamily="18" charset="0"/>
                <a:cs typeface="Times New Roman" panose="02020603050405020304" pitchFamily="18" charset="0"/>
              </a:rPr>
              <a:t>споруд</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або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нагрівання</a:t>
            </a:r>
            <a:r>
              <a:rPr lang="ru-RU" sz="1800" dirty="0">
                <a:latin typeface="Times New Roman" panose="02020603050405020304" pitchFamily="18" charset="0"/>
                <a:cs typeface="Times New Roman" panose="02020603050405020304" pitchFamily="18" charset="0"/>
              </a:rPr>
              <a:t> води. </a:t>
            </a:r>
          </a:p>
          <a:p>
            <a:pPr marL="0" indent="0" algn="just">
              <a:buNone/>
            </a:pPr>
            <a:r>
              <a:rPr lang="ru-RU" sz="1800" dirty="0" err="1">
                <a:latin typeface="Times New Roman" panose="02020603050405020304" pitchFamily="18" charset="0"/>
                <a:cs typeface="Times New Roman" panose="02020603050405020304" pitchFamily="18" charset="0"/>
              </a:rPr>
              <a:t>Встановивши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геліоколектор</a:t>
            </a:r>
            <a:r>
              <a:rPr lang="ru-RU" sz="1800" dirty="0">
                <a:latin typeface="Times New Roman" panose="02020603050405020304" pitchFamily="18" charset="0"/>
                <a:cs typeface="Times New Roman" panose="02020603050405020304" pitchFamily="18" charset="0"/>
              </a:rPr>
              <a:t> у </a:t>
            </a:r>
            <a:r>
              <a:rPr lang="ru-RU" sz="1800" dirty="0" err="1">
                <a:latin typeface="Times New Roman" panose="02020603050405020304" pitchFamily="18" charset="0"/>
                <a:cs typeface="Times New Roman" panose="02020603050405020304" pitchFamily="18" charset="0"/>
              </a:rPr>
              <a:t>своєму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домогосподарстві</a:t>
            </a:r>
            <a:r>
              <a:rPr lang="ru-RU" sz="1800" dirty="0">
                <a:latin typeface="Times New Roman" panose="02020603050405020304" pitchFamily="18" charset="0"/>
                <a:cs typeface="Times New Roman" panose="02020603050405020304" pitchFamily="18" charset="0"/>
              </a:rPr>
              <a:t>, Ви </a:t>
            </a:r>
            <a:r>
              <a:rPr lang="ru-RU" sz="1800" dirty="0" err="1">
                <a:latin typeface="Times New Roman" panose="02020603050405020304" pitchFamily="18" charset="0"/>
                <a:cs typeface="Times New Roman" panose="02020603050405020304" pitchFamily="18" charset="0"/>
              </a:rPr>
              <a:t>зможете</a:t>
            </a:r>
            <a:r>
              <a:rPr lang="ru-RU" sz="1800"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ru-RU" sz="1800" dirty="0" err="1">
                <a:latin typeface="Times New Roman" panose="02020603050405020304" pitchFamily="18" charset="0"/>
                <a:cs typeface="Times New Roman" panose="02020603050405020304" pitchFamily="18" charset="0"/>
              </a:rPr>
              <a:t>отримати</a:t>
            </a:r>
            <a:r>
              <a:rPr lang="ru-RU" sz="1800" dirty="0">
                <a:latin typeface="Times New Roman" panose="02020603050405020304" pitchFamily="18" charset="0"/>
                <a:cs typeface="Times New Roman" panose="02020603050405020304" pitchFamily="18" charset="0"/>
              </a:rPr>
              <a:t> тепло та </a:t>
            </a:r>
            <a:r>
              <a:rPr lang="ru-RU" sz="1800" dirty="0" err="1">
                <a:latin typeface="Times New Roman" panose="02020603050405020304" pitchFamily="18" charset="0"/>
                <a:cs typeface="Times New Roman" panose="02020603050405020304" pitchFamily="18" charset="0"/>
              </a:rPr>
              <a:t>гарячу</a:t>
            </a:r>
            <a:r>
              <a:rPr lang="ru-RU" sz="1800" dirty="0">
                <a:latin typeface="Times New Roman" panose="02020603050405020304" pitchFamily="18" charset="0"/>
                <a:cs typeface="Times New Roman" panose="02020603050405020304" pitchFamily="18" charset="0"/>
              </a:rPr>
              <a:t> воду </a:t>
            </a:r>
            <a:r>
              <a:rPr lang="ru-RU" sz="1800" dirty="0" err="1">
                <a:latin typeface="Times New Roman" panose="02020603050405020304" pitchFamily="18" charset="0"/>
                <a:cs typeface="Times New Roman" panose="02020603050405020304" pitchFamily="18" charset="0"/>
              </a:rPr>
              <a:t>завдяки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відновлюваній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енергії</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сонця</a:t>
            </a:r>
            <a:r>
              <a:rPr lang="ru-RU" sz="1800"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ru-RU" sz="1800" dirty="0" err="1">
                <a:latin typeface="Times New Roman" panose="02020603050405020304" pitchFamily="18" charset="0"/>
                <a:cs typeface="Times New Roman" panose="02020603050405020304" pitchFamily="18" charset="0"/>
              </a:rPr>
              <a:t>суттєво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заощаджувати</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комунальних</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послугах</a:t>
            </a:r>
            <a:r>
              <a:rPr lang="ru-RU" sz="1800" dirty="0">
                <a:latin typeface="Times New Roman" panose="02020603050405020304" pitchFamily="18" charset="0"/>
                <a:cs typeface="Times New Roman" panose="02020603050405020304" pitchFamily="18" charset="0"/>
              </a:rPr>
              <a:t> та </a:t>
            </a:r>
            <a:r>
              <a:rPr lang="ru-RU" sz="1800" dirty="0" err="1">
                <a:latin typeface="Times New Roman" panose="02020603050405020304" pitchFamily="18" charset="0"/>
                <a:cs typeface="Times New Roman" panose="02020603050405020304" pitchFamily="18" charset="0"/>
              </a:rPr>
              <a:t>витратах</a:t>
            </a:r>
            <a:r>
              <a:rPr lang="ru-RU" sz="1800" dirty="0">
                <a:latin typeface="Times New Roman" panose="02020603050405020304" pitchFamily="18" charset="0"/>
                <a:cs typeface="Times New Roman" panose="02020603050405020304" pitchFamily="18" charset="0"/>
              </a:rPr>
              <a:t> на </a:t>
            </a:r>
            <a:r>
              <a:rPr lang="ru-RU" sz="1800" dirty="0" err="1">
                <a:latin typeface="Times New Roman" panose="02020603050405020304" pitchFamily="18" charset="0"/>
                <a:cs typeface="Times New Roman" panose="02020603050405020304" pitchFamily="18" charset="0"/>
              </a:rPr>
              <a:t>гарячу</a:t>
            </a:r>
            <a:r>
              <a:rPr lang="ru-RU" sz="1800" dirty="0">
                <a:latin typeface="Times New Roman" panose="02020603050405020304" pitchFamily="18" charset="0"/>
                <a:cs typeface="Times New Roman" panose="02020603050405020304" pitchFamily="18" charset="0"/>
              </a:rPr>
              <a:t> воду;</a:t>
            </a:r>
          </a:p>
          <a:p>
            <a:pPr marL="285750" indent="-285750" algn="just">
              <a:buFont typeface="Arial" panose="020B0604020202020204" pitchFamily="34" charset="0"/>
              <a:buChar char="•"/>
            </a:pPr>
            <a:r>
              <a:rPr lang="ru-RU" sz="1800" dirty="0">
                <a:latin typeface="Times New Roman" panose="02020603050405020304" pitchFamily="18" charset="0"/>
                <a:cs typeface="Times New Roman" panose="02020603050405020304" pitchFamily="18" charset="0"/>
              </a:rPr>
              <a:t>бути </a:t>
            </a:r>
            <a:r>
              <a:rPr lang="ru-RU" sz="1800" dirty="0" err="1">
                <a:latin typeface="Times New Roman" panose="02020603050405020304" pitchFamily="18" charset="0"/>
                <a:cs typeface="Times New Roman" panose="02020603050405020304" pitchFamily="18" charset="0"/>
              </a:rPr>
              <a:t>незалежними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від</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традиційних</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енергоресурсів</a:t>
            </a:r>
            <a:r>
              <a:rPr lang="ru-RU"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9068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956A69-3621-47B6-5AAD-D108CD66F444}"/>
              </a:ext>
            </a:extLst>
          </p:cNvPr>
          <p:cNvSpPr txBox="1"/>
          <p:nvPr/>
        </p:nvSpPr>
        <p:spPr>
          <a:xfrm>
            <a:off x="4876800" y="457200"/>
            <a:ext cx="6097554" cy="461665"/>
          </a:xfrm>
          <a:prstGeom prst="rect">
            <a:avLst/>
          </a:prstGeom>
          <a:noFill/>
        </p:spPr>
        <p:txBody>
          <a:bodyPr wrap="square">
            <a:spAutoFit/>
          </a:bodyPr>
          <a:lstStyle/>
          <a:p>
            <a:r>
              <a:rPr lang="uk-UA" sz="2400" b="1" dirty="0">
                <a:solidFill>
                  <a:schemeClr val="bg1"/>
                </a:solidFill>
                <a:latin typeface="Times New Roman" panose="02020603050405020304" pitchFamily="18" charset="0"/>
                <a:cs typeface="Times New Roman" panose="02020603050405020304" pitchFamily="18" charset="0"/>
              </a:rPr>
              <a:t>Сонячний колектор</a:t>
            </a:r>
            <a:endParaRPr lang="uk-UA" sz="2400" b="1" dirty="0"/>
          </a:p>
        </p:txBody>
      </p:sp>
      <p:pic>
        <p:nvPicPr>
          <p:cNvPr id="4" name="Рисунок 3">
            <a:extLst>
              <a:ext uri="{FF2B5EF4-FFF2-40B4-BE49-F238E27FC236}">
                <a16:creationId xmlns:a16="http://schemas.microsoft.com/office/drawing/2014/main" id="{D4D5F49D-CF75-5764-40E5-86437DF521D0}"/>
              </a:ext>
            </a:extLst>
          </p:cNvPr>
          <p:cNvPicPr>
            <a:picLocks noChangeAspect="1"/>
          </p:cNvPicPr>
          <p:nvPr/>
        </p:nvPicPr>
        <p:blipFill>
          <a:blip r:embed="rId2"/>
          <a:stretch>
            <a:fillRect/>
          </a:stretch>
        </p:blipFill>
        <p:spPr>
          <a:xfrm>
            <a:off x="3124200" y="1981200"/>
            <a:ext cx="7473395" cy="4685819"/>
          </a:xfrm>
          <a:prstGeom prst="rect">
            <a:avLst/>
          </a:prstGeom>
        </p:spPr>
      </p:pic>
    </p:spTree>
    <p:extLst>
      <p:ext uri="{BB962C8B-B14F-4D97-AF65-F5344CB8AC3E}">
        <p14:creationId xmlns:p14="http://schemas.microsoft.com/office/powerpoint/2010/main" val="3588982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41038" y="222196"/>
            <a:ext cx="6412893" cy="684885"/>
          </a:xfrm>
        </p:spPr>
        <p:txBody>
          <a:bodyPr>
            <a:noAutofit/>
          </a:bodyPr>
          <a:lstStyle/>
          <a:p>
            <a:pPr algn="ctr"/>
            <a:r>
              <a:rPr lang="uk-UA" sz="2400" dirty="0">
                <a:latin typeface="Times New Roman" panose="02020603050405020304" pitchFamily="18" charset="0"/>
                <a:cs typeface="Times New Roman" panose="02020603050405020304" pitchFamily="18" charset="0"/>
              </a:rPr>
              <a:t>Особливості установки систем на основі сонячних колекторів </a:t>
            </a:r>
            <a:endParaRPr lang="en-US" sz="24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31F586D-74AC-6B8D-5393-39DEBE0A5211}"/>
              </a:ext>
            </a:extLst>
          </p:cNvPr>
          <p:cNvSpPr>
            <a:spLocks noGrp="1"/>
          </p:cNvSpPr>
          <p:nvPr>
            <p:ph type="body" idx="1"/>
          </p:nvPr>
        </p:nvSpPr>
        <p:spPr>
          <a:xfrm>
            <a:off x="2667000" y="2057400"/>
            <a:ext cx="9428849" cy="4275740"/>
          </a:xfrm>
        </p:spPr>
        <p:txBody>
          <a:bodyPr>
            <a:normAutofit/>
          </a:bodyPr>
          <a:lstStyle/>
          <a:p>
            <a:r>
              <a:rPr lang="uk-UA" sz="2000" dirty="0">
                <a:latin typeface="Times New Roman" panose="02020603050405020304" pitchFamily="18" charset="0"/>
                <a:cs typeface="Times New Roman" panose="02020603050405020304" pitchFamily="18" charset="0"/>
              </a:rPr>
              <a:t>Основні критерії вибору</a:t>
            </a:r>
            <a:r>
              <a:rPr lang="uk-UA" sz="2000" dirty="0"/>
              <a:t>:</a:t>
            </a:r>
          </a:p>
          <a:p>
            <a:r>
              <a:rPr lang="ru-RU" sz="2000" dirty="0">
                <a:latin typeface="Times New Roman" panose="02020603050405020304" pitchFamily="18" charset="0"/>
                <a:cs typeface="Times New Roman" panose="02020603050405020304" pitchFamily="18" charset="0"/>
              </a:rPr>
              <a:t>Плоский </a:t>
            </a:r>
            <a:r>
              <a:rPr lang="ru-RU" sz="2000" dirty="0" err="1">
                <a:latin typeface="Times New Roman" panose="02020603050405020304" pitchFamily="18" charset="0"/>
                <a:cs typeface="Times New Roman" panose="02020603050405020304" pitchFamily="18" charset="0"/>
              </a:rPr>
              <a:t>колектор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краще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підігріває</a:t>
            </a:r>
            <a:r>
              <a:rPr lang="ru-RU" sz="2000" dirty="0">
                <a:latin typeface="Times New Roman" panose="02020603050405020304" pitchFamily="18" charset="0"/>
                <a:cs typeface="Times New Roman" panose="02020603050405020304" pitchFamily="18" charset="0"/>
              </a:rPr>
              <a:t> воду </a:t>
            </a:r>
            <a:r>
              <a:rPr lang="ru-RU" sz="2000" dirty="0" err="1">
                <a:latin typeface="Times New Roman" panose="02020603050405020304" pitchFamily="18" charset="0"/>
                <a:cs typeface="Times New Roman" panose="02020603050405020304" pitchFamily="18" charset="0"/>
              </a:rPr>
              <a:t>влітку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ніж</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вакуумний</a:t>
            </a:r>
            <a:r>
              <a:rPr lang="ru-RU" sz="2000" dirty="0">
                <a:latin typeface="Times New Roman" panose="02020603050405020304" pitchFamily="18" charset="0"/>
                <a:cs typeface="Times New Roman" panose="02020603050405020304" pitchFamily="18" charset="0"/>
              </a:rPr>
              <a:t>.</a:t>
            </a:r>
          </a:p>
          <a:p>
            <a:r>
              <a:rPr lang="ru-RU" sz="2000" dirty="0" err="1">
                <a:latin typeface="Times New Roman" panose="02020603050405020304" pitchFamily="18" charset="0"/>
                <a:cs typeface="Times New Roman" panose="02020603050405020304" pitchFamily="18" charset="0"/>
              </a:rPr>
              <a:t>Вакуумний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колектор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працювати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навіть</a:t>
            </a:r>
            <a:r>
              <a:rPr lang="ru-RU" sz="2000" dirty="0">
                <a:latin typeface="Times New Roman" panose="02020603050405020304" pitchFamily="18" charset="0"/>
                <a:cs typeface="Times New Roman" panose="02020603050405020304" pitchFamily="18" charset="0"/>
              </a:rPr>
              <a:t> при </a:t>
            </a:r>
            <a:r>
              <a:rPr lang="ru-RU" sz="2000" dirty="0" err="1">
                <a:latin typeface="Times New Roman" panose="02020603050405020304" pitchFamily="18" charset="0"/>
                <a:cs typeface="Times New Roman" panose="02020603050405020304" pitchFamily="18" charset="0"/>
              </a:rPr>
              <a:t>мінусових</a:t>
            </a:r>
            <a:r>
              <a:rPr lang="ru-RU" sz="2000" dirty="0">
                <a:latin typeface="Times New Roman" panose="02020603050405020304" pitchFamily="18" charset="0"/>
                <a:cs typeface="Times New Roman" panose="02020603050405020304" pitchFamily="18" charset="0"/>
              </a:rPr>
              <a:t> температурах.</a:t>
            </a:r>
          </a:p>
          <a:p>
            <a:pPr algn="just"/>
            <a:r>
              <a:rPr lang="ru-RU" sz="2000" dirty="0" err="1">
                <a:latin typeface="Times New Roman" panose="02020603050405020304" pitchFamily="18" charset="0"/>
                <a:cs typeface="Times New Roman" panose="02020603050405020304" pitchFamily="18" charset="0"/>
              </a:rPr>
              <a:t>Найкраще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встановлювати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колектор</a:t>
            </a:r>
            <a:r>
              <a:rPr lang="ru-RU" sz="2000" dirty="0">
                <a:latin typeface="Times New Roman" panose="02020603050405020304" pitchFamily="18" charset="0"/>
                <a:cs typeface="Times New Roman" panose="02020603050405020304" pitchFamily="18" charset="0"/>
              </a:rPr>
              <a:t> на даху. </a:t>
            </a:r>
            <a:r>
              <a:rPr lang="ru-RU" sz="2000" dirty="0" err="1">
                <a:latin typeface="Times New Roman" panose="02020603050405020304" pitchFamily="18" charset="0"/>
                <a:cs typeface="Times New Roman" panose="02020603050405020304" pitchFamily="18" charset="0"/>
              </a:rPr>
              <a:t>Колектор</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встановлюється</a:t>
            </a:r>
            <a:r>
              <a:rPr lang="ru-RU" sz="2000" dirty="0">
                <a:latin typeface="Times New Roman" panose="02020603050405020304" pitchFamily="18" charset="0"/>
                <a:cs typeface="Times New Roman" panose="02020603050405020304" pitchFamily="18" charset="0"/>
              </a:rPr>
              <a:t> таким чином, </a:t>
            </a:r>
            <a:r>
              <a:rPr lang="ru-RU" sz="2000" dirty="0" err="1">
                <a:latin typeface="Times New Roman" panose="02020603050405020304" pitchFamily="18" charset="0"/>
                <a:cs typeface="Times New Roman" panose="02020603050405020304" pitchFamily="18" charset="0"/>
              </a:rPr>
              <a:t>щоб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його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поверхня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була</a:t>
            </a:r>
            <a:r>
              <a:rPr lang="ru-RU" sz="2000" dirty="0">
                <a:latin typeface="Times New Roman" panose="02020603050405020304" pitchFamily="18" charset="0"/>
                <a:cs typeface="Times New Roman" panose="02020603050405020304" pitchFamily="18" charset="0"/>
              </a:rPr>
              <a:t> перпендикулярною </a:t>
            </a:r>
            <a:r>
              <a:rPr lang="ru-RU" sz="2000" dirty="0" err="1">
                <a:latin typeface="Times New Roman" panose="02020603050405020304" pitchFamily="18" charset="0"/>
                <a:cs typeface="Times New Roman" panose="02020603050405020304" pitchFamily="18" charset="0"/>
              </a:rPr>
              <a:t>сонячному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випромінюванню</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отримання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максимальної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енергії</a:t>
            </a:r>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a:p>
            <a:endParaRPr lang="uk-UA" dirty="0"/>
          </a:p>
        </p:txBody>
      </p:sp>
      <p:pic>
        <p:nvPicPr>
          <p:cNvPr id="7" name="Рисунок 6">
            <a:extLst>
              <a:ext uri="{FF2B5EF4-FFF2-40B4-BE49-F238E27FC236}">
                <a16:creationId xmlns:a16="http://schemas.microsoft.com/office/drawing/2014/main" id="{63A1AF2B-F27E-1C0B-4D19-94D868B5C8C8}"/>
              </a:ext>
            </a:extLst>
          </p:cNvPr>
          <p:cNvPicPr>
            <a:picLocks noChangeAspect="1"/>
          </p:cNvPicPr>
          <p:nvPr/>
        </p:nvPicPr>
        <p:blipFill>
          <a:blip r:embed="rId2"/>
          <a:stretch>
            <a:fillRect/>
          </a:stretch>
        </p:blipFill>
        <p:spPr>
          <a:xfrm>
            <a:off x="3500015" y="4001139"/>
            <a:ext cx="7015280" cy="2520642"/>
          </a:xfrm>
          <a:prstGeom prst="rect">
            <a:avLst/>
          </a:prstGeom>
        </p:spPr>
      </p:pic>
    </p:spTree>
    <p:extLst>
      <p:ext uri="{BB962C8B-B14F-4D97-AF65-F5344CB8AC3E}">
        <p14:creationId xmlns:p14="http://schemas.microsoft.com/office/powerpoint/2010/main" val="110163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800" y="317613"/>
            <a:ext cx="8382305" cy="532180"/>
          </a:xfrm>
        </p:spPr>
        <p:txBody>
          <a:bodyPr>
            <a:noAutofit/>
          </a:bodyPr>
          <a:lstStyle/>
          <a:p>
            <a:pPr algn="ctr"/>
            <a:r>
              <a:rPr lang="uk-UA" sz="2800" dirty="0">
                <a:solidFill>
                  <a:schemeClr val="bg1"/>
                </a:solidFill>
                <a:latin typeface="Times New Roman" panose="02020603050405020304" pitchFamily="18" charset="0"/>
                <a:cs typeface="Times New Roman" panose="02020603050405020304" pitchFamily="18" charset="0"/>
              </a:rPr>
              <a:t>Потенціал сонячної енергії </a:t>
            </a:r>
            <a:br>
              <a:rPr lang="uk-UA" sz="2800" dirty="0">
                <a:solidFill>
                  <a:schemeClr val="bg1"/>
                </a:solidFill>
                <a:latin typeface="Times New Roman" panose="02020603050405020304" pitchFamily="18" charset="0"/>
                <a:cs typeface="Times New Roman" panose="02020603050405020304" pitchFamily="18" charset="0"/>
              </a:rPr>
            </a:br>
            <a:r>
              <a:rPr lang="uk-UA" sz="2800" dirty="0">
                <a:solidFill>
                  <a:schemeClr val="bg1"/>
                </a:solidFill>
                <a:latin typeface="Times New Roman" panose="02020603050405020304" pitchFamily="18" charset="0"/>
                <a:cs typeface="Times New Roman" panose="02020603050405020304" pitchFamily="18" charset="0"/>
              </a:rPr>
              <a:t>в Україні </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612B5777-4343-30F3-4BB0-DCC34E633F9D}"/>
              </a:ext>
            </a:extLst>
          </p:cNvPr>
          <p:cNvPicPr>
            <a:picLocks noChangeAspect="1"/>
          </p:cNvPicPr>
          <p:nvPr/>
        </p:nvPicPr>
        <p:blipFill>
          <a:blip r:embed="rId2"/>
          <a:stretch>
            <a:fillRect/>
          </a:stretch>
        </p:blipFill>
        <p:spPr>
          <a:xfrm>
            <a:off x="3357891" y="1828800"/>
            <a:ext cx="7626100" cy="4791141"/>
          </a:xfrm>
          <a:prstGeom prst="rect">
            <a:avLst/>
          </a:prstGeom>
        </p:spPr>
      </p:pic>
    </p:spTree>
    <p:extLst>
      <p:ext uri="{BB962C8B-B14F-4D97-AF65-F5344CB8AC3E}">
        <p14:creationId xmlns:p14="http://schemas.microsoft.com/office/powerpoint/2010/main" val="417078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C65A62-3513-6E5C-772A-AA6B2986BF78}"/>
              </a:ext>
            </a:extLst>
          </p:cNvPr>
          <p:cNvSpPr txBox="1"/>
          <p:nvPr/>
        </p:nvSpPr>
        <p:spPr>
          <a:xfrm>
            <a:off x="4191000" y="152400"/>
            <a:ext cx="6097554" cy="1200329"/>
          </a:xfrm>
          <a:prstGeom prst="rect">
            <a:avLst/>
          </a:prstGeom>
          <a:noFill/>
        </p:spPr>
        <p:txBody>
          <a:bodyPr wrap="square">
            <a:spAutoFit/>
          </a:bodyPr>
          <a:lstStyle/>
          <a:p>
            <a:pPr algn="ctr"/>
            <a:r>
              <a:rPr lang="uk-UA" sz="2400" b="1" dirty="0">
                <a:solidFill>
                  <a:schemeClr val="bg1"/>
                </a:solidFill>
                <a:latin typeface="Times New Roman" panose="02020603050405020304" pitchFamily="18" charset="0"/>
                <a:cs typeface="Times New Roman" panose="02020603050405020304" pitchFamily="18" charset="0"/>
              </a:rPr>
              <a:t>Математичне моделювання впливу сонячних і традиційних енергосистем на зміну температури в приміщенні</a:t>
            </a:r>
          </a:p>
        </p:txBody>
      </p:sp>
      <p:sp>
        <p:nvSpPr>
          <p:cNvPr id="7" name="TextBox 6">
            <a:extLst>
              <a:ext uri="{FF2B5EF4-FFF2-40B4-BE49-F238E27FC236}">
                <a16:creationId xmlns:a16="http://schemas.microsoft.com/office/drawing/2014/main" id="{27888836-A8DA-B959-0858-49DF65E23B13}"/>
              </a:ext>
            </a:extLst>
          </p:cNvPr>
          <p:cNvSpPr txBox="1"/>
          <p:nvPr/>
        </p:nvSpPr>
        <p:spPr>
          <a:xfrm>
            <a:off x="457200" y="3178284"/>
            <a:ext cx="6097554" cy="923330"/>
          </a:xfrm>
          <a:prstGeom prst="rect">
            <a:avLst/>
          </a:prstGeom>
          <a:noFill/>
        </p:spPr>
        <p:txBody>
          <a:bodyPr wrap="square">
            <a:spAutoFit/>
          </a:bodyPr>
          <a:lstStyle/>
          <a:p>
            <a:r>
              <a:rPr lang="uk-UA" sz="1800" dirty="0"/>
              <a:t>Сьогодні питання </a:t>
            </a:r>
            <a:r>
              <a:rPr lang="uk-UA" sz="1800" dirty="0" err="1"/>
              <a:t>енерговикористання</a:t>
            </a:r>
            <a:r>
              <a:rPr lang="uk-UA" sz="1800" dirty="0"/>
              <a:t> є дуже важливою проблемою.  Потрібно знати, як можна знизити витрати енергії на опалення житлових комплексів та підприємств.</a:t>
            </a:r>
          </a:p>
        </p:txBody>
      </p:sp>
      <p:sp>
        <p:nvSpPr>
          <p:cNvPr id="9" name="TextBox 8">
            <a:extLst>
              <a:ext uri="{FF2B5EF4-FFF2-40B4-BE49-F238E27FC236}">
                <a16:creationId xmlns:a16="http://schemas.microsoft.com/office/drawing/2014/main" id="{932B56C5-3882-7993-2211-128F90ECA22F}"/>
              </a:ext>
            </a:extLst>
          </p:cNvPr>
          <p:cNvSpPr txBox="1"/>
          <p:nvPr/>
        </p:nvSpPr>
        <p:spPr>
          <a:xfrm>
            <a:off x="304800" y="4591271"/>
            <a:ext cx="6097554" cy="923330"/>
          </a:xfrm>
          <a:prstGeom prst="rect">
            <a:avLst/>
          </a:prstGeom>
          <a:noFill/>
        </p:spPr>
        <p:txBody>
          <a:bodyPr wrap="square">
            <a:spAutoFit/>
          </a:bodyPr>
          <a:lstStyle/>
          <a:p>
            <a:r>
              <a:rPr lang="uk-UA" sz="1800" dirty="0"/>
              <a:t>Воно може бути вирішене при доповненні традиційних систем теплопостачання системами </a:t>
            </a:r>
            <a:r>
              <a:rPr lang="uk-UA" sz="1800" dirty="0" err="1"/>
              <a:t>електро</a:t>
            </a:r>
            <a:r>
              <a:rPr lang="uk-UA" sz="1800" dirty="0"/>
              <a:t>- та теплопостачання за рахунок поновлюваних ресурсів</a:t>
            </a:r>
          </a:p>
        </p:txBody>
      </p:sp>
      <p:pic>
        <p:nvPicPr>
          <p:cNvPr id="10" name="Picture 2" descr="Купити сонячний колектор для нагрівання води в Одесі">
            <a:extLst>
              <a:ext uri="{FF2B5EF4-FFF2-40B4-BE49-F238E27FC236}">
                <a16:creationId xmlns:a16="http://schemas.microsoft.com/office/drawing/2014/main" id="{C526B5FC-9358-2079-158F-EDF818D2EA6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71" b="10371"/>
          <a:stretch/>
        </p:blipFill>
        <p:spPr bwMode="auto">
          <a:xfrm flipH="1">
            <a:off x="7620000" y="1893369"/>
            <a:ext cx="3792247" cy="2208245"/>
          </a:xfrm>
          <a:prstGeom prst="roundRect">
            <a:avLst>
              <a:gd name="adj" fmla="val 8594"/>
            </a:avLst>
          </a:prstGeom>
          <a:solidFill>
            <a:srgbClr val="FFFFFF">
              <a:shade val="85000"/>
            </a:srgbClr>
          </a:solidFill>
          <a:ln>
            <a:noFill/>
          </a:ln>
          <a:effectLst/>
        </p:spPr>
      </p:pic>
      <p:pic>
        <p:nvPicPr>
          <p:cNvPr id="11" name="Picture 4" descr="Котельня в заміському будинку – чи завжди вона потрібна? :: DZUBAK">
            <a:extLst>
              <a:ext uri="{FF2B5EF4-FFF2-40B4-BE49-F238E27FC236}">
                <a16:creationId xmlns:a16="http://schemas.microsoft.com/office/drawing/2014/main" id="{8AE24212-7567-1D34-8793-7E0E57DA7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335890"/>
            <a:ext cx="5274411" cy="218251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3296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a:spLocks noGrp="1"/>
          </p:cNvSpPr>
          <p:nvPr>
            <p:ph type="title"/>
          </p:nvPr>
        </p:nvSpPr>
        <p:spPr>
          <a:xfrm>
            <a:off x="3808637" y="338941"/>
            <a:ext cx="6550659" cy="513715"/>
          </a:xfrm>
          <a:prstGeom prst="rect">
            <a:avLst/>
          </a:prstGeom>
        </p:spPr>
        <p:txBody>
          <a:bodyPr vert="horz" wrap="square" lIns="0" tIns="12700" rIns="0" bIns="0" rtlCol="0">
            <a:spAutoFit/>
          </a:bodyPr>
          <a:lstStyle/>
          <a:p>
            <a:pPr marL="12700">
              <a:lnSpc>
                <a:spcPct val="100000"/>
              </a:lnSpc>
              <a:spcBef>
                <a:spcPts val="100"/>
              </a:spcBef>
            </a:pPr>
            <a:r>
              <a:rPr sz="3200" dirty="0"/>
              <a:t>Кількісний</a:t>
            </a:r>
            <a:r>
              <a:rPr sz="3200" spc="-20" dirty="0"/>
              <a:t> </a:t>
            </a:r>
            <a:r>
              <a:rPr sz="3200" dirty="0"/>
              <a:t>склад</a:t>
            </a:r>
            <a:r>
              <a:rPr sz="3200" spc="-10" dirty="0"/>
              <a:t> </a:t>
            </a:r>
            <a:r>
              <a:rPr sz="3200" spc="-45" dirty="0"/>
              <a:t>наукового</a:t>
            </a:r>
            <a:r>
              <a:rPr sz="3200" spc="-40" dirty="0"/>
              <a:t> </a:t>
            </a:r>
            <a:r>
              <a:rPr sz="3200" spc="-15" dirty="0"/>
              <a:t>гуртка</a:t>
            </a:r>
            <a:endParaRPr sz="3200"/>
          </a:p>
        </p:txBody>
      </p:sp>
      <p:grpSp>
        <p:nvGrpSpPr>
          <p:cNvPr id="4" name="object 4"/>
          <p:cNvGrpSpPr/>
          <p:nvPr/>
        </p:nvGrpSpPr>
        <p:grpSpPr>
          <a:xfrm>
            <a:off x="244751" y="3078954"/>
            <a:ext cx="4384675" cy="3044190"/>
            <a:chOff x="244751" y="3078954"/>
            <a:chExt cx="4384675" cy="3044190"/>
          </a:xfrm>
        </p:grpSpPr>
        <p:pic>
          <p:nvPicPr>
            <p:cNvPr id="5" name="object 5"/>
            <p:cNvPicPr/>
            <p:nvPr/>
          </p:nvPicPr>
          <p:blipFill>
            <a:blip r:embed="rId3" cstate="print"/>
            <a:stretch>
              <a:fillRect/>
            </a:stretch>
          </p:blipFill>
          <p:spPr>
            <a:xfrm>
              <a:off x="257451" y="3091654"/>
              <a:ext cx="4358932" cy="3018396"/>
            </a:xfrm>
            <a:prstGeom prst="rect">
              <a:avLst/>
            </a:prstGeom>
          </p:spPr>
        </p:pic>
        <p:sp>
          <p:nvSpPr>
            <p:cNvPr id="6" name="object 6"/>
            <p:cNvSpPr/>
            <p:nvPr/>
          </p:nvSpPr>
          <p:spPr>
            <a:xfrm>
              <a:off x="257451" y="3091654"/>
              <a:ext cx="4359275" cy="3018790"/>
            </a:xfrm>
            <a:custGeom>
              <a:avLst/>
              <a:gdLst/>
              <a:ahLst/>
              <a:cxnLst/>
              <a:rect l="l" t="t" r="r" b="b"/>
              <a:pathLst>
                <a:path w="4359275" h="3018790">
                  <a:moveTo>
                    <a:pt x="0" y="503072"/>
                  </a:moveTo>
                  <a:lnTo>
                    <a:pt x="2302" y="454623"/>
                  </a:lnTo>
                  <a:lnTo>
                    <a:pt x="9071" y="407477"/>
                  </a:lnTo>
                  <a:lnTo>
                    <a:pt x="20093" y="361844"/>
                  </a:lnTo>
                  <a:lnTo>
                    <a:pt x="35160" y="317937"/>
                  </a:lnTo>
                  <a:lnTo>
                    <a:pt x="54059" y="275964"/>
                  </a:lnTo>
                  <a:lnTo>
                    <a:pt x="76580" y="236138"/>
                  </a:lnTo>
                  <a:lnTo>
                    <a:pt x="102513" y="198669"/>
                  </a:lnTo>
                  <a:lnTo>
                    <a:pt x="131646" y="163768"/>
                  </a:lnTo>
                  <a:lnTo>
                    <a:pt x="163768" y="131646"/>
                  </a:lnTo>
                  <a:lnTo>
                    <a:pt x="198669" y="102513"/>
                  </a:lnTo>
                  <a:lnTo>
                    <a:pt x="236138" y="76580"/>
                  </a:lnTo>
                  <a:lnTo>
                    <a:pt x="275964" y="54059"/>
                  </a:lnTo>
                  <a:lnTo>
                    <a:pt x="317937" y="35160"/>
                  </a:lnTo>
                  <a:lnTo>
                    <a:pt x="361844" y="20093"/>
                  </a:lnTo>
                  <a:lnTo>
                    <a:pt x="407477" y="9071"/>
                  </a:lnTo>
                  <a:lnTo>
                    <a:pt x="454623" y="2302"/>
                  </a:lnTo>
                  <a:lnTo>
                    <a:pt x="503072" y="0"/>
                  </a:lnTo>
                  <a:lnTo>
                    <a:pt x="3855859" y="0"/>
                  </a:lnTo>
                  <a:lnTo>
                    <a:pt x="3904308" y="2302"/>
                  </a:lnTo>
                  <a:lnTo>
                    <a:pt x="3951454" y="9071"/>
                  </a:lnTo>
                  <a:lnTo>
                    <a:pt x="3997087" y="20093"/>
                  </a:lnTo>
                  <a:lnTo>
                    <a:pt x="4040994" y="35160"/>
                  </a:lnTo>
                  <a:lnTo>
                    <a:pt x="4082967" y="54059"/>
                  </a:lnTo>
                  <a:lnTo>
                    <a:pt x="4122793" y="76580"/>
                  </a:lnTo>
                  <a:lnTo>
                    <a:pt x="4160262" y="102513"/>
                  </a:lnTo>
                  <a:lnTo>
                    <a:pt x="4195163" y="131646"/>
                  </a:lnTo>
                  <a:lnTo>
                    <a:pt x="4227285" y="163768"/>
                  </a:lnTo>
                  <a:lnTo>
                    <a:pt x="4256418" y="198669"/>
                  </a:lnTo>
                  <a:lnTo>
                    <a:pt x="4282351" y="236138"/>
                  </a:lnTo>
                  <a:lnTo>
                    <a:pt x="4304872" y="275964"/>
                  </a:lnTo>
                  <a:lnTo>
                    <a:pt x="4323771" y="317937"/>
                  </a:lnTo>
                  <a:lnTo>
                    <a:pt x="4338838" y="361844"/>
                  </a:lnTo>
                  <a:lnTo>
                    <a:pt x="4349860" y="407477"/>
                  </a:lnTo>
                  <a:lnTo>
                    <a:pt x="4356629" y="454623"/>
                  </a:lnTo>
                  <a:lnTo>
                    <a:pt x="4358932" y="503072"/>
                  </a:lnTo>
                  <a:lnTo>
                    <a:pt x="4358932" y="2515323"/>
                  </a:lnTo>
                  <a:lnTo>
                    <a:pt x="4356629" y="2563772"/>
                  </a:lnTo>
                  <a:lnTo>
                    <a:pt x="4349860" y="2610919"/>
                  </a:lnTo>
                  <a:lnTo>
                    <a:pt x="4338838" y="2656551"/>
                  </a:lnTo>
                  <a:lnTo>
                    <a:pt x="4323771" y="2700459"/>
                  </a:lnTo>
                  <a:lnTo>
                    <a:pt x="4304872" y="2742431"/>
                  </a:lnTo>
                  <a:lnTo>
                    <a:pt x="4282351" y="2782257"/>
                  </a:lnTo>
                  <a:lnTo>
                    <a:pt x="4256418" y="2819726"/>
                  </a:lnTo>
                  <a:lnTo>
                    <a:pt x="4227285" y="2854627"/>
                  </a:lnTo>
                  <a:lnTo>
                    <a:pt x="4195163" y="2886749"/>
                  </a:lnTo>
                  <a:lnTo>
                    <a:pt x="4160262" y="2915882"/>
                  </a:lnTo>
                  <a:lnTo>
                    <a:pt x="4122793" y="2941815"/>
                  </a:lnTo>
                  <a:lnTo>
                    <a:pt x="4082967" y="2964336"/>
                  </a:lnTo>
                  <a:lnTo>
                    <a:pt x="4040994" y="2983235"/>
                  </a:lnTo>
                  <a:lnTo>
                    <a:pt x="3997087" y="2998302"/>
                  </a:lnTo>
                  <a:lnTo>
                    <a:pt x="3951454" y="3009325"/>
                  </a:lnTo>
                  <a:lnTo>
                    <a:pt x="3904308" y="3016093"/>
                  </a:lnTo>
                  <a:lnTo>
                    <a:pt x="3855859" y="3018396"/>
                  </a:lnTo>
                  <a:lnTo>
                    <a:pt x="503072" y="3018396"/>
                  </a:lnTo>
                  <a:lnTo>
                    <a:pt x="454623" y="3016093"/>
                  </a:lnTo>
                  <a:lnTo>
                    <a:pt x="407477" y="3009325"/>
                  </a:lnTo>
                  <a:lnTo>
                    <a:pt x="361844" y="2998302"/>
                  </a:lnTo>
                  <a:lnTo>
                    <a:pt x="317937" y="2983235"/>
                  </a:lnTo>
                  <a:lnTo>
                    <a:pt x="275964" y="2964336"/>
                  </a:lnTo>
                  <a:lnTo>
                    <a:pt x="236138" y="2941815"/>
                  </a:lnTo>
                  <a:lnTo>
                    <a:pt x="198669" y="2915882"/>
                  </a:lnTo>
                  <a:lnTo>
                    <a:pt x="163768" y="2886749"/>
                  </a:lnTo>
                  <a:lnTo>
                    <a:pt x="131646" y="2854627"/>
                  </a:lnTo>
                  <a:lnTo>
                    <a:pt x="102513" y="2819726"/>
                  </a:lnTo>
                  <a:lnTo>
                    <a:pt x="76580" y="2782257"/>
                  </a:lnTo>
                  <a:lnTo>
                    <a:pt x="54059" y="2742431"/>
                  </a:lnTo>
                  <a:lnTo>
                    <a:pt x="35160" y="2700459"/>
                  </a:lnTo>
                  <a:lnTo>
                    <a:pt x="20093" y="2656551"/>
                  </a:lnTo>
                  <a:lnTo>
                    <a:pt x="9071" y="2610919"/>
                  </a:lnTo>
                  <a:lnTo>
                    <a:pt x="2302" y="2563772"/>
                  </a:lnTo>
                  <a:lnTo>
                    <a:pt x="0" y="2515323"/>
                  </a:lnTo>
                  <a:lnTo>
                    <a:pt x="0" y="503072"/>
                  </a:lnTo>
                  <a:close/>
                </a:path>
              </a:pathLst>
            </a:custGeom>
            <a:ln w="25400">
              <a:solidFill>
                <a:srgbClr val="385D8A"/>
              </a:solidFill>
            </a:ln>
          </p:spPr>
          <p:txBody>
            <a:bodyPr wrap="square" lIns="0" tIns="0" rIns="0" bIns="0" rtlCol="0"/>
            <a:lstStyle/>
            <a:p>
              <a:endParaRPr/>
            </a:p>
          </p:txBody>
        </p:sp>
      </p:grpSp>
      <p:sp>
        <p:nvSpPr>
          <p:cNvPr id="7" name="object 7"/>
          <p:cNvSpPr txBox="1"/>
          <p:nvPr/>
        </p:nvSpPr>
        <p:spPr>
          <a:xfrm>
            <a:off x="5329882" y="1814258"/>
            <a:ext cx="6169660" cy="4749377"/>
          </a:xfrm>
          <a:prstGeom prst="rect">
            <a:avLst/>
          </a:prstGeom>
        </p:spPr>
        <p:txBody>
          <a:bodyPr vert="horz" wrap="square" lIns="0" tIns="12065" rIns="0" bIns="0" rtlCol="0">
            <a:spAutoFit/>
          </a:bodyPr>
          <a:lstStyle/>
          <a:p>
            <a:pPr marL="12700" algn="just">
              <a:lnSpc>
                <a:spcPct val="100000"/>
              </a:lnSpc>
              <a:spcBef>
                <a:spcPts val="95"/>
              </a:spcBef>
            </a:pPr>
            <a:r>
              <a:rPr sz="2800" b="1" spc="-5" dirty="0">
                <a:latin typeface="Times New Roman"/>
                <a:cs typeface="Times New Roman"/>
              </a:rPr>
              <a:t>До</a:t>
            </a:r>
            <a:r>
              <a:rPr sz="2800" b="1" spc="980" dirty="0">
                <a:latin typeface="Times New Roman"/>
                <a:cs typeface="Times New Roman"/>
              </a:rPr>
              <a:t> </a:t>
            </a:r>
            <a:r>
              <a:rPr sz="2800" b="1" spc="2660" dirty="0">
                <a:latin typeface="Times New Roman"/>
                <a:cs typeface="Times New Roman"/>
              </a:rPr>
              <a:t> </a:t>
            </a:r>
            <a:r>
              <a:rPr sz="2800" b="1" spc="-5" dirty="0">
                <a:latin typeface="Times New Roman"/>
                <a:cs typeface="Times New Roman"/>
              </a:rPr>
              <a:t>складу</a:t>
            </a:r>
            <a:r>
              <a:rPr sz="2800" b="1" spc="980" dirty="0">
                <a:latin typeface="Times New Roman"/>
                <a:cs typeface="Times New Roman"/>
              </a:rPr>
              <a:t>   </a:t>
            </a:r>
            <a:r>
              <a:rPr sz="2800" b="1" spc="-40" dirty="0">
                <a:latin typeface="Times New Roman"/>
                <a:cs typeface="Times New Roman"/>
              </a:rPr>
              <a:t>наукового</a:t>
            </a:r>
            <a:r>
              <a:rPr sz="2800" b="1" spc="980" dirty="0">
                <a:latin typeface="Times New Roman"/>
                <a:cs typeface="Times New Roman"/>
              </a:rPr>
              <a:t>   </a:t>
            </a:r>
            <a:r>
              <a:rPr sz="2800" b="1" spc="-20" dirty="0">
                <a:latin typeface="Times New Roman"/>
                <a:cs typeface="Times New Roman"/>
              </a:rPr>
              <a:t>гуртка</a:t>
            </a:r>
            <a:endParaRPr sz="2800" dirty="0">
              <a:latin typeface="Times New Roman"/>
              <a:cs typeface="Times New Roman"/>
            </a:endParaRPr>
          </a:p>
          <a:p>
            <a:pPr marL="12700" marR="5080" indent="-635" algn="just">
              <a:lnSpc>
                <a:spcPct val="100000"/>
              </a:lnSpc>
            </a:pPr>
            <a:r>
              <a:rPr sz="2800" b="1" spc="-25" dirty="0">
                <a:latin typeface="Times New Roman"/>
                <a:cs typeface="Times New Roman"/>
              </a:rPr>
              <a:t>«Математика</a:t>
            </a:r>
            <a:r>
              <a:rPr sz="2800" b="1" spc="-20" dirty="0">
                <a:latin typeface="Times New Roman"/>
                <a:cs typeface="Times New Roman"/>
              </a:rPr>
              <a:t> </a:t>
            </a:r>
            <a:r>
              <a:rPr sz="2800" b="1" spc="-5" dirty="0">
                <a:latin typeface="Times New Roman"/>
                <a:cs typeface="Times New Roman"/>
              </a:rPr>
              <a:t>в</a:t>
            </a:r>
            <a:r>
              <a:rPr sz="2800" b="1" dirty="0">
                <a:latin typeface="Times New Roman"/>
                <a:cs typeface="Times New Roman"/>
              </a:rPr>
              <a:t> </a:t>
            </a:r>
            <a:r>
              <a:rPr sz="2800" b="1" spc="-10" dirty="0">
                <a:latin typeface="Times New Roman"/>
                <a:cs typeface="Times New Roman"/>
              </a:rPr>
              <a:t>енергетиці»</a:t>
            </a:r>
            <a:r>
              <a:rPr sz="2800" b="1" spc="680" dirty="0">
                <a:latin typeface="Times New Roman"/>
                <a:cs typeface="Times New Roman"/>
              </a:rPr>
              <a:t> </a:t>
            </a:r>
            <a:r>
              <a:rPr sz="2800" b="1" spc="-35" dirty="0" err="1">
                <a:latin typeface="Times New Roman"/>
                <a:cs typeface="Times New Roman"/>
              </a:rPr>
              <a:t>входять</a:t>
            </a:r>
            <a:r>
              <a:rPr sz="2800" b="1" spc="-35" dirty="0">
                <a:latin typeface="Times New Roman"/>
                <a:cs typeface="Times New Roman"/>
              </a:rPr>
              <a:t> </a:t>
            </a:r>
            <a:r>
              <a:rPr sz="2800" b="1" spc="-30" dirty="0">
                <a:latin typeface="Times New Roman"/>
                <a:cs typeface="Times New Roman"/>
              </a:rPr>
              <a:t> </a:t>
            </a:r>
            <a:r>
              <a:rPr sz="2800" b="1" spc="-80" dirty="0">
                <a:latin typeface="Times New Roman"/>
                <a:cs typeface="Times New Roman"/>
              </a:rPr>
              <a:t>1</a:t>
            </a:r>
            <a:r>
              <a:rPr lang="uk-UA" sz="2800" b="1" spc="-80" dirty="0">
                <a:latin typeface="Times New Roman"/>
                <a:cs typeface="Times New Roman"/>
              </a:rPr>
              <a:t>2</a:t>
            </a:r>
            <a:r>
              <a:rPr sz="2800" b="1" spc="-75" dirty="0">
                <a:latin typeface="Times New Roman"/>
                <a:cs typeface="Times New Roman"/>
              </a:rPr>
              <a:t> </a:t>
            </a:r>
            <a:r>
              <a:rPr sz="2800" b="1" spc="-35" dirty="0" err="1">
                <a:latin typeface="Times New Roman"/>
                <a:cs typeface="Times New Roman"/>
              </a:rPr>
              <a:t>студентів</a:t>
            </a:r>
            <a:r>
              <a:rPr sz="2800" b="1" spc="-35" dirty="0">
                <a:latin typeface="Times New Roman"/>
                <a:cs typeface="Times New Roman"/>
              </a:rPr>
              <a:t> </a:t>
            </a:r>
            <a:r>
              <a:rPr lang="uk-UA" sz="2800" b="1" spc="-5" dirty="0">
                <a:latin typeface="Times New Roman"/>
                <a:cs typeface="Times New Roman"/>
              </a:rPr>
              <a:t>Ⅱ</a:t>
            </a:r>
            <a:r>
              <a:rPr sz="2800" b="1" spc="-5" dirty="0">
                <a:latin typeface="Times New Roman"/>
                <a:cs typeface="Times New Roman"/>
              </a:rPr>
              <a:t> </a:t>
            </a:r>
            <a:r>
              <a:rPr lang="uk-UA" sz="2800" b="1" spc="-5" dirty="0">
                <a:latin typeface="Times New Roman"/>
                <a:cs typeface="Times New Roman"/>
              </a:rPr>
              <a:t>та 1 студент </a:t>
            </a:r>
            <a:r>
              <a:rPr lang="uk-UA" sz="2800" b="1" spc="-5" dirty="0">
                <a:latin typeface="Times New Roman" panose="02020603050405020304" pitchFamily="18" charset="0"/>
                <a:cs typeface="Times New Roman" panose="02020603050405020304" pitchFamily="18" charset="0"/>
              </a:rPr>
              <a:t>Ⅰ </a:t>
            </a:r>
            <a:r>
              <a:rPr sz="2800" b="1" spc="-20" dirty="0" err="1">
                <a:latin typeface="Times New Roman"/>
                <a:cs typeface="Times New Roman"/>
              </a:rPr>
              <a:t>курсу</a:t>
            </a:r>
            <a:r>
              <a:rPr sz="2800" b="1" spc="-20" dirty="0">
                <a:latin typeface="Times New Roman"/>
                <a:cs typeface="Times New Roman"/>
              </a:rPr>
              <a:t> </a:t>
            </a:r>
            <a:r>
              <a:rPr sz="2800" b="1" spc="-10" dirty="0">
                <a:latin typeface="Times New Roman"/>
                <a:cs typeface="Times New Roman"/>
              </a:rPr>
              <a:t>ННІ енергетики </a:t>
            </a:r>
            <a:r>
              <a:rPr sz="2800" b="1" spc="-5" dirty="0">
                <a:latin typeface="Times New Roman"/>
                <a:cs typeface="Times New Roman"/>
              </a:rPr>
              <a:t> </a:t>
            </a:r>
            <a:r>
              <a:rPr sz="2800" b="1" spc="-30" dirty="0">
                <a:latin typeface="Times New Roman"/>
                <a:cs typeface="Times New Roman"/>
              </a:rPr>
              <a:t>автоматики</a:t>
            </a:r>
            <a:r>
              <a:rPr sz="2800" b="1" spc="-25" dirty="0">
                <a:latin typeface="Times New Roman"/>
                <a:cs typeface="Times New Roman"/>
              </a:rPr>
              <a:t> </a:t>
            </a:r>
            <a:r>
              <a:rPr sz="2800" b="1" spc="10" dirty="0" err="1">
                <a:latin typeface="Times New Roman"/>
                <a:cs typeface="Times New Roman"/>
              </a:rPr>
              <a:t>та</a:t>
            </a:r>
            <a:r>
              <a:rPr sz="2800" b="1" spc="15" dirty="0">
                <a:latin typeface="Times New Roman"/>
                <a:cs typeface="Times New Roman"/>
              </a:rPr>
              <a:t> </a:t>
            </a:r>
            <a:r>
              <a:rPr sz="2800" b="1" spc="-15" dirty="0" err="1">
                <a:latin typeface="Times New Roman"/>
                <a:cs typeface="Times New Roman"/>
              </a:rPr>
              <a:t>енергозбереження</a:t>
            </a:r>
            <a:r>
              <a:rPr sz="2800" b="1" spc="-5" dirty="0">
                <a:latin typeface="Times New Roman"/>
                <a:cs typeface="Times New Roman"/>
              </a:rPr>
              <a:t>.</a:t>
            </a:r>
            <a:r>
              <a:rPr sz="2800" b="1" dirty="0">
                <a:latin typeface="Times New Roman"/>
                <a:cs typeface="Times New Roman"/>
              </a:rPr>
              <a:t> </a:t>
            </a:r>
            <a:r>
              <a:rPr sz="2800" b="1" spc="-5" dirty="0">
                <a:latin typeface="Calibri"/>
                <a:cs typeface="Calibri"/>
              </a:rPr>
              <a:t> </a:t>
            </a:r>
            <a:r>
              <a:rPr sz="2800" b="1" dirty="0">
                <a:latin typeface="Calibri"/>
                <a:cs typeface="Calibri"/>
              </a:rPr>
              <a:t> </a:t>
            </a:r>
            <a:r>
              <a:rPr sz="2800" b="1" spc="-5" dirty="0">
                <a:latin typeface="Times New Roman"/>
                <a:cs typeface="Times New Roman"/>
              </a:rPr>
              <a:t>Освітній </a:t>
            </a:r>
            <a:r>
              <a:rPr sz="2800" b="1" spc="-10" dirty="0">
                <a:latin typeface="Times New Roman"/>
                <a:cs typeface="Times New Roman"/>
              </a:rPr>
              <a:t>ступінь</a:t>
            </a:r>
            <a:r>
              <a:rPr sz="2800" b="1" dirty="0">
                <a:latin typeface="Times New Roman"/>
                <a:cs typeface="Times New Roman"/>
              </a:rPr>
              <a:t> </a:t>
            </a:r>
            <a:r>
              <a:rPr sz="2800" b="1" spc="-5" dirty="0">
                <a:latin typeface="Times New Roman"/>
                <a:cs typeface="Times New Roman"/>
              </a:rPr>
              <a:t>−</a:t>
            </a:r>
            <a:r>
              <a:rPr sz="2800" b="1" spc="5" dirty="0">
                <a:latin typeface="Times New Roman"/>
                <a:cs typeface="Times New Roman"/>
              </a:rPr>
              <a:t> </a:t>
            </a:r>
            <a:r>
              <a:rPr sz="2800" b="1" spc="-5" dirty="0">
                <a:latin typeface="Times New Roman"/>
                <a:cs typeface="Times New Roman"/>
              </a:rPr>
              <a:t>«Бакалавр».</a:t>
            </a:r>
            <a:endParaRPr sz="2800" dirty="0">
              <a:latin typeface="Times New Roman"/>
              <a:cs typeface="Times New Roman"/>
            </a:endParaRPr>
          </a:p>
          <a:p>
            <a:pPr>
              <a:lnSpc>
                <a:spcPct val="100000"/>
              </a:lnSpc>
              <a:spcBef>
                <a:spcPts val="25"/>
              </a:spcBef>
            </a:pPr>
            <a:endParaRPr sz="2900" dirty="0">
              <a:latin typeface="Times New Roman"/>
              <a:cs typeface="Times New Roman"/>
            </a:endParaRPr>
          </a:p>
          <a:p>
            <a:pPr algn="ctr">
              <a:lnSpc>
                <a:spcPts val="3329"/>
              </a:lnSpc>
            </a:pPr>
            <a:r>
              <a:rPr sz="2800" b="1" spc="-5" dirty="0">
                <a:latin typeface="Times New Roman"/>
                <a:cs typeface="Times New Roman"/>
              </a:rPr>
              <a:t>Спеціальність</a:t>
            </a:r>
            <a:endParaRPr sz="2800" dirty="0">
              <a:latin typeface="Times New Roman"/>
              <a:cs typeface="Times New Roman"/>
            </a:endParaRPr>
          </a:p>
          <a:p>
            <a:pPr marL="297815" marR="205104" algn="ctr">
              <a:lnSpc>
                <a:spcPts val="3340"/>
              </a:lnSpc>
              <a:spcBef>
                <a:spcPts val="100"/>
              </a:spcBef>
            </a:pPr>
            <a:r>
              <a:rPr sz="2800" b="1" spc="-10" dirty="0">
                <a:latin typeface="Calibri"/>
                <a:cs typeface="Calibri"/>
              </a:rPr>
              <a:t>«Електроенергетика, </a:t>
            </a:r>
            <a:r>
              <a:rPr sz="2800" b="1" spc="-15" dirty="0">
                <a:latin typeface="Calibri"/>
                <a:cs typeface="Calibri"/>
              </a:rPr>
              <a:t>електротехніка </a:t>
            </a:r>
            <a:r>
              <a:rPr sz="2800" b="1" spc="-620" dirty="0">
                <a:latin typeface="Calibri"/>
                <a:cs typeface="Calibri"/>
              </a:rPr>
              <a:t> </a:t>
            </a:r>
            <a:r>
              <a:rPr sz="2800" b="1" spc="-5" dirty="0">
                <a:latin typeface="Calibri"/>
                <a:cs typeface="Calibri"/>
              </a:rPr>
              <a:t>та </a:t>
            </a:r>
            <a:r>
              <a:rPr sz="2800" b="1" spc="-15" dirty="0">
                <a:latin typeface="Calibri"/>
                <a:cs typeface="Calibri"/>
              </a:rPr>
              <a:t>електромеханіка»</a:t>
            </a:r>
            <a:r>
              <a:rPr sz="2800" b="1" spc="65" dirty="0">
                <a:latin typeface="Calibri"/>
                <a:cs typeface="Calibri"/>
              </a:rPr>
              <a:t> </a:t>
            </a:r>
            <a:r>
              <a:rPr sz="2800" b="1" spc="-5" dirty="0">
                <a:latin typeface="Calibri"/>
                <a:cs typeface="Calibri"/>
              </a:rPr>
              <a:t>та</a:t>
            </a:r>
            <a:endParaRPr sz="2800" dirty="0">
              <a:latin typeface="Calibri"/>
              <a:cs typeface="Calibri"/>
            </a:endParaRPr>
          </a:p>
          <a:p>
            <a:pPr algn="ctr">
              <a:lnSpc>
                <a:spcPts val="3270"/>
              </a:lnSpc>
            </a:pPr>
            <a:r>
              <a:rPr sz="2800" b="1" spc="-25" dirty="0">
                <a:latin typeface="Calibri"/>
                <a:cs typeface="Calibri"/>
              </a:rPr>
              <a:t>«Теплоенергетика»</a:t>
            </a:r>
            <a:endParaRPr sz="28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1905000"/>
            <a:ext cx="9313531" cy="1200329"/>
          </a:xfrm>
          <a:prstGeom prst="rect">
            <a:avLst/>
          </a:prstGeom>
          <a:noFill/>
        </p:spPr>
        <p:txBody>
          <a:bodyPr wrap="square" rtlCol="0">
            <a:spAutoFit/>
          </a:bodyPr>
          <a:lstStyle/>
          <a:p>
            <a:r>
              <a:rPr lang="uk-UA" sz="2400" dirty="0">
                <a:latin typeface="Times New Roman" panose="02020603050405020304" pitchFamily="18" charset="0"/>
                <a:cs typeface="Times New Roman" panose="02020603050405020304" pitchFamily="18" charset="0"/>
              </a:rPr>
              <a:t>Одним з основних параметрів, який визначає кліматичний стан приміщень, є температура повітря, яка може змінюватись в часі і бути розподілена в об’ємі нерівномірно.</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13887" y="3441441"/>
            <a:ext cx="7121768" cy="330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573291"/>
            <a:ext cx="1180669" cy="304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298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5800" y="235882"/>
            <a:ext cx="6528725" cy="830997"/>
          </a:xfrm>
          <a:prstGeom prst="rect">
            <a:avLst/>
          </a:prstGeom>
          <a:noFill/>
        </p:spPr>
        <p:txBody>
          <a:bodyPr wrap="square" rtlCol="0">
            <a:spAutoFit/>
          </a:bodyPr>
          <a:lstStyle/>
          <a:p>
            <a:r>
              <a:rPr lang="uk-UA" sz="2400" b="1" dirty="0">
                <a:solidFill>
                  <a:schemeClr val="bg1"/>
                </a:solidFill>
              </a:rPr>
              <a:t>Для вирішення цієї проблеми необхідно: </a:t>
            </a:r>
          </a:p>
          <a:p>
            <a:endParaRPr lang="uk-UA" sz="2400" dirty="0"/>
          </a:p>
        </p:txBody>
      </p:sp>
      <p:sp>
        <p:nvSpPr>
          <p:cNvPr id="6" name="TextBox 5"/>
          <p:cNvSpPr txBox="1"/>
          <p:nvPr/>
        </p:nvSpPr>
        <p:spPr>
          <a:xfrm>
            <a:off x="561115" y="2503706"/>
            <a:ext cx="6922128" cy="830997"/>
          </a:xfrm>
          <a:prstGeom prst="rect">
            <a:avLst/>
          </a:prstGeom>
          <a:noFill/>
        </p:spPr>
        <p:txBody>
          <a:bodyPr wrap="square" rtlCol="0">
            <a:spAutoFit/>
          </a:bodyPr>
          <a:lstStyle/>
          <a:p>
            <a:r>
              <a:rPr lang="uk-UA" sz="2400" dirty="0"/>
              <a:t>1. Створити математичну модель температурного поля</a:t>
            </a: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7144" y="3523297"/>
            <a:ext cx="1536171" cy="216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3" cstate="print">
            <a:clrChange>
              <a:clrFrom>
                <a:srgbClr val="FFFFFF"/>
              </a:clrFrom>
              <a:clrTo>
                <a:srgbClr val="FFFFFF">
                  <a:alpha val="0"/>
                </a:srgbClr>
              </a:clrTo>
            </a:clrChange>
            <a:duotone>
              <a:prstClr val="black"/>
              <a:schemeClr val="accent5">
                <a:lumMod val="75000"/>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8839"/>
          <a:stretch/>
        </p:blipFill>
        <p:spPr bwMode="auto">
          <a:xfrm>
            <a:off x="7600082" y="2331385"/>
            <a:ext cx="2138911" cy="89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1115" y="3896479"/>
            <a:ext cx="5184576" cy="830997"/>
          </a:xfrm>
          <a:prstGeom prst="rect">
            <a:avLst/>
          </a:prstGeom>
          <a:noFill/>
        </p:spPr>
        <p:txBody>
          <a:bodyPr wrap="square" rtlCol="0">
            <a:spAutoFit/>
          </a:bodyPr>
          <a:lstStyle/>
          <a:p>
            <a:r>
              <a:rPr lang="ru-RU" sz="2400" dirty="0"/>
              <a:t>2. </a:t>
            </a:r>
            <a:r>
              <a:rPr lang="uk-UA" sz="2400" dirty="0"/>
              <a:t>Звести до диференційного вигляду за допомогою теореми Гауса для </a:t>
            </a:r>
            <a:r>
              <a:rPr lang="en-US" sz="2400" dirty="0"/>
              <a:t>T</a:t>
            </a:r>
            <a:r>
              <a:rPr lang="ru-RU" sz="1467" dirty="0"/>
              <a:t>ср</a:t>
            </a:r>
            <a:endParaRPr lang="uk-UA" sz="2400" dirty="0"/>
          </a:p>
        </p:txBody>
      </p:sp>
      <p:pic>
        <p:nvPicPr>
          <p:cNvPr id="4104" name="Picture 8"/>
          <p:cNvPicPr>
            <a:picLocks noChangeAspect="1" noChangeArrowheads="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11125"/>
                    </a14:imgEffect>
                  </a14:imgLayer>
                </a14:imgProps>
              </a:ext>
              <a:ext uri="{28A0092B-C50C-407E-A947-70E740481C1C}">
                <a14:useLocalDpi xmlns:a14="http://schemas.microsoft.com/office/drawing/2010/main" val="0"/>
              </a:ext>
            </a:extLst>
          </a:blip>
          <a:srcRect/>
          <a:stretch>
            <a:fillRect/>
          </a:stretch>
        </p:blipFill>
        <p:spPr bwMode="auto">
          <a:xfrm>
            <a:off x="5867400" y="3523297"/>
            <a:ext cx="2837688" cy="129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79776" y="4731399"/>
            <a:ext cx="6096000" cy="1200329"/>
          </a:xfrm>
          <a:prstGeom prst="rect">
            <a:avLst/>
          </a:prstGeom>
        </p:spPr>
        <p:txBody>
          <a:bodyPr>
            <a:spAutoFit/>
          </a:bodyPr>
          <a:lstStyle/>
          <a:p>
            <a:r>
              <a:rPr lang="uk-UA" sz="2400" dirty="0"/>
              <a:t>Беремо </a:t>
            </a:r>
            <a:r>
              <a:rPr lang="uk-UA" sz="2400" i="1" dirty="0"/>
              <a:t>Q</a:t>
            </a:r>
            <a:r>
              <a:rPr lang="uk-UA" sz="1400" dirty="0"/>
              <a:t>+ </a:t>
            </a:r>
            <a:r>
              <a:rPr lang="uk-UA" sz="2400" dirty="0"/>
              <a:t>за позитивне</a:t>
            </a:r>
            <a:r>
              <a:rPr lang="ru-RU" sz="2400" dirty="0"/>
              <a:t> </a:t>
            </a:r>
            <a:r>
              <a:rPr lang="uk-UA" sz="2400" dirty="0"/>
              <a:t>тепловиділення в об’ємі </a:t>
            </a:r>
            <a:r>
              <a:rPr lang="uk-UA" sz="2400" i="1" dirty="0"/>
              <a:t>V, </a:t>
            </a:r>
            <a:r>
              <a:rPr lang="uk-UA" sz="2400" dirty="0"/>
              <a:t>і</a:t>
            </a:r>
            <a:r>
              <a:rPr lang="uk-UA" sz="2400" i="1" dirty="0"/>
              <a:t> </a:t>
            </a:r>
            <a:r>
              <a:rPr lang="en-US" sz="2400" i="1" dirty="0"/>
              <a:t>Q</a:t>
            </a:r>
            <a:r>
              <a:rPr lang="en-US" sz="1467" i="1" dirty="0"/>
              <a:t>s</a:t>
            </a:r>
            <a:r>
              <a:rPr lang="uk-UA" sz="1467" i="1" dirty="0"/>
              <a:t> </a:t>
            </a:r>
            <a:r>
              <a:rPr lang="uk-UA" sz="2400" dirty="0"/>
              <a:t>за теплову потужність, що надходить через стіни</a:t>
            </a:r>
          </a:p>
        </p:txBody>
      </p:sp>
      <p:pic>
        <p:nvPicPr>
          <p:cNvPr id="4105" name="Picture 9"/>
          <p:cNvPicPr>
            <a:picLocks noChangeAspect="1" noChangeArrowheads="1"/>
          </p:cNvPicPr>
          <p:nvPr/>
        </p:nvPicPr>
        <p:blipFill>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colorTemperature colorTemp="11250"/>
                    </a14:imgEffect>
                  </a14:imgLayer>
                </a14:imgProps>
              </a:ext>
              <a:ext uri="{28A0092B-C50C-407E-A947-70E740481C1C}">
                <a14:useLocalDpi xmlns:a14="http://schemas.microsoft.com/office/drawing/2010/main" val="0"/>
              </a:ext>
            </a:extLst>
          </a:blip>
          <a:srcRect/>
          <a:stretch>
            <a:fillRect/>
          </a:stretch>
        </p:blipFill>
        <p:spPr bwMode="auto">
          <a:xfrm>
            <a:off x="604658" y="6019800"/>
            <a:ext cx="6995424" cy="707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080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6629400" y="1828800"/>
                <a:ext cx="5029200" cy="2308324"/>
              </a:xfrm>
              <a:prstGeom prst="rect">
                <a:avLst/>
              </a:prstGeom>
              <a:noFill/>
            </p:spPr>
            <p:txBody>
              <a:bodyPr wrap="square" rtlCol="0">
                <a:spAutoFit/>
              </a:bodyPr>
              <a:lstStyle/>
              <a:p>
                <a:r>
                  <a:rPr lang="uk-UA" sz="2400" dirty="0"/>
                  <a:t>Підкріпленням коректності формули була практична перевірка на приміщенні площею 20</a:t>
                </a:r>
                <a14:m>
                  <m:oMath xmlns:m="http://schemas.openxmlformats.org/officeDocument/2006/math">
                    <m:sSup>
                      <m:sSupPr>
                        <m:ctrlPr>
                          <a:rPr lang="uk-UA" sz="2400" i="1">
                            <a:latin typeface="Cambria Math" panose="02040503050406030204" pitchFamily="18" charset="0"/>
                          </a:rPr>
                        </m:ctrlPr>
                      </m:sSupPr>
                      <m:e>
                        <m:r>
                          <a:rPr lang="uk-UA" sz="2400" i="1">
                            <a:latin typeface="Cambria Math"/>
                          </a:rPr>
                          <m:t>м</m:t>
                        </m:r>
                      </m:e>
                      <m:sup>
                        <m:r>
                          <a:rPr lang="uk-UA" sz="2400" i="1">
                            <a:latin typeface="Cambria Math"/>
                          </a:rPr>
                          <m:t>2</m:t>
                        </m:r>
                      </m:sup>
                    </m:sSup>
                  </m:oMath>
                </a14:m>
                <a:r>
                  <a:rPr lang="uk-UA" sz="2400" dirty="0"/>
                  <a:t>, об’ємом 52</a:t>
                </a:r>
                <a14:m>
                  <m:oMath xmlns:m="http://schemas.openxmlformats.org/officeDocument/2006/math">
                    <m:sSup>
                      <m:sSupPr>
                        <m:ctrlPr>
                          <a:rPr lang="uk-UA" sz="2400" i="1">
                            <a:latin typeface="Cambria Math" panose="02040503050406030204" pitchFamily="18" charset="0"/>
                          </a:rPr>
                        </m:ctrlPr>
                      </m:sSupPr>
                      <m:e>
                        <m:r>
                          <a:rPr lang="uk-UA" sz="2400" i="1">
                            <a:latin typeface="Cambria Math"/>
                          </a:rPr>
                          <m:t>м</m:t>
                        </m:r>
                      </m:e>
                      <m:sup>
                        <m:r>
                          <a:rPr lang="uk-UA" sz="2400" i="1">
                            <a:latin typeface="Cambria Math"/>
                          </a:rPr>
                          <m:t>3</m:t>
                        </m:r>
                      </m:sup>
                    </m:sSup>
                    <m:r>
                      <a:rPr lang="uk-UA" sz="2400">
                        <a:latin typeface="Cambria Math"/>
                      </a:rPr>
                      <m:t> </m:t>
                    </m:r>
                  </m:oMath>
                </a14:m>
                <a:r>
                  <a:rPr lang="uk-UA" sz="2400" dirty="0"/>
                  <a:t>з початковою середньою температурою повітря </a:t>
                </a:r>
                <a14:m>
                  <m:oMath xmlns:m="http://schemas.openxmlformats.org/officeDocument/2006/math">
                    <m:sSup>
                      <m:sSupPr>
                        <m:ctrlPr>
                          <a:rPr lang="uk-UA" sz="2400" i="1">
                            <a:latin typeface="Cambria Math" panose="02040503050406030204" pitchFamily="18" charset="0"/>
                          </a:rPr>
                        </m:ctrlPr>
                      </m:sSupPr>
                      <m:e>
                        <m:r>
                          <a:rPr lang="uk-UA" sz="2400" i="1">
                            <a:latin typeface="Cambria Math"/>
                          </a:rPr>
                          <m:t>10</m:t>
                        </m:r>
                      </m:e>
                      <m:sup>
                        <m:r>
                          <a:rPr lang="uk-UA" sz="2400" i="1">
                            <a:latin typeface="Cambria Math"/>
                          </a:rPr>
                          <m:t>0</m:t>
                        </m:r>
                      </m:sup>
                    </m:sSup>
                  </m:oMath>
                </a14:m>
                <a:r>
                  <a:rPr lang="uk-UA" sz="2400" dirty="0"/>
                  <a:t> </a:t>
                </a:r>
                <a:r>
                  <a:rPr lang="en-US" sz="2400" dirty="0"/>
                  <a:t>C</a:t>
                </a:r>
                <a:r>
                  <a:rPr lang="uk-UA" sz="2400" dirty="0"/>
                  <a:t>, температура стін - аналогічна</a:t>
                </a:r>
              </a:p>
            </p:txBody>
          </p:sp>
        </mc:Choice>
        <mc:Fallback xmlns="">
          <p:sp>
            <p:nvSpPr>
              <p:cNvPr id="4" name="TextBox 3"/>
              <p:cNvSpPr txBox="1">
                <a:spLocks noRot="1" noChangeAspect="1" noMove="1" noResize="1" noEditPoints="1" noAdjustHandles="1" noChangeArrowheads="1" noChangeShapeType="1" noTextEdit="1"/>
              </p:cNvSpPr>
              <p:nvPr/>
            </p:nvSpPr>
            <p:spPr>
              <a:xfrm>
                <a:off x="6629400" y="1828800"/>
                <a:ext cx="5029200" cy="2308324"/>
              </a:xfrm>
              <a:prstGeom prst="rect">
                <a:avLst/>
              </a:prstGeom>
              <a:blipFill>
                <a:blip r:embed="rId2"/>
                <a:stretch>
                  <a:fillRect l="-1939" t="-2111" r="-1333" b="-5013"/>
                </a:stretch>
              </a:blipFill>
            </p:spPr>
            <p:txBody>
              <a:bodyPr/>
              <a:lstStyle/>
              <a:p>
                <a:r>
                  <a:rPr lang="uk-UA">
                    <a:noFill/>
                  </a:rPr>
                  <a:t> </a:t>
                </a:r>
              </a:p>
            </p:txBody>
          </p:sp>
        </mc:Fallback>
      </mc:AlternateContent>
      <p:pic>
        <p:nvPicPr>
          <p:cNvPr id="5122" name="Picture 2" descr="Собственник сдам комнату 17 квм район нефтебазына фото комната пустая после  ремонтасейчас"/>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14" y="2794513"/>
            <a:ext cx="5367701" cy="40261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6629400" y="4297633"/>
                <a:ext cx="4512501" cy="2308324"/>
              </a:xfrm>
              <a:prstGeom prst="rect">
                <a:avLst/>
              </a:prstGeom>
              <a:noFill/>
            </p:spPr>
            <p:txBody>
              <a:bodyPr wrap="square" rtlCol="0">
                <a:spAutoFit/>
              </a:bodyPr>
              <a:lstStyle/>
              <a:p>
                <a:r>
                  <a:rPr lang="uk-UA" sz="2400" dirty="0"/>
                  <a:t>Для нагріву приміщення було використано 2 інфрачервоних нагрівача з загальною потужністю 4,5 кВт. </a:t>
                </a:r>
              </a:p>
              <a:p>
                <a:r>
                  <a:rPr lang="uk-UA" sz="2400" dirty="0"/>
                  <a:t>Кінцева температура в приміщенні складала </a:t>
                </a:r>
                <a14:m>
                  <m:oMath xmlns:m="http://schemas.openxmlformats.org/officeDocument/2006/math">
                    <m:sSup>
                      <m:sSupPr>
                        <m:ctrlPr>
                          <a:rPr lang="uk-UA" sz="2400" i="1">
                            <a:latin typeface="Cambria Math" panose="02040503050406030204" pitchFamily="18" charset="0"/>
                          </a:rPr>
                        </m:ctrlPr>
                      </m:sSupPr>
                      <m:e>
                        <m:r>
                          <a:rPr lang="uk-UA" sz="2400" i="1">
                            <a:latin typeface="Cambria Math"/>
                          </a:rPr>
                          <m:t>25</m:t>
                        </m:r>
                      </m:e>
                      <m:sup>
                        <m:r>
                          <a:rPr lang="uk-UA" sz="2400" i="1">
                            <a:latin typeface="Cambria Math"/>
                          </a:rPr>
                          <m:t>0</m:t>
                        </m:r>
                      </m:sup>
                    </m:sSup>
                  </m:oMath>
                </a14:m>
                <a:r>
                  <a:rPr lang="uk-UA" sz="2400" dirty="0"/>
                  <a:t> </a:t>
                </a:r>
                <a:r>
                  <a:rPr lang="en-US" sz="2400" dirty="0"/>
                  <a:t>C</a:t>
                </a:r>
                <a:endParaRPr lang="uk-UA"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6629400" y="4297633"/>
                <a:ext cx="4512501" cy="2308324"/>
              </a:xfrm>
              <a:prstGeom prst="rect">
                <a:avLst/>
              </a:prstGeom>
              <a:blipFill>
                <a:blip r:embed="rId4"/>
                <a:stretch>
                  <a:fillRect l="-2162" t="-2111" b="-5013"/>
                </a:stretch>
              </a:blipFill>
            </p:spPr>
            <p:txBody>
              <a:bodyPr/>
              <a:lstStyle/>
              <a:p>
                <a:r>
                  <a:rPr lang="uk-UA">
                    <a:noFill/>
                  </a:rPr>
                  <a:t> </a:t>
                </a:r>
              </a:p>
            </p:txBody>
          </p:sp>
        </mc:Fallback>
      </mc:AlternateContent>
    </p:spTree>
    <p:extLst>
      <p:ext uri="{BB962C8B-B14F-4D97-AF65-F5344CB8AC3E}">
        <p14:creationId xmlns:p14="http://schemas.microsoft.com/office/powerpoint/2010/main" val="169413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1800" y="1743490"/>
            <a:ext cx="8832981" cy="1938992"/>
          </a:xfrm>
          <a:prstGeom prst="rect">
            <a:avLst/>
          </a:prstGeom>
          <a:noFill/>
        </p:spPr>
        <p:txBody>
          <a:bodyPr wrap="square" rtlCol="0">
            <a:spAutoFit/>
          </a:bodyPr>
          <a:lstStyle/>
          <a:p>
            <a:r>
              <a:rPr lang="uk-UA" sz="2400" dirty="0"/>
              <a:t>За результатом досліду було виявлено, що залежність середньої температури приміщення  є прямо пропорційною до затраченого часу на обігрів, від правильно влаштованої конвекції повітря в приміщенні та від обігріваючого приладу. Також встановлений вплив на втрати через вікно, стіни, стелю, та підлогу. </a:t>
            </a:r>
          </a:p>
        </p:txBody>
      </p:sp>
      <p:pic>
        <p:nvPicPr>
          <p:cNvPr id="6146" name="Picture 2" descr="5 ошибок при измерении температуры пирометром - как правильно применять  бесконтактный термометр."/>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929523"/>
            <a:ext cx="1676656" cy="264204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290" y="3853543"/>
            <a:ext cx="2794000" cy="2794000"/>
          </a:xfrm>
          <a:prstGeom prst="rect">
            <a:avLst/>
          </a:prstGeom>
        </p:spPr>
      </p:pic>
    </p:spTree>
    <p:extLst>
      <p:ext uri="{BB962C8B-B14F-4D97-AF65-F5344CB8AC3E}">
        <p14:creationId xmlns:p14="http://schemas.microsoft.com/office/powerpoint/2010/main" val="278853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2438400"/>
            <a:ext cx="8640960" cy="2677656"/>
          </a:xfrm>
          <a:prstGeom prst="rect">
            <a:avLst/>
          </a:prstGeom>
          <a:noFill/>
        </p:spPr>
        <p:txBody>
          <a:bodyPr wrap="square" rtlCol="0">
            <a:spAutoFit/>
          </a:bodyPr>
          <a:lstStyle/>
          <a:p>
            <a:r>
              <a:rPr lang="uk-UA" sz="2400" dirty="0"/>
              <a:t>Отже, заданий метод можна використовувати для сонячних і традиційних систем нагріву в приміщеннях будь яких параметрів. Він проявив себе досить оптимальним та зручним у використанні, з урахуванням мінімально необхідних даних стану приміщення. Завдяки йому було виявлено, що температура повітря та огороджувальних конструкцій є головним фактором впливу на ефективність систем опалення. </a:t>
            </a:r>
          </a:p>
        </p:txBody>
      </p:sp>
      <p:sp>
        <p:nvSpPr>
          <p:cNvPr id="2" name="TextBox 1"/>
          <p:cNvSpPr txBox="1"/>
          <p:nvPr/>
        </p:nvSpPr>
        <p:spPr>
          <a:xfrm>
            <a:off x="6172875" y="381000"/>
            <a:ext cx="6048672" cy="461665"/>
          </a:xfrm>
          <a:prstGeom prst="rect">
            <a:avLst/>
          </a:prstGeom>
          <a:noFill/>
        </p:spPr>
        <p:txBody>
          <a:bodyPr wrap="squar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Висновки</a:t>
            </a:r>
            <a:r>
              <a:rPr lang="ru-RU" sz="2400" dirty="0">
                <a:solidFill>
                  <a:schemeClr val="bg1"/>
                </a:solidFill>
                <a:latin typeface="Times New Roman" panose="02020603050405020304" pitchFamily="18" charset="0"/>
                <a:cs typeface="Times New Roman" panose="02020603050405020304" pitchFamily="18" charset="0"/>
              </a:rPr>
              <a:t>:</a:t>
            </a:r>
            <a:endParaRPr lang="uk-UA"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028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6E02E-D780-4D0F-951A-85C0FF7B9DC8}"/>
              </a:ext>
            </a:extLst>
          </p:cNvPr>
          <p:cNvSpPr>
            <a:spLocks noGrp="1"/>
          </p:cNvSpPr>
          <p:nvPr>
            <p:ph type="title"/>
          </p:nvPr>
        </p:nvSpPr>
        <p:spPr>
          <a:xfrm>
            <a:off x="3657600" y="249161"/>
            <a:ext cx="7876092" cy="861774"/>
          </a:xfrm>
        </p:spPr>
        <p:txBody>
          <a:bodyPr/>
          <a:lstStyle/>
          <a:p>
            <a:pPr algn="ctr"/>
            <a:r>
              <a:rPr lang="ru-RU" sz="2800" dirty="0" err="1">
                <a:effectLst/>
                <a:latin typeface="Times New Roman" panose="02020603050405020304" pitchFamily="18" charset="0"/>
                <a:ea typeface="Times New Roman" panose="02020603050405020304" pitchFamily="18" charset="0"/>
              </a:rPr>
              <a:t>Диференціальні</a:t>
            </a:r>
            <a:r>
              <a:rPr lang="ru-RU" sz="2800" dirty="0">
                <a:effectLst/>
                <a:latin typeface="Times New Roman" panose="02020603050405020304" pitchFamily="18" charset="0"/>
                <a:ea typeface="Times New Roman" panose="02020603050405020304" pitchFamily="18" charset="0"/>
              </a:rPr>
              <a:t> </a:t>
            </a:r>
            <a:r>
              <a:rPr lang="ru-RU" sz="2800" dirty="0" err="1">
                <a:effectLst/>
                <a:latin typeface="Times New Roman" panose="02020603050405020304" pitchFamily="18" charset="0"/>
                <a:ea typeface="Times New Roman" panose="02020603050405020304" pitchFamily="18" charset="0"/>
              </a:rPr>
              <a:t>рівняння</a:t>
            </a:r>
            <a:r>
              <a:rPr lang="ru-RU" sz="2800" dirty="0">
                <a:effectLst/>
                <a:latin typeface="Times New Roman" panose="02020603050405020304" pitchFamily="18" charset="0"/>
                <a:ea typeface="Times New Roman" panose="02020603050405020304" pitchFamily="18" charset="0"/>
              </a:rPr>
              <a:t> як </a:t>
            </a:r>
            <a:r>
              <a:rPr lang="ru-RU" sz="2800" dirty="0" err="1">
                <a:effectLst/>
                <a:latin typeface="Times New Roman" panose="02020603050405020304" pitchFamily="18" charset="0"/>
                <a:ea typeface="Times New Roman" panose="02020603050405020304" pitchFamily="18" charset="0"/>
              </a:rPr>
              <a:t>математична</a:t>
            </a:r>
            <a:r>
              <a:rPr lang="ru-RU" sz="2800" dirty="0">
                <a:effectLst/>
                <a:latin typeface="Times New Roman" panose="02020603050405020304" pitchFamily="18" charset="0"/>
                <a:ea typeface="Times New Roman" panose="02020603050405020304" pitchFamily="18" charset="0"/>
              </a:rPr>
              <a:t> модель </a:t>
            </a:r>
            <a:r>
              <a:rPr lang="ru-RU" sz="2800" dirty="0" err="1">
                <a:effectLst/>
                <a:latin typeface="Times New Roman" panose="02020603050405020304" pitchFamily="18" charset="0"/>
                <a:ea typeface="Times New Roman" panose="02020603050405020304" pitchFamily="18" charset="0"/>
              </a:rPr>
              <a:t>реальних</a:t>
            </a:r>
            <a:r>
              <a:rPr lang="ru-RU" sz="2800" dirty="0">
                <a:effectLst/>
                <a:latin typeface="Times New Roman" panose="02020603050405020304" pitchFamily="18" charset="0"/>
                <a:ea typeface="Times New Roman" panose="02020603050405020304" pitchFamily="18" charset="0"/>
              </a:rPr>
              <a:t> </a:t>
            </a:r>
            <a:r>
              <a:rPr lang="ru-RU" sz="2800" dirty="0" err="1">
                <a:effectLst/>
                <a:latin typeface="Times New Roman" panose="02020603050405020304" pitchFamily="18" charset="0"/>
                <a:ea typeface="Times New Roman" panose="02020603050405020304" pitchFamily="18" charset="0"/>
              </a:rPr>
              <a:t>процесів</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BF440F63-5D01-40B0-B3B3-9C2D6394B618}"/>
              </a:ext>
            </a:extLst>
          </p:cNvPr>
          <p:cNvSpPr>
            <a:spLocks noGrp="1"/>
          </p:cNvSpPr>
          <p:nvPr>
            <p:ph type="body" idx="1"/>
          </p:nvPr>
        </p:nvSpPr>
        <p:spPr>
          <a:xfrm>
            <a:off x="2362200" y="2052766"/>
            <a:ext cx="9296400" cy="2752468"/>
          </a:xfrm>
        </p:spPr>
        <p:txBody>
          <a:bodyPr/>
          <a:lstStyle/>
          <a:p>
            <a:pPr indent="0" algn="just">
              <a:lnSpc>
                <a:spcPct val="107000"/>
              </a:lnSpc>
              <a:spcAft>
                <a:spcPts val="800"/>
              </a:spcAft>
              <a:buNone/>
            </a:pP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Щоб</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вивчити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якесь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явище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природи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або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роботу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машини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попередньо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вивчають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всілякі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зв'язки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між</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величинами,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їх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характеризують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Потім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отримані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зв'язки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висловлюють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математично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приходять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до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системи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Вирішуючи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або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системи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вчені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та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інженери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роблять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висновки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про те, як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надалі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буде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розвиватися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явище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або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як буде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працювати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машина,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що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треба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зробити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щоб</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отримати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необхідні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результати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just">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При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цьому</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системи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бувають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алгебраїчними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диференціальними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Щоб</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отримати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що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допускають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рішення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доводиться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спрощувати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завдання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відкидаючи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деякі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величини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як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несуттєві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Але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чим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точніше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потрібен</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результат,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тим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більше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величин доводиться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враховувати</a:t>
            </a:r>
            <a:r>
              <a:rPr lang="ru-RU" sz="1400" dirty="0">
                <a:latin typeface="Times New Roman" panose="02020603050405020304" pitchFamily="18" charset="0"/>
                <a:ea typeface="Malgun Gothic" panose="020B0503020000020004" pitchFamily="34" charset="-127"/>
                <a:cs typeface="Times New Roman" panose="02020603050405020304" pitchFamily="18" charset="0"/>
              </a:rPr>
              <a:t> 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тим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складніше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виходить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математична</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модель.</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endParaRPr lang="ru-RU" dirty="0"/>
          </a:p>
        </p:txBody>
      </p:sp>
      <p:pic>
        <p:nvPicPr>
          <p:cNvPr id="2050" name="Picture 2" descr="Функція як математична модель реальних процесів. Повні уроки — Гипермаркет  знаний">
            <a:extLst>
              <a:ext uri="{FF2B5EF4-FFF2-40B4-BE49-F238E27FC236}">
                <a16:creationId xmlns:a16="http://schemas.microsoft.com/office/drawing/2014/main" id="{A1AE20C9-099F-4522-95E0-E00F63016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141864"/>
            <a:ext cx="5534025"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02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FF28ED-20CF-44BA-8F45-EAD60A1EDA27}"/>
              </a:ext>
            </a:extLst>
          </p:cNvPr>
          <p:cNvSpPr>
            <a:spLocks noGrp="1"/>
          </p:cNvSpPr>
          <p:nvPr>
            <p:ph type="title"/>
          </p:nvPr>
        </p:nvSpPr>
        <p:spPr>
          <a:xfrm>
            <a:off x="3505200" y="444285"/>
            <a:ext cx="7876092" cy="369332"/>
          </a:xfrm>
        </p:spPr>
        <p:txBody>
          <a:bodyPr/>
          <a:lstStyle/>
          <a:p>
            <a:pPr algn="ctr"/>
            <a:r>
              <a:rPr lang="ru-RU" sz="2400" b="1"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2400" b="1" dirty="0" err="1">
                <a:effectLst/>
                <a:latin typeface="Times New Roman" panose="02020603050405020304" pitchFamily="18" charset="0"/>
                <a:ea typeface="Malgun Gothic" panose="020B0503020000020004" pitchFamily="34" charset="-127"/>
                <a:cs typeface="Times New Roman" panose="02020603050405020304" pitchFamily="18" charset="0"/>
              </a:rPr>
              <a:t>Поняття</a:t>
            </a:r>
            <a:r>
              <a:rPr lang="ru-RU" sz="2400" b="1" dirty="0">
                <a:effectLst/>
                <a:latin typeface="Times New Roman" panose="02020603050405020304" pitchFamily="18" charset="0"/>
                <a:ea typeface="Malgun Gothic" panose="020B0503020000020004" pitchFamily="34" charset="-127"/>
                <a:cs typeface="Times New Roman" panose="02020603050405020304" pitchFamily="18" charset="0"/>
              </a:rPr>
              <a:t> про </a:t>
            </a:r>
            <a:r>
              <a:rPr lang="ru-RU" sz="2400" b="1" dirty="0" err="1">
                <a:effectLst/>
                <a:latin typeface="Times New Roman" panose="02020603050405020304" pitchFamily="18" charset="0"/>
                <a:ea typeface="Malgun Gothic" panose="020B0503020000020004" pitchFamily="34" charset="-127"/>
                <a:cs typeface="Times New Roman" panose="02020603050405020304" pitchFamily="18" charset="0"/>
              </a:rPr>
              <a:t>математичну</a:t>
            </a:r>
            <a:r>
              <a:rPr lang="ru-RU" sz="2400" b="1" dirty="0">
                <a:effectLst/>
                <a:latin typeface="Times New Roman" panose="02020603050405020304" pitchFamily="18" charset="0"/>
                <a:ea typeface="Malgun Gothic" panose="020B0503020000020004" pitchFamily="34" charset="-127"/>
                <a:cs typeface="Times New Roman" panose="02020603050405020304" pitchFamily="18" charset="0"/>
              </a:rPr>
              <a:t> модель </a:t>
            </a:r>
            <a:r>
              <a:rPr lang="ru-RU" sz="2400" b="1" dirty="0" err="1">
                <a:effectLst/>
                <a:latin typeface="Times New Roman" panose="02020603050405020304" pitchFamily="18" charset="0"/>
                <a:ea typeface="Malgun Gothic" panose="020B0503020000020004" pitchFamily="34" charset="-127"/>
                <a:cs typeface="Times New Roman" panose="02020603050405020304" pitchFamily="18" charset="0"/>
              </a:rPr>
              <a:t>процесу</a:t>
            </a:r>
            <a:endParaRPr lang="ru-RU" sz="3600" dirty="0"/>
          </a:p>
        </p:txBody>
      </p:sp>
      <p:sp>
        <p:nvSpPr>
          <p:cNvPr id="3" name="Объект 2">
            <a:extLst>
              <a:ext uri="{FF2B5EF4-FFF2-40B4-BE49-F238E27FC236}">
                <a16:creationId xmlns:a16="http://schemas.microsoft.com/office/drawing/2014/main" id="{76EA8956-F0C1-48ED-BC6B-049B2127BA24}"/>
              </a:ext>
            </a:extLst>
          </p:cNvPr>
          <p:cNvSpPr>
            <a:spLocks noGrp="1"/>
          </p:cNvSpPr>
          <p:nvPr>
            <p:ph type="body" idx="1"/>
          </p:nvPr>
        </p:nvSpPr>
        <p:spPr>
          <a:xfrm>
            <a:off x="457200" y="5029200"/>
            <a:ext cx="11026065" cy="2314896"/>
          </a:xfrm>
        </p:spPr>
        <p:txBody>
          <a:bodyPr/>
          <a:lstStyle/>
          <a:p>
            <a:pPr marL="0" indent="0">
              <a:buNone/>
            </a:pP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 метод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дослідження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процесів</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або</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явищ</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шляхом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створення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їхніх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математичних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моделей і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дослідження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цих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моделей.</a:t>
            </a:r>
          </a:p>
          <a:p>
            <a:pPr marL="0" indent="0">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В основу методу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покладено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ідентичність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форми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однозначність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співвідношень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між</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змінними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в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рівняннях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оригіналу</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дозволяє</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замінити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реальний</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об'єкт</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його</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моделлю</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потім</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вивчати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останню</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Як і у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разі</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будь-</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якого</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математична</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модель не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описує</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явище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абсолютно адекватно,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залишає</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актуальним</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питання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застосовність</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отриманих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таким шляхом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даних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широко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застосовується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гірництві</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геології</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для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вивчення</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аналізу</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процесів</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переробки</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корисних</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effectLst/>
                <a:latin typeface="Times New Roman" panose="02020603050405020304" pitchFamily="18" charset="0"/>
                <a:ea typeface="Times New Roman" panose="02020603050405020304" pitchFamily="18" charset="0"/>
                <a:cs typeface="Times New Roman" panose="02020603050405020304" pitchFamily="18" charset="0"/>
              </a:rPr>
              <a:t>копалин</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ru-RU" dirty="0"/>
          </a:p>
        </p:txBody>
      </p:sp>
      <p:pic>
        <p:nvPicPr>
          <p:cNvPr id="3074" name="Picture 2" descr="ПСНК — Математичне моделювання">
            <a:extLst>
              <a:ext uri="{FF2B5EF4-FFF2-40B4-BE49-F238E27FC236}">
                <a16:creationId xmlns:a16="http://schemas.microsoft.com/office/drawing/2014/main" id="{2F3B8C3D-EAD0-4DED-BAFD-3A8F32C4C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749845"/>
            <a:ext cx="7294076" cy="285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9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2B8A02-088E-4E9A-BFA9-8DFBCBE7C01E}"/>
              </a:ext>
            </a:extLst>
          </p:cNvPr>
          <p:cNvSpPr>
            <a:spLocks noGrp="1"/>
          </p:cNvSpPr>
          <p:nvPr>
            <p:ph type="title"/>
          </p:nvPr>
        </p:nvSpPr>
        <p:spPr>
          <a:xfrm>
            <a:off x="2568295" y="457200"/>
            <a:ext cx="9404723" cy="369332"/>
          </a:xfrm>
        </p:spPr>
        <p:txBody>
          <a:bodyPr/>
          <a:lstStyle/>
          <a:p>
            <a:pPr algn="ctr"/>
            <a:r>
              <a:rPr lang="ru-RU" sz="2400" b="1" dirty="0" err="1">
                <a:effectLst/>
                <a:latin typeface="Times New Roman" panose="02020603050405020304" pitchFamily="18" charset="0"/>
                <a:ea typeface="Malgun Gothic" panose="020B0503020000020004" pitchFamily="34" charset="-127"/>
              </a:rPr>
              <a:t>Класифікація</a:t>
            </a:r>
            <a:r>
              <a:rPr lang="ru-RU" sz="2400" b="1" dirty="0">
                <a:effectLst/>
                <a:latin typeface="Times New Roman" panose="02020603050405020304" pitchFamily="18" charset="0"/>
                <a:ea typeface="Malgun Gothic" panose="020B0503020000020004" pitchFamily="34" charset="-127"/>
              </a:rPr>
              <a:t> </a:t>
            </a:r>
            <a:r>
              <a:rPr lang="ru-RU" sz="2400" b="1" dirty="0" err="1">
                <a:effectLst/>
                <a:latin typeface="Times New Roman" panose="02020603050405020304" pitchFamily="18" charset="0"/>
                <a:ea typeface="Malgun Gothic" panose="020B0503020000020004" pitchFamily="34" charset="-127"/>
              </a:rPr>
              <a:t>математичних</a:t>
            </a:r>
            <a:r>
              <a:rPr lang="ru-RU" sz="2400" b="1" dirty="0">
                <a:effectLst/>
                <a:latin typeface="Times New Roman" panose="02020603050405020304" pitchFamily="18" charset="0"/>
                <a:ea typeface="Malgun Gothic" panose="020B0503020000020004" pitchFamily="34" charset="-127"/>
              </a:rPr>
              <a:t> моделей</a:t>
            </a:r>
            <a:endParaRPr lang="ru-RU" sz="3600" dirty="0"/>
          </a:p>
        </p:txBody>
      </p:sp>
      <p:sp>
        <p:nvSpPr>
          <p:cNvPr id="3" name="Объект 2">
            <a:extLst>
              <a:ext uri="{FF2B5EF4-FFF2-40B4-BE49-F238E27FC236}">
                <a16:creationId xmlns:a16="http://schemas.microsoft.com/office/drawing/2014/main" id="{3D60684F-4192-4B85-89AC-424DCD2B3BB6}"/>
              </a:ext>
            </a:extLst>
          </p:cNvPr>
          <p:cNvSpPr>
            <a:spLocks noGrp="1"/>
          </p:cNvSpPr>
          <p:nvPr>
            <p:ph type="body" idx="1"/>
          </p:nvPr>
        </p:nvSpPr>
        <p:spPr>
          <a:xfrm>
            <a:off x="609600" y="2667000"/>
            <a:ext cx="11363418" cy="5215675"/>
          </a:xfrm>
        </p:spPr>
        <p:txBody>
          <a:bodyPr>
            <a:normAutofit/>
          </a:bodyPr>
          <a:lstStyle/>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1.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Класифікація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за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галузями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наук: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математичні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фізиці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біології</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соціології</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т. п.</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2.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Класифікація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за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математичним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апаратом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засновані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на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засто­суванні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звичайних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диференціальних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диференціальних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рівнянь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част­кових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похідних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стохастичних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методів</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дискретних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алгебраїчних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перетворень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і т. д. </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3.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Класифікація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за метою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цілями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моделювання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3.1.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Дескриптивні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від</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лат. «</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descriptivus</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опис</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для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опису</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різних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процесів</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об'єктів</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Наприклад</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закони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класичної</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фізики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Ньютона.</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3.2.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Оптимізаційні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для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керування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об'єктами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та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при­йняття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рішень</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l">
              <a:lnSpc>
                <a:spcPct val="107000"/>
              </a:lnSpc>
              <a:spcAft>
                <a:spcPts val="800"/>
              </a:spcAft>
              <a:buNone/>
            </a:pP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Наприклад</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змінюючи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тепловий</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режим 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зерносховищі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ми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можемо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піді­брати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його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таким чином,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щоб</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досягнути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максимального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збереження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зерна,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тобто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оптимізувати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процес</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a:t>
            </a: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3.3.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Багатокритеріальні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для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розв'язування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задач,в</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яких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є не одна, а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декілька</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цільових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функцій</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a:t>
            </a: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rPr>
              <a:t>3.4. </a:t>
            </a:r>
            <a:r>
              <a:rPr lang="ru-RU" sz="1400" dirty="0" err="1">
                <a:effectLst/>
                <a:latin typeface="Times New Roman" panose="02020603050405020304" pitchFamily="18" charset="0"/>
                <a:ea typeface="Malgun Gothic" panose="020B0503020000020004" pitchFamily="34" charset="-127"/>
              </a:rPr>
              <a:t>Ігрові</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моделі</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Це</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моделі</a:t>
            </a:r>
            <a:r>
              <a:rPr lang="ru-RU" sz="1400" dirty="0">
                <a:effectLst/>
                <a:latin typeface="Times New Roman" panose="02020603050405020304" pitchFamily="18" charset="0"/>
                <a:ea typeface="Malgun Gothic" panose="020B0503020000020004" pitchFamily="34" charset="-127"/>
              </a:rPr>
              <a:t> для </a:t>
            </a:r>
            <a:r>
              <a:rPr lang="ru-RU" sz="1400" dirty="0" err="1">
                <a:effectLst/>
                <a:latin typeface="Times New Roman" panose="02020603050405020304" pitchFamily="18" charset="0"/>
                <a:ea typeface="Malgun Gothic" panose="020B0503020000020004" pitchFamily="34" charset="-127"/>
              </a:rPr>
              <a:t>опису</a:t>
            </a:r>
            <a:r>
              <a:rPr lang="ru-RU" sz="1400" dirty="0">
                <a:effectLst/>
                <a:latin typeface="Times New Roman" panose="02020603050405020304" pitchFamily="18" charset="0"/>
                <a:ea typeface="Malgun Gothic" panose="020B0503020000020004" pitchFamily="34" charset="-127"/>
              </a:rPr>
              <a:t> і </a:t>
            </a:r>
            <a:r>
              <a:rPr lang="ru-RU" sz="1400" dirty="0" err="1">
                <a:effectLst/>
                <a:latin typeface="Times New Roman" panose="02020603050405020304" pitchFamily="18" charset="0"/>
                <a:ea typeface="Malgun Gothic" panose="020B0503020000020004" pitchFamily="34" charset="-127"/>
              </a:rPr>
              <a:t>дослідження</a:t>
            </a:r>
            <a:r>
              <a:rPr lang="ru-RU" sz="1400" dirty="0">
                <a:effectLst/>
                <a:latin typeface="Times New Roman" panose="02020603050405020304" pitchFamily="18" charset="0"/>
                <a:ea typeface="Malgun Gothic" panose="020B0503020000020004" pitchFamily="34" charset="-127"/>
              </a:rPr>
              <a:t> так </a:t>
            </a:r>
            <a:r>
              <a:rPr lang="ru-RU" sz="1400" dirty="0" err="1">
                <a:effectLst/>
                <a:latin typeface="Times New Roman" panose="02020603050405020304" pitchFamily="18" charset="0"/>
                <a:ea typeface="Malgun Gothic" panose="020B0503020000020004" pitchFamily="34" charset="-127"/>
              </a:rPr>
              <a:t>званих</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кон­фліктних</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ситуацій</a:t>
            </a:r>
            <a:r>
              <a:rPr lang="ru-RU" sz="1400" dirty="0">
                <a:effectLst/>
                <a:latin typeface="Times New Roman" panose="02020603050405020304" pitchFamily="18" charset="0"/>
                <a:ea typeface="Malgun Gothic" panose="020B0503020000020004" pitchFamily="34" charset="-127"/>
              </a:rPr>
              <a:t>, в </a:t>
            </a:r>
            <a:r>
              <a:rPr lang="ru-RU" sz="1400" dirty="0" err="1">
                <a:effectLst/>
                <a:latin typeface="Times New Roman" panose="02020603050405020304" pitchFamily="18" charset="0"/>
                <a:ea typeface="Malgun Gothic" panose="020B0503020000020004" pitchFamily="34" charset="-127"/>
              </a:rPr>
              <a:t>яких</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різні</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учасники</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мають</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інтереси</a:t>
            </a:r>
            <a:r>
              <a:rPr lang="ru-RU" sz="1400" dirty="0">
                <a:effectLst/>
                <a:latin typeface="Times New Roman" panose="02020603050405020304" pitchFamily="18" charset="0"/>
                <a:ea typeface="Malgun Gothic" panose="020B0503020000020004" pitchFamily="34" charset="-127"/>
              </a:rPr>
              <a:t>, </a:t>
            </a:r>
            <a:r>
              <a:rPr lang="ru-RU" sz="1400" dirty="0" err="1">
                <a:effectLst/>
                <a:latin typeface="Times New Roman" panose="02020603050405020304" pitchFamily="18" charset="0"/>
                <a:ea typeface="Malgun Gothic" panose="020B0503020000020004" pitchFamily="34" charset="-127"/>
              </a:rPr>
              <a:t>що</a:t>
            </a:r>
            <a:r>
              <a:rPr lang="ru-RU" sz="1400" dirty="0">
                <a:effectLst/>
                <a:latin typeface="Times New Roman" panose="02020603050405020304" pitchFamily="18" charset="0"/>
                <a:ea typeface="Malgun Gothic" panose="020B0503020000020004" pitchFamily="34" charset="-127"/>
              </a:rPr>
              <a:t> не </a:t>
            </a:r>
            <a:r>
              <a:rPr lang="ru-RU" sz="1400" dirty="0" err="1">
                <a:effectLst/>
                <a:latin typeface="Times New Roman" panose="02020603050405020304" pitchFamily="18" charset="0"/>
                <a:ea typeface="Malgun Gothic" panose="020B0503020000020004" pitchFamily="34" charset="-127"/>
              </a:rPr>
              <a:t>співпадають</a:t>
            </a:r>
            <a:r>
              <a:rPr lang="ru-RU" sz="1400" dirty="0">
                <a:effectLst/>
                <a:latin typeface="Times New Roman" panose="02020603050405020304" pitchFamily="18" charset="0"/>
                <a:ea typeface="Malgun Gothic" panose="020B0503020000020004" pitchFamily="34" charset="-127"/>
              </a:rPr>
              <a:t>.</a:t>
            </a:r>
          </a:p>
          <a:p>
            <a:pPr indent="0" algn="l">
              <a:lnSpc>
                <a:spcPct val="107000"/>
              </a:lnSpc>
              <a:spcAft>
                <a:spcPts val="800"/>
              </a:spcAft>
              <a:buNone/>
            </a:pP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3.5.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Імітаційні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Це</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моделі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для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дослідження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складних</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систем. Тут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процес</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функціонування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складної</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системи</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подається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вигляді</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певного</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ал­горитму,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який</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реалізується</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ru-RU" sz="1400" dirty="0" err="1">
                <a:effectLst/>
                <a:latin typeface="Times New Roman" panose="02020603050405020304" pitchFamily="18" charset="0"/>
                <a:ea typeface="Malgun Gothic" panose="020B0503020000020004" pitchFamily="34" charset="-127"/>
                <a:cs typeface="Times New Roman" panose="02020603050405020304" pitchFamily="18" charset="0"/>
              </a:rPr>
              <a:t>комп'ютером</a:t>
            </a:r>
            <a:r>
              <a:rPr lang="ru-RU" sz="1400" dirty="0">
                <a:effectLst/>
                <a:latin typeface="Times New Roman" panose="02020603050405020304" pitchFamily="18" charset="0"/>
                <a:ea typeface="Malgun Gothic" panose="020B0503020000020004" pitchFamily="34" charset="-127"/>
                <a:cs typeface="Times New Roman" panose="02020603050405020304" pitchFamily="18" charset="0"/>
              </a:rPr>
              <a:t>.</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ctr">
              <a:lnSpc>
                <a:spcPct val="107000"/>
              </a:lnSpc>
              <a:spcAft>
                <a:spcPts val="800"/>
              </a:spcAft>
              <a:buNone/>
            </a:pP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indent="0" algn="ctr">
              <a:lnSpc>
                <a:spcPct val="107000"/>
              </a:lnSpc>
              <a:spcAft>
                <a:spcPts val="800"/>
              </a:spcAft>
              <a:buNone/>
            </a:pPr>
            <a:endParaRPr lang="ru-RU" dirty="0"/>
          </a:p>
        </p:txBody>
      </p:sp>
    </p:spTree>
    <p:extLst>
      <p:ext uri="{BB962C8B-B14F-4D97-AF65-F5344CB8AC3E}">
        <p14:creationId xmlns:p14="http://schemas.microsoft.com/office/powerpoint/2010/main" val="2593293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77780B-EC84-4D10-9BBA-72C84BDB5C77}"/>
              </a:ext>
            </a:extLst>
          </p:cNvPr>
          <p:cNvSpPr>
            <a:spLocks noGrp="1"/>
          </p:cNvSpPr>
          <p:nvPr>
            <p:ph type="title"/>
          </p:nvPr>
        </p:nvSpPr>
        <p:spPr>
          <a:xfrm>
            <a:off x="2488395" y="268052"/>
            <a:ext cx="9404723" cy="369332"/>
          </a:xfrm>
        </p:spPr>
        <p:txBody>
          <a:bodyPr/>
          <a:lstStyle/>
          <a:p>
            <a:pPr algn="ctr"/>
            <a:r>
              <a:rPr lang="ru-RU" sz="2400" b="1" dirty="0" err="1">
                <a:effectLst/>
                <a:latin typeface="Times New Roman" panose="02020603050405020304" pitchFamily="18" charset="0"/>
                <a:ea typeface="Malgun Gothic" panose="020B0503020000020004" pitchFamily="34" charset="-127"/>
              </a:rPr>
              <a:t>Істо</a:t>
            </a:r>
            <a:r>
              <a:rPr lang="uk-UA" sz="2400" b="1" dirty="0" err="1">
                <a:effectLst/>
                <a:latin typeface="Times New Roman" panose="02020603050405020304" pitchFamily="18" charset="0"/>
                <a:ea typeface="Malgun Gothic" panose="020B0503020000020004" pitchFamily="34" charset="-127"/>
              </a:rPr>
              <a:t>ія</a:t>
            </a:r>
            <a:r>
              <a:rPr lang="uk-UA" sz="2400" b="1" dirty="0">
                <a:effectLst/>
                <a:latin typeface="Times New Roman" panose="02020603050405020304" pitchFamily="18" charset="0"/>
                <a:ea typeface="Malgun Gothic" panose="020B0503020000020004" pitchFamily="34" charset="-127"/>
              </a:rPr>
              <a:t> появи </a:t>
            </a:r>
            <a:r>
              <a:rPr lang="ru-RU" sz="2400" b="1" dirty="0" err="1">
                <a:effectLst/>
                <a:latin typeface="Times New Roman" panose="02020603050405020304" pitchFamily="18" charset="0"/>
                <a:ea typeface="Malgun Gothic" panose="020B0503020000020004" pitchFamily="34" charset="-127"/>
              </a:rPr>
              <a:t>диференціальних</a:t>
            </a:r>
            <a:r>
              <a:rPr lang="ru-RU" sz="2400" b="1" dirty="0">
                <a:effectLst/>
                <a:latin typeface="Times New Roman" panose="02020603050405020304" pitchFamily="18" charset="0"/>
                <a:ea typeface="Malgun Gothic" panose="020B0503020000020004" pitchFamily="34" charset="-127"/>
              </a:rPr>
              <a:t> </a:t>
            </a:r>
            <a:r>
              <a:rPr lang="ru-RU" sz="2400" b="1" dirty="0" err="1">
                <a:effectLst/>
                <a:latin typeface="Times New Roman" panose="02020603050405020304" pitchFamily="18" charset="0"/>
                <a:ea typeface="Malgun Gothic" panose="020B0503020000020004" pitchFamily="34" charset="-127"/>
              </a:rPr>
              <a:t>рівнянь</a:t>
            </a:r>
            <a:endParaRPr lang="ru-RU" sz="3600" dirty="0"/>
          </a:p>
        </p:txBody>
      </p:sp>
      <p:sp>
        <p:nvSpPr>
          <p:cNvPr id="3" name="Объект 2">
            <a:extLst>
              <a:ext uri="{FF2B5EF4-FFF2-40B4-BE49-F238E27FC236}">
                <a16:creationId xmlns:a16="http://schemas.microsoft.com/office/drawing/2014/main" id="{13AF23D2-61A9-40AC-93FB-C8CCC0B6CEB2}"/>
              </a:ext>
            </a:extLst>
          </p:cNvPr>
          <p:cNvSpPr>
            <a:spLocks noGrp="1"/>
          </p:cNvSpPr>
          <p:nvPr>
            <p:ph type="body" idx="1"/>
          </p:nvPr>
        </p:nvSpPr>
        <p:spPr>
          <a:xfrm>
            <a:off x="457200" y="3048000"/>
            <a:ext cx="6330519" cy="2743200"/>
          </a:xfrm>
        </p:spPr>
        <p:txBody>
          <a:bodyPr>
            <a:normAutofit/>
          </a:bodyPr>
          <a:lstStyle/>
          <a:p>
            <a:pPr marL="0" indent="0">
              <a:buNone/>
            </a:pPr>
            <a:r>
              <a:rPr lang="ru-RU" sz="1600" dirty="0" err="1">
                <a:effectLst/>
                <a:latin typeface="Times New Roman" panose="02020603050405020304" pitchFamily="18" charset="0"/>
                <a:ea typeface="Malgun Gothic" panose="020B0503020000020004" pitchFamily="34" charset="-127"/>
              </a:rPr>
              <a:t>Найпростіші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диференціальні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рівняння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з'явилися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вже</a:t>
            </a:r>
            <a:r>
              <a:rPr lang="ru-RU" sz="1600" dirty="0">
                <a:effectLst/>
                <a:latin typeface="Times New Roman" panose="02020603050405020304" pitchFamily="18" charset="0"/>
                <a:ea typeface="Malgun Gothic" panose="020B0503020000020004" pitchFamily="34" charset="-127"/>
              </a:rPr>
              <a:t> в </a:t>
            </a:r>
            <a:r>
              <a:rPr lang="ru-RU" sz="1600" dirty="0" err="1">
                <a:effectLst/>
                <a:latin typeface="Times New Roman" panose="02020603050405020304" pitchFamily="18" charset="0"/>
                <a:ea typeface="Malgun Gothic" panose="020B0503020000020004" pitchFamily="34" charset="-127"/>
              </a:rPr>
              <a:t>працях</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Ісаака</a:t>
            </a:r>
            <a:r>
              <a:rPr lang="ru-RU" sz="1600" dirty="0">
                <a:effectLst/>
                <a:latin typeface="Times New Roman" panose="02020603050405020304" pitchFamily="18" charset="0"/>
                <a:ea typeface="Malgun Gothic" panose="020B0503020000020004" pitchFamily="34" charset="-127"/>
              </a:rPr>
              <a:t> Ньютона (1643—1727) і </a:t>
            </a:r>
            <a:r>
              <a:rPr lang="ru-RU" sz="1600" dirty="0" err="1">
                <a:effectLst/>
                <a:latin typeface="Times New Roman" panose="02020603050405020304" pitchFamily="18" charset="0"/>
                <a:ea typeface="Malgun Gothic" panose="020B0503020000020004" pitchFamily="34" charset="-127"/>
              </a:rPr>
              <a:t>Готфріда</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Лейбніца</a:t>
            </a:r>
            <a:r>
              <a:rPr lang="ru-RU" sz="1600" dirty="0">
                <a:effectLst/>
                <a:latin typeface="Times New Roman" panose="02020603050405020304" pitchFamily="18" charset="0"/>
                <a:ea typeface="Malgun Gothic" panose="020B0503020000020004" pitchFamily="34" charset="-127"/>
              </a:rPr>
              <a:t> (1646—1716). </a:t>
            </a:r>
            <a:r>
              <a:rPr lang="ru-RU" sz="1600" dirty="0" err="1">
                <a:effectLst/>
                <a:latin typeface="Times New Roman" panose="02020603050405020304" pitchFamily="18" charset="0"/>
                <a:ea typeface="Malgun Gothic" panose="020B0503020000020004" pitchFamily="34" charset="-127"/>
              </a:rPr>
              <a:t>Саме</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Лейбніцу</a:t>
            </a:r>
            <a:r>
              <a:rPr lang="ru-RU" sz="1600" dirty="0">
                <a:effectLst/>
                <a:latin typeface="Times New Roman" panose="02020603050405020304" pitchFamily="18" charset="0"/>
                <a:ea typeface="Malgun Gothic" panose="020B0503020000020004" pitchFamily="34" charset="-127"/>
              </a:rPr>
              <a:t> і </a:t>
            </a:r>
            <a:r>
              <a:rPr lang="ru-RU" sz="1600" dirty="0" err="1">
                <a:effectLst/>
                <a:latin typeface="Times New Roman" panose="02020603050405020304" pitchFamily="18" charset="0"/>
                <a:ea typeface="Malgun Gothic" panose="020B0503020000020004" pitchFamily="34" charset="-127"/>
              </a:rPr>
              <a:t>належить</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термін</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диференціальне</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рів­няння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Диференціальні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рівняння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мають</a:t>
            </a:r>
            <a:r>
              <a:rPr lang="ru-RU" sz="1600" dirty="0">
                <a:effectLst/>
                <a:latin typeface="Times New Roman" panose="02020603050405020304" pitchFamily="18" charset="0"/>
                <a:ea typeface="Malgun Gothic" panose="020B0503020000020004" pitchFamily="34" charset="-127"/>
              </a:rPr>
              <a:t> велике </a:t>
            </a:r>
            <a:r>
              <a:rPr lang="ru-RU" sz="1600" dirty="0" err="1">
                <a:effectLst/>
                <a:latin typeface="Times New Roman" panose="02020603050405020304" pitchFamily="18" charset="0"/>
                <a:ea typeface="Malgun Gothic" panose="020B0503020000020004" pitchFamily="34" charset="-127"/>
              </a:rPr>
              <a:t>прикладне</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значення</a:t>
            </a:r>
            <a:r>
              <a:rPr lang="ru-RU" sz="1600" dirty="0">
                <a:effectLst/>
                <a:latin typeface="Times New Roman" panose="02020603050405020304" pitchFamily="18" charset="0"/>
                <a:ea typeface="Malgun Gothic" panose="020B0503020000020004" pitchFamily="34" charset="-127"/>
              </a:rPr>
              <a:t>, вони є </a:t>
            </a:r>
            <a:r>
              <a:rPr lang="ru-RU" sz="1600" dirty="0" err="1">
                <a:effectLst/>
                <a:latin typeface="Times New Roman" panose="02020603050405020304" pitchFamily="18" charset="0"/>
                <a:ea typeface="Malgun Gothic" panose="020B0503020000020004" pitchFamily="34" charset="-127"/>
              </a:rPr>
              <a:t>знаряддям</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дослідження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багатьох</a:t>
            </a:r>
            <a:r>
              <a:rPr lang="ru-RU" sz="1600" dirty="0">
                <a:effectLst/>
                <a:latin typeface="Times New Roman" panose="02020603050405020304" pitchFamily="18" charset="0"/>
                <a:ea typeface="Malgun Gothic" panose="020B0503020000020004" pitchFamily="34" charset="-127"/>
              </a:rPr>
              <a:t> задач </a:t>
            </a:r>
            <a:r>
              <a:rPr lang="ru-RU" sz="1600" dirty="0" err="1">
                <a:effectLst/>
                <a:latin typeface="Times New Roman" panose="02020603050405020304" pitchFamily="18" charset="0"/>
                <a:ea typeface="Malgun Gothic" panose="020B0503020000020004" pitchFamily="34" charset="-127"/>
              </a:rPr>
              <a:t>природознавства</a:t>
            </a:r>
            <a:r>
              <a:rPr lang="ru-RU" sz="1600" dirty="0">
                <a:effectLst/>
                <a:latin typeface="Times New Roman" panose="02020603050405020304" pitchFamily="18" charset="0"/>
                <a:ea typeface="Malgun Gothic" panose="020B0503020000020004" pitchFamily="34" charset="-127"/>
              </a:rPr>
              <a:t> і </a:t>
            </a:r>
            <a:r>
              <a:rPr lang="ru-RU" sz="1600" dirty="0" err="1">
                <a:effectLst/>
                <a:latin typeface="Times New Roman" panose="02020603050405020304" pitchFamily="18" charset="0"/>
                <a:ea typeface="Malgun Gothic" panose="020B0503020000020004" pitchFamily="34" charset="-127"/>
              </a:rPr>
              <a:t>тех­ніки</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їх</a:t>
            </a:r>
            <a:r>
              <a:rPr lang="ru-RU" sz="1600" dirty="0">
                <a:effectLst/>
                <a:latin typeface="Times New Roman" panose="02020603050405020304" pitchFamily="18" charset="0"/>
                <a:ea typeface="Malgun Gothic" panose="020B0503020000020004" pitchFamily="34" charset="-127"/>
              </a:rPr>
              <a:t> широко </a:t>
            </a:r>
            <a:r>
              <a:rPr lang="ru-RU" sz="1600" dirty="0" err="1">
                <a:effectLst/>
                <a:latin typeface="Times New Roman" panose="02020603050405020304" pitchFamily="18" charset="0"/>
                <a:ea typeface="Malgun Gothic" panose="020B0503020000020004" pitchFamily="34" charset="-127"/>
              </a:rPr>
              <a:t>використовують</a:t>
            </a:r>
            <a:r>
              <a:rPr lang="ru-RU" sz="1600" dirty="0">
                <a:effectLst/>
                <a:latin typeface="Times New Roman" panose="02020603050405020304" pitchFamily="18" charset="0"/>
                <a:ea typeface="Malgun Gothic" panose="020B0503020000020004" pitchFamily="34" charset="-127"/>
              </a:rPr>
              <a:t> в </a:t>
            </a:r>
            <a:r>
              <a:rPr lang="ru-RU" sz="1600" dirty="0" err="1">
                <a:effectLst/>
                <a:latin typeface="Times New Roman" panose="02020603050405020304" pitchFamily="18" charset="0"/>
                <a:ea typeface="Malgun Gothic" panose="020B0503020000020004" pitchFamily="34" charset="-127"/>
              </a:rPr>
              <a:t>механіці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астрономії</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фізиці</a:t>
            </a:r>
            <a:r>
              <a:rPr lang="ru-RU" sz="1600" dirty="0">
                <a:effectLst/>
                <a:latin typeface="Times New Roman" panose="02020603050405020304" pitchFamily="18" charset="0"/>
                <a:ea typeface="Malgun Gothic" panose="020B0503020000020004" pitchFamily="34" charset="-127"/>
              </a:rPr>
              <a:t>, у </a:t>
            </a:r>
            <a:r>
              <a:rPr lang="ru-RU" sz="1600" dirty="0" err="1">
                <a:effectLst/>
                <a:latin typeface="Times New Roman" panose="02020603050405020304" pitchFamily="18" charset="0"/>
                <a:ea typeface="Malgun Gothic" panose="020B0503020000020004" pitchFamily="34" charset="-127"/>
              </a:rPr>
              <a:t>ба­гатьох</a:t>
            </a:r>
            <a:r>
              <a:rPr lang="ru-RU" sz="1600" dirty="0">
                <a:effectLst/>
                <a:latin typeface="Times New Roman" panose="02020603050405020304" pitchFamily="18" charset="0"/>
                <a:ea typeface="Malgun Gothic" panose="020B0503020000020004" pitchFamily="34" charset="-127"/>
              </a:rPr>
              <a:t> задачах </a:t>
            </a:r>
            <a:r>
              <a:rPr lang="ru-RU" sz="1600" dirty="0" err="1">
                <a:effectLst/>
                <a:latin typeface="Times New Roman" panose="02020603050405020304" pitchFamily="18" charset="0"/>
                <a:ea typeface="Malgun Gothic" panose="020B0503020000020004" pitchFamily="34" charset="-127"/>
              </a:rPr>
              <a:t>хімії</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біології</a:t>
            </a:r>
            <a:r>
              <a:rPr lang="ru-RU" sz="1600" dirty="0">
                <a:effectLst/>
                <a:latin typeface="Times New Roman" panose="02020603050405020304" pitchFamily="18" charset="0"/>
                <a:ea typeface="Malgun Gothic" panose="020B0503020000020004" pitchFamily="34" charset="-127"/>
              </a:rPr>
              <a:t>.</a:t>
            </a:r>
          </a:p>
          <a:p>
            <a:pPr marL="0" indent="0">
              <a:buNone/>
            </a:pPr>
            <a:r>
              <a:rPr lang="ru-RU" sz="1600" dirty="0" err="1">
                <a:effectLst/>
                <a:latin typeface="Times New Roman" panose="02020603050405020304" pitchFamily="18" charset="0"/>
                <a:ea typeface="Malgun Gothic" panose="020B0503020000020004" pitchFamily="34" charset="-127"/>
              </a:rPr>
              <a:t>Наприклад</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фізичні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закони</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описують</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деякі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співвідношення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між</a:t>
            </a:r>
            <a:r>
              <a:rPr lang="ru-RU" sz="1600" dirty="0">
                <a:effectLst/>
                <a:latin typeface="Times New Roman" panose="02020603050405020304" pitchFamily="18" charset="0"/>
                <a:ea typeface="Malgun Gothic" panose="020B0503020000020004" pitchFamily="34" charset="-127"/>
              </a:rPr>
              <a:t> ве­личинами, </a:t>
            </a:r>
            <a:r>
              <a:rPr lang="ru-RU" sz="1600" dirty="0" err="1">
                <a:effectLst/>
                <a:latin typeface="Times New Roman" panose="02020603050405020304" pitchFamily="18" charset="0"/>
                <a:ea typeface="Malgun Gothic" panose="020B0503020000020004" pitchFamily="34" charset="-127"/>
              </a:rPr>
              <a:t>що</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характеризують</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певний</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процес</a:t>
            </a:r>
            <a:r>
              <a:rPr lang="ru-RU" sz="1600" dirty="0">
                <a:effectLst/>
                <a:latin typeface="Times New Roman" panose="02020603050405020304" pitchFamily="18" charset="0"/>
                <a:ea typeface="Malgun Gothic" panose="020B0503020000020004" pitchFamily="34" charset="-127"/>
              </a:rPr>
              <a:t>, і </a:t>
            </a:r>
            <a:r>
              <a:rPr lang="ru-RU" sz="1600" dirty="0" err="1">
                <a:effectLst/>
                <a:latin typeface="Times New Roman" panose="02020603050405020304" pitchFamily="18" charset="0"/>
                <a:ea typeface="Malgun Gothic" panose="020B0503020000020004" pitchFamily="34" charset="-127"/>
              </a:rPr>
              <a:t>швидкістю</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зміни</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цих</a:t>
            </a:r>
            <a:r>
              <a:rPr lang="ru-RU" sz="1600" dirty="0">
                <a:effectLst/>
                <a:latin typeface="Times New Roman" panose="02020603050405020304" pitchFamily="18" charset="0"/>
                <a:ea typeface="Malgun Gothic" panose="020B0503020000020004" pitchFamily="34" charset="-127"/>
              </a:rPr>
              <a:t> величин. </a:t>
            </a:r>
            <a:r>
              <a:rPr lang="ru-RU" sz="1600" dirty="0" err="1">
                <a:effectLst/>
                <a:latin typeface="Times New Roman" panose="02020603050405020304" pitchFamily="18" charset="0"/>
                <a:ea typeface="Malgun Gothic" panose="020B0503020000020004" pitchFamily="34" charset="-127"/>
              </a:rPr>
              <a:t>Іншими</a:t>
            </a:r>
            <a:r>
              <a:rPr lang="ru-RU" sz="1600" dirty="0">
                <a:effectLst/>
                <a:latin typeface="Times New Roman" panose="02020603050405020304" pitchFamily="18" charset="0"/>
                <a:ea typeface="Malgun Gothic" panose="020B0503020000020004" pitchFamily="34" charset="-127"/>
              </a:rPr>
              <a:t> словами, </a:t>
            </a:r>
            <a:r>
              <a:rPr lang="ru-RU" sz="1600" dirty="0" err="1">
                <a:effectLst/>
                <a:latin typeface="Times New Roman" panose="02020603050405020304" pitchFamily="18" charset="0"/>
                <a:ea typeface="Malgun Gothic" panose="020B0503020000020004" pitchFamily="34" charset="-127"/>
              </a:rPr>
              <a:t>ці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закони</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виражаються</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рівностями</a:t>
            </a:r>
            <a:r>
              <a:rPr lang="ru-RU" sz="1600" dirty="0">
                <a:effectLst/>
                <a:latin typeface="Times New Roman" panose="02020603050405020304" pitchFamily="18" charset="0"/>
                <a:ea typeface="Malgun Gothic" panose="020B0503020000020004" pitchFamily="34" charset="-127"/>
              </a:rPr>
              <a:t>, в </a:t>
            </a:r>
            <a:r>
              <a:rPr lang="ru-RU" sz="1600" dirty="0" err="1">
                <a:effectLst/>
                <a:latin typeface="Times New Roman" panose="02020603050405020304" pitchFamily="18" charset="0"/>
                <a:ea typeface="Malgun Gothic" panose="020B0503020000020004" pitchFamily="34" charset="-127"/>
              </a:rPr>
              <a:t>яких</a:t>
            </a:r>
            <a:r>
              <a:rPr lang="ru-RU" sz="1600" dirty="0">
                <a:effectLst/>
                <a:latin typeface="Times New Roman" panose="02020603050405020304" pitchFamily="18" charset="0"/>
                <a:ea typeface="Malgun Gothic" panose="020B0503020000020004" pitchFamily="34" charset="-127"/>
              </a:rPr>
              <a:t> е </a:t>
            </a:r>
            <a:r>
              <a:rPr lang="ru-RU" sz="1600" dirty="0" err="1">
                <a:effectLst/>
                <a:latin typeface="Times New Roman" panose="02020603050405020304" pitchFamily="18" charset="0"/>
                <a:ea typeface="Malgun Gothic" panose="020B0503020000020004" pitchFamily="34" charset="-127"/>
              </a:rPr>
              <a:t>невідомі</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функції</a:t>
            </a:r>
            <a:r>
              <a:rPr lang="ru-RU" sz="1600" dirty="0">
                <a:effectLst/>
                <a:latin typeface="Times New Roman" panose="02020603050405020304" pitchFamily="18" charset="0"/>
                <a:ea typeface="Malgun Gothic" panose="020B0503020000020004" pitchFamily="34" charset="-127"/>
              </a:rPr>
              <a:t> та </a:t>
            </a:r>
            <a:r>
              <a:rPr lang="ru-RU" sz="1600" dirty="0" err="1">
                <a:effectLst/>
                <a:latin typeface="Times New Roman" panose="02020603050405020304" pitchFamily="18" charset="0"/>
                <a:ea typeface="Malgun Gothic" panose="020B0503020000020004" pitchFamily="34" charset="-127"/>
              </a:rPr>
              <a:t>їх</a:t>
            </a:r>
            <a:r>
              <a:rPr lang="ru-RU" sz="1600" dirty="0">
                <a:effectLst/>
                <a:latin typeface="Times New Roman" panose="02020603050405020304" pitchFamily="18" charset="0"/>
                <a:ea typeface="Malgun Gothic" panose="020B0503020000020004" pitchFamily="34" charset="-127"/>
              </a:rPr>
              <a:t> </a:t>
            </a:r>
            <a:r>
              <a:rPr lang="ru-RU" sz="1600" dirty="0" err="1">
                <a:effectLst/>
                <a:latin typeface="Times New Roman" panose="02020603050405020304" pitchFamily="18" charset="0"/>
                <a:ea typeface="Malgun Gothic" panose="020B0503020000020004" pitchFamily="34" charset="-127"/>
              </a:rPr>
              <a:t>похідні</a:t>
            </a:r>
            <a:r>
              <a:rPr lang="ru-RU" sz="1600" dirty="0">
                <a:effectLst/>
                <a:latin typeface="Times New Roman" panose="02020603050405020304" pitchFamily="18" charset="0"/>
                <a:ea typeface="Malgun Gothic" panose="020B0503020000020004" pitchFamily="34" charset="-127"/>
              </a:rPr>
              <a:t>.</a:t>
            </a:r>
            <a:endParaRPr lang="ru-RU" sz="1600" dirty="0"/>
          </a:p>
        </p:txBody>
      </p:sp>
      <p:pic>
        <p:nvPicPr>
          <p:cNvPr id="4098" name="Picture 2" descr="Универсальный гений Готфрида Вильгельма Лейбница | КПИ им. Игоря Сикорского">
            <a:extLst>
              <a:ext uri="{FF2B5EF4-FFF2-40B4-BE49-F238E27FC236}">
                <a16:creationId xmlns:a16="http://schemas.microsoft.com/office/drawing/2014/main" id="{8CF129CA-4782-43B4-94F4-1590C1CCA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600" y="1828800"/>
            <a:ext cx="5311400" cy="365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145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F9BCAC-8968-4392-A39B-06F1B0B58E18}"/>
              </a:ext>
            </a:extLst>
          </p:cNvPr>
          <p:cNvSpPr>
            <a:spLocks noGrp="1"/>
          </p:cNvSpPr>
          <p:nvPr>
            <p:ph type="title"/>
          </p:nvPr>
        </p:nvSpPr>
        <p:spPr>
          <a:xfrm>
            <a:off x="2743200" y="307121"/>
            <a:ext cx="7876092" cy="923330"/>
          </a:xfrm>
        </p:spPr>
        <p:txBody>
          <a:bodyPr/>
          <a:lstStyle/>
          <a:p>
            <a:pPr algn="ctr"/>
            <a:r>
              <a:rPr lang="uk-UA" sz="2400" b="1" dirty="0">
                <a:effectLst/>
                <a:latin typeface="Times New Roman" panose="02020603050405020304" pitchFamily="18" charset="0"/>
                <a:ea typeface="Times New Roman" panose="02020603050405020304" pitchFamily="18" charset="0"/>
              </a:rPr>
              <a:t>Поняття диференціального рівняння</a:t>
            </a:r>
            <a:br>
              <a:rPr lang="ru-RU" sz="2400" dirty="0">
                <a:effectLst/>
                <a:latin typeface="Times New Roman" panose="02020603050405020304" pitchFamily="18" charset="0"/>
                <a:ea typeface="Times New Roman" panose="02020603050405020304" pitchFamily="18" charset="0"/>
              </a:rPr>
            </a:br>
            <a:endParaRPr lang="ru-RU" sz="3600" dirty="0"/>
          </a:p>
        </p:txBody>
      </p:sp>
      <p:sp>
        <p:nvSpPr>
          <p:cNvPr id="3" name="Объект 2">
            <a:extLst>
              <a:ext uri="{FF2B5EF4-FFF2-40B4-BE49-F238E27FC236}">
                <a16:creationId xmlns:a16="http://schemas.microsoft.com/office/drawing/2014/main" id="{4DC763DA-ECDE-4290-9BA7-57A64C7A0DA3}"/>
              </a:ext>
            </a:extLst>
          </p:cNvPr>
          <p:cNvSpPr>
            <a:spLocks noGrp="1"/>
          </p:cNvSpPr>
          <p:nvPr>
            <p:ph type="body" idx="1"/>
          </p:nvPr>
        </p:nvSpPr>
        <p:spPr>
          <a:xfrm>
            <a:off x="457200" y="2971800"/>
            <a:ext cx="11549849" cy="1737847"/>
          </a:xfrm>
        </p:spPr>
        <p:txBody>
          <a:bodyPr/>
          <a:lstStyle/>
          <a:p>
            <a:pPr marL="0" indent="0">
              <a:buNone/>
            </a:pPr>
            <a:r>
              <a:rPr lang="uk-UA" sz="1400" b="1" dirty="0">
                <a:effectLst/>
                <a:latin typeface="Times New Roman" panose="02020603050405020304" pitchFamily="18" charset="0"/>
                <a:ea typeface="Malgun Gothic" panose="020B0503020000020004" pitchFamily="34" charset="-127"/>
                <a:cs typeface="Times New Roman" panose="02020603050405020304" pitchFamily="18" charset="0"/>
              </a:rPr>
              <a:t>Звичайним диференціальним рівнянням</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називають рівняння, яке в собі зв'язує незалежну змінну</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х, функцію</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у(х)</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та похідні</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у'(х),</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у</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n</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(х)</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і має загальний вигляд</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F</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x</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y</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x</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y</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x</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 </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yn</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x</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))=0</a:t>
            </a:r>
          </a:p>
          <a:p>
            <a:pPr marL="0" indent="0">
              <a:buNone/>
            </a:pP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b="1" dirty="0" err="1">
                <a:effectLst/>
                <a:latin typeface="Times New Roman" panose="02020603050405020304" pitchFamily="18" charset="0"/>
                <a:ea typeface="Malgun Gothic" panose="020B0503020000020004" pitchFamily="34" charset="-127"/>
                <a:cs typeface="Times New Roman" panose="02020603050405020304" pitchFamily="18" charset="0"/>
              </a:rPr>
              <a:t>Диференц</a:t>
            </a:r>
            <a:r>
              <a:rPr lang="en-US" sz="1400" b="1"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b="1" dirty="0" err="1">
                <a:effectLst/>
                <a:latin typeface="Times New Roman" panose="02020603050405020304" pitchFamily="18" charset="0"/>
                <a:ea typeface="Malgun Gothic" panose="020B0503020000020004" pitchFamily="34" charset="-127"/>
                <a:cs typeface="Times New Roman" panose="02020603050405020304" pitchFamily="18" charset="0"/>
              </a:rPr>
              <a:t>альним</a:t>
            </a:r>
            <a:r>
              <a:rPr lang="uk-UA" sz="1400" b="1" dirty="0">
                <a:effectLst/>
                <a:latin typeface="Times New Roman" panose="02020603050405020304" pitchFamily="18" charset="0"/>
                <a:ea typeface="Malgun Gothic" panose="020B0503020000020004" pitchFamily="34" charset="-127"/>
                <a:cs typeface="Times New Roman" panose="02020603050405020304" pitchFamily="18" charset="0"/>
              </a:rPr>
              <a:t> р</a:t>
            </a:r>
            <a:r>
              <a:rPr lang="en-US" sz="1400" b="1"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b="1" dirty="0" err="1">
                <a:effectLst/>
                <a:latin typeface="Times New Roman" panose="02020603050405020304" pitchFamily="18" charset="0"/>
                <a:ea typeface="Malgun Gothic" panose="020B0503020000020004" pitchFamily="34" charset="-127"/>
                <a:cs typeface="Times New Roman" panose="02020603050405020304" pitchFamily="18" charset="0"/>
              </a:rPr>
              <a:t>внянням</a:t>
            </a:r>
            <a:r>
              <a:rPr lang="en-US" sz="1400" b="1" dirty="0">
                <a:effectLst/>
                <a:latin typeface="Times New Roman" panose="02020603050405020304" pitchFamily="18" charset="0"/>
                <a:ea typeface="Malgun Gothic" panose="020B0503020000020004" pitchFamily="34" charset="-127"/>
                <a:cs typeface="Times New Roman" panose="02020603050405020304" pitchFamily="18" charset="0"/>
              </a:rPr>
              <a:t> </a:t>
            </a:r>
            <a:r>
              <a:rPr lang="uk-UA" sz="1400" b="1" dirty="0">
                <a:effectLst/>
                <a:latin typeface="Times New Roman" panose="02020603050405020304" pitchFamily="18" charset="0"/>
                <a:ea typeface="Malgun Gothic" panose="020B0503020000020004" pitchFamily="34" charset="-127"/>
                <a:cs typeface="Times New Roman" panose="02020603050405020304" pitchFamily="18" charset="0"/>
              </a:rPr>
              <a:t>(ДР)</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називається або звичайне </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диференц</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альне</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р</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вняння</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або </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диференц</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альне</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р</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вняння</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 з частинними </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пох</a:t>
            </a:r>
            <a:r>
              <a:rPr lang="en-US" sz="1400" dirty="0" err="1">
                <a:effectLst/>
                <a:latin typeface="Times New Roman" panose="02020603050405020304" pitchFamily="18" charset="0"/>
                <a:ea typeface="Malgun Gothic" panose="020B0503020000020004" pitchFamily="34" charset="-127"/>
                <a:cs typeface="Times New Roman" panose="02020603050405020304" pitchFamily="18" charset="0"/>
              </a:rPr>
              <a:t>i</a:t>
            </a:r>
            <a:r>
              <a:rPr lang="uk-UA" sz="1400" dirty="0" err="1">
                <a:effectLst/>
                <a:latin typeface="Times New Roman" panose="02020603050405020304" pitchFamily="18" charset="0"/>
                <a:ea typeface="Malgun Gothic" panose="020B0503020000020004" pitchFamily="34" charset="-127"/>
                <a:cs typeface="Times New Roman" panose="02020603050405020304" pitchFamily="18" charset="0"/>
              </a:rPr>
              <a:t>дними</a:t>
            </a:r>
            <a:r>
              <a:rPr lang="uk-UA" sz="1400" dirty="0">
                <a:effectLst/>
                <a:latin typeface="Times New Roman" panose="02020603050405020304" pitchFamily="18" charset="0"/>
                <a:ea typeface="Malgun Gothic" panose="020B0503020000020004" pitchFamily="34" charset="-127"/>
                <a:cs typeface="Times New Roman" panose="02020603050405020304" pitchFamily="18" charset="0"/>
              </a:rPr>
              <a:t>.</a:t>
            </a:r>
            <a:r>
              <a:rPr lang="en-US" sz="1400" dirty="0">
                <a:effectLst/>
                <a:latin typeface="Times New Roman" panose="02020603050405020304" pitchFamily="18" charset="0"/>
                <a:ea typeface="Malgun Gothic" panose="020B0503020000020004" pitchFamily="34" charset="-127"/>
                <a:cs typeface="Times New Roman" panose="02020603050405020304" pitchFamily="18" charset="0"/>
              </a:rPr>
              <a:t> </a:t>
            </a:r>
            <a:endParaRPr lang="ru-RU" sz="1400" dirty="0">
              <a:effectLst/>
              <a:latin typeface="Calibri" panose="020F0502020204030204" pitchFamily="34" charset="0"/>
              <a:ea typeface="Malgun Gothic" panose="020B0503020000020004" pitchFamily="34" charset="-127"/>
              <a:cs typeface="Times New Roman" panose="02020603050405020304" pitchFamily="18" charset="0"/>
            </a:endParaRPr>
          </a:p>
          <a:p>
            <a:pPr marL="0" indent="0">
              <a:buNone/>
            </a:pPr>
            <a:endParaRPr lang="ru-RU" dirty="0"/>
          </a:p>
        </p:txBody>
      </p:sp>
      <p:pic>
        <p:nvPicPr>
          <p:cNvPr id="6" name="Рисунок 5">
            <a:extLst>
              <a:ext uri="{FF2B5EF4-FFF2-40B4-BE49-F238E27FC236}">
                <a16:creationId xmlns:a16="http://schemas.microsoft.com/office/drawing/2014/main" id="{6FF11CCA-735A-4B40-881F-5C414AC99470}"/>
              </a:ext>
            </a:extLst>
          </p:cNvPr>
          <p:cNvPicPr>
            <a:picLocks noChangeAspect="1"/>
          </p:cNvPicPr>
          <p:nvPr/>
        </p:nvPicPr>
        <p:blipFill>
          <a:blip r:embed="rId2"/>
          <a:stretch>
            <a:fillRect/>
          </a:stretch>
        </p:blipFill>
        <p:spPr>
          <a:xfrm>
            <a:off x="76200" y="4572000"/>
            <a:ext cx="11603069" cy="2048161"/>
          </a:xfrm>
          <a:prstGeom prst="rect">
            <a:avLst/>
          </a:prstGeom>
        </p:spPr>
      </p:pic>
    </p:spTree>
    <p:extLst>
      <p:ext uri="{BB962C8B-B14F-4D97-AF65-F5344CB8AC3E}">
        <p14:creationId xmlns:p14="http://schemas.microsoft.com/office/powerpoint/2010/main" val="2535072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a:spLocks noGrp="1"/>
          </p:cNvSpPr>
          <p:nvPr>
            <p:ph type="title"/>
          </p:nvPr>
        </p:nvSpPr>
        <p:spPr>
          <a:prstGeom prst="rect">
            <a:avLst/>
          </a:prstGeom>
        </p:spPr>
        <p:txBody>
          <a:bodyPr vert="horz" wrap="square" lIns="0" tIns="161536" rIns="0" bIns="0" rtlCol="0">
            <a:spAutoFit/>
          </a:bodyPr>
          <a:lstStyle/>
          <a:p>
            <a:pPr marL="3347720" marR="5080" indent="-811530">
              <a:lnSpc>
                <a:spcPct val="100000"/>
              </a:lnSpc>
              <a:spcBef>
                <a:spcPts val="100"/>
              </a:spcBef>
            </a:pPr>
            <a:r>
              <a:rPr sz="3200" dirty="0"/>
              <a:t>Список </a:t>
            </a:r>
            <a:r>
              <a:rPr sz="3200" spc="-30" dirty="0"/>
              <a:t>студентів </a:t>
            </a:r>
            <a:r>
              <a:rPr sz="3200" dirty="0"/>
              <a:t>– членів </a:t>
            </a:r>
            <a:r>
              <a:rPr sz="3200" spc="-785" dirty="0"/>
              <a:t> </a:t>
            </a:r>
            <a:r>
              <a:rPr sz="3200" spc="-45" dirty="0"/>
              <a:t>наукового</a:t>
            </a:r>
            <a:r>
              <a:rPr sz="3200" spc="-40" dirty="0"/>
              <a:t> </a:t>
            </a:r>
            <a:r>
              <a:rPr sz="3200" spc="-15" dirty="0"/>
              <a:t>гуртка</a:t>
            </a:r>
            <a:endParaRPr sz="3200"/>
          </a:p>
        </p:txBody>
      </p:sp>
      <p:graphicFrame>
        <p:nvGraphicFramePr>
          <p:cNvPr id="4" name="object 4"/>
          <p:cNvGraphicFramePr>
            <a:graphicFrameLocks noGrp="1"/>
          </p:cNvGraphicFramePr>
          <p:nvPr>
            <p:extLst>
              <p:ext uri="{D42A27DB-BD31-4B8C-83A1-F6EECF244321}">
                <p14:modId xmlns:p14="http://schemas.microsoft.com/office/powerpoint/2010/main" val="712845911"/>
              </p:ext>
            </p:extLst>
          </p:nvPr>
        </p:nvGraphicFramePr>
        <p:xfrm>
          <a:off x="2819400" y="1905000"/>
          <a:ext cx="8649558" cy="4710581"/>
        </p:xfrm>
        <a:graphic>
          <a:graphicData uri="http://schemas.openxmlformats.org/drawingml/2006/table">
            <a:tbl>
              <a:tblPr firstRow="1" bandRow="1">
                <a:tableStyleId>{2D5ABB26-0587-4C30-8999-92F81FD0307C}</a:tableStyleId>
              </a:tblPr>
              <a:tblGrid>
                <a:gridCol w="780248">
                  <a:extLst>
                    <a:ext uri="{9D8B030D-6E8A-4147-A177-3AD203B41FA5}">
                      <a16:colId xmlns:a16="http://schemas.microsoft.com/office/drawing/2014/main" val="20000"/>
                    </a:ext>
                  </a:extLst>
                </a:gridCol>
                <a:gridCol w="4912821">
                  <a:extLst>
                    <a:ext uri="{9D8B030D-6E8A-4147-A177-3AD203B41FA5}">
                      <a16:colId xmlns:a16="http://schemas.microsoft.com/office/drawing/2014/main" val="20001"/>
                    </a:ext>
                  </a:extLst>
                </a:gridCol>
                <a:gridCol w="2956489">
                  <a:extLst>
                    <a:ext uri="{9D8B030D-6E8A-4147-A177-3AD203B41FA5}">
                      <a16:colId xmlns:a16="http://schemas.microsoft.com/office/drawing/2014/main" val="20002"/>
                    </a:ext>
                  </a:extLst>
                </a:gridCol>
              </a:tblGrid>
              <a:tr h="572911">
                <a:tc>
                  <a:txBody>
                    <a:bodyPr/>
                    <a:lstStyle/>
                    <a:p>
                      <a:pPr algn="ctr">
                        <a:lnSpc>
                          <a:spcPct val="100000"/>
                        </a:lnSpc>
                        <a:spcBef>
                          <a:spcPts val="1380"/>
                        </a:spcBef>
                      </a:pPr>
                      <a:r>
                        <a:rPr sz="1600" b="1" spc="-5" dirty="0">
                          <a:solidFill>
                            <a:srgbClr val="FFFFFF"/>
                          </a:solidFill>
                          <a:latin typeface="Calibri"/>
                          <a:cs typeface="Calibri"/>
                        </a:rPr>
                        <a:t>№</a:t>
                      </a:r>
                      <a:r>
                        <a:rPr sz="1600" b="1" spc="-30" dirty="0">
                          <a:solidFill>
                            <a:srgbClr val="FFFFFF"/>
                          </a:solidFill>
                          <a:latin typeface="Calibri"/>
                          <a:cs typeface="Calibri"/>
                        </a:rPr>
                        <a:t> </a:t>
                      </a:r>
                      <a:r>
                        <a:rPr sz="1600" b="1" spc="-10" dirty="0">
                          <a:solidFill>
                            <a:srgbClr val="FFFFFF"/>
                          </a:solidFill>
                          <a:latin typeface="Calibri"/>
                          <a:cs typeface="Calibri"/>
                        </a:rPr>
                        <a:t>п/п</a:t>
                      </a:r>
                      <a:endParaRPr sz="1600">
                        <a:latin typeface="Calibri"/>
                        <a:cs typeface="Calibri"/>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1380"/>
                        </a:spcBef>
                      </a:pPr>
                      <a:r>
                        <a:rPr sz="1600" b="1" spc="-10" dirty="0">
                          <a:solidFill>
                            <a:srgbClr val="FFFFFF"/>
                          </a:solidFill>
                          <a:latin typeface="Calibri"/>
                          <a:cs typeface="Calibri"/>
                        </a:rPr>
                        <a:t>ПІБ</a:t>
                      </a:r>
                      <a:r>
                        <a:rPr sz="1600" b="1" spc="10" dirty="0">
                          <a:solidFill>
                            <a:srgbClr val="FFFFFF"/>
                          </a:solidFill>
                          <a:latin typeface="Calibri"/>
                          <a:cs typeface="Calibri"/>
                        </a:rPr>
                        <a:t> </a:t>
                      </a:r>
                      <a:r>
                        <a:rPr sz="1600" b="1" spc="-5" dirty="0">
                          <a:solidFill>
                            <a:srgbClr val="FFFFFF"/>
                          </a:solidFill>
                          <a:latin typeface="Calibri"/>
                          <a:cs typeface="Calibri"/>
                        </a:rPr>
                        <a:t>члена</a:t>
                      </a:r>
                      <a:r>
                        <a:rPr sz="1600" b="1" spc="5" dirty="0">
                          <a:solidFill>
                            <a:srgbClr val="FFFFFF"/>
                          </a:solidFill>
                          <a:latin typeface="Calibri"/>
                          <a:cs typeface="Calibri"/>
                        </a:rPr>
                        <a:t> </a:t>
                      </a:r>
                      <a:r>
                        <a:rPr sz="1600" b="1" spc="-10" dirty="0">
                          <a:solidFill>
                            <a:srgbClr val="FFFFFF"/>
                          </a:solidFill>
                          <a:latin typeface="Calibri"/>
                          <a:cs typeface="Calibri"/>
                        </a:rPr>
                        <a:t>наукового</a:t>
                      </a:r>
                      <a:r>
                        <a:rPr sz="1600" b="1" spc="-15" dirty="0">
                          <a:solidFill>
                            <a:srgbClr val="FFFFFF"/>
                          </a:solidFill>
                          <a:latin typeface="Calibri"/>
                          <a:cs typeface="Calibri"/>
                        </a:rPr>
                        <a:t> </a:t>
                      </a:r>
                      <a:r>
                        <a:rPr sz="1600" b="1" spc="-10" dirty="0">
                          <a:solidFill>
                            <a:srgbClr val="FFFFFF"/>
                          </a:solidFill>
                          <a:latin typeface="Calibri"/>
                          <a:cs typeface="Calibri"/>
                        </a:rPr>
                        <a:t>гуртка</a:t>
                      </a:r>
                      <a:r>
                        <a:rPr sz="1600" b="1" spc="15" dirty="0">
                          <a:solidFill>
                            <a:srgbClr val="FFFFFF"/>
                          </a:solidFill>
                          <a:latin typeface="Calibri"/>
                          <a:cs typeface="Calibri"/>
                        </a:rPr>
                        <a:t> </a:t>
                      </a:r>
                      <a:r>
                        <a:rPr sz="1600" b="1" spc="-10" dirty="0">
                          <a:solidFill>
                            <a:srgbClr val="FFFFFF"/>
                          </a:solidFill>
                          <a:latin typeface="Calibri"/>
                          <a:cs typeface="Calibri"/>
                        </a:rPr>
                        <a:t>“Математика</a:t>
                      </a:r>
                      <a:r>
                        <a:rPr sz="1600" b="1" spc="-15" dirty="0">
                          <a:solidFill>
                            <a:srgbClr val="FFFFFF"/>
                          </a:solidFill>
                          <a:latin typeface="Calibri"/>
                          <a:cs typeface="Calibri"/>
                        </a:rPr>
                        <a:t> </a:t>
                      </a:r>
                      <a:r>
                        <a:rPr sz="1600" b="1" spc="-5" dirty="0">
                          <a:solidFill>
                            <a:srgbClr val="FFFFFF"/>
                          </a:solidFill>
                          <a:latin typeface="Calibri"/>
                          <a:cs typeface="Calibri"/>
                        </a:rPr>
                        <a:t>в</a:t>
                      </a:r>
                      <a:r>
                        <a:rPr sz="1600" b="1" spc="5" dirty="0">
                          <a:solidFill>
                            <a:srgbClr val="FFFFFF"/>
                          </a:solidFill>
                          <a:latin typeface="Calibri"/>
                          <a:cs typeface="Calibri"/>
                        </a:rPr>
                        <a:t> </a:t>
                      </a:r>
                      <a:r>
                        <a:rPr sz="1600" b="1" spc="-5" dirty="0">
                          <a:solidFill>
                            <a:srgbClr val="FFFFFF"/>
                          </a:solidFill>
                          <a:latin typeface="Calibri"/>
                          <a:cs typeface="Calibri"/>
                        </a:rPr>
                        <a:t>енергетиці”</a:t>
                      </a:r>
                      <a:endParaRPr sz="1600" dirty="0">
                        <a:latin typeface="Calibri"/>
                        <a:cs typeface="Calibri"/>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tc>
                  <a:txBody>
                    <a:bodyPr/>
                    <a:lstStyle/>
                    <a:p>
                      <a:pPr algn="ctr">
                        <a:lnSpc>
                          <a:spcPct val="100000"/>
                        </a:lnSpc>
                        <a:spcBef>
                          <a:spcPts val="1380"/>
                        </a:spcBef>
                      </a:pPr>
                      <a:r>
                        <a:rPr sz="1600" b="1" spc="-25" dirty="0">
                          <a:solidFill>
                            <a:srgbClr val="FFFFFF"/>
                          </a:solidFill>
                          <a:latin typeface="Calibri"/>
                          <a:cs typeface="Calibri"/>
                        </a:rPr>
                        <a:t>Група</a:t>
                      </a:r>
                      <a:endParaRPr sz="1600">
                        <a:latin typeface="Calibri"/>
                        <a:cs typeface="Calibri"/>
                      </a:endParaRPr>
                    </a:p>
                  </a:txBody>
                  <a:tcPr marL="0" marR="0" marT="1752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70C0"/>
                    </a:solidFill>
                  </a:tcPr>
                </a:tc>
                <a:extLst>
                  <a:ext uri="{0D108BD9-81ED-4DB2-BD59-A6C34878D82A}">
                    <a16:rowId xmlns:a16="http://schemas.microsoft.com/office/drawing/2014/main" val="10000"/>
                  </a:ext>
                </a:extLst>
              </a:tr>
              <a:tr h="318282">
                <a:tc>
                  <a:txBody>
                    <a:bodyPr/>
                    <a:lstStyle/>
                    <a:p>
                      <a:pPr algn="ctr">
                        <a:lnSpc>
                          <a:spcPct val="100000"/>
                        </a:lnSpc>
                        <a:spcBef>
                          <a:spcPts val="295"/>
                        </a:spcBef>
                      </a:pPr>
                      <a:r>
                        <a:rPr sz="1600" dirty="0">
                          <a:latin typeface="Calibri"/>
                          <a:cs typeface="Calibri"/>
                        </a:rPr>
                        <a:t>1</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marL="635" algn="ctr">
                        <a:lnSpc>
                          <a:spcPct val="100000"/>
                        </a:lnSpc>
                        <a:spcBef>
                          <a:spcPts val="295"/>
                        </a:spcBef>
                      </a:pPr>
                      <a:r>
                        <a:rPr sz="1600" spc="-5" dirty="0">
                          <a:latin typeface="Calibri"/>
                          <a:cs typeface="Calibri"/>
                        </a:rPr>
                        <a:t>Березюк </a:t>
                      </a:r>
                      <a:r>
                        <a:rPr sz="1600" spc="-10" dirty="0">
                          <a:latin typeface="Calibri"/>
                          <a:cs typeface="Calibri"/>
                        </a:rPr>
                        <a:t>Роман</a:t>
                      </a:r>
                      <a:r>
                        <a:rPr sz="1600" spc="-5" dirty="0">
                          <a:latin typeface="Calibri"/>
                          <a:cs typeface="Calibri"/>
                        </a:rPr>
                        <a:t> </a:t>
                      </a:r>
                      <a:r>
                        <a:rPr sz="1600" spc="-10" dirty="0">
                          <a:latin typeface="Calibri"/>
                          <a:cs typeface="Calibri"/>
                        </a:rPr>
                        <a:t>Олександрович</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1"/>
                  </a:ext>
                </a:extLst>
              </a:tr>
              <a:tr h="318284">
                <a:tc>
                  <a:txBody>
                    <a:bodyPr/>
                    <a:lstStyle/>
                    <a:p>
                      <a:pPr algn="ctr">
                        <a:lnSpc>
                          <a:spcPct val="100000"/>
                        </a:lnSpc>
                        <a:spcBef>
                          <a:spcPts val="295"/>
                        </a:spcBef>
                      </a:pPr>
                      <a:r>
                        <a:rPr sz="1600" dirty="0">
                          <a:latin typeface="Calibri"/>
                          <a:cs typeface="Calibri"/>
                        </a:rPr>
                        <a:t>2</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635" algn="ctr">
                        <a:lnSpc>
                          <a:spcPct val="100000"/>
                        </a:lnSpc>
                        <a:spcBef>
                          <a:spcPts val="295"/>
                        </a:spcBef>
                      </a:pPr>
                      <a:r>
                        <a:rPr sz="1600" spc="-10" dirty="0">
                          <a:latin typeface="Calibri"/>
                          <a:cs typeface="Calibri"/>
                        </a:rPr>
                        <a:t>Донець</a:t>
                      </a:r>
                      <a:r>
                        <a:rPr sz="1600" spc="-20" dirty="0">
                          <a:latin typeface="Calibri"/>
                          <a:cs typeface="Calibri"/>
                        </a:rPr>
                        <a:t> </a:t>
                      </a:r>
                      <a:r>
                        <a:rPr sz="1600" spc="-5" dirty="0">
                          <a:latin typeface="Calibri"/>
                          <a:cs typeface="Calibri"/>
                        </a:rPr>
                        <a:t>Захар</a:t>
                      </a:r>
                      <a:r>
                        <a:rPr sz="1600" spc="-35" dirty="0">
                          <a:latin typeface="Calibri"/>
                          <a:cs typeface="Calibri"/>
                        </a:rPr>
                        <a:t> </a:t>
                      </a:r>
                      <a:r>
                        <a:rPr sz="1600" spc="-5" dirty="0">
                          <a:latin typeface="Calibri"/>
                          <a:cs typeface="Calibri"/>
                        </a:rPr>
                        <a:t>Русланович</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2"/>
                  </a:ext>
                </a:extLst>
              </a:tr>
              <a:tr h="318282">
                <a:tc>
                  <a:txBody>
                    <a:bodyPr/>
                    <a:lstStyle/>
                    <a:p>
                      <a:pPr algn="ctr">
                        <a:lnSpc>
                          <a:spcPct val="100000"/>
                        </a:lnSpc>
                        <a:spcBef>
                          <a:spcPts val="295"/>
                        </a:spcBef>
                      </a:pPr>
                      <a:r>
                        <a:rPr sz="1600" dirty="0">
                          <a:latin typeface="Calibri"/>
                          <a:cs typeface="Calibri"/>
                        </a:rPr>
                        <a:t>3</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10" dirty="0">
                          <a:latin typeface="Calibri"/>
                          <a:cs typeface="Calibri"/>
                        </a:rPr>
                        <a:t>Власенко</a:t>
                      </a:r>
                      <a:r>
                        <a:rPr sz="1600" dirty="0">
                          <a:latin typeface="Calibri"/>
                          <a:cs typeface="Calibri"/>
                        </a:rPr>
                        <a:t> </a:t>
                      </a:r>
                      <a:r>
                        <a:rPr sz="1600" spc="-5" dirty="0">
                          <a:latin typeface="Calibri"/>
                          <a:cs typeface="Calibri"/>
                        </a:rPr>
                        <a:t>Максим</a:t>
                      </a:r>
                      <a:r>
                        <a:rPr sz="1600" spc="-30" dirty="0">
                          <a:latin typeface="Calibri"/>
                          <a:cs typeface="Calibri"/>
                        </a:rPr>
                        <a:t> </a:t>
                      </a:r>
                      <a:r>
                        <a:rPr sz="1600" spc="-5" dirty="0">
                          <a:latin typeface="Calibri"/>
                          <a:cs typeface="Calibri"/>
                        </a:rPr>
                        <a:t>Валерійович</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3"/>
                  </a:ext>
                </a:extLst>
              </a:tr>
              <a:tr h="318282">
                <a:tc>
                  <a:txBody>
                    <a:bodyPr/>
                    <a:lstStyle/>
                    <a:p>
                      <a:pPr marL="635" algn="ctr">
                        <a:lnSpc>
                          <a:spcPct val="100000"/>
                        </a:lnSpc>
                        <a:spcBef>
                          <a:spcPts val="295"/>
                        </a:spcBef>
                      </a:pPr>
                      <a:r>
                        <a:rPr sz="1600" dirty="0">
                          <a:latin typeface="Calibri"/>
                          <a:cs typeface="Calibri"/>
                        </a:rPr>
                        <a:t>4</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sz="1600" spc="-10" dirty="0">
                          <a:latin typeface="Calibri"/>
                          <a:cs typeface="Calibri"/>
                        </a:rPr>
                        <a:t>Шупеня</a:t>
                      </a:r>
                      <a:r>
                        <a:rPr sz="1600" spc="10" dirty="0">
                          <a:latin typeface="Calibri"/>
                          <a:cs typeface="Calibri"/>
                        </a:rPr>
                        <a:t> </a:t>
                      </a:r>
                      <a:r>
                        <a:rPr sz="1600" spc="-5" dirty="0">
                          <a:latin typeface="Calibri"/>
                          <a:cs typeface="Calibri"/>
                        </a:rPr>
                        <a:t>Єлизавета</a:t>
                      </a:r>
                      <a:r>
                        <a:rPr sz="1600" spc="-20" dirty="0">
                          <a:latin typeface="Calibri"/>
                          <a:cs typeface="Calibri"/>
                        </a:rPr>
                        <a:t> </a:t>
                      </a:r>
                      <a:r>
                        <a:rPr sz="1600" spc="-5" dirty="0">
                          <a:latin typeface="Calibri"/>
                          <a:cs typeface="Calibri"/>
                        </a:rPr>
                        <a:t>Русланівна</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4"/>
                  </a:ext>
                </a:extLst>
              </a:tr>
              <a:tr h="318282">
                <a:tc>
                  <a:txBody>
                    <a:bodyPr/>
                    <a:lstStyle/>
                    <a:p>
                      <a:pPr marL="635" algn="ctr">
                        <a:lnSpc>
                          <a:spcPct val="100000"/>
                        </a:lnSpc>
                        <a:spcBef>
                          <a:spcPts val="295"/>
                        </a:spcBef>
                      </a:pPr>
                      <a:r>
                        <a:rPr sz="1600" dirty="0">
                          <a:latin typeface="Calibri"/>
                          <a:cs typeface="Calibri"/>
                        </a:rPr>
                        <a:t>5</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lang="uk-UA" sz="1600" spc="-5" dirty="0" err="1">
                          <a:latin typeface="Calibri"/>
                          <a:cs typeface="Calibri"/>
                        </a:rPr>
                        <a:t>Костючик</a:t>
                      </a:r>
                      <a:r>
                        <a:rPr lang="uk-UA" sz="1600" spc="-5" dirty="0">
                          <a:latin typeface="Calibri"/>
                          <a:cs typeface="Calibri"/>
                        </a:rPr>
                        <a:t> Іван Іванович</a:t>
                      </a:r>
                      <a:endParaRPr sz="16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5"/>
                  </a:ext>
                </a:extLst>
              </a:tr>
              <a:tr h="318282">
                <a:tc>
                  <a:txBody>
                    <a:bodyPr/>
                    <a:lstStyle/>
                    <a:p>
                      <a:pPr marL="635" algn="ctr">
                        <a:lnSpc>
                          <a:spcPct val="100000"/>
                        </a:lnSpc>
                        <a:spcBef>
                          <a:spcPts val="295"/>
                        </a:spcBef>
                      </a:pPr>
                      <a:r>
                        <a:rPr sz="1600" dirty="0">
                          <a:latin typeface="Calibri"/>
                          <a:cs typeface="Calibri"/>
                        </a:rPr>
                        <a:t>6</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lang="uk-UA" sz="1600" spc="-10" dirty="0">
                          <a:latin typeface="Calibri"/>
                          <a:cs typeface="Calibri"/>
                        </a:rPr>
                        <a:t>Ткаченко Денис Дмитрович</a:t>
                      </a:r>
                      <a:endParaRPr sz="16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6"/>
                  </a:ext>
                </a:extLst>
              </a:tr>
              <a:tr h="318282">
                <a:tc>
                  <a:txBody>
                    <a:bodyPr/>
                    <a:lstStyle/>
                    <a:p>
                      <a:pPr marL="635" algn="ctr">
                        <a:lnSpc>
                          <a:spcPct val="100000"/>
                        </a:lnSpc>
                        <a:spcBef>
                          <a:spcPts val="295"/>
                        </a:spcBef>
                      </a:pPr>
                      <a:r>
                        <a:rPr sz="1600" dirty="0">
                          <a:latin typeface="Calibri"/>
                          <a:cs typeface="Calibri"/>
                        </a:rPr>
                        <a:t>7</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15" dirty="0">
                          <a:latin typeface="Calibri"/>
                          <a:cs typeface="Calibri"/>
                        </a:rPr>
                        <a:t>Бурдик</a:t>
                      </a:r>
                      <a:r>
                        <a:rPr sz="1600" spc="-30" dirty="0">
                          <a:latin typeface="Calibri"/>
                          <a:cs typeface="Calibri"/>
                        </a:rPr>
                        <a:t> </a:t>
                      </a:r>
                      <a:r>
                        <a:rPr sz="1600" spc="-5" dirty="0">
                          <a:latin typeface="Calibri"/>
                          <a:cs typeface="Calibri"/>
                        </a:rPr>
                        <a:t>Назарій</a:t>
                      </a:r>
                      <a:r>
                        <a:rPr sz="1600" spc="-30" dirty="0">
                          <a:latin typeface="Calibri"/>
                          <a:cs typeface="Calibri"/>
                        </a:rPr>
                        <a:t> </a:t>
                      </a:r>
                      <a:r>
                        <a:rPr sz="1600" spc="-5" dirty="0">
                          <a:latin typeface="Calibri"/>
                          <a:cs typeface="Calibri"/>
                        </a:rPr>
                        <a:t>Ігорович</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5" dirty="0">
                          <a:latin typeface="Calibri"/>
                          <a:cs typeface="Calibri"/>
                        </a:rPr>
                        <a:t>ЕЕЕ-20001б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7"/>
                  </a:ext>
                </a:extLst>
              </a:tr>
              <a:tr h="318282">
                <a:tc>
                  <a:txBody>
                    <a:bodyPr/>
                    <a:lstStyle/>
                    <a:p>
                      <a:pPr marL="635" algn="ctr">
                        <a:lnSpc>
                          <a:spcPct val="100000"/>
                        </a:lnSpc>
                        <a:spcBef>
                          <a:spcPts val="295"/>
                        </a:spcBef>
                      </a:pPr>
                      <a:r>
                        <a:rPr sz="1600" dirty="0">
                          <a:latin typeface="Calibri"/>
                          <a:cs typeface="Calibri"/>
                        </a:rPr>
                        <a:t>8</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1270" algn="ctr">
                        <a:lnSpc>
                          <a:spcPct val="100000"/>
                        </a:lnSpc>
                        <a:spcBef>
                          <a:spcPts val="295"/>
                        </a:spcBef>
                      </a:pPr>
                      <a:r>
                        <a:rPr sz="1600" spc="-15" dirty="0">
                          <a:latin typeface="Calibri"/>
                          <a:cs typeface="Calibri"/>
                        </a:rPr>
                        <a:t>Крупенко</a:t>
                      </a:r>
                      <a:r>
                        <a:rPr sz="1600" spc="15" dirty="0">
                          <a:latin typeface="Calibri"/>
                          <a:cs typeface="Calibri"/>
                        </a:rPr>
                        <a:t> </a:t>
                      </a:r>
                      <a:r>
                        <a:rPr sz="1600" spc="-5" dirty="0">
                          <a:latin typeface="Calibri"/>
                          <a:cs typeface="Calibri"/>
                        </a:rPr>
                        <a:t>Андрій</a:t>
                      </a:r>
                      <a:r>
                        <a:rPr sz="1600" spc="-25" dirty="0">
                          <a:latin typeface="Calibri"/>
                          <a:cs typeface="Calibri"/>
                        </a:rPr>
                        <a:t> </a:t>
                      </a:r>
                      <a:r>
                        <a:rPr sz="1600" spc="-5" dirty="0">
                          <a:latin typeface="Calibri"/>
                          <a:cs typeface="Calibri"/>
                        </a:rPr>
                        <a:t>Васильович</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sz="1600" spc="-5" dirty="0">
                          <a:latin typeface="Calibri"/>
                          <a:cs typeface="Calibri"/>
                        </a:rPr>
                        <a:t>ЕЕЕ-20002б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08"/>
                  </a:ext>
                </a:extLst>
              </a:tr>
              <a:tr h="318282">
                <a:tc>
                  <a:txBody>
                    <a:bodyPr/>
                    <a:lstStyle/>
                    <a:p>
                      <a:pPr marL="635" algn="ctr">
                        <a:lnSpc>
                          <a:spcPct val="100000"/>
                        </a:lnSpc>
                        <a:spcBef>
                          <a:spcPts val="295"/>
                        </a:spcBef>
                      </a:pPr>
                      <a:r>
                        <a:rPr sz="1600" dirty="0">
                          <a:latin typeface="Calibri"/>
                          <a:cs typeface="Calibri"/>
                        </a:rPr>
                        <a:t>9</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5" dirty="0">
                          <a:latin typeface="Calibri"/>
                          <a:cs typeface="Calibri"/>
                        </a:rPr>
                        <a:t>Вахняк</a:t>
                      </a:r>
                      <a:r>
                        <a:rPr sz="1600" spc="-30" dirty="0">
                          <a:latin typeface="Calibri"/>
                          <a:cs typeface="Calibri"/>
                        </a:rPr>
                        <a:t> </a:t>
                      </a:r>
                      <a:r>
                        <a:rPr sz="1600" spc="-5" dirty="0">
                          <a:latin typeface="Calibri"/>
                          <a:cs typeface="Calibri"/>
                        </a:rPr>
                        <a:t>Наталя</a:t>
                      </a:r>
                      <a:r>
                        <a:rPr sz="1600" spc="-20" dirty="0">
                          <a:latin typeface="Calibri"/>
                          <a:cs typeface="Calibri"/>
                        </a:rPr>
                        <a:t> </a:t>
                      </a:r>
                      <a:r>
                        <a:rPr sz="1600" spc="-5" dirty="0">
                          <a:latin typeface="Calibri"/>
                          <a:cs typeface="Calibri"/>
                        </a:rPr>
                        <a:t>Вікторівна</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tc>
                  <a:txBody>
                    <a:bodyPr/>
                    <a:lstStyle/>
                    <a:p>
                      <a:pPr algn="ctr">
                        <a:lnSpc>
                          <a:spcPct val="100000"/>
                        </a:lnSpc>
                        <a:spcBef>
                          <a:spcPts val="295"/>
                        </a:spcBef>
                      </a:pPr>
                      <a:r>
                        <a:rPr sz="1600" spc="-5" dirty="0">
                          <a:latin typeface="Calibri"/>
                          <a:cs typeface="Calibri"/>
                        </a:rPr>
                        <a:t>ЕЕЕ-20002б</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0009"/>
                  </a:ext>
                </a:extLst>
              </a:tr>
              <a:tr h="318284">
                <a:tc>
                  <a:txBody>
                    <a:bodyPr/>
                    <a:lstStyle/>
                    <a:p>
                      <a:pPr algn="ctr">
                        <a:lnSpc>
                          <a:spcPct val="100000"/>
                        </a:lnSpc>
                        <a:spcBef>
                          <a:spcPts val="295"/>
                        </a:spcBef>
                      </a:pPr>
                      <a:r>
                        <a:rPr sz="1600" spc="-10" dirty="0">
                          <a:latin typeface="Calibri"/>
                          <a:cs typeface="Calibri"/>
                        </a:rPr>
                        <a:t>10</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algn="ctr">
                        <a:lnSpc>
                          <a:spcPct val="100000"/>
                        </a:lnSpc>
                        <a:spcBef>
                          <a:spcPts val="295"/>
                        </a:spcBef>
                      </a:pPr>
                      <a:r>
                        <a:rPr lang="uk-UA" sz="1600" spc="-10" dirty="0" err="1">
                          <a:latin typeface="+mn-lt"/>
                          <a:cs typeface="Calibri"/>
                        </a:rPr>
                        <a:t>Томчук</a:t>
                      </a:r>
                      <a:r>
                        <a:rPr lang="uk-UA" sz="1600" spc="-10" dirty="0">
                          <a:latin typeface="+mn-lt"/>
                          <a:cs typeface="Calibri"/>
                        </a:rPr>
                        <a:t> Владислав Сергійович</a:t>
                      </a:r>
                      <a:endParaRPr lang="uk-UA" sz="1600" dirty="0">
                        <a:latin typeface="+mn-lt"/>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tc>
                  <a:txBody>
                    <a:bodyPr/>
                    <a:lstStyle/>
                    <a:p>
                      <a:pPr marL="635" algn="ctr">
                        <a:lnSpc>
                          <a:spcPct val="100000"/>
                        </a:lnSpc>
                        <a:spcBef>
                          <a:spcPts val="295"/>
                        </a:spcBef>
                      </a:pPr>
                      <a:r>
                        <a:rPr lang="uk-UA" sz="1600" spc="-10" dirty="0">
                          <a:latin typeface="Calibri"/>
                          <a:cs typeface="Calibri"/>
                        </a:rPr>
                        <a:t>ЕЕЕ-20002б</a:t>
                      </a:r>
                      <a:endParaRPr sz="16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DF4"/>
                    </a:solidFill>
                  </a:tcPr>
                </a:tc>
                <a:extLst>
                  <a:ext uri="{0D108BD9-81ED-4DB2-BD59-A6C34878D82A}">
                    <a16:rowId xmlns:a16="http://schemas.microsoft.com/office/drawing/2014/main" val="10010"/>
                  </a:ext>
                </a:extLst>
              </a:tr>
              <a:tr h="318282">
                <a:tc>
                  <a:txBody>
                    <a:bodyPr/>
                    <a:lstStyle/>
                    <a:p>
                      <a:pPr algn="ctr">
                        <a:lnSpc>
                          <a:spcPct val="100000"/>
                        </a:lnSpc>
                        <a:spcBef>
                          <a:spcPts val="295"/>
                        </a:spcBef>
                      </a:pPr>
                      <a:r>
                        <a:rPr sz="1600" spc="-10" dirty="0">
                          <a:latin typeface="Calibri"/>
                          <a:cs typeface="Calibri"/>
                        </a:rPr>
                        <a:t>11</a:t>
                      </a:r>
                      <a:endParaRPr sz="160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0D8E8"/>
                    </a:solidFill>
                  </a:tcPr>
                </a:tc>
                <a:tc>
                  <a:txBody>
                    <a:bodyPr/>
                    <a:lstStyle/>
                    <a:p>
                      <a:pPr marL="1270" algn="ctr">
                        <a:lnSpc>
                          <a:spcPct val="100000"/>
                        </a:lnSpc>
                        <a:spcBef>
                          <a:spcPts val="295"/>
                        </a:spcBef>
                      </a:pPr>
                      <a:r>
                        <a:rPr sz="1600" spc="-10" dirty="0">
                          <a:latin typeface="Calibri"/>
                          <a:cs typeface="Calibri"/>
                        </a:rPr>
                        <a:t>Карпа</a:t>
                      </a:r>
                      <a:r>
                        <a:rPr sz="1600" spc="-5" dirty="0">
                          <a:latin typeface="Calibri"/>
                          <a:cs typeface="Calibri"/>
                        </a:rPr>
                        <a:t> Остап</a:t>
                      </a:r>
                      <a:r>
                        <a:rPr sz="1600" spc="5" dirty="0">
                          <a:latin typeface="Calibri"/>
                          <a:cs typeface="Calibri"/>
                        </a:rPr>
                        <a:t> </a:t>
                      </a:r>
                      <a:r>
                        <a:rPr sz="1600" spc="-10" dirty="0">
                          <a:latin typeface="Calibri"/>
                          <a:cs typeface="Calibri"/>
                        </a:rPr>
                        <a:t>Романович</a:t>
                      </a:r>
                      <a:endParaRPr sz="16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0D8E8"/>
                    </a:solidFill>
                  </a:tcPr>
                </a:tc>
                <a:tc>
                  <a:txBody>
                    <a:bodyPr/>
                    <a:lstStyle/>
                    <a:p>
                      <a:pPr marL="1270" algn="ctr">
                        <a:lnSpc>
                          <a:spcPct val="100000"/>
                        </a:lnSpc>
                        <a:spcBef>
                          <a:spcPts val="295"/>
                        </a:spcBef>
                      </a:pPr>
                      <a:r>
                        <a:rPr sz="1600" spc="-10" dirty="0">
                          <a:latin typeface="Calibri"/>
                          <a:cs typeface="Calibri"/>
                        </a:rPr>
                        <a:t>ТЕ-20001б</a:t>
                      </a:r>
                      <a:endParaRPr sz="1600" dirty="0">
                        <a:latin typeface="Calibri"/>
                        <a:cs typeface="Calibri"/>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318282">
                <a:tc>
                  <a:txBody>
                    <a:bodyPr/>
                    <a:lstStyle/>
                    <a:p>
                      <a:pPr algn="ctr">
                        <a:lnSpc>
                          <a:spcPct val="100000"/>
                        </a:lnSpc>
                        <a:spcBef>
                          <a:spcPts val="295"/>
                        </a:spcBef>
                      </a:pPr>
                      <a:r>
                        <a:rPr lang="uk-UA" sz="1600" dirty="0">
                          <a:latin typeface="Calibri"/>
                          <a:cs typeface="Calibri"/>
                        </a:rPr>
                        <a:t>12</a:t>
                      </a:r>
                      <a:endParaRPr sz="1600" dirty="0">
                        <a:latin typeface="Calibri"/>
                        <a:cs typeface="Calibri"/>
                      </a:endParaRPr>
                    </a:p>
                  </a:txBody>
                  <a:tcPr marL="0" marR="0" marT="3746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D0D8E8"/>
                    </a:solidFill>
                  </a:tcPr>
                </a:tc>
                <a:tc>
                  <a:txBody>
                    <a:bodyPr/>
                    <a:lstStyle/>
                    <a:p>
                      <a:pPr marL="1270" algn="ctr">
                        <a:lnSpc>
                          <a:spcPct val="100000"/>
                        </a:lnSpc>
                        <a:spcBef>
                          <a:spcPts val="295"/>
                        </a:spcBef>
                      </a:pPr>
                      <a:r>
                        <a:rPr lang="uk-UA" sz="1600" dirty="0">
                          <a:latin typeface="Calibri"/>
                          <a:cs typeface="Calibri"/>
                        </a:rPr>
                        <a:t>Ковальов Кирило Дмитрович</a:t>
                      </a:r>
                      <a:endParaRPr sz="1600" dirty="0">
                        <a:latin typeface="Calibri"/>
                        <a:cs typeface="Calibri"/>
                      </a:endParaRPr>
                    </a:p>
                  </a:txBody>
                  <a:tcPr marL="0" marR="0" marT="3746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D0D8E8"/>
                    </a:solidFill>
                  </a:tcPr>
                </a:tc>
                <a:tc>
                  <a:txBody>
                    <a:bodyPr/>
                    <a:lstStyle/>
                    <a:p>
                      <a:pPr marL="1270" algn="ctr">
                        <a:lnSpc>
                          <a:spcPct val="100000"/>
                        </a:lnSpc>
                        <a:spcBef>
                          <a:spcPts val="295"/>
                        </a:spcBef>
                      </a:pPr>
                      <a:r>
                        <a:rPr lang="uk-UA" sz="1600" dirty="0">
                          <a:latin typeface="Calibri"/>
                          <a:cs typeface="Calibri"/>
                        </a:rPr>
                        <a:t>ТЕ-20001б</a:t>
                      </a:r>
                      <a:endParaRPr sz="1600" dirty="0">
                        <a:latin typeface="Calibri"/>
                        <a:cs typeface="Calibri"/>
                      </a:endParaRPr>
                    </a:p>
                  </a:txBody>
                  <a:tcPr marL="0" marR="0" marT="3746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116075896"/>
                  </a:ext>
                </a:extLst>
              </a:tr>
              <a:tr h="318282">
                <a:tc>
                  <a:txBody>
                    <a:bodyPr/>
                    <a:lstStyle/>
                    <a:p>
                      <a:pPr algn="ctr">
                        <a:lnSpc>
                          <a:spcPct val="100000"/>
                        </a:lnSpc>
                        <a:spcBef>
                          <a:spcPts val="295"/>
                        </a:spcBef>
                      </a:pPr>
                      <a:r>
                        <a:rPr lang="uk-UA" sz="1600" dirty="0">
                          <a:latin typeface="Calibri"/>
                          <a:cs typeface="Calibri"/>
                        </a:rPr>
                        <a:t>13</a:t>
                      </a:r>
                      <a:endParaRPr sz="1600" dirty="0">
                        <a:latin typeface="Calibri"/>
                        <a:cs typeface="Calibri"/>
                      </a:endParaRPr>
                    </a:p>
                  </a:txBody>
                  <a:tcPr marL="0" marR="0" marT="3746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1270" algn="ctr">
                        <a:lnSpc>
                          <a:spcPct val="100000"/>
                        </a:lnSpc>
                        <a:spcBef>
                          <a:spcPts val="295"/>
                        </a:spcBef>
                      </a:pPr>
                      <a:r>
                        <a:rPr lang="uk-UA" sz="1600" dirty="0">
                          <a:latin typeface="Calibri"/>
                          <a:cs typeface="Calibri"/>
                        </a:rPr>
                        <a:t>Шевченко Олександр Олегович</a:t>
                      </a:r>
                      <a:endParaRPr sz="1600" dirty="0">
                        <a:latin typeface="Calibri"/>
                        <a:cs typeface="Calibri"/>
                      </a:endParaRPr>
                    </a:p>
                  </a:txBody>
                  <a:tcPr marL="0" marR="0" marT="3746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0D8E8"/>
                    </a:solidFill>
                  </a:tcPr>
                </a:tc>
                <a:tc>
                  <a:txBody>
                    <a:bodyPr/>
                    <a:lstStyle/>
                    <a:p>
                      <a:pPr marL="1270" algn="ctr">
                        <a:lnSpc>
                          <a:spcPct val="100000"/>
                        </a:lnSpc>
                        <a:spcBef>
                          <a:spcPts val="295"/>
                        </a:spcBef>
                      </a:pPr>
                      <a:r>
                        <a:rPr lang="uk-UA" sz="1600" dirty="0">
                          <a:latin typeface="Calibri"/>
                          <a:cs typeface="Calibri"/>
                        </a:rPr>
                        <a:t>ЕЕЕ-21002б</a:t>
                      </a:r>
                      <a:endParaRPr sz="1600" dirty="0">
                        <a:latin typeface="Calibri"/>
                        <a:cs typeface="Calibri"/>
                      </a:endParaRPr>
                    </a:p>
                  </a:txBody>
                  <a:tcPr marL="0" marR="0" marT="3746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rgbClr val="D0D8E8"/>
                    </a:solidFill>
                  </a:tcPr>
                </a:tc>
                <a:extLst>
                  <a:ext uri="{0D108BD9-81ED-4DB2-BD59-A6C34878D82A}">
                    <a16:rowId xmlns:a16="http://schemas.microsoft.com/office/drawing/2014/main" val="117679907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11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81548C-AC05-E0D0-112F-8A0A9F6DD427}"/>
              </a:ext>
            </a:extLst>
          </p:cNvPr>
          <p:cNvSpPr txBox="1"/>
          <p:nvPr/>
        </p:nvSpPr>
        <p:spPr>
          <a:xfrm>
            <a:off x="4495800" y="304800"/>
            <a:ext cx="6097554" cy="830997"/>
          </a:xfrm>
          <a:prstGeom prst="rect">
            <a:avLst/>
          </a:prstGeom>
          <a:noFill/>
        </p:spPr>
        <p:txBody>
          <a:bodyPr wrap="square">
            <a:spAutoFit/>
          </a:bodyPr>
          <a:lstStyle/>
          <a:p>
            <a:pPr algn="ctr"/>
            <a:r>
              <a:rPr lang="ru-RU" sz="2400" b="1" dirty="0" err="1">
                <a:solidFill>
                  <a:schemeClr val="bg1"/>
                </a:solidFill>
                <a:latin typeface="Times New Roman" panose="02020603050405020304" pitchFamily="18" charset="0"/>
                <a:cs typeface="Times New Roman" panose="02020603050405020304" pitchFamily="18" charset="0"/>
              </a:rPr>
              <a:t>Задачі</a:t>
            </a:r>
            <a:r>
              <a:rPr lang="ru-RU" sz="2400" b="1" dirty="0">
                <a:solidFill>
                  <a:schemeClr val="bg1"/>
                </a:solidFill>
                <a:latin typeface="Times New Roman" panose="02020603050405020304" pitchFamily="18" charset="0"/>
                <a:cs typeface="Times New Roman" panose="02020603050405020304" pitchFamily="18" charset="0"/>
              </a:rPr>
              <a:t> на </a:t>
            </a:r>
            <a:r>
              <a:rPr lang="ru-RU" sz="2400" b="1" dirty="0" err="1">
                <a:solidFill>
                  <a:schemeClr val="bg1"/>
                </a:solidFill>
                <a:latin typeface="Times New Roman" panose="02020603050405020304" pitchFamily="18" charset="0"/>
                <a:cs typeface="Times New Roman" panose="02020603050405020304" pitchFamily="18" charset="0"/>
              </a:rPr>
              <a:t>оптимізацію</a:t>
            </a:r>
            <a:r>
              <a:rPr lang="ru-RU" sz="2400" b="1" dirty="0">
                <a:solidFill>
                  <a:schemeClr val="bg1"/>
                </a:solidFill>
                <a:latin typeface="Times New Roman" panose="02020603050405020304" pitchFamily="18" charset="0"/>
                <a:cs typeface="Times New Roman" panose="02020603050405020304" pitchFamily="18" charset="0"/>
              </a:rPr>
              <a:t> та </a:t>
            </a:r>
            <a:r>
              <a:rPr lang="ru-RU" sz="2400" b="1" dirty="0" err="1">
                <a:solidFill>
                  <a:schemeClr val="bg1"/>
                </a:solidFill>
                <a:latin typeface="Times New Roman" panose="02020603050405020304" pitchFamily="18" charset="0"/>
                <a:cs typeface="Times New Roman" panose="02020603050405020304" pitchFamily="18" charset="0"/>
              </a:rPr>
              <a:t>їх</a:t>
            </a:r>
            <a:r>
              <a:rPr lang="ru-RU" sz="2400" b="1" dirty="0">
                <a:solidFill>
                  <a:schemeClr val="bg1"/>
                </a:solidFill>
                <a:latin typeface="Times New Roman" panose="02020603050405020304" pitchFamily="18" charset="0"/>
                <a:cs typeface="Times New Roman" panose="02020603050405020304" pitchFamily="18" charset="0"/>
              </a:rPr>
              <a:t> </a:t>
            </a:r>
            <a:r>
              <a:rPr lang="ru-RU" sz="2400" b="1" dirty="0" err="1">
                <a:solidFill>
                  <a:schemeClr val="bg1"/>
                </a:solidFill>
                <a:latin typeface="Times New Roman" panose="02020603050405020304" pitchFamily="18" charset="0"/>
                <a:cs typeface="Times New Roman" panose="02020603050405020304" pitchFamily="18" charset="0"/>
              </a:rPr>
              <a:t>використання</a:t>
            </a:r>
            <a:r>
              <a:rPr lang="ru-RU" sz="2400" b="1" dirty="0">
                <a:solidFill>
                  <a:schemeClr val="bg1"/>
                </a:solidFill>
                <a:latin typeface="Times New Roman" panose="02020603050405020304" pitchFamily="18" charset="0"/>
                <a:cs typeface="Times New Roman" panose="02020603050405020304" pitchFamily="18" charset="0"/>
              </a:rPr>
              <a:t> на </a:t>
            </a:r>
            <a:r>
              <a:rPr lang="ru-RU" sz="2400" b="1" dirty="0" err="1">
                <a:solidFill>
                  <a:schemeClr val="bg1"/>
                </a:solidFill>
                <a:latin typeface="Times New Roman" panose="02020603050405020304" pitchFamily="18" charset="0"/>
                <a:cs typeface="Times New Roman" panose="02020603050405020304" pitchFamily="18" charset="0"/>
              </a:rPr>
              <a:t>практиці</a:t>
            </a:r>
            <a:endParaRPr lang="uk-UA" sz="2400" b="1" dirty="0">
              <a:latin typeface="Times New Roman" panose="02020603050405020304" pitchFamily="18" charset="0"/>
              <a:cs typeface="Times New Roman" panose="02020603050405020304" pitchFamily="18" charset="0"/>
            </a:endParaRPr>
          </a:p>
        </p:txBody>
      </p:sp>
      <p:grpSp>
        <p:nvGrpSpPr>
          <p:cNvPr id="11" name="Группа 10">
            <a:extLst>
              <a:ext uri="{FF2B5EF4-FFF2-40B4-BE49-F238E27FC236}">
                <a16:creationId xmlns:a16="http://schemas.microsoft.com/office/drawing/2014/main" id="{CD2264C7-9D30-F5C8-A640-8BE425FF87FF}"/>
              </a:ext>
            </a:extLst>
          </p:cNvPr>
          <p:cNvGrpSpPr/>
          <p:nvPr/>
        </p:nvGrpSpPr>
        <p:grpSpPr>
          <a:xfrm>
            <a:off x="1615752" y="1552376"/>
            <a:ext cx="2513041" cy="2550763"/>
            <a:chOff x="0" y="69"/>
            <a:chExt cx="3210328" cy="2773930"/>
          </a:xfrm>
        </p:grpSpPr>
        <p:sp>
          <p:nvSpPr>
            <p:cNvPr id="12" name="Прямоугольник: скругленные углы 11">
              <a:extLst>
                <a:ext uri="{FF2B5EF4-FFF2-40B4-BE49-F238E27FC236}">
                  <a16:creationId xmlns:a16="http://schemas.microsoft.com/office/drawing/2014/main" id="{093F5DDF-9B1D-1AE0-3D3A-B0BF893FAEAD}"/>
                </a:ext>
              </a:extLst>
            </p:cNvPr>
            <p:cNvSpPr/>
            <p:nvPr/>
          </p:nvSpPr>
          <p:spPr>
            <a:xfrm>
              <a:off x="0" y="69"/>
              <a:ext cx="3210328" cy="2773930"/>
            </a:xfrm>
            <a:prstGeom prst="roundRect">
              <a:avLst/>
            </a:prstGeom>
            <a:solidFill>
              <a:schemeClr val="accent2">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Прямоугольник: скругленные углы 4">
              <a:extLst>
                <a:ext uri="{FF2B5EF4-FFF2-40B4-BE49-F238E27FC236}">
                  <a16:creationId xmlns:a16="http://schemas.microsoft.com/office/drawing/2014/main" id="{2C90425C-BF70-7FA0-00BE-46BE9B9A9BA9}"/>
                </a:ext>
              </a:extLst>
            </p:cNvPr>
            <p:cNvSpPr txBox="1"/>
            <p:nvPr/>
          </p:nvSpPr>
          <p:spPr>
            <a:xfrm>
              <a:off x="135412" y="135481"/>
              <a:ext cx="2939504" cy="2503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ru-RU" sz="3400" kern="1200" dirty="0" err="1"/>
                <a:t>Економіко-математи-чні</a:t>
              </a:r>
              <a:r>
                <a:rPr lang="ru-RU" sz="3400" kern="1200" dirty="0"/>
                <a:t> за</a:t>
              </a:r>
              <a:r>
                <a:rPr lang="uk-UA" sz="3400" kern="1200" dirty="0"/>
                <a:t>дачі</a:t>
              </a:r>
              <a:endParaRPr lang="ru-RU" sz="3400" kern="1200" dirty="0"/>
            </a:p>
          </p:txBody>
        </p:sp>
      </p:grpSp>
      <p:grpSp>
        <p:nvGrpSpPr>
          <p:cNvPr id="14" name="Группа 13">
            <a:extLst>
              <a:ext uri="{FF2B5EF4-FFF2-40B4-BE49-F238E27FC236}">
                <a16:creationId xmlns:a16="http://schemas.microsoft.com/office/drawing/2014/main" id="{C56C0457-37A5-9765-7B12-ED2F7874EF80}"/>
              </a:ext>
            </a:extLst>
          </p:cNvPr>
          <p:cNvGrpSpPr/>
          <p:nvPr/>
        </p:nvGrpSpPr>
        <p:grpSpPr>
          <a:xfrm>
            <a:off x="4127237" y="1867021"/>
            <a:ext cx="5707249" cy="2219144"/>
            <a:chOff x="3210327" y="277463"/>
            <a:chExt cx="5707249" cy="2219144"/>
          </a:xfrm>
        </p:grpSpPr>
        <p:sp>
          <p:nvSpPr>
            <p:cNvPr id="15" name="Прямоугольник: скругленные верхние углы 14">
              <a:extLst>
                <a:ext uri="{FF2B5EF4-FFF2-40B4-BE49-F238E27FC236}">
                  <a16:creationId xmlns:a16="http://schemas.microsoft.com/office/drawing/2014/main" id="{E167F539-AF81-2C02-17EA-C3149F64D3DA}"/>
                </a:ext>
              </a:extLst>
            </p:cNvPr>
            <p:cNvSpPr/>
            <p:nvPr/>
          </p:nvSpPr>
          <p:spPr>
            <a:xfrm rot="5400000">
              <a:off x="4954380" y="-1466590"/>
              <a:ext cx="2219144" cy="5707249"/>
            </a:xfrm>
            <a:prstGeom prst="round2SameRect">
              <a:avLst>
                <a:gd name="adj1" fmla="val 16667"/>
                <a:gd name="adj2" fmla="val 26909"/>
              </a:avLst>
            </a:pr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16" name="Прямоугольник: скругленные верхние углы 4">
              <a:extLst>
                <a:ext uri="{FF2B5EF4-FFF2-40B4-BE49-F238E27FC236}">
                  <a16:creationId xmlns:a16="http://schemas.microsoft.com/office/drawing/2014/main" id="{EBEE0BCD-96D5-02E1-F27C-7BB402232A80}"/>
                </a:ext>
              </a:extLst>
            </p:cNvPr>
            <p:cNvSpPr txBox="1"/>
            <p:nvPr/>
          </p:nvSpPr>
          <p:spPr>
            <a:xfrm>
              <a:off x="3210328" y="385792"/>
              <a:ext cx="5598919" cy="20024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ru-RU" sz="2200" kern="1200" dirty="0"/>
                <a:t>мета </a:t>
              </a:r>
              <a:r>
                <a:rPr lang="ru-RU" sz="2200" kern="1200" dirty="0" err="1"/>
                <a:t>яких</a:t>
              </a:r>
              <a:r>
                <a:rPr lang="ru-RU" sz="2200" kern="1200" dirty="0"/>
                <a:t> </a:t>
              </a:r>
              <a:r>
                <a:rPr lang="ru-RU" sz="2200" kern="1200" dirty="0" err="1"/>
                <a:t>полягає</a:t>
              </a:r>
              <a:r>
                <a:rPr lang="ru-RU" sz="2200" kern="1200" dirty="0"/>
                <a:t> у </a:t>
              </a:r>
              <a:r>
                <a:rPr lang="ru-RU" sz="2200" kern="1200" dirty="0" err="1"/>
                <a:t>знаходженні</a:t>
              </a:r>
              <a:r>
                <a:rPr lang="ru-RU" sz="2200" kern="1200" dirty="0"/>
                <a:t> </a:t>
              </a:r>
              <a:r>
                <a:rPr lang="ru-RU" sz="2200" kern="1200" dirty="0" err="1"/>
                <a:t>найкращого</a:t>
              </a:r>
              <a:r>
                <a:rPr lang="ru-RU" sz="2200" kern="1200" dirty="0"/>
                <a:t> (оптимального) з </a:t>
              </a:r>
              <a:r>
                <a:rPr lang="ru-RU" sz="2200" kern="1200" dirty="0" err="1"/>
                <a:t>погляду</a:t>
              </a:r>
              <a:r>
                <a:rPr lang="ru-RU" sz="2200" kern="1200" dirty="0"/>
                <a:t> </a:t>
              </a:r>
              <a:r>
                <a:rPr lang="ru-RU" sz="2200" kern="1200" dirty="0" err="1"/>
                <a:t>деякого</a:t>
              </a:r>
              <a:r>
                <a:rPr lang="ru-RU" sz="2200" kern="1200" dirty="0"/>
                <a:t> </a:t>
              </a:r>
              <a:r>
                <a:rPr lang="ru-RU" sz="2200" kern="1200" dirty="0" err="1"/>
                <a:t>критерію</a:t>
              </a:r>
              <a:r>
                <a:rPr lang="ru-RU" sz="2200" kern="1200" dirty="0"/>
                <a:t> </a:t>
              </a:r>
              <a:r>
                <a:rPr lang="ru-RU" sz="2200" kern="1200" dirty="0" err="1"/>
                <a:t>або</a:t>
              </a:r>
              <a:r>
                <a:rPr lang="ru-RU" sz="2200" kern="1200" dirty="0"/>
                <a:t> </a:t>
              </a:r>
              <a:r>
                <a:rPr lang="ru-RU" sz="2200" kern="1200" dirty="0" err="1"/>
                <a:t>критеріїв</a:t>
              </a:r>
              <a:r>
                <a:rPr lang="ru-RU" sz="2200" kern="1200" dirty="0"/>
                <a:t> </a:t>
              </a:r>
              <a:r>
                <a:rPr lang="ru-RU" sz="2200" kern="1200" dirty="0" err="1"/>
                <a:t>варіанта</a:t>
              </a:r>
              <a:r>
                <a:rPr lang="ru-RU" sz="2200" kern="1200" dirty="0"/>
                <a:t> </a:t>
              </a:r>
              <a:r>
                <a:rPr lang="ru-RU" sz="2200" kern="1200" dirty="0" err="1"/>
                <a:t>використання</a:t>
              </a:r>
              <a:r>
                <a:rPr lang="ru-RU" sz="2200" kern="1200" dirty="0"/>
                <a:t> </a:t>
              </a:r>
              <a:r>
                <a:rPr lang="ru-RU" sz="2200" kern="1200" dirty="0" err="1"/>
                <a:t>наявних</a:t>
              </a:r>
              <a:r>
                <a:rPr lang="ru-RU" sz="2200" kern="1200" dirty="0"/>
                <a:t> </a:t>
              </a:r>
              <a:r>
                <a:rPr lang="ru-RU" sz="2200" kern="1200" dirty="0" err="1"/>
                <a:t>ресурсів</a:t>
              </a:r>
              <a:r>
                <a:rPr lang="ru-RU" sz="2200" kern="1200" dirty="0"/>
                <a:t> (</a:t>
              </a:r>
              <a:r>
                <a:rPr lang="ru-RU" sz="2200" kern="1200" dirty="0" err="1"/>
                <a:t>праці</a:t>
              </a:r>
              <a:r>
                <a:rPr lang="ru-RU" sz="2200" kern="1200" dirty="0"/>
                <a:t>, </a:t>
              </a:r>
              <a:r>
                <a:rPr lang="ru-RU" sz="2200" kern="1200" dirty="0" err="1"/>
                <a:t>капіталу</a:t>
              </a:r>
              <a:r>
                <a:rPr lang="ru-RU" sz="2200" kern="1200" dirty="0"/>
                <a:t> та </a:t>
              </a:r>
              <a:r>
                <a:rPr lang="ru-RU" sz="2200" kern="1200" dirty="0" err="1"/>
                <a:t>ін</a:t>
              </a:r>
              <a:r>
                <a:rPr lang="ru-RU" sz="2200" kern="1200" dirty="0"/>
                <a:t>.), </a:t>
              </a:r>
              <a:r>
                <a:rPr lang="ru-RU" sz="2200" kern="1200" dirty="0" err="1"/>
                <a:t>називаються</a:t>
              </a:r>
              <a:r>
                <a:rPr lang="ru-RU" sz="2200" kern="1200" dirty="0"/>
                <a:t> </a:t>
              </a:r>
              <a:r>
                <a:rPr lang="ru-RU" sz="2200" kern="1200" dirty="0" err="1"/>
                <a:t>оптимізаційними</a:t>
              </a:r>
              <a:r>
                <a:rPr lang="ru-RU" sz="2200" kern="1200" dirty="0"/>
                <a:t>.</a:t>
              </a:r>
            </a:p>
          </p:txBody>
        </p:sp>
      </p:grpSp>
      <p:grpSp>
        <p:nvGrpSpPr>
          <p:cNvPr id="18" name="Группа 17">
            <a:extLst>
              <a:ext uri="{FF2B5EF4-FFF2-40B4-BE49-F238E27FC236}">
                <a16:creationId xmlns:a16="http://schemas.microsoft.com/office/drawing/2014/main" id="{C2F8F4C1-8970-E8DB-109C-0C3B005F973A}"/>
              </a:ext>
            </a:extLst>
          </p:cNvPr>
          <p:cNvGrpSpPr/>
          <p:nvPr/>
        </p:nvGrpSpPr>
        <p:grpSpPr>
          <a:xfrm>
            <a:off x="1614195" y="4099798"/>
            <a:ext cx="2513041" cy="2614563"/>
            <a:chOff x="13584" y="3048108"/>
            <a:chExt cx="3210328" cy="2790562"/>
          </a:xfrm>
        </p:grpSpPr>
        <p:sp>
          <p:nvSpPr>
            <p:cNvPr id="19" name="Прямоугольник: скругленные углы 18">
              <a:extLst>
                <a:ext uri="{FF2B5EF4-FFF2-40B4-BE49-F238E27FC236}">
                  <a16:creationId xmlns:a16="http://schemas.microsoft.com/office/drawing/2014/main" id="{E10D187B-4F26-791F-BEB4-BAB216CE32C7}"/>
                </a:ext>
              </a:extLst>
            </p:cNvPr>
            <p:cNvSpPr/>
            <p:nvPr/>
          </p:nvSpPr>
          <p:spPr>
            <a:xfrm>
              <a:off x="13584" y="3064740"/>
              <a:ext cx="3210328" cy="2773930"/>
            </a:xfrm>
            <a:prstGeom prst="roundRect">
              <a:avLst/>
            </a:prstGeom>
            <a:solidFill>
              <a:schemeClr val="accent2">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0" name="Прямоугольник: скругленные углы 6">
              <a:extLst>
                <a:ext uri="{FF2B5EF4-FFF2-40B4-BE49-F238E27FC236}">
                  <a16:creationId xmlns:a16="http://schemas.microsoft.com/office/drawing/2014/main" id="{65437E54-C1D4-95C0-279E-62E3847B7016}"/>
                </a:ext>
              </a:extLst>
            </p:cNvPr>
            <p:cNvSpPr txBox="1"/>
            <p:nvPr/>
          </p:nvSpPr>
          <p:spPr>
            <a:xfrm>
              <a:off x="135412" y="3048108"/>
              <a:ext cx="2830041" cy="2260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ru-RU" sz="3400" kern="1200" dirty="0" err="1"/>
                <a:t>Оптиміза-ційні</a:t>
              </a:r>
              <a:r>
                <a:rPr lang="ru-RU" sz="3400" kern="1200" dirty="0"/>
                <a:t> </a:t>
              </a:r>
              <a:r>
                <a:rPr lang="ru-RU" sz="3400" kern="1200" dirty="0" err="1"/>
                <a:t>задачі</a:t>
              </a:r>
              <a:r>
                <a:rPr lang="ru-RU" sz="3400" kern="1200" dirty="0"/>
                <a:t> (ОЗ)</a:t>
              </a:r>
            </a:p>
          </p:txBody>
        </p:sp>
      </p:grpSp>
      <p:grpSp>
        <p:nvGrpSpPr>
          <p:cNvPr id="23" name="Группа 22">
            <a:extLst>
              <a:ext uri="{FF2B5EF4-FFF2-40B4-BE49-F238E27FC236}">
                <a16:creationId xmlns:a16="http://schemas.microsoft.com/office/drawing/2014/main" id="{27893545-A68A-651B-5729-25B4227C327D}"/>
              </a:ext>
            </a:extLst>
          </p:cNvPr>
          <p:cNvGrpSpPr/>
          <p:nvPr/>
        </p:nvGrpSpPr>
        <p:grpSpPr>
          <a:xfrm>
            <a:off x="4127238" y="4305299"/>
            <a:ext cx="5707249" cy="2219144"/>
            <a:chOff x="3210327" y="277463"/>
            <a:chExt cx="5707249" cy="2219144"/>
          </a:xfrm>
        </p:grpSpPr>
        <p:sp>
          <p:nvSpPr>
            <p:cNvPr id="24" name="Прямоугольник: скругленные верхние углы 23">
              <a:extLst>
                <a:ext uri="{FF2B5EF4-FFF2-40B4-BE49-F238E27FC236}">
                  <a16:creationId xmlns:a16="http://schemas.microsoft.com/office/drawing/2014/main" id="{D7F285B5-EDE2-3772-112E-7E2C05E4679B}"/>
                </a:ext>
              </a:extLst>
            </p:cNvPr>
            <p:cNvSpPr/>
            <p:nvPr/>
          </p:nvSpPr>
          <p:spPr>
            <a:xfrm rot="5400000">
              <a:off x="4954380" y="-1466590"/>
              <a:ext cx="2219144" cy="5707249"/>
            </a:xfrm>
            <a:prstGeom prst="round2SameRect">
              <a:avLst>
                <a:gd name="adj1" fmla="val 16667"/>
                <a:gd name="adj2" fmla="val 26909"/>
              </a:avLst>
            </a:pr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sp>
        <p:sp>
          <p:nvSpPr>
            <p:cNvPr id="25" name="Прямоугольник: скругленные верхние углы 4">
              <a:extLst>
                <a:ext uri="{FF2B5EF4-FFF2-40B4-BE49-F238E27FC236}">
                  <a16:creationId xmlns:a16="http://schemas.microsoft.com/office/drawing/2014/main" id="{2B825A9A-5EF5-EB29-76CC-6DB9F8C47ADB}"/>
                </a:ext>
              </a:extLst>
            </p:cNvPr>
            <p:cNvSpPr txBox="1"/>
            <p:nvPr/>
          </p:nvSpPr>
          <p:spPr>
            <a:xfrm>
              <a:off x="3210328" y="385792"/>
              <a:ext cx="5598919" cy="20024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ru-RU" sz="2200" kern="1200" dirty="0" err="1"/>
                <a:t>вирішуються</a:t>
              </a:r>
              <a:r>
                <a:rPr lang="ru-RU" sz="2200" kern="1200" dirty="0"/>
                <a:t> з </a:t>
              </a:r>
              <a:r>
                <a:rPr lang="ru-RU" sz="2200" kern="1200" dirty="0" err="1"/>
                <a:t>допомогою</a:t>
              </a:r>
              <a:r>
                <a:rPr lang="ru-RU" sz="2200" kern="1200" dirty="0"/>
                <a:t> </a:t>
              </a:r>
              <a:r>
                <a:rPr lang="ru-RU" sz="2200" kern="1200" dirty="0" err="1"/>
                <a:t>оптимізаційних</a:t>
              </a:r>
              <a:r>
                <a:rPr lang="ru-RU" sz="2200" kern="1200" dirty="0"/>
                <a:t> моделей (ОМ) методами </a:t>
              </a:r>
              <a:r>
                <a:rPr lang="ru-RU" sz="2200" kern="1200" dirty="0" err="1"/>
                <a:t>математичного</a:t>
              </a:r>
              <a:r>
                <a:rPr lang="ru-RU" sz="2200" kern="1200" dirty="0"/>
                <a:t> </a:t>
              </a:r>
              <a:r>
                <a:rPr lang="ru-RU" sz="2200" kern="1200" dirty="0" err="1"/>
                <a:t>програмування</a:t>
              </a:r>
              <a:r>
                <a:rPr lang="ru-RU" sz="2200" kern="1200" dirty="0"/>
                <a:t>.</a:t>
              </a:r>
            </a:p>
          </p:txBody>
        </p:sp>
      </p:grpSp>
    </p:spTree>
    <p:extLst>
      <p:ext uri="{BB962C8B-B14F-4D97-AF65-F5344CB8AC3E}">
        <p14:creationId xmlns:p14="http://schemas.microsoft.com/office/powerpoint/2010/main" val="2904881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nvGraphicFramePr>
        <p:xfrm>
          <a:off x="273167" y="152400"/>
          <a:ext cx="11645665"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37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задержка 2"/>
          <p:cNvSpPr/>
          <p:nvPr/>
        </p:nvSpPr>
        <p:spPr>
          <a:xfrm>
            <a:off x="-1" y="0"/>
            <a:ext cx="4136571" cy="6858000"/>
          </a:xfrm>
          <a:prstGeom prst="flowChartDela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Заголовок 1">
            <a:extLst>
              <a:ext uri="{FF2B5EF4-FFF2-40B4-BE49-F238E27FC236}">
                <a16:creationId xmlns:a16="http://schemas.microsoft.com/office/drawing/2014/main" id="{F0E5325A-4713-4696-A40C-509D064304C5}"/>
              </a:ext>
            </a:extLst>
          </p:cNvPr>
          <p:cNvSpPr>
            <a:spLocks noGrp="1"/>
          </p:cNvSpPr>
          <p:nvPr>
            <p:ph type="title"/>
          </p:nvPr>
        </p:nvSpPr>
        <p:spPr>
          <a:xfrm>
            <a:off x="121920" y="957448"/>
            <a:ext cx="4014650" cy="4768884"/>
          </a:xfrm>
          <a:noFill/>
          <a:ln>
            <a:noFill/>
          </a:ln>
          <a:effectLst/>
        </p:spPr>
        <p:style>
          <a:lnRef idx="2">
            <a:schemeClr val="dk1"/>
          </a:lnRef>
          <a:fillRef idx="1">
            <a:schemeClr val="lt1"/>
          </a:fillRef>
          <a:effectRef idx="0">
            <a:schemeClr val="dk1"/>
          </a:effectRef>
          <a:fontRef idx="minor">
            <a:schemeClr val="dk1"/>
          </a:fontRef>
        </p:style>
        <p:txBody>
          <a:bodyPr anchor="ctr">
            <a:normAutofit/>
          </a:bodyPr>
          <a:lstStyle/>
          <a:p>
            <a:r>
              <a:rPr lang="ru-RU" sz="3700" dirty="0" err="1">
                <a:solidFill>
                  <a:schemeClr val="bg1"/>
                </a:solidFill>
              </a:rPr>
              <a:t>Класифікація</a:t>
            </a:r>
            <a:r>
              <a:rPr lang="ru-RU" sz="3700" dirty="0">
                <a:solidFill>
                  <a:schemeClr val="bg1"/>
                </a:solidFill>
              </a:rPr>
              <a:t> задач </a:t>
            </a:r>
            <a:r>
              <a:rPr lang="ru-RU" sz="3700" dirty="0" err="1">
                <a:solidFill>
                  <a:schemeClr val="bg1"/>
                </a:solidFill>
              </a:rPr>
              <a:t>оптимізації</a:t>
            </a:r>
            <a:endParaRPr lang="ru-RU" sz="3700" dirty="0">
              <a:solidFill>
                <a:schemeClr val="bg1"/>
              </a:solidFill>
            </a:endParaRPr>
          </a:p>
        </p:txBody>
      </p:sp>
      <p:sp>
        <p:nvSpPr>
          <p:cNvPr id="4" name="TextBox 3">
            <a:extLst>
              <a:ext uri="{FF2B5EF4-FFF2-40B4-BE49-F238E27FC236}">
                <a16:creationId xmlns:a16="http://schemas.microsoft.com/office/drawing/2014/main" id="{8BE8A4B8-6D3F-4CD6-A22F-3EF047F818EC}"/>
              </a:ext>
            </a:extLst>
          </p:cNvPr>
          <p:cNvSpPr txBox="1"/>
          <p:nvPr/>
        </p:nvSpPr>
        <p:spPr>
          <a:xfrm>
            <a:off x="4602188" y="5872480"/>
            <a:ext cx="697905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uk-UA" dirty="0"/>
              <a:t>* Останній тип задачі є найскладнішим і потребує точного складання оптимізаційної моделі.</a:t>
            </a:r>
            <a:endParaRPr lang="ru-RU" dirty="0"/>
          </a:p>
        </p:txBody>
      </p:sp>
      <p:graphicFrame>
        <p:nvGraphicFramePr>
          <p:cNvPr id="9" name="Схема 8"/>
          <p:cNvGraphicFramePr/>
          <p:nvPr/>
        </p:nvGraphicFramePr>
        <p:xfrm>
          <a:off x="4027715" y="63255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249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18735" y="3587744"/>
            <a:ext cx="3666308" cy="286777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p:cNvSpPr/>
          <p:nvPr/>
        </p:nvSpPr>
        <p:spPr>
          <a:xfrm>
            <a:off x="518735" y="2286000"/>
            <a:ext cx="3666308" cy="1434264"/>
          </a:xfrm>
          <a:prstGeom prst="rect">
            <a:avLst/>
          </a:prstGeom>
          <a:solidFill>
            <a:schemeClr val="accent2">
              <a:lumMod val="5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uk-UA"/>
          </a:p>
        </p:txBody>
      </p:sp>
      <p:sp>
        <p:nvSpPr>
          <p:cNvPr id="2" name="Заголовок 1">
            <a:extLst>
              <a:ext uri="{FF2B5EF4-FFF2-40B4-BE49-F238E27FC236}">
                <a16:creationId xmlns:a16="http://schemas.microsoft.com/office/drawing/2014/main" id="{FDB0A943-D944-41B9-B826-F6A480B8CD7E}"/>
              </a:ext>
            </a:extLst>
          </p:cNvPr>
          <p:cNvSpPr>
            <a:spLocks noGrp="1"/>
          </p:cNvSpPr>
          <p:nvPr>
            <p:ph type="title"/>
          </p:nvPr>
        </p:nvSpPr>
        <p:spPr>
          <a:xfrm>
            <a:off x="990600" y="2501536"/>
            <a:ext cx="3410712" cy="1106424"/>
          </a:xfrm>
          <a:noFill/>
          <a:ln>
            <a:noFill/>
          </a:ln>
        </p:spPr>
        <p:txBody>
          <a:bodyPr>
            <a:normAutofit/>
          </a:bodyPr>
          <a:lstStyle/>
          <a:p>
            <a:pPr algn="l"/>
            <a:r>
              <a:rPr lang="ru-RU" sz="2400" dirty="0" err="1">
                <a:solidFill>
                  <a:schemeClr val="bg1"/>
                </a:solidFill>
              </a:rPr>
              <a:t>Параметрична</a:t>
            </a:r>
            <a:r>
              <a:rPr lang="ru-RU" sz="2400" dirty="0">
                <a:solidFill>
                  <a:schemeClr val="bg1"/>
                </a:solidFill>
              </a:rPr>
              <a:t> </a:t>
            </a:r>
            <a:r>
              <a:rPr lang="ru-RU" sz="2400" dirty="0" err="1">
                <a:solidFill>
                  <a:schemeClr val="bg1"/>
                </a:solidFill>
              </a:rPr>
              <a:t>оптимізація</a:t>
            </a:r>
            <a:endParaRPr lang="ru-RU" sz="2400" dirty="0">
              <a:solidFill>
                <a:schemeClr val="bg1"/>
              </a:solidFill>
            </a:endParaRPr>
          </a:p>
        </p:txBody>
      </p:sp>
      <p:sp>
        <p:nvSpPr>
          <p:cNvPr id="3" name="Объект 2">
            <a:extLst>
              <a:ext uri="{FF2B5EF4-FFF2-40B4-BE49-F238E27FC236}">
                <a16:creationId xmlns:a16="http://schemas.microsoft.com/office/drawing/2014/main" id="{B55055A0-DD1D-4F26-8995-CBDE9B958A59}"/>
              </a:ext>
            </a:extLst>
          </p:cNvPr>
          <p:cNvSpPr>
            <a:spLocks noGrp="1"/>
          </p:cNvSpPr>
          <p:nvPr>
            <p:ph type="body" idx="1"/>
          </p:nvPr>
        </p:nvSpPr>
        <p:spPr>
          <a:xfrm>
            <a:off x="774315" y="4099255"/>
            <a:ext cx="3412220" cy="3560251"/>
          </a:xfrm>
        </p:spPr>
        <p:txBody>
          <a:bodyPr>
            <a:normAutofit/>
          </a:bodyPr>
          <a:lstStyle/>
          <a:p>
            <a:pPr marL="0" indent="0">
              <a:buNone/>
            </a:pPr>
            <a:r>
              <a:rPr lang="ru-RU" sz="1700" b="1" dirty="0">
                <a:solidFill>
                  <a:schemeClr val="bg1"/>
                </a:solidFill>
              </a:rPr>
              <a:t>Постановка </a:t>
            </a:r>
            <a:r>
              <a:rPr lang="ru-RU" sz="1700" b="1" dirty="0" err="1">
                <a:solidFill>
                  <a:schemeClr val="bg1"/>
                </a:solidFill>
              </a:rPr>
              <a:t>задачі</a:t>
            </a:r>
            <a:r>
              <a:rPr lang="ru-RU" sz="1700" b="1" dirty="0">
                <a:solidFill>
                  <a:schemeClr val="bg1"/>
                </a:solidFill>
              </a:rPr>
              <a:t>:</a:t>
            </a:r>
          </a:p>
          <a:p>
            <a:pPr marL="0" indent="0">
              <a:buNone/>
            </a:pPr>
            <a:r>
              <a:rPr lang="ru-RU" sz="1700" dirty="0" err="1">
                <a:solidFill>
                  <a:schemeClr val="bg1"/>
                </a:solidFill>
              </a:rPr>
              <a:t>Потрібно</a:t>
            </a:r>
            <a:r>
              <a:rPr lang="ru-RU" sz="1700" dirty="0">
                <a:solidFill>
                  <a:schemeClr val="bg1"/>
                </a:solidFill>
              </a:rPr>
              <a:t> </a:t>
            </a:r>
            <a:r>
              <a:rPr lang="ru-RU" sz="1700" dirty="0" err="1">
                <a:solidFill>
                  <a:schemeClr val="bg1"/>
                </a:solidFill>
              </a:rPr>
              <a:t>знайти</a:t>
            </a:r>
            <a:r>
              <a:rPr lang="ru-RU" sz="1700" dirty="0">
                <a:solidFill>
                  <a:schemeClr val="bg1"/>
                </a:solidFill>
              </a:rPr>
              <a:t> </a:t>
            </a:r>
            <a:r>
              <a:rPr lang="ru-RU" sz="1700" dirty="0" err="1">
                <a:solidFill>
                  <a:schemeClr val="bg1"/>
                </a:solidFill>
              </a:rPr>
              <a:t>значення</a:t>
            </a:r>
            <a:r>
              <a:rPr lang="ru-RU" sz="1700" dirty="0">
                <a:solidFill>
                  <a:schemeClr val="bg1"/>
                </a:solidFill>
              </a:rPr>
              <a:t> </a:t>
            </a:r>
            <a:r>
              <a:rPr lang="ru-RU" sz="1700" dirty="0" err="1">
                <a:solidFill>
                  <a:schemeClr val="bg1"/>
                </a:solidFill>
              </a:rPr>
              <a:t>керованих</a:t>
            </a:r>
            <a:r>
              <a:rPr lang="ru-RU" sz="1700" dirty="0">
                <a:solidFill>
                  <a:schemeClr val="bg1"/>
                </a:solidFill>
              </a:rPr>
              <a:t> </a:t>
            </a:r>
            <a:r>
              <a:rPr lang="ru-RU" sz="1700" dirty="0" err="1">
                <a:solidFill>
                  <a:schemeClr val="bg1"/>
                </a:solidFill>
              </a:rPr>
              <a:t>параметрів</a:t>
            </a:r>
            <a:r>
              <a:rPr lang="ru-RU" sz="1700" dirty="0">
                <a:solidFill>
                  <a:schemeClr val="bg1"/>
                </a:solidFill>
              </a:rPr>
              <a:t> х1, х2 ... </a:t>
            </a:r>
            <a:r>
              <a:rPr lang="ru-RU" sz="1700" dirty="0" err="1">
                <a:solidFill>
                  <a:schemeClr val="bg1"/>
                </a:solidFill>
              </a:rPr>
              <a:t>хк</a:t>
            </a:r>
            <a:r>
              <a:rPr lang="ru-RU" sz="1700" dirty="0">
                <a:solidFill>
                  <a:schemeClr val="bg1"/>
                </a:solidFill>
              </a:rPr>
              <a:t> при </a:t>
            </a:r>
            <a:r>
              <a:rPr lang="ru-RU" sz="1700" dirty="0" err="1">
                <a:solidFill>
                  <a:schemeClr val="bg1"/>
                </a:solidFill>
              </a:rPr>
              <a:t>яких</a:t>
            </a:r>
            <a:r>
              <a:rPr lang="ru-RU" sz="1700" dirty="0">
                <a:solidFill>
                  <a:schemeClr val="bg1"/>
                </a:solidFill>
              </a:rPr>
              <a:t> </a:t>
            </a:r>
            <a:r>
              <a:rPr lang="ru-RU" sz="1700" dirty="0" err="1">
                <a:solidFill>
                  <a:schemeClr val="bg1"/>
                </a:solidFill>
              </a:rPr>
              <a:t>критерій</a:t>
            </a:r>
            <a:r>
              <a:rPr lang="ru-RU" sz="1700" dirty="0">
                <a:solidFill>
                  <a:schemeClr val="bg1"/>
                </a:solidFill>
              </a:rPr>
              <a:t> </a:t>
            </a:r>
            <a:r>
              <a:rPr lang="ru-RU" sz="1700" dirty="0" err="1">
                <a:solidFill>
                  <a:schemeClr val="bg1"/>
                </a:solidFill>
              </a:rPr>
              <a:t>оптимальності</a:t>
            </a:r>
            <a:r>
              <a:rPr lang="ru-RU" sz="1700" dirty="0">
                <a:solidFill>
                  <a:schemeClr val="bg1"/>
                </a:solidFill>
              </a:rPr>
              <a:t> </a:t>
            </a:r>
            <a:r>
              <a:rPr lang="en-US" sz="1700" dirty="0">
                <a:solidFill>
                  <a:schemeClr val="bg1"/>
                </a:solidFill>
              </a:rPr>
              <a:t>Q = f (x1, x2 .. </a:t>
            </a:r>
            <a:r>
              <a:rPr lang="en-US" sz="1700" dirty="0" err="1">
                <a:solidFill>
                  <a:schemeClr val="bg1"/>
                </a:solidFill>
              </a:rPr>
              <a:t>xk</a:t>
            </a:r>
            <a:r>
              <a:rPr lang="en-US" sz="1700" dirty="0">
                <a:solidFill>
                  <a:schemeClr val="bg1"/>
                </a:solidFill>
              </a:rPr>
              <a:t>) </a:t>
            </a:r>
            <a:r>
              <a:rPr lang="ru-RU" sz="1700" dirty="0" err="1">
                <a:solidFill>
                  <a:schemeClr val="bg1"/>
                </a:solidFill>
              </a:rPr>
              <a:t>досягне</a:t>
            </a:r>
            <a:r>
              <a:rPr lang="ru-RU" sz="1700" dirty="0">
                <a:solidFill>
                  <a:schemeClr val="bg1"/>
                </a:solidFill>
              </a:rPr>
              <a:t> </a:t>
            </a:r>
            <a:r>
              <a:rPr lang="en-US" sz="1700" dirty="0">
                <a:solidFill>
                  <a:schemeClr val="bg1"/>
                </a:solidFill>
              </a:rPr>
              <a:t>max (min) </a:t>
            </a:r>
            <a:r>
              <a:rPr lang="ru-RU" sz="1700" dirty="0" err="1">
                <a:solidFill>
                  <a:schemeClr val="bg1"/>
                </a:solidFill>
              </a:rPr>
              <a:t>значення</a:t>
            </a:r>
            <a:r>
              <a:rPr lang="ru-RU" sz="1700" dirty="0">
                <a:solidFill>
                  <a:schemeClr val="bg1"/>
                </a:solidFill>
              </a:rPr>
              <a:t> і </a:t>
            </a:r>
            <a:r>
              <a:rPr lang="ru-RU" sz="1700" dirty="0" err="1">
                <a:solidFill>
                  <a:schemeClr val="bg1"/>
                </a:solidFill>
              </a:rPr>
              <a:t>будуть</a:t>
            </a:r>
            <a:r>
              <a:rPr lang="ru-RU" sz="1700" dirty="0">
                <a:solidFill>
                  <a:schemeClr val="bg1"/>
                </a:solidFill>
              </a:rPr>
              <a:t> </a:t>
            </a:r>
            <a:r>
              <a:rPr lang="ru-RU" sz="1700" dirty="0" err="1">
                <a:solidFill>
                  <a:schemeClr val="bg1"/>
                </a:solidFill>
              </a:rPr>
              <a:t>виконані</a:t>
            </a:r>
            <a:r>
              <a:rPr lang="ru-RU" sz="1700" dirty="0">
                <a:solidFill>
                  <a:schemeClr val="bg1"/>
                </a:solidFill>
              </a:rPr>
              <a:t> </a:t>
            </a:r>
            <a:r>
              <a:rPr lang="ru-RU" sz="1700" dirty="0" err="1">
                <a:solidFill>
                  <a:schemeClr val="bg1"/>
                </a:solidFill>
              </a:rPr>
              <a:t>прямі</a:t>
            </a:r>
            <a:r>
              <a:rPr lang="ru-RU" sz="1700" dirty="0">
                <a:solidFill>
                  <a:schemeClr val="bg1"/>
                </a:solidFill>
              </a:rPr>
              <a:t> та </a:t>
            </a:r>
            <a:r>
              <a:rPr lang="ru-RU" sz="1700" dirty="0" err="1">
                <a:solidFill>
                  <a:schemeClr val="bg1"/>
                </a:solidFill>
              </a:rPr>
              <a:t>функціональні</a:t>
            </a:r>
            <a:r>
              <a:rPr lang="ru-RU" sz="1700" dirty="0">
                <a:solidFill>
                  <a:schemeClr val="bg1"/>
                </a:solidFill>
              </a:rPr>
              <a:t> </a:t>
            </a:r>
            <a:r>
              <a:rPr lang="ru-RU" sz="1700" dirty="0" err="1">
                <a:solidFill>
                  <a:schemeClr val="bg1"/>
                </a:solidFill>
              </a:rPr>
              <a:t>обмеження</a:t>
            </a:r>
            <a:endParaRPr lang="ru-RU" sz="1700" dirty="0">
              <a:solidFill>
                <a:schemeClr val="bg1"/>
              </a:solidFill>
            </a:endParaRPr>
          </a:p>
        </p:txBody>
      </p:sp>
      <p:pic>
        <p:nvPicPr>
          <p:cNvPr id="4" name="Рисунок 3">
            <a:extLst>
              <a:ext uri="{FF2B5EF4-FFF2-40B4-BE49-F238E27FC236}">
                <a16:creationId xmlns:a16="http://schemas.microsoft.com/office/drawing/2014/main" id="{8176DC2A-100E-4E5A-87EC-0C3CE6B28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676400"/>
            <a:ext cx="6654905" cy="5242255"/>
          </a:xfrm>
          <a:prstGeom prst="rect">
            <a:avLst/>
          </a:prstGeom>
        </p:spPr>
      </p:pic>
    </p:spTree>
    <p:extLst>
      <p:ext uri="{BB962C8B-B14F-4D97-AF65-F5344CB8AC3E}">
        <p14:creationId xmlns:p14="http://schemas.microsoft.com/office/powerpoint/2010/main" val="1297756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AF5E7C3-1D6E-4330-A509-8002089C8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615" y="978619"/>
            <a:ext cx="2869565" cy="5112008"/>
          </a:xfrm>
          <a:prstGeom prst="rect">
            <a:avLst/>
          </a:prstGeom>
        </p:spPr>
      </p:pic>
      <p:cxnSp>
        <p:nvCxnSpPr>
          <p:cNvPr id="7" name="Прямая со стрелкой 6">
            <a:extLst>
              <a:ext uri="{FF2B5EF4-FFF2-40B4-BE49-F238E27FC236}">
                <a16:creationId xmlns:a16="http://schemas.microsoft.com/office/drawing/2014/main" id="{E0B48839-4499-452E-8761-EF01D73918F8}"/>
              </a:ext>
            </a:extLst>
          </p:cNvPr>
          <p:cNvCxnSpPr/>
          <p:nvPr/>
        </p:nvCxnSpPr>
        <p:spPr>
          <a:xfrm flipV="1">
            <a:off x="5743710" y="1790701"/>
            <a:ext cx="3047865" cy="4822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Прямая со стрелкой 8">
            <a:extLst>
              <a:ext uri="{FF2B5EF4-FFF2-40B4-BE49-F238E27FC236}">
                <a16:creationId xmlns:a16="http://schemas.microsoft.com/office/drawing/2014/main" id="{AECB9A29-0DDF-49E6-89E3-EE4595DE08F2}"/>
              </a:ext>
            </a:extLst>
          </p:cNvPr>
          <p:cNvCxnSpPr/>
          <p:nvPr/>
        </p:nvCxnSpPr>
        <p:spPr>
          <a:xfrm>
            <a:off x="5743710" y="2272937"/>
            <a:ext cx="2925874" cy="19847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Овал 9">
            <a:extLst>
              <a:ext uri="{FF2B5EF4-FFF2-40B4-BE49-F238E27FC236}">
                <a16:creationId xmlns:a16="http://schemas.microsoft.com/office/drawing/2014/main" id="{D79D6953-AFE4-4B91-92F3-2B11DF896E7F}"/>
              </a:ext>
            </a:extLst>
          </p:cNvPr>
          <p:cNvSpPr/>
          <p:nvPr/>
        </p:nvSpPr>
        <p:spPr>
          <a:xfrm>
            <a:off x="8515683" y="4540691"/>
            <a:ext cx="2279428" cy="1783251"/>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68F75507-80C7-42EF-B9C5-9C4864017AE3}"/>
              </a:ext>
            </a:extLst>
          </p:cNvPr>
          <p:cNvSpPr/>
          <p:nvPr/>
        </p:nvSpPr>
        <p:spPr>
          <a:xfrm>
            <a:off x="8718304" y="2009775"/>
            <a:ext cx="2003536" cy="1578694"/>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a:extLst>
              <a:ext uri="{FF2B5EF4-FFF2-40B4-BE49-F238E27FC236}">
                <a16:creationId xmlns:a16="http://schemas.microsoft.com/office/drawing/2014/main" id="{E516D8F0-689C-496B-A121-98D756382F1C}"/>
              </a:ext>
            </a:extLst>
          </p:cNvPr>
          <p:cNvCxnSpPr>
            <a:cxnSpLocks/>
          </p:cNvCxnSpPr>
          <p:nvPr/>
        </p:nvCxnSpPr>
        <p:spPr>
          <a:xfrm flipH="1">
            <a:off x="5694990" y="2799122"/>
            <a:ext cx="3096586" cy="23441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Прямая со стрелкой 15">
            <a:extLst>
              <a:ext uri="{FF2B5EF4-FFF2-40B4-BE49-F238E27FC236}">
                <a16:creationId xmlns:a16="http://schemas.microsoft.com/office/drawing/2014/main" id="{EEA15F26-977F-43B0-8533-0995ACA7BFDD}"/>
              </a:ext>
            </a:extLst>
          </p:cNvPr>
          <p:cNvCxnSpPr>
            <a:cxnSpLocks/>
          </p:cNvCxnSpPr>
          <p:nvPr/>
        </p:nvCxnSpPr>
        <p:spPr>
          <a:xfrm flipH="1" flipV="1">
            <a:off x="5634446" y="5146766"/>
            <a:ext cx="2881238" cy="2085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6" name="Схема 5"/>
          <p:cNvGraphicFramePr/>
          <p:nvPr/>
        </p:nvGraphicFramePr>
        <p:xfrm>
          <a:off x="494479" y="783427"/>
          <a:ext cx="7231657" cy="593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Заголовок 3">
            <a:extLst>
              <a:ext uri="{FF2B5EF4-FFF2-40B4-BE49-F238E27FC236}">
                <a16:creationId xmlns:a16="http://schemas.microsoft.com/office/drawing/2014/main" id="{55498AFE-D5D7-0AFA-DA6D-C84458B82577}"/>
              </a:ext>
            </a:extLst>
          </p:cNvPr>
          <p:cNvSpPr>
            <a:spLocks noGrp="1"/>
          </p:cNvSpPr>
          <p:nvPr>
            <p:ph type="title"/>
          </p:nvPr>
        </p:nvSpPr>
        <p:spPr>
          <a:xfrm>
            <a:off x="4577637" y="317842"/>
            <a:ext cx="7876092" cy="369332"/>
          </a:xfrm>
        </p:spPr>
        <p:txBody>
          <a:bodyPr/>
          <a:lstStyle/>
          <a:p>
            <a:r>
              <a:rPr lang="ru-RU" sz="2400" b="1" cap="none" spc="0" dirty="0">
                <a:ln w="6600">
                  <a:solidFill>
                    <a:schemeClr val="accent2"/>
                  </a:solidFill>
                  <a:prstDash val="solid"/>
                </a:ln>
                <a:solidFill>
                  <a:srgbClr val="FFFFFF"/>
                </a:solidFill>
              </a:rPr>
              <a:t>Структура </a:t>
            </a:r>
            <a:r>
              <a:rPr lang="ru-RU" sz="2400" b="1" cap="none" spc="0" dirty="0" err="1">
                <a:ln w="6600">
                  <a:solidFill>
                    <a:schemeClr val="accent2"/>
                  </a:solidFill>
                  <a:prstDash val="solid"/>
                </a:ln>
                <a:solidFill>
                  <a:srgbClr val="FFFFFF"/>
                </a:solidFill>
              </a:rPr>
              <a:t>оптимізаційної</a:t>
            </a:r>
            <a:r>
              <a:rPr lang="ru-RU" sz="2400" b="1" cap="none" spc="0" dirty="0">
                <a:ln w="6600">
                  <a:solidFill>
                    <a:schemeClr val="accent2"/>
                  </a:solidFill>
                  <a:prstDash val="solid"/>
                </a:ln>
                <a:solidFill>
                  <a:srgbClr val="FFFFFF"/>
                </a:solidFill>
              </a:rPr>
              <a:t> </a:t>
            </a:r>
            <a:r>
              <a:rPr lang="ru-RU" sz="2400" b="1" cap="none" spc="0" dirty="0" err="1">
                <a:ln w="6600">
                  <a:solidFill>
                    <a:schemeClr val="accent2"/>
                  </a:solidFill>
                  <a:prstDash val="solid"/>
                </a:ln>
                <a:solidFill>
                  <a:srgbClr val="FFFFFF"/>
                </a:solidFill>
              </a:rPr>
              <a:t>моделі</a:t>
            </a:r>
            <a:endParaRPr lang="uk-UA" sz="2400" dirty="0"/>
          </a:p>
        </p:txBody>
      </p:sp>
    </p:spTree>
    <p:extLst>
      <p:ext uri="{BB962C8B-B14F-4D97-AF65-F5344CB8AC3E}">
        <p14:creationId xmlns:p14="http://schemas.microsoft.com/office/powerpoint/2010/main" val="2140013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3498534851"/>
              </p:ext>
            </p:extLst>
          </p:nvPr>
        </p:nvGraphicFramePr>
        <p:xfrm>
          <a:off x="1143000" y="1752600"/>
          <a:ext cx="10506456" cy="4675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a:extLst>
              <a:ext uri="{FF2B5EF4-FFF2-40B4-BE49-F238E27FC236}">
                <a16:creationId xmlns:a16="http://schemas.microsoft.com/office/drawing/2014/main" id="{77DE9811-4DE9-4B2C-B802-ABF4CAC4A8DB}"/>
              </a:ext>
            </a:extLst>
          </p:cNvPr>
          <p:cNvSpPr>
            <a:spLocks noGrp="1"/>
          </p:cNvSpPr>
          <p:nvPr>
            <p:ph type="title"/>
          </p:nvPr>
        </p:nvSpPr>
        <p:spPr>
          <a:xfrm>
            <a:off x="4724400" y="35767"/>
            <a:ext cx="5562600" cy="1036320"/>
          </a:xfrm>
          <a:noFill/>
          <a:ln>
            <a:noFill/>
          </a:ln>
        </p:spPr>
        <p:txBody>
          <a:bodyPr anchor="b">
            <a:normAutofit/>
          </a:bodyPr>
          <a:lstStyle/>
          <a:p>
            <a:r>
              <a:rPr lang="ru-RU" sz="2400" b="1" cap="none" spc="0" dirty="0" err="1">
                <a:ln w="6600">
                  <a:solidFill>
                    <a:schemeClr val="accent2"/>
                  </a:solidFill>
                  <a:prstDash val="solid"/>
                </a:ln>
                <a:latin typeface="Times New Roman" panose="02020603050405020304" pitchFamily="18" charset="0"/>
                <a:cs typeface="Times New Roman" panose="02020603050405020304" pitchFamily="18" charset="0"/>
              </a:rPr>
              <a:t>Задачі</a:t>
            </a:r>
            <a:r>
              <a:rPr lang="ru-RU" sz="2400" b="1" cap="none" spc="0" dirty="0">
                <a:ln w="6600">
                  <a:solidFill>
                    <a:schemeClr val="accent2"/>
                  </a:solidFill>
                  <a:prstDash val="solid"/>
                </a:ln>
                <a:latin typeface="Times New Roman" panose="02020603050405020304" pitchFamily="18" charset="0"/>
                <a:cs typeface="Times New Roman" panose="02020603050405020304" pitchFamily="18" charset="0"/>
              </a:rPr>
              <a:t> </a:t>
            </a:r>
            <a:r>
              <a:rPr lang="ru-RU" sz="2400" b="1" cap="none" spc="0" dirty="0" err="1">
                <a:ln w="6600">
                  <a:solidFill>
                    <a:schemeClr val="accent2"/>
                  </a:solidFill>
                  <a:prstDash val="solid"/>
                </a:ln>
                <a:latin typeface="Times New Roman" panose="02020603050405020304" pitchFamily="18" charset="0"/>
                <a:cs typeface="Times New Roman" panose="02020603050405020304" pitchFamily="18" charset="0"/>
              </a:rPr>
              <a:t>оптимізації</a:t>
            </a:r>
            <a:r>
              <a:rPr lang="ru-RU" sz="2400" b="1" cap="none" spc="0" dirty="0">
                <a:ln w="6600">
                  <a:solidFill>
                    <a:schemeClr val="accent2"/>
                  </a:solidFill>
                  <a:prstDash val="solid"/>
                </a:ln>
                <a:latin typeface="Times New Roman" panose="02020603050405020304" pitchFamily="18" charset="0"/>
                <a:cs typeface="Times New Roman" panose="02020603050405020304" pitchFamily="18" charset="0"/>
              </a:rPr>
              <a:t> </a:t>
            </a:r>
            <a:r>
              <a:rPr lang="ru-RU" sz="2400" b="1" cap="none" spc="0" dirty="0" err="1">
                <a:ln w="6600">
                  <a:solidFill>
                    <a:schemeClr val="accent2"/>
                  </a:solidFill>
                  <a:prstDash val="solid"/>
                </a:ln>
                <a:latin typeface="Times New Roman" panose="02020603050405020304" pitchFamily="18" charset="0"/>
                <a:cs typeface="Times New Roman" panose="02020603050405020304" pitchFamily="18" charset="0"/>
              </a:rPr>
              <a:t>розрізняють</a:t>
            </a:r>
            <a:r>
              <a:rPr lang="ru-RU" sz="2400" b="1" cap="none" spc="0" dirty="0">
                <a:ln w="6600">
                  <a:solidFill>
                    <a:schemeClr val="accent2"/>
                  </a:solidFill>
                  <a:prstDash val="solid"/>
                </a:ln>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58961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96975" y="2743200"/>
            <a:ext cx="3111499" cy="2679699"/>
          </a:xfrm>
          <a:prstGeom prst="rect">
            <a:avLst/>
          </a:prstGeom>
        </p:spPr>
      </p:pic>
      <p:pic>
        <p:nvPicPr>
          <p:cNvPr id="3" name="object 3"/>
          <p:cNvPicPr/>
          <p:nvPr/>
        </p:nvPicPr>
        <p:blipFill>
          <a:blip r:embed="rId3" cstate="print"/>
          <a:stretch>
            <a:fillRect/>
          </a:stretch>
        </p:blipFill>
        <p:spPr>
          <a:xfrm>
            <a:off x="9590589" y="2133600"/>
            <a:ext cx="2209799" cy="3409949"/>
          </a:xfrm>
          <a:prstGeom prst="rect">
            <a:avLst/>
          </a:prstGeom>
        </p:spPr>
      </p:pic>
      <p:sp>
        <p:nvSpPr>
          <p:cNvPr id="4" name="object 4"/>
          <p:cNvSpPr txBox="1"/>
          <p:nvPr/>
        </p:nvSpPr>
        <p:spPr>
          <a:xfrm>
            <a:off x="4800600" y="5715001"/>
            <a:ext cx="3425576" cy="448607"/>
          </a:xfrm>
          <a:prstGeom prst="rect">
            <a:avLst/>
          </a:prstGeom>
        </p:spPr>
        <p:txBody>
          <a:bodyPr vert="horz" wrap="square" lIns="0" tIns="8467" rIns="0" bIns="0" rtlCol="0">
            <a:spAutoFit/>
          </a:bodyPr>
          <a:lstStyle/>
          <a:p>
            <a:pPr marL="1138400" marR="3387" indent="-1130357">
              <a:lnSpc>
                <a:spcPct val="122900"/>
              </a:lnSpc>
              <a:spcBef>
                <a:spcPts val="67"/>
              </a:spcBef>
            </a:pPr>
            <a:r>
              <a:rPr sz="2567" spc="-350" dirty="0">
                <a:latin typeface="Trebuchet MS"/>
                <a:cs typeface="Trebuchet MS"/>
              </a:rPr>
              <a:t>(</a:t>
            </a:r>
            <a:r>
              <a:rPr sz="2567" spc="-573" dirty="0">
                <a:latin typeface="Trebuchet MS"/>
                <a:cs typeface="Trebuchet MS"/>
              </a:rPr>
              <a:t>X</a:t>
            </a:r>
            <a:r>
              <a:rPr sz="2567" spc="-453" dirty="0">
                <a:latin typeface="Trebuchet MS"/>
                <a:cs typeface="Trebuchet MS"/>
              </a:rPr>
              <a:t>^</a:t>
            </a:r>
            <a:r>
              <a:rPr sz="2567" spc="-387" dirty="0">
                <a:latin typeface="Trebuchet MS"/>
                <a:cs typeface="Trebuchet MS"/>
              </a:rPr>
              <a:t>2</a:t>
            </a:r>
            <a:r>
              <a:rPr sz="2567" spc="-227" dirty="0">
                <a:latin typeface="Trebuchet MS"/>
                <a:cs typeface="Trebuchet MS"/>
              </a:rPr>
              <a:t>+</a:t>
            </a:r>
            <a:r>
              <a:rPr sz="2567" spc="-603" dirty="0">
                <a:latin typeface="Trebuchet MS"/>
                <a:cs typeface="Trebuchet MS"/>
              </a:rPr>
              <a:t>Y</a:t>
            </a:r>
            <a:r>
              <a:rPr sz="2567" spc="-453" dirty="0">
                <a:latin typeface="Trebuchet MS"/>
                <a:cs typeface="Trebuchet MS"/>
              </a:rPr>
              <a:t>^</a:t>
            </a:r>
            <a:r>
              <a:rPr sz="2567" spc="-387" dirty="0">
                <a:latin typeface="Trebuchet MS"/>
                <a:cs typeface="Trebuchet MS"/>
              </a:rPr>
              <a:t>2</a:t>
            </a:r>
            <a:r>
              <a:rPr sz="2567" spc="-350" dirty="0">
                <a:latin typeface="Trebuchet MS"/>
                <a:cs typeface="Trebuchet MS"/>
              </a:rPr>
              <a:t>)</a:t>
            </a:r>
            <a:r>
              <a:rPr sz="2567" spc="-517" dirty="0">
                <a:latin typeface="Trebuchet MS"/>
                <a:cs typeface="Trebuchet MS"/>
              </a:rPr>
              <a:t>/</a:t>
            </a:r>
            <a:r>
              <a:rPr sz="2567" spc="-646" dirty="0">
                <a:latin typeface="Trebuchet MS"/>
                <a:cs typeface="Trebuchet MS"/>
              </a:rPr>
              <a:t>A</a:t>
            </a:r>
            <a:r>
              <a:rPr sz="2567" spc="-453" dirty="0">
                <a:latin typeface="Trebuchet MS"/>
                <a:cs typeface="Trebuchet MS"/>
              </a:rPr>
              <a:t>^</a:t>
            </a:r>
            <a:r>
              <a:rPr sz="2567" spc="-383" dirty="0">
                <a:latin typeface="Trebuchet MS"/>
                <a:cs typeface="Trebuchet MS"/>
              </a:rPr>
              <a:t>2</a:t>
            </a:r>
            <a:r>
              <a:rPr sz="2567" spc="-247" dirty="0">
                <a:latin typeface="Trebuchet MS"/>
                <a:cs typeface="Trebuchet MS"/>
              </a:rPr>
              <a:t> </a:t>
            </a:r>
            <a:r>
              <a:rPr sz="2567" spc="-227" dirty="0">
                <a:latin typeface="Trebuchet MS"/>
                <a:cs typeface="Trebuchet MS"/>
              </a:rPr>
              <a:t>+</a:t>
            </a:r>
            <a:r>
              <a:rPr sz="2567" spc="-607" dirty="0">
                <a:latin typeface="Trebuchet MS"/>
                <a:cs typeface="Trebuchet MS"/>
              </a:rPr>
              <a:t>Z</a:t>
            </a:r>
            <a:r>
              <a:rPr sz="2567" spc="-453" dirty="0">
                <a:latin typeface="Trebuchet MS"/>
                <a:cs typeface="Trebuchet MS"/>
              </a:rPr>
              <a:t>^</a:t>
            </a:r>
            <a:r>
              <a:rPr sz="2567" spc="-387" dirty="0">
                <a:latin typeface="Trebuchet MS"/>
                <a:cs typeface="Trebuchet MS"/>
              </a:rPr>
              <a:t>2</a:t>
            </a:r>
            <a:r>
              <a:rPr sz="2567" spc="-517" dirty="0">
                <a:latin typeface="Trebuchet MS"/>
                <a:cs typeface="Trebuchet MS"/>
              </a:rPr>
              <a:t>/</a:t>
            </a:r>
            <a:r>
              <a:rPr sz="2567" spc="-577" dirty="0">
                <a:latin typeface="Trebuchet MS"/>
                <a:cs typeface="Trebuchet MS"/>
              </a:rPr>
              <a:t>B</a:t>
            </a:r>
            <a:r>
              <a:rPr sz="2567" spc="-453" dirty="0">
                <a:latin typeface="Trebuchet MS"/>
                <a:cs typeface="Trebuchet MS"/>
              </a:rPr>
              <a:t>^</a:t>
            </a:r>
            <a:r>
              <a:rPr sz="2567" spc="-383" dirty="0">
                <a:latin typeface="Trebuchet MS"/>
                <a:cs typeface="Trebuchet MS"/>
              </a:rPr>
              <a:t>2</a:t>
            </a:r>
            <a:r>
              <a:rPr sz="2567" spc="-247" dirty="0">
                <a:latin typeface="Trebuchet MS"/>
                <a:cs typeface="Trebuchet MS"/>
              </a:rPr>
              <a:t> </a:t>
            </a:r>
            <a:r>
              <a:rPr sz="2567" spc="-277" dirty="0">
                <a:latin typeface="Trebuchet MS"/>
                <a:cs typeface="Trebuchet MS"/>
              </a:rPr>
              <a:t>=</a:t>
            </a:r>
            <a:r>
              <a:rPr sz="2567" spc="-600" dirty="0">
                <a:latin typeface="Trebuchet MS"/>
                <a:cs typeface="Trebuchet MS"/>
              </a:rPr>
              <a:t>1  </a:t>
            </a:r>
            <a:r>
              <a:rPr sz="2567" spc="-427" dirty="0">
                <a:latin typeface="Trebuchet MS"/>
                <a:cs typeface="Trebuchet MS"/>
              </a:rPr>
              <a:t>(A&gt;B)</a:t>
            </a:r>
            <a:endParaRPr sz="2567" dirty="0">
              <a:latin typeface="Trebuchet MS"/>
              <a:cs typeface="Trebuchet MS"/>
            </a:endParaRPr>
          </a:p>
        </p:txBody>
      </p:sp>
      <p:sp>
        <p:nvSpPr>
          <p:cNvPr id="5" name="object 5"/>
          <p:cNvSpPr txBox="1">
            <a:spLocks noGrp="1"/>
          </p:cNvSpPr>
          <p:nvPr>
            <p:ph type="title"/>
          </p:nvPr>
        </p:nvSpPr>
        <p:spPr>
          <a:xfrm>
            <a:off x="4670071" y="151656"/>
            <a:ext cx="5363633" cy="836918"/>
          </a:xfrm>
          <a:prstGeom prst="rect">
            <a:avLst/>
          </a:prstGeom>
        </p:spPr>
        <p:txBody>
          <a:bodyPr vert="horz" wrap="square" lIns="0" tIns="8467" rIns="0" bIns="0" rtlCol="0">
            <a:spAutoFit/>
          </a:bodyPr>
          <a:lstStyle/>
          <a:p>
            <a:pPr marL="920373" marR="3387" indent="-912329" algn="l">
              <a:lnSpc>
                <a:spcPct val="116599"/>
              </a:lnSpc>
              <a:spcBef>
                <a:spcPts val="67"/>
              </a:spcBef>
            </a:pPr>
            <a:r>
              <a:rPr sz="2400" spc="117" dirty="0"/>
              <a:t>Основні</a:t>
            </a:r>
            <a:r>
              <a:rPr sz="2400" spc="-40" dirty="0"/>
              <a:t> </a:t>
            </a:r>
            <a:r>
              <a:rPr sz="2400" spc="190" dirty="0"/>
              <a:t>типи</a:t>
            </a:r>
            <a:r>
              <a:rPr sz="2400" spc="-37" dirty="0"/>
              <a:t> </a:t>
            </a:r>
            <a:r>
              <a:rPr sz="2400" spc="160" dirty="0"/>
              <a:t>поверхонь </a:t>
            </a:r>
            <a:r>
              <a:rPr sz="2400" spc="-913" dirty="0"/>
              <a:t> </a:t>
            </a:r>
            <a:r>
              <a:rPr sz="2400" spc="113" dirty="0"/>
              <a:t>другого</a:t>
            </a:r>
            <a:r>
              <a:rPr sz="2400" spc="-33" dirty="0"/>
              <a:t> </a:t>
            </a:r>
            <a:r>
              <a:rPr sz="2400" spc="93" dirty="0"/>
              <a:t>порядку</a:t>
            </a:r>
            <a:endParaRPr sz="2400" dirty="0"/>
          </a:p>
        </p:txBody>
      </p:sp>
      <p:sp>
        <p:nvSpPr>
          <p:cNvPr id="6" name="object 6"/>
          <p:cNvSpPr txBox="1"/>
          <p:nvPr/>
        </p:nvSpPr>
        <p:spPr>
          <a:xfrm>
            <a:off x="391612" y="3083854"/>
            <a:ext cx="4820497" cy="1883615"/>
          </a:xfrm>
          <a:prstGeom prst="rect">
            <a:avLst/>
          </a:prstGeom>
        </p:spPr>
        <p:txBody>
          <a:bodyPr vert="horz" wrap="square" lIns="0" tIns="8467" rIns="0" bIns="0" rtlCol="0">
            <a:spAutoFit/>
          </a:bodyPr>
          <a:lstStyle/>
          <a:p>
            <a:pPr marL="8044" marR="3387" algn="ctr">
              <a:lnSpc>
                <a:spcPct val="115199"/>
              </a:lnSpc>
              <a:spcBef>
                <a:spcPts val="67"/>
              </a:spcBef>
            </a:pPr>
            <a:r>
              <a:rPr sz="2133" spc="-13" dirty="0">
                <a:latin typeface="Lucida Sans Unicode"/>
                <a:cs typeface="Lucida Sans Unicode"/>
              </a:rPr>
              <a:t>П</a:t>
            </a:r>
            <a:r>
              <a:rPr sz="2133" spc="-23" dirty="0">
                <a:latin typeface="Lucida Sans Unicode"/>
                <a:cs typeface="Lucida Sans Unicode"/>
              </a:rPr>
              <a:t>о</a:t>
            </a:r>
            <a:r>
              <a:rPr sz="2133" spc="103" dirty="0">
                <a:latin typeface="Lucida Sans Unicode"/>
                <a:cs typeface="Lucida Sans Unicode"/>
              </a:rPr>
              <a:t>в</a:t>
            </a:r>
            <a:r>
              <a:rPr sz="2133" spc="10" dirty="0">
                <a:latin typeface="Lucida Sans Unicode"/>
                <a:cs typeface="Lucida Sans Unicode"/>
              </a:rPr>
              <a:t>е</a:t>
            </a:r>
            <a:r>
              <a:rPr sz="2133" spc="-37" dirty="0">
                <a:latin typeface="Lucida Sans Unicode"/>
                <a:cs typeface="Lucida Sans Unicode"/>
              </a:rPr>
              <a:t>р</a:t>
            </a:r>
            <a:r>
              <a:rPr sz="2133" spc="-183" dirty="0">
                <a:latin typeface="Lucida Sans Unicode"/>
                <a:cs typeface="Lucida Sans Unicode"/>
              </a:rPr>
              <a:t>х</a:t>
            </a:r>
            <a:r>
              <a:rPr sz="2133" spc="17" dirty="0">
                <a:latin typeface="Lucida Sans Unicode"/>
                <a:cs typeface="Lucida Sans Unicode"/>
              </a:rPr>
              <a:t>н</a:t>
            </a:r>
            <a:r>
              <a:rPr sz="2133" spc="-67" dirty="0">
                <a:latin typeface="Lucida Sans Unicode"/>
                <a:cs typeface="Lucida Sans Unicode"/>
              </a:rPr>
              <a:t>ı</a:t>
            </a:r>
            <a:r>
              <a:rPr sz="2133" spc="-143" dirty="0">
                <a:latin typeface="Lucida Sans Unicode"/>
                <a:cs typeface="Lucida Sans Unicode"/>
              </a:rPr>
              <a:t> </a:t>
            </a:r>
            <a:r>
              <a:rPr sz="2133" spc="-200" dirty="0">
                <a:latin typeface="Lucida Sans Unicode"/>
                <a:cs typeface="Lucida Sans Unicode"/>
              </a:rPr>
              <a:t>д</a:t>
            </a:r>
            <a:r>
              <a:rPr sz="2133" spc="-37" dirty="0">
                <a:latin typeface="Lucida Sans Unicode"/>
                <a:cs typeface="Lucida Sans Unicode"/>
              </a:rPr>
              <a:t>р</a:t>
            </a:r>
            <a:r>
              <a:rPr sz="2133" spc="-40" dirty="0">
                <a:latin typeface="Lucida Sans Unicode"/>
                <a:cs typeface="Lucida Sans Unicode"/>
              </a:rPr>
              <a:t>у</a:t>
            </a:r>
            <a:r>
              <a:rPr sz="2133" spc="-136" dirty="0">
                <a:latin typeface="Lucida Sans Unicode"/>
                <a:cs typeface="Lucida Sans Unicode"/>
              </a:rPr>
              <a:t>г</a:t>
            </a:r>
            <a:r>
              <a:rPr sz="2133" spc="-23" dirty="0">
                <a:latin typeface="Lucida Sans Unicode"/>
                <a:cs typeface="Lucida Sans Unicode"/>
              </a:rPr>
              <a:t>о</a:t>
            </a:r>
            <a:r>
              <a:rPr sz="2133" spc="-136" dirty="0">
                <a:latin typeface="Lucida Sans Unicode"/>
                <a:cs typeface="Lucida Sans Unicode"/>
              </a:rPr>
              <a:t>г</a:t>
            </a:r>
            <a:r>
              <a:rPr sz="2133" spc="-20" dirty="0">
                <a:latin typeface="Lucida Sans Unicode"/>
                <a:cs typeface="Lucida Sans Unicode"/>
              </a:rPr>
              <a:t>о</a:t>
            </a:r>
            <a:r>
              <a:rPr sz="2133" spc="-143" dirty="0">
                <a:latin typeface="Lucida Sans Unicode"/>
                <a:cs typeface="Lucida Sans Unicode"/>
              </a:rPr>
              <a:t> </a:t>
            </a:r>
            <a:r>
              <a:rPr sz="2133" spc="-10" dirty="0">
                <a:latin typeface="Lucida Sans Unicode"/>
                <a:cs typeface="Lucida Sans Unicode"/>
              </a:rPr>
              <a:t>п</a:t>
            </a:r>
            <a:r>
              <a:rPr sz="2133" spc="-23" dirty="0">
                <a:latin typeface="Lucida Sans Unicode"/>
                <a:cs typeface="Lucida Sans Unicode"/>
              </a:rPr>
              <a:t>о</a:t>
            </a:r>
            <a:r>
              <a:rPr sz="2133" spc="-37" dirty="0">
                <a:latin typeface="Lucida Sans Unicode"/>
                <a:cs typeface="Lucida Sans Unicode"/>
              </a:rPr>
              <a:t>р</a:t>
            </a:r>
            <a:r>
              <a:rPr sz="2133" spc="100" dirty="0">
                <a:latin typeface="Lucida Sans Unicode"/>
                <a:cs typeface="Lucida Sans Unicode"/>
              </a:rPr>
              <a:t>я</a:t>
            </a:r>
            <a:r>
              <a:rPr sz="2133" spc="-200" dirty="0">
                <a:latin typeface="Lucida Sans Unicode"/>
                <a:cs typeface="Lucida Sans Unicode"/>
              </a:rPr>
              <a:t>д</a:t>
            </a:r>
            <a:r>
              <a:rPr sz="2133" spc="-23" dirty="0">
                <a:latin typeface="Lucida Sans Unicode"/>
                <a:cs typeface="Lucida Sans Unicode"/>
              </a:rPr>
              <a:t>к</a:t>
            </a:r>
            <a:r>
              <a:rPr sz="2133" spc="-37" dirty="0">
                <a:latin typeface="Lucida Sans Unicode"/>
                <a:cs typeface="Lucida Sans Unicode"/>
              </a:rPr>
              <a:t>у</a:t>
            </a:r>
            <a:r>
              <a:rPr sz="2133" spc="-143" dirty="0">
                <a:latin typeface="Lucida Sans Unicode"/>
                <a:cs typeface="Lucida Sans Unicode"/>
              </a:rPr>
              <a:t> </a:t>
            </a:r>
            <a:r>
              <a:rPr sz="2133" dirty="0">
                <a:latin typeface="Times New Roman"/>
                <a:cs typeface="Times New Roman"/>
              </a:rPr>
              <a:t>-</a:t>
            </a:r>
            <a:r>
              <a:rPr sz="2133" spc="-3" dirty="0">
                <a:latin typeface="Times New Roman"/>
                <a:cs typeface="Times New Roman"/>
              </a:rPr>
              <a:t> </a:t>
            </a:r>
            <a:r>
              <a:rPr sz="2133" spc="-83" dirty="0">
                <a:latin typeface="Lucida Sans Unicode"/>
                <a:cs typeface="Lucida Sans Unicode"/>
              </a:rPr>
              <a:t>ц</a:t>
            </a:r>
            <a:r>
              <a:rPr sz="2133" spc="10" dirty="0">
                <a:latin typeface="Lucida Sans Unicode"/>
                <a:cs typeface="Lucida Sans Unicode"/>
              </a:rPr>
              <a:t>е  </a:t>
            </a:r>
            <a:r>
              <a:rPr sz="2133" spc="-23" dirty="0">
                <a:latin typeface="Lucida Sans Unicode"/>
                <a:cs typeface="Lucida Sans Unicode"/>
              </a:rPr>
              <a:t>поверхнı</a:t>
            </a:r>
            <a:r>
              <a:rPr sz="2133" spc="-23" dirty="0">
                <a:latin typeface="Times New Roman"/>
                <a:cs typeface="Times New Roman"/>
              </a:rPr>
              <a:t>,</a:t>
            </a:r>
            <a:r>
              <a:rPr sz="2133" spc="-3" dirty="0">
                <a:latin typeface="Times New Roman"/>
                <a:cs typeface="Times New Roman"/>
              </a:rPr>
              <a:t> </a:t>
            </a:r>
            <a:r>
              <a:rPr sz="2133" spc="27" dirty="0">
                <a:latin typeface="Lucida Sans Unicode"/>
                <a:cs typeface="Lucida Sans Unicode"/>
              </a:rPr>
              <a:t>точки</a:t>
            </a:r>
            <a:r>
              <a:rPr sz="2133" spc="-143" dirty="0">
                <a:latin typeface="Lucida Sans Unicode"/>
                <a:cs typeface="Lucida Sans Unicode"/>
              </a:rPr>
              <a:t> </a:t>
            </a:r>
            <a:r>
              <a:rPr sz="2133" spc="-20" dirty="0">
                <a:latin typeface="Lucida Sans Unicode"/>
                <a:cs typeface="Lucida Sans Unicode"/>
              </a:rPr>
              <a:t>яких</a:t>
            </a:r>
            <a:r>
              <a:rPr sz="2133" spc="-140" dirty="0">
                <a:latin typeface="Lucida Sans Unicode"/>
                <a:cs typeface="Lucida Sans Unicode"/>
              </a:rPr>
              <a:t> </a:t>
            </a:r>
            <a:r>
              <a:rPr sz="2133" spc="107" dirty="0">
                <a:latin typeface="Lucida Sans Unicode"/>
                <a:cs typeface="Lucida Sans Unicode"/>
              </a:rPr>
              <a:t>в</a:t>
            </a:r>
            <a:r>
              <a:rPr sz="2133" spc="-143" dirty="0">
                <a:latin typeface="Lucida Sans Unicode"/>
                <a:cs typeface="Lucida Sans Unicode"/>
              </a:rPr>
              <a:t> </a:t>
            </a:r>
            <a:r>
              <a:rPr sz="2133" spc="-30" dirty="0">
                <a:latin typeface="Lucida Sans Unicode"/>
                <a:cs typeface="Lucida Sans Unicode"/>
              </a:rPr>
              <a:t>просторових </a:t>
            </a:r>
            <a:r>
              <a:rPr sz="2133" spc="-663" dirty="0">
                <a:latin typeface="Lucida Sans Unicode"/>
                <a:cs typeface="Lucida Sans Unicode"/>
              </a:rPr>
              <a:t> </a:t>
            </a:r>
            <a:r>
              <a:rPr sz="2133" spc="-200" dirty="0">
                <a:latin typeface="Lucida Sans Unicode"/>
                <a:cs typeface="Lucida Sans Unicode"/>
              </a:rPr>
              <a:t>д</a:t>
            </a:r>
            <a:r>
              <a:rPr sz="2133" spc="10" dirty="0">
                <a:latin typeface="Lucida Sans Unicode"/>
                <a:cs typeface="Lucida Sans Unicode"/>
              </a:rPr>
              <a:t>е</a:t>
            </a:r>
            <a:r>
              <a:rPr sz="2133" spc="-23" dirty="0">
                <a:latin typeface="Lucida Sans Unicode"/>
                <a:cs typeface="Lucida Sans Unicode"/>
              </a:rPr>
              <a:t>к</a:t>
            </a:r>
            <a:r>
              <a:rPr sz="2133" spc="13" dirty="0">
                <a:latin typeface="Lucida Sans Unicode"/>
                <a:cs typeface="Lucida Sans Unicode"/>
              </a:rPr>
              <a:t>а</a:t>
            </a:r>
            <a:r>
              <a:rPr sz="2133" spc="-37" dirty="0">
                <a:latin typeface="Lucida Sans Unicode"/>
                <a:cs typeface="Lucida Sans Unicode"/>
              </a:rPr>
              <a:t>р</a:t>
            </a:r>
            <a:r>
              <a:rPr sz="2133" spc="-43" dirty="0">
                <a:latin typeface="Lucida Sans Unicode"/>
                <a:cs typeface="Lucida Sans Unicode"/>
              </a:rPr>
              <a:t>т</a:t>
            </a:r>
            <a:r>
              <a:rPr sz="2133" spc="-23" dirty="0">
                <a:latin typeface="Lucida Sans Unicode"/>
                <a:cs typeface="Lucida Sans Unicode"/>
              </a:rPr>
              <a:t>о</a:t>
            </a:r>
            <a:r>
              <a:rPr sz="2133" spc="103" dirty="0">
                <a:latin typeface="Lucida Sans Unicode"/>
                <a:cs typeface="Lucida Sans Unicode"/>
              </a:rPr>
              <a:t>в</a:t>
            </a:r>
            <a:r>
              <a:rPr sz="2133" spc="30" dirty="0">
                <a:latin typeface="Lucida Sans Unicode"/>
                <a:cs typeface="Lucida Sans Unicode"/>
              </a:rPr>
              <a:t>и</a:t>
            </a:r>
            <a:r>
              <a:rPr sz="2133" spc="-180" dirty="0">
                <a:latin typeface="Lucida Sans Unicode"/>
                <a:cs typeface="Lucida Sans Unicode"/>
              </a:rPr>
              <a:t>х</a:t>
            </a:r>
            <a:r>
              <a:rPr sz="2133" spc="-143" dirty="0">
                <a:latin typeface="Lucida Sans Unicode"/>
                <a:cs typeface="Lucida Sans Unicode"/>
              </a:rPr>
              <a:t> </a:t>
            </a:r>
            <a:r>
              <a:rPr sz="2133" spc="-23" dirty="0">
                <a:latin typeface="Lucida Sans Unicode"/>
                <a:cs typeface="Lucida Sans Unicode"/>
              </a:rPr>
              <a:t>коо</a:t>
            </a:r>
            <a:r>
              <a:rPr sz="2133" spc="-37" dirty="0">
                <a:latin typeface="Lucida Sans Unicode"/>
                <a:cs typeface="Lucida Sans Unicode"/>
              </a:rPr>
              <a:t>р</a:t>
            </a:r>
            <a:r>
              <a:rPr sz="2133" spc="-200" dirty="0">
                <a:latin typeface="Lucida Sans Unicode"/>
                <a:cs typeface="Lucida Sans Unicode"/>
              </a:rPr>
              <a:t>д</a:t>
            </a:r>
            <a:r>
              <a:rPr sz="2133" spc="30" dirty="0">
                <a:latin typeface="Lucida Sans Unicode"/>
                <a:cs typeface="Lucida Sans Unicode"/>
              </a:rPr>
              <a:t>и</a:t>
            </a:r>
            <a:r>
              <a:rPr sz="2133" spc="17" dirty="0">
                <a:latin typeface="Lucida Sans Unicode"/>
                <a:cs typeface="Lucida Sans Unicode"/>
              </a:rPr>
              <a:t>н</a:t>
            </a:r>
            <a:r>
              <a:rPr sz="2133" spc="13" dirty="0">
                <a:latin typeface="Lucida Sans Unicode"/>
                <a:cs typeface="Lucida Sans Unicode"/>
              </a:rPr>
              <a:t>а</a:t>
            </a:r>
            <a:r>
              <a:rPr sz="2133" spc="-43" dirty="0">
                <a:latin typeface="Lucida Sans Unicode"/>
                <a:cs typeface="Lucida Sans Unicode"/>
              </a:rPr>
              <a:t>т</a:t>
            </a:r>
            <a:r>
              <a:rPr sz="2133" spc="13" dirty="0">
                <a:latin typeface="Lucida Sans Unicode"/>
                <a:cs typeface="Lucida Sans Unicode"/>
              </a:rPr>
              <a:t>а</a:t>
            </a:r>
            <a:r>
              <a:rPr sz="2133" spc="-123" dirty="0">
                <a:latin typeface="Lucida Sans Unicode"/>
                <a:cs typeface="Lucida Sans Unicode"/>
              </a:rPr>
              <a:t>х  </a:t>
            </a:r>
            <a:r>
              <a:rPr sz="2133" spc="27" dirty="0">
                <a:latin typeface="Lucida Sans Unicode"/>
                <a:cs typeface="Lucida Sans Unicode"/>
              </a:rPr>
              <a:t>задовольняють </a:t>
            </a:r>
            <a:r>
              <a:rPr sz="2133" spc="23" dirty="0">
                <a:latin typeface="Lucida Sans Unicode"/>
                <a:cs typeface="Lucida Sans Unicode"/>
              </a:rPr>
              <a:t>рıвнянню </a:t>
            </a:r>
            <a:r>
              <a:rPr sz="2133" spc="-83" dirty="0">
                <a:latin typeface="Lucida Sans Unicode"/>
                <a:cs typeface="Lucida Sans Unicode"/>
              </a:rPr>
              <a:t>другого </a:t>
            </a:r>
            <a:r>
              <a:rPr sz="2133" spc="-80" dirty="0">
                <a:latin typeface="Lucida Sans Unicode"/>
                <a:cs typeface="Lucida Sans Unicode"/>
              </a:rPr>
              <a:t> </a:t>
            </a:r>
            <a:r>
              <a:rPr sz="2133" spc="-30" dirty="0">
                <a:latin typeface="Lucida Sans Unicode"/>
                <a:cs typeface="Lucida Sans Unicode"/>
              </a:rPr>
              <a:t>порядку</a:t>
            </a:r>
            <a:r>
              <a:rPr sz="2133" spc="-30" dirty="0">
                <a:latin typeface="Times New Roman"/>
                <a:cs typeface="Times New Roman"/>
              </a:rPr>
              <a:t>.</a:t>
            </a:r>
            <a:endParaRPr sz="2133" dirty="0">
              <a:latin typeface="Times New Roman"/>
              <a:cs typeface="Times New Roman"/>
            </a:endParaRPr>
          </a:p>
        </p:txBody>
      </p:sp>
      <p:sp>
        <p:nvSpPr>
          <p:cNvPr id="10" name="TextBox 9">
            <a:extLst>
              <a:ext uri="{FF2B5EF4-FFF2-40B4-BE49-F238E27FC236}">
                <a16:creationId xmlns:a16="http://schemas.microsoft.com/office/drawing/2014/main" id="{E50059FC-6567-57CC-6E0D-986753800A52}"/>
              </a:ext>
            </a:extLst>
          </p:cNvPr>
          <p:cNvSpPr txBox="1"/>
          <p:nvPr/>
        </p:nvSpPr>
        <p:spPr>
          <a:xfrm>
            <a:off x="8201294" y="5715001"/>
            <a:ext cx="4630356" cy="535788"/>
          </a:xfrm>
          <a:prstGeom prst="rect">
            <a:avLst/>
          </a:prstGeom>
          <a:noFill/>
        </p:spPr>
        <p:txBody>
          <a:bodyPr wrap="square">
            <a:spAutoFit/>
          </a:bodyPr>
          <a:lstStyle/>
          <a:p>
            <a:pPr marL="12700" marR="5080" algn="ctr">
              <a:lnSpc>
                <a:spcPct val="124000"/>
              </a:lnSpc>
              <a:spcBef>
                <a:spcPts val="1610"/>
              </a:spcBef>
            </a:pPr>
            <a:r>
              <a:rPr lang="en-US" sz="2570" spc="-935" dirty="0">
                <a:latin typeface="Trebuchet MS"/>
                <a:cs typeface="Trebuchet MS"/>
              </a:rPr>
              <a:t>X</a:t>
            </a:r>
            <a:r>
              <a:rPr lang="en-US" sz="2570" spc="-740" dirty="0">
                <a:latin typeface="Trebuchet MS"/>
                <a:cs typeface="Trebuchet MS"/>
              </a:rPr>
              <a:t>^</a:t>
            </a:r>
            <a:r>
              <a:rPr lang="en-US" sz="2570" spc="-625" dirty="0">
                <a:latin typeface="Trebuchet MS"/>
                <a:cs typeface="Trebuchet MS"/>
              </a:rPr>
              <a:t>2</a:t>
            </a:r>
            <a:r>
              <a:rPr lang="en-US" sz="2570" spc="-840" dirty="0">
                <a:latin typeface="Trebuchet MS"/>
                <a:cs typeface="Trebuchet MS"/>
              </a:rPr>
              <a:t>/</a:t>
            </a:r>
            <a:r>
              <a:rPr lang="en-US" sz="2570" spc="-1055" dirty="0">
                <a:latin typeface="Trebuchet MS"/>
                <a:cs typeface="Trebuchet MS"/>
              </a:rPr>
              <a:t>A</a:t>
            </a:r>
            <a:r>
              <a:rPr lang="en-US" sz="2570" spc="-740" dirty="0">
                <a:latin typeface="Trebuchet MS"/>
                <a:cs typeface="Trebuchet MS"/>
              </a:rPr>
              <a:t>^</a:t>
            </a:r>
            <a:r>
              <a:rPr lang="en-US" sz="2570" spc="-620" dirty="0">
                <a:latin typeface="Trebuchet MS"/>
                <a:cs typeface="Trebuchet MS"/>
              </a:rPr>
              <a:t>2</a:t>
            </a:r>
            <a:r>
              <a:rPr lang="en-US" sz="2570" spc="-400" dirty="0">
                <a:latin typeface="Trebuchet MS"/>
                <a:cs typeface="Trebuchet MS"/>
              </a:rPr>
              <a:t> </a:t>
            </a:r>
            <a:r>
              <a:rPr lang="en-US" sz="2570" spc="-355" dirty="0">
                <a:latin typeface="Trebuchet MS"/>
                <a:cs typeface="Trebuchet MS"/>
              </a:rPr>
              <a:t>+</a:t>
            </a:r>
            <a:r>
              <a:rPr lang="en-US" sz="2570" spc="-570" dirty="0">
                <a:latin typeface="Trebuchet MS"/>
                <a:cs typeface="Trebuchet MS"/>
              </a:rPr>
              <a:t>(</a:t>
            </a:r>
            <a:r>
              <a:rPr lang="en-US" sz="2570" spc="-985" dirty="0">
                <a:latin typeface="Trebuchet MS"/>
                <a:cs typeface="Trebuchet MS"/>
              </a:rPr>
              <a:t>Y</a:t>
            </a:r>
            <a:r>
              <a:rPr lang="en-US" sz="2570" spc="-740" dirty="0">
                <a:latin typeface="Trebuchet MS"/>
                <a:cs typeface="Trebuchet MS"/>
              </a:rPr>
              <a:t>^</a:t>
            </a:r>
            <a:r>
              <a:rPr lang="en-US" sz="2570" spc="-625" dirty="0">
                <a:latin typeface="Trebuchet MS"/>
                <a:cs typeface="Trebuchet MS"/>
              </a:rPr>
              <a:t>2</a:t>
            </a:r>
            <a:r>
              <a:rPr lang="en-US" sz="2570" spc="-355" dirty="0">
                <a:latin typeface="Trebuchet MS"/>
                <a:cs typeface="Trebuchet MS"/>
              </a:rPr>
              <a:t>+</a:t>
            </a:r>
            <a:r>
              <a:rPr lang="en-US" sz="2570" spc="-990" dirty="0">
                <a:latin typeface="Trebuchet MS"/>
                <a:cs typeface="Trebuchet MS"/>
              </a:rPr>
              <a:t>Z</a:t>
            </a:r>
            <a:r>
              <a:rPr lang="en-US" sz="2570" spc="-740" dirty="0">
                <a:latin typeface="Trebuchet MS"/>
                <a:cs typeface="Trebuchet MS"/>
              </a:rPr>
              <a:t>^</a:t>
            </a:r>
            <a:r>
              <a:rPr lang="en-US" sz="2570" spc="-625" dirty="0">
                <a:latin typeface="Trebuchet MS"/>
                <a:cs typeface="Trebuchet MS"/>
              </a:rPr>
              <a:t>2</a:t>
            </a:r>
            <a:r>
              <a:rPr lang="en-US" sz="2570" spc="-570" dirty="0">
                <a:latin typeface="Trebuchet MS"/>
                <a:cs typeface="Trebuchet MS"/>
              </a:rPr>
              <a:t>)</a:t>
            </a:r>
            <a:r>
              <a:rPr lang="en-US" sz="2570" spc="-840" dirty="0">
                <a:latin typeface="Trebuchet MS"/>
                <a:cs typeface="Trebuchet MS"/>
              </a:rPr>
              <a:t>/</a:t>
            </a:r>
            <a:r>
              <a:rPr lang="en-US" sz="2570" spc="-940" dirty="0">
                <a:latin typeface="Trebuchet MS"/>
                <a:cs typeface="Trebuchet MS"/>
              </a:rPr>
              <a:t>B</a:t>
            </a:r>
            <a:r>
              <a:rPr lang="en-US" sz="2570" spc="-740" dirty="0">
                <a:latin typeface="Trebuchet MS"/>
                <a:cs typeface="Trebuchet MS"/>
              </a:rPr>
              <a:t>^</a:t>
            </a:r>
            <a:r>
              <a:rPr lang="en-US" sz="2570" spc="-620" dirty="0">
                <a:latin typeface="Trebuchet MS"/>
                <a:cs typeface="Trebuchet MS"/>
              </a:rPr>
              <a:t>2</a:t>
            </a:r>
            <a:r>
              <a:rPr lang="en-US" sz="2570" spc="-400" dirty="0">
                <a:latin typeface="Trebuchet MS"/>
                <a:cs typeface="Trebuchet MS"/>
              </a:rPr>
              <a:t> </a:t>
            </a:r>
            <a:r>
              <a:rPr lang="en-US" sz="2570" spc="-445" dirty="0">
                <a:latin typeface="Trebuchet MS"/>
                <a:cs typeface="Trebuchet MS"/>
              </a:rPr>
              <a:t>=</a:t>
            </a:r>
            <a:r>
              <a:rPr lang="en-US" sz="2570" spc="-990" dirty="0">
                <a:latin typeface="Trebuchet MS"/>
                <a:cs typeface="Trebuchet MS"/>
              </a:rPr>
              <a:t>1  </a:t>
            </a:r>
            <a:r>
              <a:rPr lang="en-US" sz="2570" spc="-695" dirty="0">
                <a:latin typeface="Trebuchet MS"/>
                <a:cs typeface="Trebuchet MS"/>
              </a:rPr>
              <a:t>(A&gt;B)</a:t>
            </a:r>
            <a:endParaRPr lang="en-US" sz="2570" dirty="0">
              <a:latin typeface="Trebuchet MS"/>
              <a:cs typeface="Trebuchet M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10566" y="427010"/>
            <a:ext cx="9000067" cy="377882"/>
          </a:xfrm>
          <a:prstGeom prst="rect">
            <a:avLst/>
          </a:prstGeom>
        </p:spPr>
        <p:txBody>
          <a:bodyPr vert="horz" wrap="square" lIns="0" tIns="8467" rIns="0" bIns="0" rtlCol="0">
            <a:spAutoFit/>
          </a:bodyPr>
          <a:lstStyle/>
          <a:p>
            <a:pPr marL="8467">
              <a:spcBef>
                <a:spcPts val="67"/>
              </a:spcBef>
            </a:pPr>
            <a:r>
              <a:rPr sz="2400" spc="117" dirty="0"/>
              <a:t>Основні</a:t>
            </a:r>
            <a:r>
              <a:rPr sz="2400" spc="-30" dirty="0"/>
              <a:t> </a:t>
            </a:r>
            <a:r>
              <a:rPr sz="2400" spc="190" dirty="0"/>
              <a:t>типи</a:t>
            </a:r>
            <a:r>
              <a:rPr sz="2400" spc="-30" dirty="0"/>
              <a:t> </a:t>
            </a:r>
            <a:r>
              <a:rPr sz="2400" spc="160" dirty="0"/>
              <a:t>поверхонь</a:t>
            </a:r>
            <a:r>
              <a:rPr sz="2400" spc="-30" dirty="0"/>
              <a:t> </a:t>
            </a:r>
            <a:r>
              <a:rPr sz="2400" spc="113" dirty="0"/>
              <a:t>другого</a:t>
            </a:r>
            <a:r>
              <a:rPr sz="2400" spc="-30" dirty="0"/>
              <a:t> </a:t>
            </a:r>
            <a:r>
              <a:rPr sz="2400" spc="93" dirty="0"/>
              <a:t>порядку</a:t>
            </a:r>
            <a:endParaRPr sz="2400" dirty="0"/>
          </a:p>
        </p:txBody>
      </p:sp>
      <p:pic>
        <p:nvPicPr>
          <p:cNvPr id="3" name="object 3"/>
          <p:cNvPicPr/>
          <p:nvPr/>
        </p:nvPicPr>
        <p:blipFill>
          <a:blip r:embed="rId2" cstate="print"/>
          <a:stretch>
            <a:fillRect/>
          </a:stretch>
        </p:blipFill>
        <p:spPr>
          <a:xfrm>
            <a:off x="533400" y="2382871"/>
            <a:ext cx="3790949" cy="3498849"/>
          </a:xfrm>
          <a:prstGeom prst="rect">
            <a:avLst/>
          </a:prstGeom>
        </p:spPr>
      </p:pic>
      <p:pic>
        <p:nvPicPr>
          <p:cNvPr id="4" name="object 4"/>
          <p:cNvPicPr/>
          <p:nvPr/>
        </p:nvPicPr>
        <p:blipFill>
          <a:blip r:embed="rId3" cstate="print"/>
          <a:stretch>
            <a:fillRect/>
          </a:stretch>
        </p:blipFill>
        <p:spPr>
          <a:xfrm>
            <a:off x="5081944" y="2318532"/>
            <a:ext cx="2451099" cy="3143249"/>
          </a:xfrm>
          <a:prstGeom prst="rect">
            <a:avLst/>
          </a:prstGeom>
        </p:spPr>
      </p:pic>
      <p:pic>
        <p:nvPicPr>
          <p:cNvPr id="5" name="object 5"/>
          <p:cNvPicPr/>
          <p:nvPr/>
        </p:nvPicPr>
        <p:blipFill>
          <a:blip r:embed="rId4" cstate="print"/>
          <a:stretch>
            <a:fillRect/>
          </a:stretch>
        </p:blipFill>
        <p:spPr>
          <a:xfrm>
            <a:off x="8610599" y="2255223"/>
            <a:ext cx="2933699" cy="3270249"/>
          </a:xfrm>
          <a:prstGeom prst="rect">
            <a:avLst/>
          </a:prstGeom>
        </p:spPr>
      </p:pic>
      <p:sp>
        <p:nvSpPr>
          <p:cNvPr id="8" name="TextBox 7">
            <a:extLst>
              <a:ext uri="{FF2B5EF4-FFF2-40B4-BE49-F238E27FC236}">
                <a16:creationId xmlns:a16="http://schemas.microsoft.com/office/drawing/2014/main" id="{4FD185C1-1D7A-04FC-D5F6-B2C3BD0DA745}"/>
              </a:ext>
            </a:extLst>
          </p:cNvPr>
          <p:cNvSpPr txBox="1"/>
          <p:nvPr/>
        </p:nvSpPr>
        <p:spPr>
          <a:xfrm>
            <a:off x="-494521" y="5798913"/>
            <a:ext cx="6554754" cy="658514"/>
          </a:xfrm>
          <a:prstGeom prst="rect">
            <a:avLst/>
          </a:prstGeom>
          <a:noFill/>
        </p:spPr>
        <p:txBody>
          <a:bodyPr wrap="square">
            <a:spAutoFit/>
          </a:bodyPr>
          <a:lstStyle/>
          <a:p>
            <a:pPr marR="1049655" algn="ctr">
              <a:lnSpc>
                <a:spcPts val="5060"/>
              </a:lnSpc>
              <a:spcBef>
                <a:spcPts val="1939"/>
              </a:spcBef>
            </a:pPr>
            <a:r>
              <a:rPr lang="en-US" sz="2570" spc="-725" dirty="0">
                <a:latin typeface="Trebuchet MS"/>
                <a:cs typeface="Trebuchet MS"/>
              </a:rPr>
              <a:t>X^2+Y^2=2PZ</a:t>
            </a:r>
            <a:endParaRPr lang="en-US" sz="2570" dirty="0">
              <a:latin typeface="Trebuchet MS"/>
              <a:cs typeface="Trebuchet MS"/>
            </a:endParaRPr>
          </a:p>
        </p:txBody>
      </p:sp>
      <p:sp>
        <p:nvSpPr>
          <p:cNvPr id="10" name="TextBox 9">
            <a:extLst>
              <a:ext uri="{FF2B5EF4-FFF2-40B4-BE49-F238E27FC236}">
                <a16:creationId xmlns:a16="http://schemas.microsoft.com/office/drawing/2014/main" id="{7CCE516D-9A5C-878B-CF87-E0D5CA0D8220}"/>
              </a:ext>
            </a:extLst>
          </p:cNvPr>
          <p:cNvSpPr txBox="1"/>
          <p:nvPr/>
        </p:nvSpPr>
        <p:spPr>
          <a:xfrm>
            <a:off x="2133600" y="5772476"/>
            <a:ext cx="6802016" cy="658514"/>
          </a:xfrm>
          <a:prstGeom prst="rect">
            <a:avLst/>
          </a:prstGeom>
          <a:noFill/>
        </p:spPr>
        <p:txBody>
          <a:bodyPr wrap="square">
            <a:spAutoFit/>
          </a:bodyPr>
          <a:lstStyle/>
          <a:p>
            <a:pPr marL="497205" algn="ctr">
              <a:lnSpc>
                <a:spcPts val="5060"/>
              </a:lnSpc>
              <a:spcBef>
                <a:spcPts val="1939"/>
              </a:spcBef>
            </a:pPr>
            <a:r>
              <a:rPr lang="en-US" sz="2570" dirty="0">
                <a:latin typeface="Trebuchet MS"/>
                <a:cs typeface="Trebuchet MS"/>
              </a:rPr>
              <a:t>(X^</a:t>
            </a:r>
            <a:r>
              <a:rPr lang="en-US" sz="2570" spc="-5" dirty="0">
                <a:latin typeface="Trebuchet MS"/>
                <a:cs typeface="Trebuchet MS"/>
              </a:rPr>
              <a:t>2+</a:t>
            </a:r>
            <a:r>
              <a:rPr lang="en-US" sz="2570" dirty="0">
                <a:latin typeface="Trebuchet MS"/>
                <a:cs typeface="Trebuchet MS"/>
              </a:rPr>
              <a:t>Y^</a:t>
            </a:r>
            <a:r>
              <a:rPr lang="en-US" sz="2570" spc="-5" dirty="0">
                <a:latin typeface="Trebuchet MS"/>
                <a:cs typeface="Trebuchet MS"/>
              </a:rPr>
              <a:t>2</a:t>
            </a:r>
            <a:r>
              <a:rPr lang="en-US" sz="2570" dirty="0">
                <a:latin typeface="Trebuchet MS"/>
                <a:cs typeface="Trebuchet MS"/>
              </a:rPr>
              <a:t>)/A^2</a:t>
            </a:r>
            <a:r>
              <a:rPr lang="en-US" sz="2570" spc="-395" dirty="0">
                <a:latin typeface="Trebuchet MS"/>
                <a:cs typeface="Trebuchet MS"/>
              </a:rPr>
              <a:t> </a:t>
            </a:r>
            <a:r>
              <a:rPr lang="en-US" sz="2570" dirty="0">
                <a:latin typeface="Trebuchet MS"/>
                <a:cs typeface="Trebuchet MS"/>
              </a:rPr>
              <a:t>-Z^</a:t>
            </a:r>
            <a:r>
              <a:rPr lang="en-US" sz="2570" spc="-5" dirty="0">
                <a:latin typeface="Trebuchet MS"/>
                <a:cs typeface="Trebuchet MS"/>
              </a:rPr>
              <a:t>2</a:t>
            </a:r>
            <a:r>
              <a:rPr lang="en-US" sz="2570" dirty="0">
                <a:latin typeface="Trebuchet MS"/>
                <a:cs typeface="Trebuchet MS"/>
              </a:rPr>
              <a:t>/B^2</a:t>
            </a:r>
            <a:r>
              <a:rPr lang="en-US" sz="2570" spc="-395" dirty="0">
                <a:latin typeface="Trebuchet MS"/>
                <a:cs typeface="Trebuchet MS"/>
              </a:rPr>
              <a:t> </a:t>
            </a:r>
            <a:r>
              <a:rPr lang="en-US" sz="2570" spc="-5" dirty="0">
                <a:latin typeface="Trebuchet MS"/>
                <a:cs typeface="Trebuchet MS"/>
              </a:rPr>
              <a:t>=</a:t>
            </a:r>
            <a:r>
              <a:rPr lang="en-US" sz="2570" dirty="0">
                <a:latin typeface="Trebuchet MS"/>
                <a:cs typeface="Trebuchet MS"/>
              </a:rPr>
              <a:t>1</a:t>
            </a:r>
          </a:p>
        </p:txBody>
      </p:sp>
      <p:sp>
        <p:nvSpPr>
          <p:cNvPr id="12" name="TextBox 11">
            <a:extLst>
              <a:ext uri="{FF2B5EF4-FFF2-40B4-BE49-F238E27FC236}">
                <a16:creationId xmlns:a16="http://schemas.microsoft.com/office/drawing/2014/main" id="{B3AE0F1A-0779-0039-6492-8DBE4D6E3AFA}"/>
              </a:ext>
            </a:extLst>
          </p:cNvPr>
          <p:cNvSpPr txBox="1"/>
          <p:nvPr/>
        </p:nvSpPr>
        <p:spPr>
          <a:xfrm>
            <a:off x="6477000" y="5777142"/>
            <a:ext cx="6802016" cy="658514"/>
          </a:xfrm>
          <a:prstGeom prst="rect">
            <a:avLst/>
          </a:prstGeom>
          <a:noFill/>
        </p:spPr>
        <p:txBody>
          <a:bodyPr wrap="square">
            <a:spAutoFit/>
          </a:bodyPr>
          <a:lstStyle/>
          <a:p>
            <a:pPr marL="560070" algn="ctr">
              <a:lnSpc>
                <a:spcPts val="5060"/>
              </a:lnSpc>
              <a:spcBef>
                <a:spcPts val="1939"/>
              </a:spcBef>
            </a:pPr>
            <a:r>
              <a:rPr lang="en-US" sz="2570" dirty="0">
                <a:latin typeface="Trebuchet MS"/>
                <a:cs typeface="Trebuchet MS"/>
              </a:rPr>
              <a:t>X^</a:t>
            </a:r>
            <a:r>
              <a:rPr lang="en-US" sz="2570" spc="-5" dirty="0">
                <a:latin typeface="Trebuchet MS"/>
                <a:cs typeface="Trebuchet MS"/>
              </a:rPr>
              <a:t>2</a:t>
            </a:r>
            <a:r>
              <a:rPr lang="en-US" sz="2570" dirty="0">
                <a:latin typeface="Trebuchet MS"/>
                <a:cs typeface="Trebuchet MS"/>
              </a:rPr>
              <a:t>/A^2</a:t>
            </a:r>
            <a:r>
              <a:rPr lang="en-US" sz="2570" spc="-395" dirty="0">
                <a:latin typeface="Trebuchet MS"/>
                <a:cs typeface="Trebuchet MS"/>
              </a:rPr>
              <a:t> </a:t>
            </a:r>
            <a:r>
              <a:rPr lang="en-US" sz="2570" dirty="0">
                <a:latin typeface="Trebuchet MS"/>
                <a:cs typeface="Trebuchet MS"/>
              </a:rPr>
              <a:t>-(Y^</a:t>
            </a:r>
            <a:r>
              <a:rPr lang="en-US" sz="2570" spc="-5" dirty="0">
                <a:latin typeface="Trebuchet MS"/>
                <a:cs typeface="Trebuchet MS"/>
              </a:rPr>
              <a:t>2+</a:t>
            </a:r>
            <a:r>
              <a:rPr lang="en-US" sz="2570" dirty="0">
                <a:latin typeface="Trebuchet MS"/>
                <a:cs typeface="Trebuchet MS"/>
              </a:rPr>
              <a:t>Z^</a:t>
            </a:r>
            <a:r>
              <a:rPr lang="en-US" sz="2570" spc="-5" dirty="0">
                <a:latin typeface="Trebuchet MS"/>
                <a:cs typeface="Trebuchet MS"/>
              </a:rPr>
              <a:t>2</a:t>
            </a:r>
            <a:r>
              <a:rPr lang="en-US" sz="2570" dirty="0">
                <a:latin typeface="Trebuchet MS"/>
                <a:cs typeface="Trebuchet MS"/>
              </a:rPr>
              <a:t>)/B^2</a:t>
            </a:r>
            <a:r>
              <a:rPr lang="en-US" sz="2570" spc="-395" dirty="0">
                <a:latin typeface="Trebuchet MS"/>
                <a:cs typeface="Trebuchet MS"/>
              </a:rPr>
              <a:t> </a:t>
            </a:r>
            <a:r>
              <a:rPr lang="en-US" sz="2570" spc="-5" dirty="0">
                <a:latin typeface="Trebuchet MS"/>
                <a:cs typeface="Trebuchet MS"/>
              </a:rPr>
              <a:t>=</a:t>
            </a:r>
            <a:r>
              <a:rPr lang="en-US" sz="2570" dirty="0">
                <a:latin typeface="Trebuchet MS"/>
                <a:cs typeface="Trebuchet MS"/>
              </a:rPr>
              <a:t>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55204" y="2057812"/>
            <a:ext cx="6327987" cy="4686300"/>
            <a:chOff x="1028700" y="2040409"/>
            <a:chExt cx="9491980" cy="7029450"/>
          </a:xfrm>
        </p:grpSpPr>
        <p:pic>
          <p:nvPicPr>
            <p:cNvPr id="3" name="object 3"/>
            <p:cNvPicPr/>
            <p:nvPr/>
          </p:nvPicPr>
          <p:blipFill>
            <a:blip r:embed="rId2" cstate="print"/>
            <a:stretch>
              <a:fillRect/>
            </a:stretch>
          </p:blipFill>
          <p:spPr>
            <a:xfrm>
              <a:off x="1028700" y="2040409"/>
              <a:ext cx="9363074" cy="7029449"/>
            </a:xfrm>
            <a:prstGeom prst="rect">
              <a:avLst/>
            </a:prstGeom>
          </p:spPr>
        </p:pic>
        <p:pic>
          <p:nvPicPr>
            <p:cNvPr id="4" name="object 4"/>
            <p:cNvPicPr/>
            <p:nvPr/>
          </p:nvPicPr>
          <p:blipFill>
            <a:blip r:embed="rId3" cstate="print"/>
            <a:stretch>
              <a:fillRect/>
            </a:stretch>
          </p:blipFill>
          <p:spPr>
            <a:xfrm>
              <a:off x="10310654" y="3070541"/>
              <a:ext cx="209550" cy="209549"/>
            </a:xfrm>
            <a:prstGeom prst="rect">
              <a:avLst/>
            </a:prstGeom>
          </p:spPr>
        </p:pic>
        <p:pic>
          <p:nvPicPr>
            <p:cNvPr id="5" name="object 5"/>
            <p:cNvPicPr/>
            <p:nvPr/>
          </p:nvPicPr>
          <p:blipFill>
            <a:blip r:embed="rId4" cstate="print"/>
            <a:stretch>
              <a:fillRect/>
            </a:stretch>
          </p:blipFill>
          <p:spPr>
            <a:xfrm>
              <a:off x="10291604" y="6299516"/>
              <a:ext cx="200024" cy="200024"/>
            </a:xfrm>
            <a:prstGeom prst="rect">
              <a:avLst/>
            </a:prstGeom>
          </p:spPr>
        </p:pic>
      </p:grpSp>
      <p:sp>
        <p:nvSpPr>
          <p:cNvPr id="6" name="object 6"/>
          <p:cNvSpPr txBox="1">
            <a:spLocks noGrp="1"/>
          </p:cNvSpPr>
          <p:nvPr>
            <p:ph type="title"/>
          </p:nvPr>
        </p:nvSpPr>
        <p:spPr>
          <a:xfrm>
            <a:off x="4343400" y="429542"/>
            <a:ext cx="9033510" cy="377882"/>
          </a:xfrm>
          <a:prstGeom prst="rect">
            <a:avLst/>
          </a:prstGeom>
        </p:spPr>
        <p:txBody>
          <a:bodyPr vert="horz" wrap="square" lIns="0" tIns="8467" rIns="0" bIns="0" rtlCol="0">
            <a:spAutoFit/>
          </a:bodyPr>
          <a:lstStyle/>
          <a:p>
            <a:pPr marL="8467">
              <a:spcBef>
                <a:spcPts val="67"/>
              </a:spcBef>
            </a:pPr>
            <a:r>
              <a:rPr sz="2400" spc="117" dirty="0"/>
              <a:t>Основні</a:t>
            </a:r>
            <a:r>
              <a:rPr sz="2400" spc="-33" dirty="0"/>
              <a:t> </a:t>
            </a:r>
            <a:r>
              <a:rPr sz="2400" spc="120" dirty="0"/>
              <a:t>переваги</a:t>
            </a:r>
            <a:r>
              <a:rPr sz="2400" spc="-33" dirty="0"/>
              <a:t> </a:t>
            </a:r>
            <a:r>
              <a:rPr sz="2400" spc="133" dirty="0"/>
              <a:t>параболічного</a:t>
            </a:r>
            <a:r>
              <a:rPr sz="2400" spc="-30" dirty="0"/>
              <a:t> </a:t>
            </a:r>
            <a:r>
              <a:rPr sz="2400" spc="90" dirty="0"/>
              <a:t>будинку</a:t>
            </a:r>
            <a:endParaRPr sz="2400" dirty="0"/>
          </a:p>
        </p:txBody>
      </p:sp>
      <p:sp>
        <p:nvSpPr>
          <p:cNvPr id="7" name="object 7"/>
          <p:cNvSpPr txBox="1"/>
          <p:nvPr/>
        </p:nvSpPr>
        <p:spPr>
          <a:xfrm>
            <a:off x="7227572" y="3093605"/>
            <a:ext cx="4722283" cy="2614712"/>
          </a:xfrm>
          <a:prstGeom prst="rect">
            <a:avLst/>
          </a:prstGeom>
        </p:spPr>
        <p:txBody>
          <a:bodyPr vert="horz" wrap="square" lIns="0" tIns="8467" rIns="0" bIns="0" rtlCol="0">
            <a:spAutoFit/>
          </a:bodyPr>
          <a:lstStyle/>
          <a:p>
            <a:pPr marL="37255" marR="3387" algn="just">
              <a:lnSpc>
                <a:spcPct val="115500"/>
              </a:lnSpc>
              <a:spcBef>
                <a:spcPts val="67"/>
              </a:spcBef>
            </a:pPr>
            <a:r>
              <a:rPr sz="2400" spc="33" dirty="0">
                <a:latin typeface="Times New Roman" panose="02020603050405020304" pitchFamily="18" charset="0"/>
                <a:cs typeface="Times New Roman" panose="02020603050405020304" pitchFamily="18" charset="0"/>
              </a:rPr>
              <a:t>Через </a:t>
            </a:r>
            <a:r>
              <a:rPr sz="2400" spc="50" dirty="0">
                <a:latin typeface="Times New Roman" panose="02020603050405020304" pitchFamily="18" charset="0"/>
                <a:cs typeface="Times New Roman" panose="02020603050405020304" pitchFamily="18" charset="0"/>
              </a:rPr>
              <a:t>відсутність </a:t>
            </a:r>
            <a:r>
              <a:rPr sz="2400" spc="53" dirty="0">
                <a:latin typeface="Times New Roman" panose="02020603050405020304" pitchFamily="18" charset="0"/>
                <a:cs typeface="Times New Roman" panose="02020603050405020304" pitchFamily="18" charset="0"/>
              </a:rPr>
              <a:t>кутів </a:t>
            </a:r>
            <a:r>
              <a:rPr sz="2400" spc="10" dirty="0">
                <a:latin typeface="Times New Roman" panose="02020603050405020304" pitchFamily="18" charset="0"/>
                <a:cs typeface="Times New Roman" panose="02020603050405020304" pitchFamily="18" charset="0"/>
              </a:rPr>
              <a:t>у </a:t>
            </a:r>
            <a:r>
              <a:rPr sz="2400" spc="-807" dirty="0">
                <a:latin typeface="Times New Roman" panose="02020603050405020304" pitchFamily="18" charset="0"/>
                <a:cs typeface="Times New Roman" panose="02020603050405020304" pitchFamily="18" charset="0"/>
              </a:rPr>
              <a:t> </a:t>
            </a:r>
            <a:r>
              <a:rPr sz="2400" spc="83" dirty="0">
                <a:latin typeface="Times New Roman" panose="02020603050405020304" pitchFamily="18" charset="0"/>
                <a:cs typeface="Times New Roman" panose="02020603050405020304" pitchFamily="18" charset="0"/>
              </a:rPr>
              <a:t>конструкції</a:t>
            </a:r>
            <a:r>
              <a:rPr sz="2400" spc="-40" dirty="0">
                <a:latin typeface="Times New Roman" panose="02020603050405020304" pitchFamily="18" charset="0"/>
                <a:cs typeface="Times New Roman" panose="02020603050405020304" pitchFamily="18" charset="0"/>
              </a:rPr>
              <a:t> </a:t>
            </a:r>
            <a:r>
              <a:rPr sz="2400" spc="40" dirty="0">
                <a:latin typeface="Times New Roman" panose="02020603050405020304" pitchFamily="18" charset="0"/>
                <a:cs typeface="Times New Roman" panose="02020603050405020304" pitchFamily="18" charset="0"/>
              </a:rPr>
              <a:t>будівлі</a:t>
            </a:r>
            <a:r>
              <a:rPr sz="2400" spc="-37" dirty="0">
                <a:latin typeface="Times New Roman" panose="02020603050405020304" pitchFamily="18" charset="0"/>
                <a:cs typeface="Times New Roman" panose="02020603050405020304" pitchFamily="18" charset="0"/>
              </a:rPr>
              <a:t> </a:t>
            </a:r>
            <a:r>
              <a:rPr sz="2400" spc="33" dirty="0">
                <a:latin typeface="Times New Roman" panose="02020603050405020304" pitchFamily="18" charset="0"/>
                <a:cs typeface="Times New Roman" panose="02020603050405020304" pitchFamily="18" charset="0"/>
              </a:rPr>
              <a:t>стали </a:t>
            </a:r>
            <a:r>
              <a:rPr sz="2400" spc="-807" dirty="0">
                <a:latin typeface="Times New Roman" panose="02020603050405020304" pitchFamily="18" charset="0"/>
                <a:cs typeface="Times New Roman" panose="02020603050405020304" pitchFamily="18" charset="0"/>
              </a:rPr>
              <a:t> </a:t>
            </a:r>
            <a:r>
              <a:rPr sz="2400" spc="123" dirty="0">
                <a:latin typeface="Times New Roman" panose="02020603050405020304" pitchFamily="18" charset="0"/>
                <a:cs typeface="Times New Roman" panose="02020603050405020304" pitchFamily="18" charset="0"/>
              </a:rPr>
              <a:t>більш</a:t>
            </a:r>
            <a:r>
              <a:rPr sz="2400" spc="-27" dirty="0">
                <a:latin typeface="Times New Roman" panose="02020603050405020304" pitchFamily="18" charset="0"/>
                <a:cs typeface="Times New Roman" panose="02020603050405020304" pitchFamily="18" charset="0"/>
              </a:rPr>
              <a:t> </a:t>
            </a:r>
            <a:r>
              <a:rPr sz="2400" spc="117" dirty="0">
                <a:latin typeface="Times New Roman" panose="02020603050405020304" pitchFamily="18" charset="0"/>
                <a:cs typeface="Times New Roman" panose="02020603050405020304" pitchFamily="18" charset="0"/>
              </a:rPr>
              <a:t>енерговигідні</a:t>
            </a:r>
            <a:endParaRPr sz="2400" dirty="0">
              <a:latin typeface="Times New Roman" panose="02020603050405020304" pitchFamily="18" charset="0"/>
              <a:cs typeface="Times New Roman" panose="02020603050405020304" pitchFamily="18" charset="0"/>
            </a:endParaRPr>
          </a:p>
          <a:p>
            <a:pPr>
              <a:spcBef>
                <a:spcPts val="7"/>
              </a:spcBef>
            </a:pPr>
            <a:endParaRPr sz="3200" dirty="0">
              <a:latin typeface="Times New Roman" panose="02020603050405020304" pitchFamily="18" charset="0"/>
              <a:cs typeface="Times New Roman" panose="02020603050405020304" pitchFamily="18" charset="0"/>
            </a:endParaRPr>
          </a:p>
          <a:p>
            <a:pPr marL="8467" marR="457223">
              <a:lnSpc>
                <a:spcPct val="116500"/>
              </a:lnSpc>
            </a:pPr>
            <a:r>
              <a:rPr sz="2400" spc="-100" dirty="0">
                <a:latin typeface="Times New Roman" panose="02020603050405020304" pitchFamily="18" charset="0"/>
                <a:cs typeface="Times New Roman" panose="02020603050405020304" pitchFamily="18" charset="0"/>
              </a:rPr>
              <a:t>Дає</a:t>
            </a:r>
            <a:r>
              <a:rPr sz="2400" spc="-50" dirty="0">
                <a:latin typeface="Times New Roman" panose="02020603050405020304" pitchFamily="18" charset="0"/>
                <a:cs typeface="Times New Roman" panose="02020603050405020304" pitchFamily="18" charset="0"/>
              </a:rPr>
              <a:t> </a:t>
            </a:r>
            <a:r>
              <a:rPr sz="2400" spc="103" dirty="0">
                <a:latin typeface="Times New Roman" panose="02020603050405020304" pitchFamily="18" charset="0"/>
                <a:cs typeface="Times New Roman" panose="02020603050405020304" pitchFamily="18" charset="0"/>
              </a:rPr>
              <a:t>значне</a:t>
            </a:r>
            <a:r>
              <a:rPr sz="2400" spc="-47" dirty="0">
                <a:latin typeface="Times New Roman" panose="02020603050405020304" pitchFamily="18" charset="0"/>
                <a:cs typeface="Times New Roman" panose="02020603050405020304" pitchFamily="18" charset="0"/>
              </a:rPr>
              <a:t> </a:t>
            </a:r>
            <a:r>
              <a:rPr sz="2400" spc="110" dirty="0">
                <a:latin typeface="Times New Roman" panose="02020603050405020304" pitchFamily="18" charset="0"/>
                <a:cs typeface="Times New Roman" panose="02020603050405020304" pitchFamily="18" charset="0"/>
              </a:rPr>
              <a:t>зменшення </a:t>
            </a:r>
            <a:r>
              <a:rPr sz="2400" spc="-770" dirty="0">
                <a:latin typeface="Times New Roman" panose="02020603050405020304" pitchFamily="18" charset="0"/>
                <a:cs typeface="Times New Roman" panose="02020603050405020304" pitchFamily="18" charset="0"/>
              </a:rPr>
              <a:t> </a:t>
            </a:r>
            <a:r>
              <a:rPr sz="2400" spc="87" dirty="0">
                <a:latin typeface="Times New Roman" panose="02020603050405020304" pitchFamily="18" charset="0"/>
                <a:cs typeface="Times New Roman" panose="02020603050405020304" pitchFamily="18" charset="0"/>
              </a:rPr>
              <a:t>неекспатованого </a:t>
            </a:r>
            <a:r>
              <a:rPr sz="2400" spc="90" dirty="0">
                <a:latin typeface="Times New Roman" panose="02020603050405020304" pitchFamily="18" charset="0"/>
                <a:cs typeface="Times New Roman" panose="02020603050405020304" pitchFamily="18" charset="0"/>
              </a:rPr>
              <a:t> </a:t>
            </a:r>
            <a:r>
              <a:rPr sz="2400" spc="93" dirty="0">
                <a:latin typeface="Times New Roman" panose="02020603050405020304" pitchFamily="18" charset="0"/>
                <a:cs typeface="Times New Roman" panose="02020603050405020304" pitchFamily="18" charset="0"/>
              </a:rPr>
              <a:t>простору</a:t>
            </a:r>
            <a:endParaRPr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a:spLocks noGrp="1"/>
          </p:cNvSpPr>
          <p:nvPr>
            <p:ph type="title"/>
          </p:nvPr>
        </p:nvSpPr>
        <p:spPr>
          <a:xfrm>
            <a:off x="4230531" y="363234"/>
            <a:ext cx="5707380" cy="513715"/>
          </a:xfrm>
          <a:prstGeom prst="rect">
            <a:avLst/>
          </a:prstGeom>
        </p:spPr>
        <p:txBody>
          <a:bodyPr vert="horz" wrap="square" lIns="0" tIns="13335" rIns="0" bIns="0" rtlCol="0">
            <a:spAutoFit/>
          </a:bodyPr>
          <a:lstStyle/>
          <a:p>
            <a:pPr marL="12700">
              <a:lnSpc>
                <a:spcPct val="100000"/>
              </a:lnSpc>
              <a:spcBef>
                <a:spcPts val="105"/>
              </a:spcBef>
            </a:pPr>
            <a:r>
              <a:rPr sz="3200" spc="-40" dirty="0"/>
              <a:t>Наукова</a:t>
            </a:r>
            <a:r>
              <a:rPr sz="3200" spc="-65" dirty="0"/>
              <a:t> </a:t>
            </a:r>
            <a:r>
              <a:rPr sz="3200" spc="-10" dirty="0"/>
              <a:t>спрямованість</a:t>
            </a:r>
            <a:r>
              <a:rPr sz="3200" spc="-65" dirty="0"/>
              <a:t> </a:t>
            </a:r>
            <a:r>
              <a:rPr sz="3200" spc="-15" dirty="0"/>
              <a:t>гуртка</a:t>
            </a:r>
            <a:endParaRPr sz="3200"/>
          </a:p>
        </p:txBody>
      </p:sp>
      <p:sp>
        <p:nvSpPr>
          <p:cNvPr id="4" name="object 4"/>
          <p:cNvSpPr txBox="1"/>
          <p:nvPr/>
        </p:nvSpPr>
        <p:spPr>
          <a:xfrm>
            <a:off x="664664" y="1795138"/>
            <a:ext cx="8405495" cy="4638675"/>
          </a:xfrm>
          <a:prstGeom prst="rect">
            <a:avLst/>
          </a:prstGeom>
        </p:spPr>
        <p:txBody>
          <a:bodyPr vert="horz" wrap="square" lIns="0" tIns="12065" rIns="0" bIns="0" rtlCol="0">
            <a:spAutoFit/>
          </a:bodyPr>
          <a:lstStyle/>
          <a:p>
            <a:pPr marL="3937635" marR="5080" indent="-1471295">
              <a:lnSpc>
                <a:spcPct val="100000"/>
              </a:lnSpc>
              <a:spcBef>
                <a:spcPts val="95"/>
              </a:spcBef>
            </a:pPr>
            <a:r>
              <a:rPr sz="2800" spc="-40" dirty="0">
                <a:latin typeface="Times New Roman"/>
                <a:cs typeface="Times New Roman"/>
              </a:rPr>
              <a:t>Додаткові</a:t>
            </a:r>
            <a:r>
              <a:rPr sz="2800" spc="5" dirty="0">
                <a:latin typeface="Times New Roman"/>
                <a:cs typeface="Times New Roman"/>
              </a:rPr>
              <a:t> </a:t>
            </a:r>
            <a:r>
              <a:rPr sz="2800" spc="-10" dirty="0">
                <a:latin typeface="Times New Roman"/>
                <a:cs typeface="Times New Roman"/>
              </a:rPr>
              <a:t>розділи</a:t>
            </a:r>
            <a:r>
              <a:rPr sz="2800" spc="-20" dirty="0">
                <a:latin typeface="Times New Roman"/>
                <a:cs typeface="Times New Roman"/>
              </a:rPr>
              <a:t> </a:t>
            </a:r>
            <a:r>
              <a:rPr sz="2800" spc="-5" dirty="0">
                <a:latin typeface="Times New Roman"/>
                <a:cs typeface="Times New Roman"/>
              </a:rPr>
              <a:t>вищої </a:t>
            </a:r>
            <a:r>
              <a:rPr sz="2800" spc="15" dirty="0">
                <a:latin typeface="Times New Roman"/>
                <a:cs typeface="Times New Roman"/>
              </a:rPr>
              <a:t>та</a:t>
            </a:r>
            <a:r>
              <a:rPr sz="2800" spc="-5" dirty="0">
                <a:latin typeface="Times New Roman"/>
                <a:cs typeface="Times New Roman"/>
              </a:rPr>
              <a:t> прикладної </a:t>
            </a:r>
            <a:r>
              <a:rPr sz="2800" spc="-685" dirty="0">
                <a:latin typeface="Times New Roman"/>
                <a:cs typeface="Times New Roman"/>
              </a:rPr>
              <a:t> </a:t>
            </a:r>
            <a:r>
              <a:rPr sz="2800" spc="-25" dirty="0">
                <a:latin typeface="Times New Roman"/>
                <a:cs typeface="Times New Roman"/>
              </a:rPr>
              <a:t>математики,</a:t>
            </a:r>
            <a:r>
              <a:rPr sz="2800" spc="35" dirty="0">
                <a:latin typeface="Times New Roman"/>
                <a:cs typeface="Times New Roman"/>
              </a:rPr>
              <a:t> </a:t>
            </a:r>
            <a:r>
              <a:rPr sz="2800" spc="-5" dirty="0">
                <a:latin typeface="Times New Roman"/>
                <a:cs typeface="Times New Roman"/>
              </a:rPr>
              <a:t>а саме:</a:t>
            </a:r>
            <a:endParaRPr sz="2800">
              <a:latin typeface="Times New Roman"/>
              <a:cs typeface="Times New Roman"/>
            </a:endParaRPr>
          </a:p>
          <a:p>
            <a:pPr marL="299085" indent="-287020">
              <a:lnSpc>
                <a:spcPct val="100000"/>
              </a:lnSpc>
              <a:spcBef>
                <a:spcPts val="810"/>
              </a:spcBef>
              <a:buFont typeface="Arial MT"/>
              <a:buChar char="•"/>
              <a:tabLst>
                <a:tab pos="299085" algn="l"/>
                <a:tab pos="299720" algn="l"/>
              </a:tabLst>
            </a:pPr>
            <a:r>
              <a:rPr sz="2400" spc="-30" dirty="0">
                <a:latin typeface="Times New Roman"/>
                <a:cs typeface="Times New Roman"/>
              </a:rPr>
              <a:t>Методи</a:t>
            </a:r>
            <a:r>
              <a:rPr sz="2400" spc="5" dirty="0">
                <a:latin typeface="Times New Roman"/>
                <a:cs typeface="Times New Roman"/>
              </a:rPr>
              <a:t> </a:t>
            </a:r>
            <a:r>
              <a:rPr sz="2400" spc="-5" dirty="0">
                <a:latin typeface="Times New Roman"/>
                <a:cs typeface="Times New Roman"/>
              </a:rPr>
              <a:t>оптимізації</a:t>
            </a:r>
            <a:endParaRPr sz="2400">
              <a:latin typeface="Times New Roman"/>
              <a:cs typeface="Times New Roman"/>
            </a:endParaRPr>
          </a:p>
          <a:p>
            <a:pPr marL="299085" marR="851535" indent="-287020">
              <a:lnSpc>
                <a:spcPct val="100000"/>
              </a:lnSpc>
              <a:buFont typeface="Arial MT"/>
              <a:buChar char="•"/>
              <a:tabLst>
                <a:tab pos="299085" algn="l"/>
                <a:tab pos="299720" algn="l"/>
                <a:tab pos="1282065" algn="l"/>
                <a:tab pos="3683635" algn="l"/>
                <a:tab pos="4815840" algn="l"/>
                <a:tab pos="5231765" algn="l"/>
                <a:tab pos="5546090" algn="l"/>
                <a:tab pos="7393305" algn="l"/>
              </a:tabLst>
            </a:pPr>
            <a:r>
              <a:rPr sz="2400" spc="-100" dirty="0">
                <a:latin typeface="Times New Roman"/>
                <a:cs typeface="Times New Roman"/>
              </a:rPr>
              <a:t>Т</a:t>
            </a:r>
            <a:r>
              <a:rPr sz="2400" dirty="0">
                <a:latin typeface="Times New Roman"/>
                <a:cs typeface="Times New Roman"/>
              </a:rPr>
              <a:t>еорія	д</a:t>
            </a:r>
            <a:r>
              <a:rPr sz="2400" spc="-5" dirty="0">
                <a:latin typeface="Times New Roman"/>
                <a:cs typeface="Times New Roman"/>
              </a:rPr>
              <a:t>и</a:t>
            </a:r>
            <a:r>
              <a:rPr sz="2400" spc="-10" dirty="0">
                <a:latin typeface="Times New Roman"/>
                <a:cs typeface="Times New Roman"/>
              </a:rPr>
              <a:t>ф</a:t>
            </a:r>
            <a:r>
              <a:rPr sz="2400" dirty="0">
                <a:latin typeface="Times New Roman"/>
                <a:cs typeface="Times New Roman"/>
              </a:rPr>
              <a:t>ере</a:t>
            </a:r>
            <a:r>
              <a:rPr sz="2400" spc="-5" dirty="0">
                <a:latin typeface="Times New Roman"/>
                <a:cs typeface="Times New Roman"/>
              </a:rPr>
              <a:t>нц</a:t>
            </a:r>
            <a:r>
              <a:rPr sz="2400" spc="-10" dirty="0">
                <a:latin typeface="Times New Roman"/>
                <a:cs typeface="Times New Roman"/>
              </a:rPr>
              <a:t>і</a:t>
            </a:r>
            <a:r>
              <a:rPr sz="2400" spc="25" dirty="0">
                <a:latin typeface="Times New Roman"/>
                <a:cs typeface="Times New Roman"/>
              </a:rPr>
              <a:t>а</a:t>
            </a:r>
            <a:r>
              <a:rPr sz="2400" dirty="0">
                <a:latin typeface="Times New Roman"/>
                <a:cs typeface="Times New Roman"/>
              </a:rPr>
              <a:t>л</a:t>
            </a:r>
            <a:r>
              <a:rPr sz="2400" spc="-5" dirty="0">
                <a:latin typeface="Times New Roman"/>
                <a:cs typeface="Times New Roman"/>
              </a:rPr>
              <a:t>ьни</a:t>
            </a:r>
            <a:r>
              <a:rPr sz="2400" dirty="0">
                <a:latin typeface="Times New Roman"/>
                <a:cs typeface="Times New Roman"/>
              </a:rPr>
              <a:t>х	рі</a:t>
            </a:r>
            <a:r>
              <a:rPr sz="2400" spc="-10" dirty="0">
                <a:latin typeface="Times New Roman"/>
                <a:cs typeface="Times New Roman"/>
              </a:rPr>
              <a:t>в</a:t>
            </a:r>
            <a:r>
              <a:rPr sz="2400" spc="-5" dirty="0">
                <a:latin typeface="Times New Roman"/>
                <a:cs typeface="Times New Roman"/>
              </a:rPr>
              <a:t>нян</a:t>
            </a:r>
            <a:r>
              <a:rPr sz="2400" dirty="0">
                <a:latin typeface="Times New Roman"/>
                <a:cs typeface="Times New Roman"/>
              </a:rPr>
              <a:t>ь	</a:t>
            </a:r>
            <a:r>
              <a:rPr sz="2400" spc="15" dirty="0">
                <a:latin typeface="Times New Roman"/>
                <a:cs typeface="Times New Roman"/>
              </a:rPr>
              <a:t>т</a:t>
            </a:r>
            <a:r>
              <a:rPr sz="2400" dirty="0">
                <a:latin typeface="Times New Roman"/>
                <a:cs typeface="Times New Roman"/>
              </a:rPr>
              <a:t>а	</a:t>
            </a:r>
            <a:r>
              <a:rPr sz="2400" spc="-10" dirty="0">
                <a:latin typeface="Times New Roman"/>
                <a:cs typeface="Times New Roman"/>
              </a:rPr>
              <a:t>ї</a:t>
            </a:r>
            <a:r>
              <a:rPr sz="2400" dirty="0">
                <a:latin typeface="Times New Roman"/>
                <a:cs typeface="Times New Roman"/>
              </a:rPr>
              <a:t>ї	зас</a:t>
            </a:r>
            <a:r>
              <a:rPr sz="2400" spc="-45" dirty="0">
                <a:latin typeface="Times New Roman"/>
                <a:cs typeface="Times New Roman"/>
              </a:rPr>
              <a:t>т</a:t>
            </a:r>
            <a:r>
              <a:rPr sz="2400" spc="45" dirty="0">
                <a:latin typeface="Times New Roman"/>
                <a:cs typeface="Times New Roman"/>
              </a:rPr>
              <a:t>о</a:t>
            </a:r>
            <a:r>
              <a:rPr sz="2400" spc="-50" dirty="0">
                <a:latin typeface="Times New Roman"/>
                <a:cs typeface="Times New Roman"/>
              </a:rPr>
              <a:t>с</a:t>
            </a:r>
            <a:r>
              <a:rPr sz="2400" spc="20" dirty="0">
                <a:latin typeface="Times New Roman"/>
                <a:cs typeface="Times New Roman"/>
              </a:rPr>
              <a:t>у</a:t>
            </a:r>
            <a:r>
              <a:rPr sz="2400" spc="-45" dirty="0">
                <a:latin typeface="Times New Roman"/>
                <a:cs typeface="Times New Roman"/>
              </a:rPr>
              <a:t>в</a:t>
            </a:r>
            <a:r>
              <a:rPr sz="2400" dirty="0">
                <a:latin typeface="Times New Roman"/>
                <a:cs typeface="Times New Roman"/>
              </a:rPr>
              <a:t>а</a:t>
            </a:r>
            <a:r>
              <a:rPr sz="2400" spc="-5" dirty="0">
                <a:latin typeface="Times New Roman"/>
                <a:cs typeface="Times New Roman"/>
              </a:rPr>
              <a:t>нн</a:t>
            </a:r>
            <a:r>
              <a:rPr sz="2400" dirty="0">
                <a:latin typeface="Times New Roman"/>
                <a:cs typeface="Times New Roman"/>
              </a:rPr>
              <a:t>я	у  </a:t>
            </a:r>
            <a:r>
              <a:rPr sz="2400" spc="-20" dirty="0">
                <a:latin typeface="Times New Roman"/>
                <a:cs typeface="Times New Roman"/>
              </a:rPr>
              <a:t>математичному</a:t>
            </a:r>
            <a:r>
              <a:rPr sz="2400" spc="-5" dirty="0">
                <a:latin typeface="Times New Roman"/>
                <a:cs typeface="Times New Roman"/>
              </a:rPr>
              <a:t> </a:t>
            </a:r>
            <a:r>
              <a:rPr sz="2400" spc="-15" dirty="0">
                <a:latin typeface="Times New Roman"/>
                <a:cs typeface="Times New Roman"/>
              </a:rPr>
              <a:t>моделюванні</a:t>
            </a:r>
            <a:endParaRPr sz="2400">
              <a:latin typeface="Times New Roman"/>
              <a:cs typeface="Times New Roman"/>
            </a:endParaRPr>
          </a:p>
          <a:p>
            <a:pPr marL="299085" marR="848360" indent="-287020">
              <a:lnSpc>
                <a:spcPct val="100000"/>
              </a:lnSpc>
              <a:buFont typeface="Arial MT"/>
              <a:buChar char="•"/>
              <a:tabLst>
                <a:tab pos="299085" algn="l"/>
                <a:tab pos="299720" algn="l"/>
                <a:tab pos="2242185" algn="l"/>
                <a:tab pos="3697604" algn="l"/>
                <a:tab pos="5765165" algn="l"/>
              </a:tabLst>
            </a:pPr>
            <a:r>
              <a:rPr sz="2400" spc="-10" dirty="0">
                <a:latin typeface="Times New Roman"/>
                <a:cs typeface="Times New Roman"/>
              </a:rPr>
              <a:t>Н</a:t>
            </a:r>
            <a:r>
              <a:rPr sz="2400" dirty="0">
                <a:latin typeface="Times New Roman"/>
                <a:cs typeface="Times New Roman"/>
              </a:rPr>
              <a:t>а</a:t>
            </a:r>
            <a:r>
              <a:rPr sz="2400" spc="-60" dirty="0">
                <a:latin typeface="Times New Roman"/>
                <a:cs typeface="Times New Roman"/>
              </a:rPr>
              <a:t>б</a:t>
            </a:r>
            <a:r>
              <a:rPr sz="2400" dirty="0">
                <a:latin typeface="Times New Roman"/>
                <a:cs typeface="Times New Roman"/>
              </a:rPr>
              <a:t>л</a:t>
            </a:r>
            <a:r>
              <a:rPr sz="2400" spc="10" dirty="0">
                <a:latin typeface="Times New Roman"/>
                <a:cs typeface="Times New Roman"/>
              </a:rPr>
              <a:t>и</a:t>
            </a:r>
            <a:r>
              <a:rPr sz="2400" spc="-40" dirty="0">
                <a:latin typeface="Times New Roman"/>
                <a:cs typeface="Times New Roman"/>
              </a:rPr>
              <a:t>ж</a:t>
            </a:r>
            <a:r>
              <a:rPr sz="2400" dirty="0">
                <a:latin typeface="Times New Roman"/>
                <a:cs typeface="Times New Roman"/>
              </a:rPr>
              <a:t>ені	</a:t>
            </a:r>
            <a:r>
              <a:rPr sz="2400" spc="5" dirty="0">
                <a:latin typeface="Times New Roman"/>
                <a:cs typeface="Times New Roman"/>
              </a:rPr>
              <a:t>м</a:t>
            </a:r>
            <a:r>
              <a:rPr sz="2400" dirty="0">
                <a:latin typeface="Times New Roman"/>
                <a:cs typeface="Times New Roman"/>
              </a:rPr>
              <a:t>е</a:t>
            </a:r>
            <a:r>
              <a:rPr sz="2400" spc="-45" dirty="0">
                <a:latin typeface="Times New Roman"/>
                <a:cs typeface="Times New Roman"/>
              </a:rPr>
              <a:t>т</a:t>
            </a:r>
            <a:r>
              <a:rPr sz="2400" spc="-75" dirty="0">
                <a:latin typeface="Times New Roman"/>
                <a:cs typeface="Times New Roman"/>
              </a:rPr>
              <a:t>о</a:t>
            </a:r>
            <a:r>
              <a:rPr sz="2400" spc="10" dirty="0">
                <a:latin typeface="Times New Roman"/>
                <a:cs typeface="Times New Roman"/>
              </a:rPr>
              <a:t>д</a:t>
            </a:r>
            <a:r>
              <a:rPr sz="2400" dirty="0">
                <a:latin typeface="Times New Roman"/>
                <a:cs typeface="Times New Roman"/>
              </a:rPr>
              <a:t>и	роз</a:t>
            </a:r>
            <a:r>
              <a:rPr sz="2400" spc="-5" dirty="0">
                <a:latin typeface="Times New Roman"/>
                <a:cs typeface="Times New Roman"/>
              </a:rPr>
              <a:t>в</a:t>
            </a:r>
            <a:r>
              <a:rPr sz="2400" dirty="0">
                <a:latin typeface="Times New Roman"/>
                <a:cs typeface="Times New Roman"/>
              </a:rPr>
              <a:t>’я</a:t>
            </a:r>
            <a:r>
              <a:rPr sz="2400" spc="10" dirty="0">
                <a:latin typeface="Times New Roman"/>
                <a:cs typeface="Times New Roman"/>
              </a:rPr>
              <a:t>з</a:t>
            </a:r>
            <a:r>
              <a:rPr sz="2400" dirty="0">
                <a:latin typeface="Times New Roman"/>
                <a:cs typeface="Times New Roman"/>
              </a:rPr>
              <a:t>а</a:t>
            </a:r>
            <a:r>
              <a:rPr sz="2400" spc="-5" dirty="0">
                <a:latin typeface="Times New Roman"/>
                <a:cs typeface="Times New Roman"/>
              </a:rPr>
              <a:t>нн</a:t>
            </a:r>
            <a:r>
              <a:rPr sz="2400" dirty="0">
                <a:latin typeface="Times New Roman"/>
                <a:cs typeface="Times New Roman"/>
              </a:rPr>
              <a:t>я	</a:t>
            </a:r>
            <a:r>
              <a:rPr sz="2400" spc="25" dirty="0">
                <a:latin typeface="Times New Roman"/>
                <a:cs typeface="Times New Roman"/>
              </a:rPr>
              <a:t>а</a:t>
            </a:r>
            <a:r>
              <a:rPr sz="2400" dirty="0">
                <a:latin typeface="Times New Roman"/>
                <a:cs typeface="Times New Roman"/>
              </a:rPr>
              <a:t>л</a:t>
            </a:r>
            <a:r>
              <a:rPr sz="2400" spc="-40" dirty="0">
                <a:latin typeface="Times New Roman"/>
                <a:cs typeface="Times New Roman"/>
              </a:rPr>
              <a:t>г</a:t>
            </a:r>
            <a:r>
              <a:rPr sz="2400" dirty="0">
                <a:latin typeface="Times New Roman"/>
                <a:cs typeface="Times New Roman"/>
              </a:rPr>
              <a:t>ебр</a:t>
            </a:r>
            <a:r>
              <a:rPr sz="2400" spc="-10" dirty="0">
                <a:latin typeface="Times New Roman"/>
                <a:cs typeface="Times New Roman"/>
              </a:rPr>
              <a:t>а</a:t>
            </a:r>
            <a:r>
              <a:rPr sz="2400" spc="5" dirty="0">
                <a:latin typeface="Times New Roman"/>
                <a:cs typeface="Times New Roman"/>
              </a:rPr>
              <a:t>їч</a:t>
            </a:r>
            <a:r>
              <a:rPr sz="2400" spc="-5" dirty="0">
                <a:latin typeface="Times New Roman"/>
                <a:cs typeface="Times New Roman"/>
              </a:rPr>
              <a:t>них,  диференціальних</a:t>
            </a:r>
            <a:r>
              <a:rPr sz="2400" spc="-15" dirty="0">
                <a:latin typeface="Times New Roman"/>
                <a:cs typeface="Times New Roman"/>
              </a:rPr>
              <a:t> </a:t>
            </a:r>
            <a:r>
              <a:rPr sz="2400" spc="-5" dirty="0">
                <a:latin typeface="Times New Roman"/>
                <a:cs typeface="Times New Roman"/>
              </a:rPr>
              <a:t>рівнянь</a:t>
            </a:r>
            <a:r>
              <a:rPr sz="2400" spc="10" dirty="0">
                <a:latin typeface="Times New Roman"/>
                <a:cs typeface="Times New Roman"/>
              </a:rPr>
              <a:t> </a:t>
            </a:r>
            <a:r>
              <a:rPr sz="2400" spc="5" dirty="0">
                <a:latin typeface="Times New Roman"/>
                <a:cs typeface="Times New Roman"/>
              </a:rPr>
              <a:t>та</a:t>
            </a:r>
            <a:r>
              <a:rPr sz="2400" dirty="0">
                <a:latin typeface="Times New Roman"/>
                <a:cs typeface="Times New Roman"/>
              </a:rPr>
              <a:t> їх </a:t>
            </a:r>
            <a:r>
              <a:rPr sz="2400" spc="-5" dirty="0">
                <a:latin typeface="Times New Roman"/>
                <a:cs typeface="Times New Roman"/>
              </a:rPr>
              <a:t>систем</a:t>
            </a:r>
            <a:endParaRPr sz="2400">
              <a:latin typeface="Times New Roman"/>
              <a:cs typeface="Times New Roman"/>
            </a:endParaRPr>
          </a:p>
          <a:p>
            <a:pPr marL="299085" indent="-287020">
              <a:lnSpc>
                <a:spcPct val="100000"/>
              </a:lnSpc>
              <a:buFont typeface="Arial MT"/>
              <a:buChar char="•"/>
              <a:tabLst>
                <a:tab pos="299085" algn="l"/>
                <a:tab pos="299720" algn="l"/>
              </a:tabLst>
            </a:pPr>
            <a:r>
              <a:rPr sz="2400" spc="-30" dirty="0">
                <a:latin typeface="Times New Roman"/>
                <a:cs typeface="Times New Roman"/>
              </a:rPr>
              <a:t>Методи</a:t>
            </a:r>
            <a:r>
              <a:rPr sz="2400" spc="15" dirty="0">
                <a:latin typeface="Times New Roman"/>
                <a:cs typeface="Times New Roman"/>
              </a:rPr>
              <a:t> </a:t>
            </a:r>
            <a:r>
              <a:rPr sz="2400" spc="-10" dirty="0">
                <a:latin typeface="Times New Roman"/>
                <a:cs typeface="Times New Roman"/>
              </a:rPr>
              <a:t>операційного</a:t>
            </a:r>
            <a:r>
              <a:rPr sz="2400" spc="-20" dirty="0">
                <a:latin typeface="Times New Roman"/>
                <a:cs typeface="Times New Roman"/>
              </a:rPr>
              <a:t> </a:t>
            </a:r>
            <a:r>
              <a:rPr sz="2400" spc="-5" dirty="0">
                <a:latin typeface="Times New Roman"/>
                <a:cs typeface="Times New Roman"/>
              </a:rPr>
              <a:t>числення</a:t>
            </a:r>
            <a:endParaRPr sz="2400">
              <a:latin typeface="Times New Roman"/>
              <a:cs typeface="Times New Roman"/>
            </a:endParaRPr>
          </a:p>
          <a:p>
            <a:pPr marL="299085" indent="-287020">
              <a:lnSpc>
                <a:spcPct val="100000"/>
              </a:lnSpc>
              <a:buFont typeface="Arial MT"/>
              <a:buChar char="•"/>
              <a:tabLst>
                <a:tab pos="299085" algn="l"/>
                <a:tab pos="299720" algn="l"/>
              </a:tabLst>
            </a:pPr>
            <a:r>
              <a:rPr sz="2400" dirty="0">
                <a:latin typeface="Times New Roman"/>
                <a:cs typeface="Times New Roman"/>
              </a:rPr>
              <a:t>Функції</a:t>
            </a:r>
            <a:r>
              <a:rPr sz="2400" spc="-35" dirty="0">
                <a:latin typeface="Times New Roman"/>
                <a:cs typeface="Times New Roman"/>
              </a:rPr>
              <a:t> </a:t>
            </a:r>
            <a:r>
              <a:rPr sz="2400" spc="-25" dirty="0">
                <a:latin typeface="Times New Roman"/>
                <a:cs typeface="Times New Roman"/>
              </a:rPr>
              <a:t>комплексної</a:t>
            </a:r>
            <a:r>
              <a:rPr sz="2400" spc="-15" dirty="0">
                <a:latin typeface="Times New Roman"/>
                <a:cs typeface="Times New Roman"/>
              </a:rPr>
              <a:t> </a:t>
            </a:r>
            <a:r>
              <a:rPr sz="2400" spc="-10" dirty="0">
                <a:latin typeface="Times New Roman"/>
                <a:cs typeface="Times New Roman"/>
              </a:rPr>
              <a:t>змінної</a:t>
            </a:r>
            <a:r>
              <a:rPr sz="2400" spc="-15" dirty="0">
                <a:latin typeface="Times New Roman"/>
                <a:cs typeface="Times New Roman"/>
              </a:rPr>
              <a:t> </a:t>
            </a:r>
            <a:r>
              <a:rPr sz="2400" dirty="0">
                <a:latin typeface="Times New Roman"/>
                <a:cs typeface="Times New Roman"/>
              </a:rPr>
              <a:t>,</a:t>
            </a:r>
            <a:r>
              <a:rPr sz="2400" spc="-5" dirty="0">
                <a:latin typeface="Times New Roman"/>
                <a:cs typeface="Times New Roman"/>
              </a:rPr>
              <a:t> </a:t>
            </a:r>
            <a:r>
              <a:rPr sz="2400" dirty="0">
                <a:latin typeface="Times New Roman"/>
                <a:cs typeface="Times New Roman"/>
              </a:rPr>
              <a:t>їх </a:t>
            </a:r>
            <a:r>
              <a:rPr sz="2400" spc="-5" dirty="0">
                <a:latin typeface="Times New Roman"/>
                <a:cs typeface="Times New Roman"/>
              </a:rPr>
              <a:t>прикладання</a:t>
            </a:r>
            <a:endParaRPr sz="2400">
              <a:latin typeface="Times New Roman"/>
              <a:cs typeface="Times New Roman"/>
            </a:endParaRPr>
          </a:p>
          <a:p>
            <a:pPr marL="299085" indent="-287020">
              <a:lnSpc>
                <a:spcPct val="100000"/>
              </a:lnSpc>
              <a:buFont typeface="Arial MT"/>
              <a:buChar char="•"/>
              <a:tabLst>
                <a:tab pos="299085" algn="l"/>
                <a:tab pos="299720" algn="l"/>
              </a:tabLst>
            </a:pPr>
            <a:r>
              <a:rPr sz="2400" spc="-20" dirty="0">
                <a:latin typeface="Times New Roman"/>
                <a:cs typeface="Times New Roman"/>
              </a:rPr>
              <a:t>Теорія</a:t>
            </a:r>
            <a:r>
              <a:rPr sz="2400" spc="-30" dirty="0">
                <a:latin typeface="Times New Roman"/>
                <a:cs typeface="Times New Roman"/>
              </a:rPr>
              <a:t> </a:t>
            </a:r>
            <a:r>
              <a:rPr sz="2400" dirty="0">
                <a:latin typeface="Times New Roman"/>
                <a:cs typeface="Times New Roman"/>
              </a:rPr>
              <a:t>ймовірностей</a:t>
            </a:r>
            <a:endParaRPr sz="2400">
              <a:latin typeface="Times New Roman"/>
              <a:cs typeface="Times New Roman"/>
            </a:endParaRPr>
          </a:p>
          <a:p>
            <a:pPr marL="299085" marR="849630" indent="-287020">
              <a:lnSpc>
                <a:spcPct val="100000"/>
              </a:lnSpc>
              <a:buFont typeface="Arial MT"/>
              <a:buChar char="•"/>
              <a:tabLst>
                <a:tab pos="299085" algn="l"/>
                <a:tab pos="299720" algn="l"/>
                <a:tab pos="2078989" algn="l"/>
                <a:tab pos="3098165" algn="l"/>
                <a:tab pos="3648710" algn="l"/>
                <a:tab pos="4164965" algn="l"/>
                <a:tab pos="6148070" algn="l"/>
                <a:tab pos="6570345" algn="l"/>
              </a:tabLst>
            </a:pPr>
            <a:r>
              <a:rPr sz="2400" spc="-125" dirty="0">
                <a:latin typeface="Times New Roman"/>
                <a:cs typeface="Times New Roman"/>
              </a:rPr>
              <a:t>К</a:t>
            </a:r>
            <a:r>
              <a:rPr sz="2400" spc="-50" dirty="0">
                <a:latin typeface="Times New Roman"/>
                <a:cs typeface="Times New Roman"/>
              </a:rPr>
              <a:t>о</a:t>
            </a:r>
            <a:r>
              <a:rPr sz="2400" spc="5" dirty="0">
                <a:latin typeface="Times New Roman"/>
                <a:cs typeface="Times New Roman"/>
              </a:rPr>
              <a:t>м</a:t>
            </a:r>
            <a:r>
              <a:rPr sz="2400" spc="-5" dirty="0">
                <a:latin typeface="Times New Roman"/>
                <a:cs typeface="Times New Roman"/>
              </a:rPr>
              <a:t>п</a:t>
            </a:r>
            <a:r>
              <a:rPr sz="2400" dirty="0">
                <a:latin typeface="Times New Roman"/>
                <a:cs typeface="Times New Roman"/>
              </a:rPr>
              <a:t>ле</a:t>
            </a:r>
            <a:r>
              <a:rPr sz="2400" spc="-65" dirty="0">
                <a:latin typeface="Times New Roman"/>
                <a:cs typeface="Times New Roman"/>
              </a:rPr>
              <a:t>к</a:t>
            </a:r>
            <a:r>
              <a:rPr sz="2400" dirty="0">
                <a:latin typeface="Times New Roman"/>
                <a:cs typeface="Times New Roman"/>
              </a:rPr>
              <a:t>сні	</a:t>
            </a:r>
            <a:r>
              <a:rPr sz="2400" spc="5" dirty="0">
                <a:latin typeface="Times New Roman"/>
                <a:cs typeface="Times New Roman"/>
              </a:rPr>
              <a:t>ч</a:t>
            </a:r>
            <a:r>
              <a:rPr sz="2400" spc="-5" dirty="0">
                <a:latin typeface="Times New Roman"/>
                <a:cs typeface="Times New Roman"/>
              </a:rPr>
              <a:t>и</a:t>
            </a:r>
            <a:r>
              <a:rPr sz="2400" dirty="0">
                <a:latin typeface="Times New Roman"/>
                <a:cs typeface="Times New Roman"/>
              </a:rPr>
              <a:t>сла	</a:t>
            </a:r>
            <a:r>
              <a:rPr sz="2400" spc="15" dirty="0">
                <a:latin typeface="Times New Roman"/>
                <a:cs typeface="Times New Roman"/>
              </a:rPr>
              <a:t>т</a:t>
            </a:r>
            <a:r>
              <a:rPr sz="2400" dirty="0">
                <a:latin typeface="Times New Roman"/>
                <a:cs typeface="Times New Roman"/>
              </a:rPr>
              <a:t>а	</a:t>
            </a:r>
            <a:r>
              <a:rPr sz="2400" spc="5" dirty="0">
                <a:latin typeface="Times New Roman"/>
                <a:cs typeface="Times New Roman"/>
              </a:rPr>
              <a:t>ї</a:t>
            </a:r>
            <a:r>
              <a:rPr sz="2400" dirty="0">
                <a:latin typeface="Times New Roman"/>
                <a:cs typeface="Times New Roman"/>
              </a:rPr>
              <a:t>х	</a:t>
            </a:r>
            <a:r>
              <a:rPr sz="2400" spc="-15" dirty="0">
                <a:latin typeface="Times New Roman"/>
                <a:cs typeface="Times New Roman"/>
              </a:rPr>
              <a:t>з</a:t>
            </a:r>
            <a:r>
              <a:rPr sz="2400" dirty="0">
                <a:latin typeface="Times New Roman"/>
                <a:cs typeface="Times New Roman"/>
              </a:rPr>
              <a:t>ас</a:t>
            </a:r>
            <a:r>
              <a:rPr sz="2400" spc="-45" dirty="0">
                <a:latin typeface="Times New Roman"/>
                <a:cs typeface="Times New Roman"/>
              </a:rPr>
              <a:t>т</a:t>
            </a:r>
            <a:r>
              <a:rPr sz="2400" spc="60" dirty="0">
                <a:latin typeface="Times New Roman"/>
                <a:cs typeface="Times New Roman"/>
              </a:rPr>
              <a:t>о</a:t>
            </a:r>
            <a:r>
              <a:rPr sz="2400" spc="-50" dirty="0">
                <a:latin typeface="Times New Roman"/>
                <a:cs typeface="Times New Roman"/>
              </a:rPr>
              <a:t>с</a:t>
            </a:r>
            <a:r>
              <a:rPr sz="2400" spc="20" dirty="0">
                <a:latin typeface="Times New Roman"/>
                <a:cs typeface="Times New Roman"/>
              </a:rPr>
              <a:t>у</a:t>
            </a:r>
            <a:r>
              <a:rPr sz="2400" spc="-45" dirty="0">
                <a:latin typeface="Times New Roman"/>
                <a:cs typeface="Times New Roman"/>
              </a:rPr>
              <a:t>в</a:t>
            </a:r>
            <a:r>
              <a:rPr sz="2400" dirty="0">
                <a:latin typeface="Times New Roman"/>
                <a:cs typeface="Times New Roman"/>
              </a:rPr>
              <a:t>ан</a:t>
            </a:r>
            <a:r>
              <a:rPr sz="2400" spc="-5" dirty="0">
                <a:latin typeface="Times New Roman"/>
                <a:cs typeface="Times New Roman"/>
              </a:rPr>
              <a:t>н</a:t>
            </a:r>
            <a:r>
              <a:rPr sz="2400" dirty="0">
                <a:latin typeface="Times New Roman"/>
                <a:cs typeface="Times New Roman"/>
              </a:rPr>
              <a:t>я	в	зад</a:t>
            </a:r>
            <a:r>
              <a:rPr sz="2400" spc="-95" dirty="0">
                <a:latin typeface="Times New Roman"/>
                <a:cs typeface="Times New Roman"/>
              </a:rPr>
              <a:t>а</a:t>
            </a:r>
            <a:r>
              <a:rPr sz="2400" spc="5" dirty="0">
                <a:latin typeface="Times New Roman"/>
                <a:cs typeface="Times New Roman"/>
              </a:rPr>
              <a:t>ч</a:t>
            </a:r>
            <a:r>
              <a:rPr sz="2400" dirty="0">
                <a:latin typeface="Times New Roman"/>
                <a:cs typeface="Times New Roman"/>
              </a:rPr>
              <a:t>ах  </a:t>
            </a:r>
            <a:r>
              <a:rPr sz="2400" spc="-10" dirty="0">
                <a:latin typeface="Times New Roman"/>
                <a:cs typeface="Times New Roman"/>
              </a:rPr>
              <a:t>електротехніки</a:t>
            </a:r>
            <a:endParaRPr sz="2400">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33800" y="1578558"/>
            <a:ext cx="5841999" cy="3663949"/>
          </a:xfrm>
          <a:prstGeom prst="rect">
            <a:avLst/>
          </a:prstGeom>
        </p:spPr>
      </p:pic>
      <p:sp>
        <p:nvSpPr>
          <p:cNvPr id="3" name="object 3"/>
          <p:cNvSpPr txBox="1">
            <a:spLocks noGrp="1"/>
          </p:cNvSpPr>
          <p:nvPr>
            <p:ph type="title"/>
          </p:nvPr>
        </p:nvSpPr>
        <p:spPr>
          <a:xfrm>
            <a:off x="4164330" y="521005"/>
            <a:ext cx="8027670" cy="377882"/>
          </a:xfrm>
          <a:prstGeom prst="rect">
            <a:avLst/>
          </a:prstGeom>
        </p:spPr>
        <p:txBody>
          <a:bodyPr vert="horz" wrap="square" lIns="0" tIns="8467" rIns="0" bIns="0" rtlCol="0">
            <a:spAutoFit/>
          </a:bodyPr>
          <a:lstStyle/>
          <a:p>
            <a:pPr marL="8467">
              <a:spcBef>
                <a:spcPts val="67"/>
              </a:spcBef>
            </a:pPr>
            <a:r>
              <a:rPr sz="2400" spc="107" dirty="0"/>
              <a:t>Вплив</a:t>
            </a:r>
            <a:r>
              <a:rPr sz="2400" spc="-27" dirty="0"/>
              <a:t> </a:t>
            </a:r>
            <a:r>
              <a:rPr sz="2400" spc="163" dirty="0"/>
              <a:t>внутрішнього</a:t>
            </a:r>
            <a:r>
              <a:rPr sz="2400" spc="-27" dirty="0"/>
              <a:t> </a:t>
            </a:r>
            <a:r>
              <a:rPr sz="2400" spc="53" dirty="0"/>
              <a:t>тиску</a:t>
            </a:r>
            <a:r>
              <a:rPr sz="2400" spc="-23" dirty="0"/>
              <a:t> </a:t>
            </a:r>
            <a:r>
              <a:rPr sz="2400" spc="57" dirty="0"/>
              <a:t>від</a:t>
            </a:r>
            <a:r>
              <a:rPr sz="2400" spc="-27" dirty="0"/>
              <a:t> </a:t>
            </a:r>
            <a:r>
              <a:rPr sz="2400" spc="93" dirty="0"/>
              <a:t>вибуху</a:t>
            </a:r>
            <a:endParaRPr sz="2400" dirty="0"/>
          </a:p>
        </p:txBody>
      </p:sp>
      <p:sp>
        <p:nvSpPr>
          <p:cNvPr id="4" name="object 4"/>
          <p:cNvSpPr txBox="1"/>
          <p:nvPr/>
        </p:nvSpPr>
        <p:spPr>
          <a:xfrm>
            <a:off x="865293" y="5242507"/>
            <a:ext cx="10461413" cy="1094488"/>
          </a:xfrm>
          <a:prstGeom prst="rect">
            <a:avLst/>
          </a:prstGeom>
        </p:spPr>
        <p:txBody>
          <a:bodyPr vert="horz" wrap="square" lIns="0" tIns="8467" rIns="0" bIns="0" rtlCol="0">
            <a:spAutoFit/>
          </a:bodyPr>
          <a:lstStyle/>
          <a:p>
            <a:pPr marL="8044" marR="3387" algn="ctr">
              <a:lnSpc>
                <a:spcPct val="116300"/>
              </a:lnSpc>
              <a:spcBef>
                <a:spcPts val="67"/>
              </a:spcBef>
            </a:pPr>
            <a:r>
              <a:rPr sz="2000" spc="50" dirty="0">
                <a:latin typeface="Microsoft Sans Serif"/>
                <a:cs typeface="Microsoft Sans Serif"/>
              </a:rPr>
              <a:t>В.В.Новожилов</a:t>
            </a:r>
            <a:r>
              <a:rPr sz="2000" spc="-17" dirty="0">
                <a:latin typeface="Microsoft Sans Serif"/>
                <a:cs typeface="Microsoft Sans Serif"/>
              </a:rPr>
              <a:t> </a:t>
            </a:r>
            <a:r>
              <a:rPr sz="2000" spc="33" dirty="0">
                <a:latin typeface="Microsoft Sans Serif"/>
                <a:cs typeface="Microsoft Sans Serif"/>
              </a:rPr>
              <a:t>показав,</a:t>
            </a:r>
            <a:r>
              <a:rPr sz="2000" spc="-13" dirty="0">
                <a:latin typeface="Microsoft Sans Serif"/>
                <a:cs typeface="Microsoft Sans Serif"/>
              </a:rPr>
              <a:t> </a:t>
            </a:r>
            <a:r>
              <a:rPr sz="2000" spc="150" dirty="0">
                <a:latin typeface="Microsoft Sans Serif"/>
                <a:cs typeface="Microsoft Sans Serif"/>
              </a:rPr>
              <a:t>що</a:t>
            </a:r>
            <a:r>
              <a:rPr sz="2000" spc="-17" dirty="0">
                <a:latin typeface="Microsoft Sans Serif"/>
                <a:cs typeface="Microsoft Sans Serif"/>
              </a:rPr>
              <a:t> </a:t>
            </a:r>
            <a:r>
              <a:rPr sz="2000" spc="-43" dirty="0">
                <a:latin typeface="Microsoft Sans Serif"/>
                <a:cs typeface="Microsoft Sans Serif"/>
              </a:rPr>
              <a:t>з</a:t>
            </a:r>
            <a:r>
              <a:rPr sz="2000" spc="-17" dirty="0">
                <a:latin typeface="Microsoft Sans Serif"/>
                <a:cs typeface="Microsoft Sans Serif"/>
              </a:rPr>
              <a:t> </a:t>
            </a:r>
            <a:r>
              <a:rPr sz="2000" spc="107" dirty="0">
                <a:latin typeface="Microsoft Sans Serif"/>
                <a:cs typeface="Microsoft Sans Serif"/>
              </a:rPr>
              <a:t>точки</a:t>
            </a:r>
            <a:r>
              <a:rPr sz="2000" spc="-13" dirty="0">
                <a:latin typeface="Microsoft Sans Serif"/>
                <a:cs typeface="Microsoft Sans Serif"/>
              </a:rPr>
              <a:t> </a:t>
            </a:r>
            <a:r>
              <a:rPr sz="2000" spc="53" dirty="0">
                <a:latin typeface="Microsoft Sans Serif"/>
                <a:cs typeface="Microsoft Sans Serif"/>
              </a:rPr>
              <a:t>зору</a:t>
            </a:r>
            <a:r>
              <a:rPr sz="2000" spc="-17" dirty="0">
                <a:latin typeface="Microsoft Sans Serif"/>
                <a:cs typeface="Microsoft Sans Serif"/>
              </a:rPr>
              <a:t> </a:t>
            </a:r>
            <a:r>
              <a:rPr sz="2000" spc="123" dirty="0">
                <a:latin typeface="Microsoft Sans Serif"/>
                <a:cs typeface="Microsoft Sans Serif"/>
              </a:rPr>
              <a:t>величини</a:t>
            </a:r>
            <a:r>
              <a:rPr sz="2000" spc="-13" dirty="0">
                <a:latin typeface="Microsoft Sans Serif"/>
                <a:cs typeface="Microsoft Sans Serif"/>
              </a:rPr>
              <a:t> </a:t>
            </a:r>
            <a:r>
              <a:rPr sz="2000" spc="110" dirty="0">
                <a:latin typeface="Microsoft Sans Serif"/>
                <a:cs typeface="Microsoft Sans Serif"/>
              </a:rPr>
              <a:t>напруги</a:t>
            </a:r>
            <a:r>
              <a:rPr sz="2000" spc="-17" dirty="0">
                <a:latin typeface="Microsoft Sans Serif"/>
                <a:cs typeface="Microsoft Sans Serif"/>
              </a:rPr>
              <a:t> </a:t>
            </a:r>
            <a:r>
              <a:rPr sz="2000" spc="107" dirty="0">
                <a:latin typeface="Microsoft Sans Serif"/>
                <a:cs typeface="Microsoft Sans Serif"/>
              </a:rPr>
              <a:t>найбільш </a:t>
            </a:r>
            <a:r>
              <a:rPr sz="2000" spc="-627" dirty="0">
                <a:latin typeface="Microsoft Sans Serif"/>
                <a:cs typeface="Microsoft Sans Serif"/>
              </a:rPr>
              <a:t> </a:t>
            </a:r>
            <a:r>
              <a:rPr sz="2000" spc="110" dirty="0">
                <a:latin typeface="Microsoft Sans Serif"/>
                <a:cs typeface="Microsoft Sans Serif"/>
              </a:rPr>
              <a:t>вигідними</a:t>
            </a:r>
            <a:r>
              <a:rPr sz="2000" spc="-17" dirty="0">
                <a:latin typeface="Microsoft Sans Serif"/>
                <a:cs typeface="Microsoft Sans Serif"/>
              </a:rPr>
              <a:t> </a:t>
            </a:r>
            <a:r>
              <a:rPr sz="2000" spc="-20" dirty="0">
                <a:latin typeface="Microsoft Sans Serif"/>
                <a:cs typeface="Microsoft Sans Serif"/>
              </a:rPr>
              <a:t>є</a:t>
            </a:r>
            <a:r>
              <a:rPr sz="2000" spc="-17" dirty="0">
                <a:latin typeface="Microsoft Sans Serif"/>
                <a:cs typeface="Microsoft Sans Serif"/>
              </a:rPr>
              <a:t> </a:t>
            </a:r>
            <a:r>
              <a:rPr sz="2000" spc="103" dirty="0">
                <a:latin typeface="Microsoft Sans Serif"/>
                <a:cs typeface="Microsoft Sans Serif"/>
              </a:rPr>
              <a:t>параболоїчний</a:t>
            </a:r>
            <a:r>
              <a:rPr sz="2000" spc="-17" dirty="0">
                <a:latin typeface="Microsoft Sans Serif"/>
                <a:cs typeface="Microsoft Sans Serif"/>
              </a:rPr>
              <a:t> </a:t>
            </a:r>
            <a:r>
              <a:rPr sz="2000" spc="40" dirty="0">
                <a:latin typeface="Microsoft Sans Serif"/>
                <a:cs typeface="Microsoft Sans Serif"/>
              </a:rPr>
              <a:t>купол,</a:t>
            </a:r>
            <a:r>
              <a:rPr sz="2000" spc="-17" dirty="0">
                <a:latin typeface="Microsoft Sans Serif"/>
                <a:cs typeface="Microsoft Sans Serif"/>
              </a:rPr>
              <a:t> </a:t>
            </a:r>
            <a:r>
              <a:rPr sz="2000" spc="107" dirty="0">
                <a:latin typeface="Microsoft Sans Serif"/>
                <a:cs typeface="Microsoft Sans Serif"/>
              </a:rPr>
              <a:t>який</a:t>
            </a:r>
            <a:r>
              <a:rPr sz="2000" spc="-17" dirty="0">
                <a:latin typeface="Microsoft Sans Serif"/>
                <a:cs typeface="Microsoft Sans Serif"/>
              </a:rPr>
              <a:t> </a:t>
            </a:r>
            <a:r>
              <a:rPr sz="2000" spc="70" dirty="0">
                <a:latin typeface="Microsoft Sans Serif"/>
                <a:cs typeface="Microsoft Sans Serif"/>
              </a:rPr>
              <a:t>здатний</a:t>
            </a:r>
            <a:r>
              <a:rPr sz="2000" spc="-17" dirty="0">
                <a:latin typeface="Microsoft Sans Serif"/>
                <a:cs typeface="Microsoft Sans Serif"/>
              </a:rPr>
              <a:t> </a:t>
            </a:r>
            <a:r>
              <a:rPr sz="2000" spc="93" dirty="0">
                <a:latin typeface="Microsoft Sans Serif"/>
                <a:cs typeface="Microsoft Sans Serif"/>
              </a:rPr>
              <a:t>витримати</a:t>
            </a:r>
            <a:endParaRPr sz="2000" dirty="0">
              <a:latin typeface="Microsoft Sans Serif"/>
              <a:cs typeface="Microsoft Sans Serif"/>
            </a:endParaRPr>
          </a:p>
          <a:p>
            <a:pPr marR="74087" algn="ctr">
              <a:spcBef>
                <a:spcPts val="470"/>
              </a:spcBef>
            </a:pPr>
            <a:r>
              <a:rPr sz="2000" spc="97" dirty="0">
                <a:latin typeface="Microsoft Sans Serif"/>
                <a:cs typeface="Microsoft Sans Serif"/>
              </a:rPr>
              <a:t>терорестичний</a:t>
            </a:r>
            <a:r>
              <a:rPr sz="2000" spc="-13" dirty="0">
                <a:latin typeface="Microsoft Sans Serif"/>
                <a:cs typeface="Microsoft Sans Serif"/>
              </a:rPr>
              <a:t> </a:t>
            </a:r>
            <a:r>
              <a:rPr sz="2000" spc="60" dirty="0">
                <a:latin typeface="Microsoft Sans Serif"/>
                <a:cs typeface="Microsoft Sans Serif"/>
              </a:rPr>
              <a:t>напад</a:t>
            </a:r>
            <a:r>
              <a:rPr sz="2000" spc="-10" dirty="0">
                <a:latin typeface="Microsoft Sans Serif"/>
                <a:cs typeface="Microsoft Sans Serif"/>
              </a:rPr>
              <a:t> </a:t>
            </a:r>
            <a:r>
              <a:rPr sz="2000" spc="57" dirty="0">
                <a:latin typeface="Microsoft Sans Serif"/>
                <a:cs typeface="Microsoft Sans Serif"/>
              </a:rPr>
              <a:t>і</a:t>
            </a:r>
            <a:r>
              <a:rPr sz="2000" spc="-13" dirty="0">
                <a:latin typeface="Microsoft Sans Serif"/>
                <a:cs typeface="Microsoft Sans Serif"/>
              </a:rPr>
              <a:t> </a:t>
            </a:r>
            <a:r>
              <a:rPr sz="2000" spc="107" dirty="0">
                <a:latin typeface="Microsoft Sans Serif"/>
                <a:cs typeface="Microsoft Sans Serif"/>
              </a:rPr>
              <a:t>наймеш</a:t>
            </a:r>
            <a:r>
              <a:rPr sz="2000" spc="-10" dirty="0">
                <a:latin typeface="Microsoft Sans Serif"/>
                <a:cs typeface="Microsoft Sans Serif"/>
              </a:rPr>
              <a:t> </a:t>
            </a:r>
            <a:r>
              <a:rPr sz="2000" spc="20" dirty="0">
                <a:latin typeface="Microsoft Sans Serif"/>
                <a:cs typeface="Microsoft Sans Serif"/>
              </a:rPr>
              <a:t>деформуватися</a:t>
            </a:r>
            <a:r>
              <a:rPr sz="2000" spc="-13" dirty="0">
                <a:latin typeface="Microsoft Sans Serif"/>
                <a:cs typeface="Microsoft Sans Serif"/>
              </a:rPr>
              <a:t> </a:t>
            </a:r>
            <a:r>
              <a:rPr sz="2000" spc="40" dirty="0">
                <a:latin typeface="Microsoft Sans Serif"/>
                <a:cs typeface="Microsoft Sans Serif"/>
              </a:rPr>
              <a:t>від</a:t>
            </a:r>
            <a:r>
              <a:rPr sz="2000" spc="-10" dirty="0">
                <a:latin typeface="Microsoft Sans Serif"/>
                <a:cs typeface="Microsoft Sans Serif"/>
              </a:rPr>
              <a:t> </a:t>
            </a:r>
            <a:r>
              <a:rPr sz="2000" spc="53" dirty="0">
                <a:latin typeface="Microsoft Sans Serif"/>
                <a:cs typeface="Microsoft Sans Serif"/>
              </a:rPr>
              <a:t>вибуху.</a:t>
            </a:r>
            <a:endParaRPr sz="2000" dirty="0">
              <a:latin typeface="Microsoft Sans Serif"/>
              <a:cs typeface="Microsoft Sans Serif"/>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5800" y="2633565"/>
            <a:ext cx="4667249" cy="3041649"/>
          </a:xfrm>
          <a:prstGeom prst="rect">
            <a:avLst/>
          </a:prstGeom>
        </p:spPr>
      </p:pic>
      <p:pic>
        <p:nvPicPr>
          <p:cNvPr id="3" name="object 3"/>
          <p:cNvPicPr/>
          <p:nvPr/>
        </p:nvPicPr>
        <p:blipFill>
          <a:blip r:embed="rId3" cstate="print"/>
          <a:stretch>
            <a:fillRect/>
          </a:stretch>
        </p:blipFill>
        <p:spPr>
          <a:xfrm>
            <a:off x="7369202" y="1541824"/>
            <a:ext cx="3289299" cy="3289299"/>
          </a:xfrm>
          <a:prstGeom prst="rect">
            <a:avLst/>
          </a:prstGeom>
        </p:spPr>
      </p:pic>
      <p:sp>
        <p:nvSpPr>
          <p:cNvPr id="4" name="object 4"/>
          <p:cNvSpPr txBox="1">
            <a:spLocks noGrp="1"/>
          </p:cNvSpPr>
          <p:nvPr>
            <p:ph type="title"/>
          </p:nvPr>
        </p:nvSpPr>
        <p:spPr>
          <a:xfrm>
            <a:off x="4572000" y="534390"/>
            <a:ext cx="7925647" cy="377882"/>
          </a:xfrm>
          <a:prstGeom prst="rect">
            <a:avLst/>
          </a:prstGeom>
        </p:spPr>
        <p:txBody>
          <a:bodyPr vert="horz" wrap="square" lIns="0" tIns="8467" rIns="0" bIns="0" rtlCol="0">
            <a:spAutoFit/>
          </a:bodyPr>
          <a:lstStyle/>
          <a:p>
            <a:pPr marL="8467">
              <a:spcBef>
                <a:spcPts val="67"/>
              </a:spcBef>
            </a:pPr>
            <a:r>
              <a:rPr sz="2400" spc="90" dirty="0"/>
              <a:t>Приклади</a:t>
            </a:r>
            <a:r>
              <a:rPr sz="2400" spc="-27" dirty="0"/>
              <a:t> </a:t>
            </a:r>
            <a:r>
              <a:rPr sz="2400" spc="130" dirty="0"/>
              <a:t>параболічних</a:t>
            </a:r>
            <a:r>
              <a:rPr sz="2400" spc="-27" dirty="0"/>
              <a:t> </a:t>
            </a:r>
            <a:r>
              <a:rPr sz="2400" spc="110" dirty="0"/>
              <a:t>конструкцій</a:t>
            </a:r>
            <a:endParaRPr sz="2400" dirty="0"/>
          </a:p>
        </p:txBody>
      </p:sp>
      <p:sp>
        <p:nvSpPr>
          <p:cNvPr id="5" name="object 5"/>
          <p:cNvSpPr txBox="1"/>
          <p:nvPr/>
        </p:nvSpPr>
        <p:spPr>
          <a:xfrm>
            <a:off x="591010" y="5691917"/>
            <a:ext cx="4428489" cy="962806"/>
          </a:xfrm>
          <a:prstGeom prst="rect">
            <a:avLst/>
          </a:prstGeom>
        </p:spPr>
        <p:txBody>
          <a:bodyPr vert="horz" wrap="square" lIns="0" tIns="8043" rIns="0" bIns="0" rtlCol="0">
            <a:spAutoFit/>
          </a:bodyPr>
          <a:lstStyle/>
          <a:p>
            <a:pPr marL="598200" marR="3387" indent="-590156">
              <a:lnSpc>
                <a:spcPct val="116100"/>
              </a:lnSpc>
              <a:spcBef>
                <a:spcPts val="63"/>
              </a:spcBef>
            </a:pPr>
            <a:r>
              <a:rPr sz="2800" spc="67" dirty="0">
                <a:latin typeface="Microsoft Sans Serif"/>
                <a:cs typeface="Microsoft Sans Serif"/>
              </a:rPr>
              <a:t>Скляний</a:t>
            </a:r>
            <a:r>
              <a:rPr sz="2800" spc="-40" dirty="0">
                <a:latin typeface="Microsoft Sans Serif"/>
                <a:cs typeface="Microsoft Sans Serif"/>
              </a:rPr>
              <a:t> </a:t>
            </a:r>
            <a:r>
              <a:rPr sz="2800" spc="73" dirty="0">
                <a:latin typeface="Microsoft Sans Serif"/>
                <a:cs typeface="Microsoft Sans Serif"/>
              </a:rPr>
              <a:t>купол</a:t>
            </a:r>
            <a:r>
              <a:rPr sz="2800" spc="-37" dirty="0">
                <a:latin typeface="Microsoft Sans Serif"/>
                <a:cs typeface="Microsoft Sans Serif"/>
              </a:rPr>
              <a:t> </a:t>
            </a:r>
            <a:r>
              <a:rPr sz="2800" spc="76" dirty="0">
                <a:latin typeface="Microsoft Sans Serif"/>
                <a:cs typeface="Microsoft Sans Serif"/>
              </a:rPr>
              <a:t>сучасного </a:t>
            </a:r>
            <a:r>
              <a:rPr sz="2800" spc="-733" dirty="0">
                <a:latin typeface="Microsoft Sans Serif"/>
                <a:cs typeface="Microsoft Sans Serif"/>
              </a:rPr>
              <a:t> </a:t>
            </a:r>
            <a:r>
              <a:rPr sz="2800" spc="60" dirty="0">
                <a:latin typeface="Microsoft Sans Serif"/>
                <a:cs typeface="Microsoft Sans Serif"/>
              </a:rPr>
              <a:t>рейхстагу</a:t>
            </a:r>
            <a:r>
              <a:rPr sz="2800" spc="-23" dirty="0">
                <a:latin typeface="Microsoft Sans Serif"/>
                <a:cs typeface="Microsoft Sans Serif"/>
              </a:rPr>
              <a:t> </a:t>
            </a:r>
            <a:r>
              <a:rPr sz="2800" spc="107" dirty="0">
                <a:latin typeface="Microsoft Sans Serif"/>
                <a:cs typeface="Microsoft Sans Serif"/>
              </a:rPr>
              <a:t>в</a:t>
            </a:r>
            <a:r>
              <a:rPr sz="2800" spc="-23" dirty="0">
                <a:latin typeface="Microsoft Sans Serif"/>
                <a:cs typeface="Microsoft Sans Serif"/>
              </a:rPr>
              <a:t> </a:t>
            </a:r>
            <a:r>
              <a:rPr sz="2800" spc="57" dirty="0">
                <a:latin typeface="Microsoft Sans Serif"/>
                <a:cs typeface="Microsoft Sans Serif"/>
              </a:rPr>
              <a:t>Берліні</a:t>
            </a:r>
            <a:endParaRPr sz="2800" dirty="0">
              <a:latin typeface="Microsoft Sans Serif"/>
              <a:cs typeface="Microsoft Sans Serif"/>
            </a:endParaRPr>
          </a:p>
        </p:txBody>
      </p:sp>
      <p:sp>
        <p:nvSpPr>
          <p:cNvPr id="6" name="object 6"/>
          <p:cNvSpPr txBox="1"/>
          <p:nvPr/>
        </p:nvSpPr>
        <p:spPr>
          <a:xfrm>
            <a:off x="6633259" y="5167201"/>
            <a:ext cx="4758267" cy="1016026"/>
          </a:xfrm>
          <a:prstGeom prst="rect">
            <a:avLst/>
          </a:prstGeom>
        </p:spPr>
        <p:txBody>
          <a:bodyPr vert="horz" wrap="square" lIns="0" tIns="8043" rIns="0" bIns="0" rtlCol="0">
            <a:spAutoFit/>
          </a:bodyPr>
          <a:lstStyle/>
          <a:p>
            <a:pPr marL="571952" marR="3387" indent="-563908">
              <a:lnSpc>
                <a:spcPct val="116500"/>
              </a:lnSpc>
              <a:spcBef>
                <a:spcPts val="63"/>
              </a:spcBef>
            </a:pPr>
            <a:r>
              <a:rPr sz="2933" spc="67" dirty="0">
                <a:latin typeface="Microsoft Sans Serif"/>
                <a:cs typeface="Microsoft Sans Serif"/>
              </a:rPr>
              <a:t>Будинок</a:t>
            </a:r>
            <a:r>
              <a:rPr sz="2933" spc="-33" dirty="0">
                <a:latin typeface="Microsoft Sans Serif"/>
                <a:cs typeface="Microsoft Sans Serif"/>
              </a:rPr>
              <a:t> </a:t>
            </a:r>
            <a:r>
              <a:rPr sz="2933" spc="127" dirty="0">
                <a:latin typeface="Microsoft Sans Serif"/>
                <a:cs typeface="Microsoft Sans Serif"/>
              </a:rPr>
              <a:t>поклоніння</a:t>
            </a:r>
            <a:r>
              <a:rPr sz="2933" spc="-30" dirty="0">
                <a:latin typeface="Microsoft Sans Serif"/>
                <a:cs typeface="Microsoft Sans Serif"/>
              </a:rPr>
              <a:t> </a:t>
            </a:r>
            <a:r>
              <a:rPr sz="2933" dirty="0">
                <a:latin typeface="Microsoft Sans Serif"/>
                <a:cs typeface="Microsoft Sans Serif"/>
              </a:rPr>
              <a:t>Бахаї </a:t>
            </a:r>
            <a:r>
              <a:rPr sz="2933" spc="-770" dirty="0">
                <a:latin typeface="Microsoft Sans Serif"/>
                <a:cs typeface="Microsoft Sans Serif"/>
              </a:rPr>
              <a:t> </a:t>
            </a:r>
            <a:r>
              <a:rPr sz="2933" spc="3" dirty="0">
                <a:latin typeface="Microsoft Sans Serif"/>
                <a:cs typeface="Microsoft Sans Serif"/>
              </a:rPr>
              <a:t>Панама-Сіті,</a:t>
            </a:r>
            <a:r>
              <a:rPr sz="2933" spc="-30" dirty="0">
                <a:latin typeface="Microsoft Sans Serif"/>
                <a:cs typeface="Microsoft Sans Serif"/>
              </a:rPr>
              <a:t> </a:t>
            </a:r>
            <a:r>
              <a:rPr sz="2933" spc="47" dirty="0">
                <a:latin typeface="Microsoft Sans Serif"/>
                <a:cs typeface="Microsoft Sans Serif"/>
              </a:rPr>
              <a:t>Панама</a:t>
            </a:r>
            <a:endParaRPr sz="2933" dirty="0">
              <a:latin typeface="Microsoft Sans Serif"/>
              <a:cs typeface="Microsoft Sans Serif"/>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3400" y="2223866"/>
            <a:ext cx="4394199" cy="3289299"/>
          </a:xfrm>
          <a:prstGeom prst="rect">
            <a:avLst/>
          </a:prstGeom>
        </p:spPr>
      </p:pic>
      <p:pic>
        <p:nvPicPr>
          <p:cNvPr id="3" name="object 3"/>
          <p:cNvPicPr/>
          <p:nvPr/>
        </p:nvPicPr>
        <p:blipFill>
          <a:blip r:embed="rId3" cstate="print"/>
          <a:stretch>
            <a:fillRect/>
          </a:stretch>
        </p:blipFill>
        <p:spPr>
          <a:xfrm>
            <a:off x="6849130" y="1661228"/>
            <a:ext cx="4381499" cy="2920999"/>
          </a:xfrm>
          <a:prstGeom prst="rect">
            <a:avLst/>
          </a:prstGeom>
        </p:spPr>
      </p:pic>
      <p:sp>
        <p:nvSpPr>
          <p:cNvPr id="4" name="object 4"/>
          <p:cNvSpPr txBox="1">
            <a:spLocks noGrp="1"/>
          </p:cNvSpPr>
          <p:nvPr>
            <p:ph type="title"/>
          </p:nvPr>
        </p:nvSpPr>
        <p:spPr>
          <a:xfrm>
            <a:off x="4038600" y="459606"/>
            <a:ext cx="7925647" cy="377882"/>
          </a:xfrm>
          <a:prstGeom prst="rect">
            <a:avLst/>
          </a:prstGeom>
        </p:spPr>
        <p:txBody>
          <a:bodyPr vert="horz" wrap="square" lIns="0" tIns="8467" rIns="0" bIns="0" rtlCol="0">
            <a:spAutoFit/>
          </a:bodyPr>
          <a:lstStyle/>
          <a:p>
            <a:pPr marL="8467">
              <a:spcBef>
                <a:spcPts val="67"/>
              </a:spcBef>
            </a:pPr>
            <a:r>
              <a:rPr sz="2400" spc="90" dirty="0"/>
              <a:t>Приклади</a:t>
            </a:r>
            <a:r>
              <a:rPr sz="2400" spc="-27" dirty="0"/>
              <a:t> </a:t>
            </a:r>
            <a:r>
              <a:rPr sz="2400" spc="130" dirty="0"/>
              <a:t>параболічних</a:t>
            </a:r>
            <a:r>
              <a:rPr sz="2400" spc="-27" dirty="0"/>
              <a:t> </a:t>
            </a:r>
            <a:r>
              <a:rPr sz="2400" spc="110" dirty="0"/>
              <a:t>конструкцій</a:t>
            </a:r>
            <a:endParaRPr sz="2400" dirty="0"/>
          </a:p>
        </p:txBody>
      </p:sp>
      <p:sp>
        <p:nvSpPr>
          <p:cNvPr id="5" name="object 5"/>
          <p:cNvSpPr txBox="1"/>
          <p:nvPr/>
        </p:nvSpPr>
        <p:spPr>
          <a:xfrm>
            <a:off x="938746" y="5539700"/>
            <a:ext cx="2602230" cy="939851"/>
          </a:xfrm>
          <a:prstGeom prst="rect">
            <a:avLst/>
          </a:prstGeom>
        </p:spPr>
        <p:txBody>
          <a:bodyPr vert="horz" wrap="square" lIns="0" tIns="8043" rIns="0" bIns="0" rtlCol="0">
            <a:spAutoFit/>
          </a:bodyPr>
          <a:lstStyle/>
          <a:p>
            <a:pPr marL="539777" marR="3387" indent="-531733">
              <a:lnSpc>
                <a:spcPct val="115900"/>
              </a:lnSpc>
              <a:spcBef>
                <a:spcPts val="63"/>
              </a:spcBef>
            </a:pPr>
            <a:r>
              <a:rPr sz="2733" spc="70" dirty="0">
                <a:latin typeface="Microsoft Sans Serif"/>
                <a:cs typeface="Microsoft Sans Serif"/>
              </a:rPr>
              <a:t>Центр</a:t>
            </a:r>
            <a:r>
              <a:rPr sz="2733" spc="-47" dirty="0">
                <a:latin typeface="Microsoft Sans Serif"/>
                <a:cs typeface="Microsoft Sans Serif"/>
              </a:rPr>
              <a:t> </a:t>
            </a:r>
            <a:r>
              <a:rPr sz="2733" spc="27" dirty="0">
                <a:latin typeface="Microsoft Sans Serif"/>
                <a:cs typeface="Microsoft Sans Serif"/>
              </a:rPr>
              <a:t>дозвілля </a:t>
            </a:r>
            <a:r>
              <a:rPr sz="2733" spc="-717" dirty="0">
                <a:latin typeface="Microsoft Sans Serif"/>
                <a:cs typeface="Microsoft Sans Serif"/>
              </a:rPr>
              <a:t> </a:t>
            </a:r>
            <a:r>
              <a:rPr sz="2733" spc="57" dirty="0">
                <a:latin typeface="Microsoft Sans Serif"/>
                <a:cs typeface="Microsoft Sans Serif"/>
              </a:rPr>
              <a:t>Сканторп</a:t>
            </a:r>
            <a:endParaRPr sz="2733" dirty="0">
              <a:latin typeface="Microsoft Sans Serif"/>
              <a:cs typeface="Microsoft Sans Serif"/>
            </a:endParaRPr>
          </a:p>
        </p:txBody>
      </p:sp>
      <p:sp>
        <p:nvSpPr>
          <p:cNvPr id="6" name="object 6"/>
          <p:cNvSpPr txBox="1"/>
          <p:nvPr/>
        </p:nvSpPr>
        <p:spPr>
          <a:xfrm>
            <a:off x="7024128" y="5029144"/>
            <a:ext cx="4215130" cy="980482"/>
          </a:xfrm>
          <a:prstGeom prst="rect">
            <a:avLst/>
          </a:prstGeom>
        </p:spPr>
        <p:txBody>
          <a:bodyPr vert="horz" wrap="square" lIns="0" tIns="74507" rIns="0" bIns="0" rtlCol="0">
            <a:spAutoFit/>
          </a:bodyPr>
          <a:lstStyle/>
          <a:p>
            <a:pPr algn="ctr">
              <a:spcBef>
                <a:spcPts val="587"/>
              </a:spcBef>
            </a:pPr>
            <a:r>
              <a:rPr sz="2733" spc="87" dirty="0">
                <a:latin typeface="Microsoft Sans Serif"/>
                <a:cs typeface="Microsoft Sans Serif"/>
              </a:rPr>
              <a:t>Житловий</a:t>
            </a:r>
            <a:r>
              <a:rPr sz="2733" spc="-53" dirty="0">
                <a:latin typeface="Microsoft Sans Serif"/>
                <a:cs typeface="Microsoft Sans Serif"/>
              </a:rPr>
              <a:t> </a:t>
            </a:r>
            <a:r>
              <a:rPr sz="2733" spc="113" dirty="0">
                <a:latin typeface="Microsoft Sans Serif"/>
                <a:cs typeface="Microsoft Sans Serif"/>
              </a:rPr>
              <a:t>параболічний</a:t>
            </a:r>
            <a:endParaRPr sz="2733" dirty="0">
              <a:latin typeface="Microsoft Sans Serif"/>
              <a:cs typeface="Microsoft Sans Serif"/>
            </a:endParaRPr>
          </a:p>
          <a:p>
            <a:pPr marL="89751" algn="ctr">
              <a:spcBef>
                <a:spcPts val="520"/>
              </a:spcBef>
            </a:pPr>
            <a:r>
              <a:rPr sz="2733" spc="87" dirty="0">
                <a:latin typeface="Microsoft Sans Serif"/>
                <a:cs typeface="Microsoft Sans Serif"/>
              </a:rPr>
              <a:t>будинок</a:t>
            </a:r>
            <a:endParaRPr sz="2733" dirty="0">
              <a:latin typeface="Microsoft Sans Serif"/>
              <a:cs typeface="Microsoft Sans Serif"/>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0887A5-5FE6-47BE-B60E-85A89B1FF44E}"/>
              </a:ext>
            </a:extLst>
          </p:cNvPr>
          <p:cNvSpPr>
            <a:spLocks noGrp="1"/>
          </p:cNvSpPr>
          <p:nvPr>
            <p:ph type="title"/>
          </p:nvPr>
        </p:nvSpPr>
        <p:spPr>
          <a:xfrm>
            <a:off x="914400" y="2827271"/>
            <a:ext cx="5063823" cy="3566160"/>
          </a:xfrm>
        </p:spPr>
        <p:txBody>
          <a:bodyPr>
            <a:noAutofit/>
          </a:bodyPr>
          <a:lstStyle/>
          <a:p>
            <a:r>
              <a:rPr lang="uk-UA" sz="2000" dirty="0">
                <a:latin typeface="Arial" panose="020B0604020202020204" pitchFamily="34" charset="0"/>
                <a:cs typeface="Arial" panose="020B0604020202020204" pitchFamily="34" charset="0"/>
              </a:rPr>
              <a:t>Завдяки зручній технології виробництва, транспортування, розподілу й споживання, електрична енергія займає одне з провідних місць з-поміж інших видів енергії. З екологічної точки зору  майбутнє людства тримається на електричній енергії, адже кількість викидів шкідливих речовин під час виготовлення електроенергії можна звести до мінімуму.</a:t>
            </a:r>
            <a:endParaRPr lang="ru-UA" sz="2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37B7C347-AE99-4AD2-AB6F-DEFA986815AB}"/>
              </a:ext>
            </a:extLst>
          </p:cNvPr>
          <p:cNvPicPr>
            <a:picLocks noChangeAspect="1"/>
          </p:cNvPicPr>
          <p:nvPr/>
        </p:nvPicPr>
        <p:blipFill>
          <a:blip r:embed="rId2"/>
          <a:stretch>
            <a:fillRect/>
          </a:stretch>
        </p:blipFill>
        <p:spPr>
          <a:xfrm>
            <a:off x="6705600" y="2590800"/>
            <a:ext cx="4408278" cy="2995681"/>
          </a:xfrm>
          <a:prstGeom prst="rect">
            <a:avLst/>
          </a:prstGeom>
        </p:spPr>
      </p:pic>
      <p:sp>
        <p:nvSpPr>
          <p:cNvPr id="5" name="TextBox 4">
            <a:extLst>
              <a:ext uri="{FF2B5EF4-FFF2-40B4-BE49-F238E27FC236}">
                <a16:creationId xmlns:a16="http://schemas.microsoft.com/office/drawing/2014/main" id="{422F22BF-E254-D82E-ECAE-DFC7BD61E44C}"/>
              </a:ext>
            </a:extLst>
          </p:cNvPr>
          <p:cNvSpPr txBox="1"/>
          <p:nvPr/>
        </p:nvSpPr>
        <p:spPr>
          <a:xfrm>
            <a:off x="4419600" y="43198"/>
            <a:ext cx="7391400" cy="1200329"/>
          </a:xfrm>
          <a:prstGeom prst="rect">
            <a:avLst/>
          </a:prstGeom>
          <a:noFill/>
        </p:spPr>
        <p:txBody>
          <a:bodyPr wrap="square">
            <a:spAutoFit/>
          </a:bodyPr>
          <a:lstStyle/>
          <a:p>
            <a:r>
              <a:rPr lang="uk-UA" sz="2400" b="1" dirty="0">
                <a:solidFill>
                  <a:schemeClr val="bg1"/>
                </a:solidFill>
                <a:latin typeface="Times New Roman" panose="02020603050405020304" pitchFamily="18" charset="0"/>
                <a:cs typeface="Times New Roman" panose="02020603050405020304" pitchFamily="18" charset="0"/>
              </a:rPr>
              <a:t>Порівняльна характеристика різних шляхів отримання електричної енергії: деякі математичні розрахунки</a:t>
            </a:r>
          </a:p>
        </p:txBody>
      </p:sp>
    </p:spTree>
    <p:extLst>
      <p:ext uri="{BB962C8B-B14F-4D97-AF65-F5344CB8AC3E}">
        <p14:creationId xmlns:p14="http://schemas.microsoft.com/office/powerpoint/2010/main" val="3639108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D88591-92DB-48A1-9F85-A17AA657A374}"/>
              </a:ext>
            </a:extLst>
          </p:cNvPr>
          <p:cNvSpPr>
            <a:spLocks noGrp="1"/>
          </p:cNvSpPr>
          <p:nvPr>
            <p:ph type="title"/>
          </p:nvPr>
        </p:nvSpPr>
        <p:spPr>
          <a:xfrm>
            <a:off x="838200" y="2542032"/>
            <a:ext cx="3474720" cy="3566160"/>
          </a:xfrm>
        </p:spPr>
        <p:txBody>
          <a:bodyPr>
            <a:normAutofit/>
          </a:bodyPr>
          <a:lstStyle/>
          <a:p>
            <a:r>
              <a:rPr lang="ru-RU" sz="2000" dirty="0" err="1">
                <a:latin typeface="Arial" panose="020B0604020202020204" pitchFamily="34" charset="0"/>
                <a:cs typeface="Arial" panose="020B0604020202020204" pitchFamily="34" charset="0"/>
              </a:rPr>
              <a:t>Нажаль</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лише</a:t>
            </a:r>
            <a:r>
              <a:rPr lang="ru-RU" sz="2000" dirty="0">
                <a:latin typeface="Arial" panose="020B0604020202020204" pitchFamily="34" charset="0"/>
                <a:cs typeface="Arial" panose="020B0604020202020204" pitchFamily="34" charset="0"/>
              </a:rPr>
              <a:t> 7% </a:t>
            </a:r>
            <a:r>
              <a:rPr lang="ru-RU" sz="2000" dirty="0" err="1">
                <a:latin typeface="Arial" panose="020B0604020202020204" pitchFamily="34" charset="0"/>
                <a:cs typeface="Arial" panose="020B0604020202020204" pitchFamily="34" charset="0"/>
              </a:rPr>
              <a:t>виготовлення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електричної</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енергії</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світу</a:t>
            </a:r>
            <a:r>
              <a:rPr lang="ru-RU" sz="2000" dirty="0">
                <a:latin typeface="Arial" panose="020B0604020202020204" pitchFamily="34" charset="0"/>
                <a:cs typeface="Arial" panose="020B0604020202020204" pitchFamily="34" charset="0"/>
              </a:rPr>
              <a:t> є </a:t>
            </a:r>
            <a:r>
              <a:rPr lang="ru-RU" sz="2000" dirty="0" err="1">
                <a:latin typeface="Arial" panose="020B0604020202020204" pitchFamily="34" charset="0"/>
                <a:cs typeface="Arial" panose="020B0604020202020204" pitchFamily="34" charset="0"/>
              </a:rPr>
              <a:t>екологічно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чистими</a:t>
            </a:r>
            <a:r>
              <a:rPr lang="ru-RU" sz="2000" dirty="0">
                <a:latin typeface="Arial" panose="020B0604020202020204" pitchFamily="34" charset="0"/>
                <a:cs typeface="Arial" panose="020B0604020202020204" pitchFamily="34" charset="0"/>
              </a:rPr>
              <a:t>. У </a:t>
            </a:r>
            <a:r>
              <a:rPr lang="ru-RU" sz="2000" dirty="0" err="1">
                <a:latin typeface="Arial" panose="020B0604020202020204" pitchFamily="34" charset="0"/>
                <a:cs typeface="Arial" panose="020B0604020202020204" pitchFamily="34" charset="0"/>
              </a:rPr>
              <a:t>цей</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показник</a:t>
            </a:r>
            <a:r>
              <a:rPr lang="ru-RU" sz="2000" dirty="0">
                <a:latin typeface="Arial" panose="020B0604020202020204" pitchFamily="34" charset="0"/>
                <a:cs typeface="Arial" panose="020B0604020202020204" pitchFamily="34" charset="0"/>
              </a:rPr>
              <a:t> входить </a:t>
            </a:r>
            <a:r>
              <a:rPr lang="ru-RU" sz="2000" dirty="0" err="1">
                <a:latin typeface="Arial" panose="020B0604020202020204" pitchFamily="34" charset="0"/>
                <a:cs typeface="Arial" panose="020B0604020202020204" pitchFamily="34" charset="0"/>
              </a:rPr>
              <a:t>електрична</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енергія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виготовлена</a:t>
            </a:r>
            <a:r>
              <a:rPr lang="ru-RU" sz="2000" dirty="0">
                <a:latin typeface="Arial" panose="020B0604020202020204" pitchFamily="34" charset="0"/>
                <a:cs typeface="Arial" panose="020B0604020202020204" pitchFamily="34" charset="0"/>
              </a:rPr>
              <a:t> на СЕС, ГЕС, ВЕС, ПЕС, </a:t>
            </a:r>
            <a:r>
              <a:rPr lang="ru-RU" sz="2000" dirty="0" err="1">
                <a:latin typeface="Arial" panose="020B0604020202020204" pitchFamily="34" charset="0"/>
                <a:cs typeface="Arial" panose="020B0604020202020204" pitchFamily="34" charset="0"/>
              </a:rPr>
              <a:t>БіоЕС</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ін</a:t>
            </a:r>
            <a:r>
              <a:rPr lang="ru-RU" sz="2000" dirty="0">
                <a:latin typeface="Arial" panose="020B0604020202020204" pitchFamily="34" charset="0"/>
                <a:cs typeface="Arial" panose="020B0604020202020204" pitchFamily="34" charset="0"/>
              </a:rPr>
              <a:t>.</a:t>
            </a:r>
            <a:endParaRPr lang="ru-UA" sz="2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42074FF7-A21E-48E2-8A9F-112F6FE19A1D}"/>
              </a:ext>
            </a:extLst>
          </p:cNvPr>
          <p:cNvPicPr>
            <a:picLocks noChangeAspect="1"/>
          </p:cNvPicPr>
          <p:nvPr/>
        </p:nvPicPr>
        <p:blipFill>
          <a:blip r:embed="rId2"/>
          <a:stretch>
            <a:fillRect/>
          </a:stretch>
        </p:blipFill>
        <p:spPr>
          <a:xfrm>
            <a:off x="5867400" y="2362200"/>
            <a:ext cx="4749196" cy="2932430"/>
          </a:xfrm>
          <a:prstGeom prst="rect">
            <a:avLst/>
          </a:prstGeom>
        </p:spPr>
      </p:pic>
    </p:spTree>
    <p:extLst>
      <p:ext uri="{BB962C8B-B14F-4D97-AF65-F5344CB8AC3E}">
        <p14:creationId xmlns:p14="http://schemas.microsoft.com/office/powerpoint/2010/main" val="955190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150A37-7F7E-4052-9B02-60DA348F4D5F}"/>
              </a:ext>
            </a:extLst>
          </p:cNvPr>
          <p:cNvSpPr>
            <a:spLocks noGrp="1"/>
          </p:cNvSpPr>
          <p:nvPr>
            <p:ph type="title"/>
          </p:nvPr>
        </p:nvSpPr>
        <p:spPr>
          <a:xfrm>
            <a:off x="990600" y="2542033"/>
            <a:ext cx="3643396" cy="3566160"/>
          </a:xfrm>
        </p:spPr>
        <p:txBody>
          <a:bodyPr>
            <a:normAutofit fontScale="90000"/>
          </a:bodyPr>
          <a:lstStyle/>
          <a:p>
            <a:r>
              <a:rPr lang="uk-UA" sz="2000" dirty="0">
                <a:latin typeface="Arial" panose="020B0604020202020204" pitchFamily="34" charset="0"/>
                <a:cs typeface="Arial" panose="020B0604020202020204" pitchFamily="34" charset="0"/>
              </a:rPr>
              <a:t>Окремо хочу звернути увагу на прогнози вчених: майбутнє людства у руках термоядерної енергетики. Принцип дії електростанцій з термоядерним реактором  обернений до електричних станцій з атомним реактором. Ймовірність ядерного апокаліпсису на станціях такого типу виключена. </a:t>
            </a:r>
            <a:endParaRPr lang="ru-UA" sz="2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4480DE9D-93D2-4BA0-861E-566CD8F2BA9A}"/>
              </a:ext>
            </a:extLst>
          </p:cNvPr>
          <p:cNvPicPr>
            <a:picLocks noChangeAspect="1"/>
          </p:cNvPicPr>
          <p:nvPr/>
        </p:nvPicPr>
        <p:blipFill>
          <a:blip r:embed="rId2"/>
          <a:stretch>
            <a:fillRect/>
          </a:stretch>
        </p:blipFill>
        <p:spPr>
          <a:xfrm>
            <a:off x="5943600" y="2743200"/>
            <a:ext cx="4596266" cy="2975706"/>
          </a:xfrm>
          <a:prstGeom prst="rect">
            <a:avLst/>
          </a:prstGeom>
        </p:spPr>
      </p:pic>
    </p:spTree>
    <p:extLst>
      <p:ext uri="{BB962C8B-B14F-4D97-AF65-F5344CB8AC3E}">
        <p14:creationId xmlns:p14="http://schemas.microsoft.com/office/powerpoint/2010/main" val="501809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13B9F7-FC48-4215-9D4A-303FAFDBBD22}"/>
              </a:ext>
            </a:extLst>
          </p:cNvPr>
          <p:cNvSpPr>
            <a:spLocks noGrp="1"/>
          </p:cNvSpPr>
          <p:nvPr>
            <p:ph type="title"/>
          </p:nvPr>
        </p:nvSpPr>
        <p:spPr>
          <a:xfrm>
            <a:off x="914400" y="2542032"/>
            <a:ext cx="3794316" cy="3566160"/>
          </a:xfrm>
        </p:spPr>
        <p:txBody>
          <a:bodyPr>
            <a:normAutofit/>
          </a:bodyPr>
          <a:lstStyle/>
          <a:p>
            <a:r>
              <a:rPr lang="uk-UA" sz="2000" dirty="0">
                <a:latin typeface="Arial" panose="020B0604020202020204" pitchFamily="34" charset="0"/>
                <a:cs typeface="Arial" panose="020B0604020202020204" pitchFamily="34" charset="0"/>
              </a:rPr>
              <a:t>Для стабільної роботи будь-якої електростанції необхідна модернізація та заміна старого обладнання на більш сучасне. Головним завданням модернізації електростанцій є збільшення коефіцієнту корисної дії (ККД). </a:t>
            </a:r>
            <a:endParaRPr lang="ru-UA" sz="2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18306C70-A668-4E07-8C34-C75E07FCA361}"/>
              </a:ext>
            </a:extLst>
          </p:cNvPr>
          <p:cNvPicPr>
            <a:picLocks noChangeAspect="1"/>
          </p:cNvPicPr>
          <p:nvPr/>
        </p:nvPicPr>
        <p:blipFill>
          <a:blip r:embed="rId2"/>
          <a:stretch>
            <a:fillRect/>
          </a:stretch>
        </p:blipFill>
        <p:spPr>
          <a:xfrm>
            <a:off x="6119327" y="2438400"/>
            <a:ext cx="4152382" cy="2593966"/>
          </a:xfrm>
          <a:prstGeom prst="rect">
            <a:avLst/>
          </a:prstGeom>
        </p:spPr>
      </p:pic>
    </p:spTree>
    <p:extLst>
      <p:ext uri="{BB962C8B-B14F-4D97-AF65-F5344CB8AC3E}">
        <p14:creationId xmlns:p14="http://schemas.microsoft.com/office/powerpoint/2010/main" val="758099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1D2CA1-F281-43AC-898A-EEC857348E3A}"/>
              </a:ext>
            </a:extLst>
          </p:cNvPr>
          <p:cNvSpPr>
            <a:spLocks noGrp="1"/>
          </p:cNvSpPr>
          <p:nvPr>
            <p:ph type="title"/>
          </p:nvPr>
        </p:nvSpPr>
        <p:spPr>
          <a:xfrm>
            <a:off x="1371600" y="3200400"/>
            <a:ext cx="10058400" cy="1874876"/>
          </a:xfrm>
        </p:spPr>
        <p:txBody>
          <a:bodyPr>
            <a:normAutofit/>
          </a:bodyPr>
          <a:lstStyle/>
          <a:p>
            <a:r>
              <a:rPr lang="uk-UA" sz="2000" dirty="0">
                <a:latin typeface="Arial" panose="020B0604020202020204" pitchFamily="34" charset="0"/>
                <a:cs typeface="Arial" panose="020B0604020202020204" pitchFamily="34" charset="0"/>
              </a:rPr>
              <a:t>Отже, модернізація електричних станцій, привернення більшої уваги до «зеленої енергетики», експерименти в основу яких було закладено комп’ютерне математичне моделювання значно збільшить ККД будь-якої електростанції. </a:t>
            </a:r>
            <a:endParaRPr lang="ru-UA" sz="2000" dirty="0">
              <a:latin typeface="Arial" panose="020B0604020202020204" pitchFamily="34" charset="0"/>
              <a:cs typeface="Arial" panose="020B0604020202020204" pitchFamily="34" charset="0"/>
            </a:endParaRPr>
          </a:p>
        </p:txBody>
      </p:sp>
      <p:sp>
        <p:nvSpPr>
          <p:cNvPr id="3" name="Текст 2">
            <a:extLst>
              <a:ext uri="{FF2B5EF4-FFF2-40B4-BE49-F238E27FC236}">
                <a16:creationId xmlns:a16="http://schemas.microsoft.com/office/drawing/2014/main" id="{F731C3F2-A791-492E-84A0-8E1733FBDD9E}"/>
              </a:ext>
            </a:extLst>
          </p:cNvPr>
          <p:cNvSpPr>
            <a:spLocks noGrp="1"/>
          </p:cNvSpPr>
          <p:nvPr>
            <p:ph type="body" idx="1"/>
          </p:nvPr>
        </p:nvSpPr>
        <p:spPr>
          <a:xfrm>
            <a:off x="2362200" y="381000"/>
            <a:ext cx="10058400" cy="1143000"/>
          </a:xfrm>
        </p:spPr>
        <p:txBody>
          <a:bodyPr>
            <a:normAutofit/>
          </a:bodyPr>
          <a:lstStyle/>
          <a:p>
            <a:r>
              <a:rPr lang="uk-UA" sz="2400" b="1" dirty="0">
                <a:solidFill>
                  <a:schemeClr val="bg1"/>
                </a:solidFill>
              </a:rPr>
              <a:t>Висновок:</a:t>
            </a:r>
            <a:endParaRPr lang="ru-UA" sz="2400" b="1" dirty="0">
              <a:solidFill>
                <a:schemeClr val="bg1"/>
              </a:solidFill>
            </a:endParaRPr>
          </a:p>
        </p:txBody>
      </p:sp>
    </p:spTree>
    <p:extLst>
      <p:ext uri="{BB962C8B-B14F-4D97-AF65-F5344CB8AC3E}">
        <p14:creationId xmlns:p14="http://schemas.microsoft.com/office/powerpoint/2010/main" val="1171469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10000" y="29547"/>
            <a:ext cx="7848600" cy="1660680"/>
          </a:xfrm>
        </p:spPr>
        <p:txBody>
          <a:bodyPr>
            <a:normAutofit/>
          </a:bodyPr>
          <a:lstStyle/>
          <a:p>
            <a:r>
              <a:rPr lang="uk-UA" sz="2400" dirty="0">
                <a:solidFill>
                  <a:srgbClr val="FFFFFF"/>
                </a:solidFill>
                <a:ea typeface="+mj-lt"/>
                <a:cs typeface="+mj-lt"/>
              </a:rPr>
              <a:t>Михайло Кравчук та Архип Люлька: майбутні велетні науки в одній сільській школі</a:t>
            </a:r>
            <a:endParaRPr lang="uk-UA" sz="2400" dirty="0">
              <a:solidFill>
                <a:srgbClr val="FFFFFF"/>
              </a:solidFill>
              <a:cs typeface="Calibri Light" panose="020F0302020204030204"/>
            </a:endParaRPr>
          </a:p>
          <a:p>
            <a:endParaRPr lang="uk-UA" sz="2400" dirty="0">
              <a:solidFill>
                <a:srgbClr val="FFFFFF"/>
              </a:solidFill>
              <a:cs typeface="Calibri Light" panose="020F0302020204030204"/>
            </a:endParaRPr>
          </a:p>
        </p:txBody>
      </p:sp>
      <p:pic>
        <p:nvPicPr>
          <p:cNvPr id="7" name="Рисунок 9" descr="Зображення, що містить чоловік, особа, краватка, стіна&#10;&#10;Опис створено автоматично">
            <a:extLst>
              <a:ext uri="{FF2B5EF4-FFF2-40B4-BE49-F238E27FC236}">
                <a16:creationId xmlns:a16="http://schemas.microsoft.com/office/drawing/2014/main" id="{61C1411B-12D9-A806-EA7D-43177456D90E}"/>
              </a:ext>
            </a:extLst>
          </p:cNvPr>
          <p:cNvPicPr>
            <a:picLocks noChangeAspect="1"/>
          </p:cNvPicPr>
          <p:nvPr/>
        </p:nvPicPr>
        <p:blipFill>
          <a:blip r:embed="rId2"/>
          <a:stretch>
            <a:fillRect/>
          </a:stretch>
        </p:blipFill>
        <p:spPr>
          <a:xfrm>
            <a:off x="685800" y="2487969"/>
            <a:ext cx="2792413" cy="4352925"/>
          </a:xfrm>
          <a:prstGeom prst="rect">
            <a:avLst/>
          </a:prstGeom>
        </p:spPr>
      </p:pic>
      <p:pic>
        <p:nvPicPr>
          <p:cNvPr id="8" name="Рисунок 13" descr="Зображення, що містить стіл&#10;&#10;Опис створено автоматично">
            <a:extLst>
              <a:ext uri="{FF2B5EF4-FFF2-40B4-BE49-F238E27FC236}">
                <a16:creationId xmlns:a16="http://schemas.microsoft.com/office/drawing/2014/main" id="{449B8615-8BEA-4D10-BAB2-458F5CF04F03}"/>
              </a:ext>
            </a:extLst>
          </p:cNvPr>
          <p:cNvPicPr>
            <a:picLocks noChangeAspect="1"/>
          </p:cNvPicPr>
          <p:nvPr/>
        </p:nvPicPr>
        <p:blipFill>
          <a:blip r:embed="rId3"/>
          <a:stretch>
            <a:fillRect/>
          </a:stretch>
        </p:blipFill>
        <p:spPr>
          <a:xfrm>
            <a:off x="3811555" y="2483304"/>
            <a:ext cx="4435475" cy="4352925"/>
          </a:xfrm>
          <a:prstGeom prst="rect">
            <a:avLst/>
          </a:prstGeom>
        </p:spPr>
      </p:pic>
      <p:pic>
        <p:nvPicPr>
          <p:cNvPr id="10" name="Рисунок 8" descr="Зображення, що містить чоловік, носить, особа, костюм&#10;&#10;Опис створено автоматично">
            <a:extLst>
              <a:ext uri="{FF2B5EF4-FFF2-40B4-BE49-F238E27FC236}">
                <a16:creationId xmlns:a16="http://schemas.microsoft.com/office/drawing/2014/main" id="{86537F70-4558-89D0-1D64-8850DBFFF173}"/>
              </a:ext>
            </a:extLst>
          </p:cNvPr>
          <p:cNvPicPr>
            <a:picLocks noChangeAspect="1"/>
          </p:cNvPicPr>
          <p:nvPr/>
        </p:nvPicPr>
        <p:blipFill>
          <a:blip r:embed="rId4"/>
          <a:stretch>
            <a:fillRect/>
          </a:stretch>
        </p:blipFill>
        <p:spPr>
          <a:xfrm>
            <a:off x="8250140" y="2445981"/>
            <a:ext cx="3140075" cy="4352925"/>
          </a:xfrm>
          <a:prstGeom prst="rect">
            <a:avLst/>
          </a:prstGeom>
        </p:spPr>
      </p:pic>
    </p:spTree>
    <p:extLst>
      <p:ext uri="{BB962C8B-B14F-4D97-AF65-F5344CB8AC3E}">
        <p14:creationId xmlns:p14="http://schemas.microsoft.com/office/powerpoint/2010/main" val="393002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661CC0-0B4F-9BD7-1420-B7EBA654C860}"/>
              </a:ext>
            </a:extLst>
          </p:cNvPr>
          <p:cNvSpPr>
            <a:spLocks noGrp="1"/>
          </p:cNvSpPr>
          <p:nvPr>
            <p:ph type="title"/>
          </p:nvPr>
        </p:nvSpPr>
        <p:spPr>
          <a:xfrm>
            <a:off x="3962400" y="228600"/>
            <a:ext cx="4267200" cy="1351472"/>
          </a:xfrm>
        </p:spPr>
        <p:txBody>
          <a:bodyPr>
            <a:normAutofit/>
          </a:bodyPr>
          <a:lstStyle/>
          <a:p>
            <a:pPr algn="ctr"/>
            <a:r>
              <a:rPr lang="uk-UA" sz="2400" dirty="0">
                <a:cs typeface="Calibri Light"/>
              </a:rPr>
              <a:t>Такі різні, але водночас такі схожі</a:t>
            </a:r>
          </a:p>
        </p:txBody>
      </p:sp>
      <p:pic>
        <p:nvPicPr>
          <p:cNvPr id="4" name="Рисунок 4" descr="Зображення, що містить текст, чоловік, особа&#10;&#10;Опис створено автоматично">
            <a:extLst>
              <a:ext uri="{FF2B5EF4-FFF2-40B4-BE49-F238E27FC236}">
                <a16:creationId xmlns:a16="http://schemas.microsoft.com/office/drawing/2014/main" id="{BE15C5F1-8BC6-1C14-6AA9-31912923FF6E}"/>
              </a:ext>
            </a:extLst>
          </p:cNvPr>
          <p:cNvPicPr>
            <a:picLocks noChangeAspect="1"/>
          </p:cNvPicPr>
          <p:nvPr/>
        </p:nvPicPr>
        <p:blipFill rotWithShape="1">
          <a:blip r:embed="rId2"/>
          <a:srcRect l="16575" r="1228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Місце для вмісту 2">
            <a:extLst>
              <a:ext uri="{FF2B5EF4-FFF2-40B4-BE49-F238E27FC236}">
                <a16:creationId xmlns:a16="http://schemas.microsoft.com/office/drawing/2014/main" id="{760F94AF-8FD1-3482-CB78-3304ED5042A9}"/>
              </a:ext>
            </a:extLst>
          </p:cNvPr>
          <p:cNvSpPr>
            <a:spLocks noGrp="1"/>
          </p:cNvSpPr>
          <p:nvPr>
            <p:ph idx="1"/>
          </p:nvPr>
        </p:nvSpPr>
        <p:spPr>
          <a:xfrm>
            <a:off x="4198966" y="2147357"/>
            <a:ext cx="3810000" cy="4101042"/>
          </a:xfrm>
        </p:spPr>
        <p:txBody>
          <a:bodyPr vert="horz" lIns="91440" tIns="45720" rIns="91440" bIns="45720" rtlCol="0" anchor="t">
            <a:normAutofit/>
          </a:bodyPr>
          <a:lstStyle/>
          <a:p>
            <a:pPr marL="0" indent="0">
              <a:buNone/>
            </a:pPr>
            <a:r>
              <a:rPr lang="uk-UA" sz="1400" dirty="0">
                <a:solidFill>
                  <a:schemeClr val="tx1">
                    <a:lumMod val="85000"/>
                    <a:lumOff val="15000"/>
                  </a:schemeClr>
                </a:solidFill>
                <a:cs typeface="Calibri"/>
              </a:rPr>
              <a:t>"Моя любов - Україна і математика"</a:t>
            </a:r>
            <a:endParaRPr lang="uk-UA" dirty="0">
              <a:solidFill>
                <a:schemeClr val="tx1">
                  <a:lumMod val="85000"/>
                  <a:lumOff val="15000"/>
                </a:schemeClr>
              </a:solidFill>
              <a:cs typeface="Calibri" panose="020F0502020204030204"/>
            </a:endParaRPr>
          </a:p>
          <a:p>
            <a:pPr marL="0" indent="0" algn="r">
              <a:buNone/>
            </a:pPr>
            <a:r>
              <a:rPr lang="uk-UA" sz="1400" i="1" dirty="0">
                <a:solidFill>
                  <a:schemeClr val="tx1">
                    <a:lumMod val="85000"/>
                    <a:lumOff val="15000"/>
                  </a:schemeClr>
                </a:solidFill>
                <a:cs typeface="Calibri"/>
              </a:rPr>
              <a:t>(М. Кравчук)</a:t>
            </a:r>
          </a:p>
          <a:p>
            <a:pPr marL="0" indent="0">
              <a:buNone/>
            </a:pPr>
            <a:r>
              <a:rPr lang="uk-UA" sz="1400" dirty="0">
                <a:solidFill>
                  <a:schemeClr val="tx1">
                    <a:lumMod val="85000"/>
                    <a:lumOff val="15000"/>
                  </a:schemeClr>
                </a:solidFill>
                <a:cs typeface="Calibri"/>
              </a:rPr>
              <a:t>"В Росії мене рахують українським націоналістом, а в рідному краю - москалем. Моя душа і серце завжди тут - в Україні"</a:t>
            </a:r>
          </a:p>
          <a:p>
            <a:pPr marL="0" indent="0" algn="r">
              <a:buNone/>
            </a:pPr>
            <a:r>
              <a:rPr lang="uk-UA" sz="1400" i="1" dirty="0">
                <a:solidFill>
                  <a:schemeClr val="tx1">
                    <a:lumMod val="85000"/>
                    <a:lumOff val="15000"/>
                  </a:schemeClr>
                </a:solidFill>
                <a:cs typeface="Calibri"/>
              </a:rPr>
              <a:t>(А. Люлька)</a:t>
            </a:r>
          </a:p>
        </p:txBody>
      </p:sp>
      <p:pic>
        <p:nvPicPr>
          <p:cNvPr id="6" name="Рисунок 6" descr="Зображення, що містить текст, особа, чоловік, чорний&#10;&#10;Опис створено автоматично">
            <a:extLst>
              <a:ext uri="{FF2B5EF4-FFF2-40B4-BE49-F238E27FC236}">
                <a16:creationId xmlns:a16="http://schemas.microsoft.com/office/drawing/2014/main" id="{27621E29-52C7-4E9C-71D1-F0C5BA0C3A16}"/>
              </a:ext>
            </a:extLst>
          </p:cNvPr>
          <p:cNvPicPr>
            <a:picLocks noChangeAspect="1"/>
          </p:cNvPicPr>
          <p:nvPr/>
        </p:nvPicPr>
        <p:blipFill rotWithShape="1">
          <a:blip r:embed="rId3"/>
          <a:srcRect l="17168" r="12850"/>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14603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a:spLocks noGrp="1"/>
          </p:cNvSpPr>
          <p:nvPr>
            <p:ph type="title"/>
          </p:nvPr>
        </p:nvSpPr>
        <p:spPr>
          <a:xfrm>
            <a:off x="3953266" y="20828"/>
            <a:ext cx="6572250" cy="1305560"/>
          </a:xfrm>
          <a:prstGeom prst="rect">
            <a:avLst/>
          </a:prstGeom>
        </p:spPr>
        <p:txBody>
          <a:bodyPr vert="horz" wrap="square" lIns="0" tIns="12065" rIns="0" bIns="0" rtlCol="0">
            <a:spAutoFit/>
          </a:bodyPr>
          <a:lstStyle/>
          <a:p>
            <a:pPr algn="ctr">
              <a:lnSpc>
                <a:spcPct val="100000"/>
              </a:lnSpc>
              <a:spcBef>
                <a:spcPts val="95"/>
              </a:spcBef>
            </a:pPr>
            <a:r>
              <a:rPr spc="-5" dirty="0"/>
              <a:t>План</a:t>
            </a:r>
            <a:r>
              <a:rPr spc="-20" dirty="0"/>
              <a:t> </a:t>
            </a:r>
            <a:r>
              <a:rPr spc="-15" dirty="0"/>
              <a:t>роботи</a:t>
            </a:r>
            <a:r>
              <a:rPr spc="-30" dirty="0"/>
              <a:t> </a:t>
            </a:r>
            <a:r>
              <a:rPr spc="-40" dirty="0"/>
              <a:t>наукового</a:t>
            </a:r>
            <a:r>
              <a:rPr spc="-10" dirty="0"/>
              <a:t> </a:t>
            </a:r>
            <a:r>
              <a:rPr spc="-20" dirty="0"/>
              <a:t>гуртка</a:t>
            </a:r>
          </a:p>
          <a:p>
            <a:pPr marL="12700" marR="5080" algn="ctr">
              <a:lnSpc>
                <a:spcPct val="100000"/>
              </a:lnSpc>
            </a:pPr>
            <a:r>
              <a:rPr spc="-25" dirty="0"/>
              <a:t>«Математика</a:t>
            </a:r>
            <a:r>
              <a:rPr spc="10" dirty="0"/>
              <a:t> </a:t>
            </a:r>
            <a:r>
              <a:rPr spc="-5" dirty="0"/>
              <a:t>в</a:t>
            </a:r>
            <a:r>
              <a:rPr spc="-15" dirty="0"/>
              <a:t> </a:t>
            </a:r>
            <a:r>
              <a:rPr spc="-10" dirty="0"/>
              <a:t>енергетиці»</a:t>
            </a:r>
            <a:r>
              <a:rPr spc="10" dirty="0"/>
              <a:t> </a:t>
            </a:r>
            <a:r>
              <a:rPr spc="-5" dirty="0" err="1"/>
              <a:t>на</a:t>
            </a:r>
            <a:r>
              <a:rPr dirty="0"/>
              <a:t> 202</a:t>
            </a:r>
            <a:r>
              <a:rPr lang="uk-UA" dirty="0"/>
              <a:t>1</a:t>
            </a:r>
            <a:r>
              <a:rPr dirty="0"/>
              <a:t>-202</a:t>
            </a:r>
            <a:r>
              <a:rPr lang="uk-UA" dirty="0"/>
              <a:t>2</a:t>
            </a:r>
            <a:r>
              <a:rPr dirty="0"/>
              <a:t> </a:t>
            </a:r>
            <a:r>
              <a:rPr spc="-685" dirty="0"/>
              <a:t> </a:t>
            </a:r>
            <a:r>
              <a:rPr spc="-15" dirty="0"/>
              <a:t>навчальний</a:t>
            </a:r>
            <a:r>
              <a:rPr spc="10" dirty="0"/>
              <a:t> </a:t>
            </a:r>
            <a:r>
              <a:rPr spc="-5" dirty="0"/>
              <a:t>рік</a:t>
            </a:r>
          </a:p>
        </p:txBody>
      </p:sp>
      <p:sp>
        <p:nvSpPr>
          <p:cNvPr id="4" name="object 4"/>
          <p:cNvSpPr txBox="1"/>
          <p:nvPr/>
        </p:nvSpPr>
        <p:spPr>
          <a:xfrm>
            <a:off x="1756618" y="2429723"/>
            <a:ext cx="8967605" cy="3882601"/>
          </a:xfrm>
          <a:prstGeom prst="rect">
            <a:avLst/>
          </a:prstGeom>
        </p:spPr>
        <p:txBody>
          <a:bodyPr vert="horz" wrap="square" lIns="0" tIns="13335" rIns="0" bIns="0" rtlCol="0">
            <a:spAutoFit/>
          </a:bodyPr>
          <a:lstStyle/>
          <a:p>
            <a:pPr marL="285750" indent="-285750">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rPr>
              <a:t>Методи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оптимізації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систем </a:t>
            </a:r>
            <a:r>
              <a:rPr lang="ru-RU" sz="1800" dirty="0" err="1">
                <a:effectLst/>
                <a:latin typeface="Times New Roman" panose="02020603050405020304" pitchFamily="18" charset="0"/>
                <a:ea typeface="Times New Roman" panose="02020603050405020304" pitchFamily="18" charset="0"/>
              </a:rPr>
              <a:t>сонячного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теплопостачання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Україні</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сонячних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традиційних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енергосистем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зміну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температури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приміщенні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Формула Ньютона –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Лейбніца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деякі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історичні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аспекти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Михайло Кравчук та Архип Люлька: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майбутні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велетні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науки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одній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сільській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школі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Порівняльна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характеристика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шляхів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отримання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електричної</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енергії</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деякі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розрахунки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Розв’язування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прикладних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інженерних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задач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ракурсі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систем координат.</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Задачі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оптимізацію</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практиці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Диференціальні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рівняння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модель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реальних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процесів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проєктуванні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смарт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будинку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54965" indent="-342900">
              <a:spcBef>
                <a:spcPts val="105"/>
              </a:spcBef>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Поверхні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другого порядку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розв’язуванні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інженерних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задач.</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2065">
              <a:lnSpc>
                <a:spcPct val="100000"/>
              </a:lnSpc>
              <a:spcBef>
                <a:spcPts val="105"/>
              </a:spcBef>
              <a:tabLst>
                <a:tab pos="299085" algn="l"/>
                <a:tab pos="299720" algn="l"/>
              </a:tabLst>
            </a:pPr>
            <a:endParaRPr sz="2000" dirty="0">
              <a:latin typeface="Times New Roman"/>
              <a:cs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03AA0E-47E6-E1AC-5092-5CC1D9D907CD}"/>
              </a:ext>
            </a:extLst>
          </p:cNvPr>
          <p:cNvSpPr>
            <a:spLocks noGrp="1"/>
          </p:cNvSpPr>
          <p:nvPr>
            <p:ph type="title"/>
          </p:nvPr>
        </p:nvSpPr>
        <p:spPr>
          <a:xfrm>
            <a:off x="1524000" y="1676400"/>
            <a:ext cx="5461225" cy="1118087"/>
          </a:xfrm>
        </p:spPr>
        <p:txBody>
          <a:bodyPr anchor="b">
            <a:normAutofit/>
          </a:bodyPr>
          <a:lstStyle/>
          <a:p>
            <a:pPr algn="ctr"/>
            <a:r>
              <a:rPr lang="uk-UA" sz="3200" dirty="0">
                <a:solidFill>
                  <a:schemeClr val="tx1"/>
                </a:solidFill>
                <a:cs typeface="Calibri Light"/>
              </a:rPr>
              <a:t>Зустріч що змінила життя</a:t>
            </a:r>
          </a:p>
        </p:txBody>
      </p:sp>
      <p:sp>
        <p:nvSpPr>
          <p:cNvPr id="3" name="Місце для вмісту 2">
            <a:extLst>
              <a:ext uri="{FF2B5EF4-FFF2-40B4-BE49-F238E27FC236}">
                <a16:creationId xmlns:a16="http://schemas.microsoft.com/office/drawing/2014/main" id="{669D70A4-5AEA-71E5-F2FC-ACDDE54A278D}"/>
              </a:ext>
            </a:extLst>
          </p:cNvPr>
          <p:cNvSpPr>
            <a:spLocks noGrp="1"/>
          </p:cNvSpPr>
          <p:nvPr>
            <p:ph idx="1"/>
          </p:nvPr>
        </p:nvSpPr>
        <p:spPr>
          <a:xfrm>
            <a:off x="1676400" y="3196008"/>
            <a:ext cx="5461225" cy="2976191"/>
          </a:xfrm>
        </p:spPr>
        <p:txBody>
          <a:bodyPr vert="horz" lIns="91440" tIns="45720" rIns="91440" bIns="45720" rtlCol="0" anchor="t">
            <a:normAutofit/>
          </a:bodyPr>
          <a:lstStyle/>
          <a:p>
            <a:r>
              <a:rPr lang="uk-UA" sz="1400" dirty="0">
                <a:ea typeface="+mn-lt"/>
                <a:cs typeface="+mn-lt"/>
              </a:rPr>
              <a:t>Тут, на </a:t>
            </a:r>
            <a:r>
              <a:rPr lang="uk-UA" sz="1400" dirty="0" err="1">
                <a:ea typeface="+mn-lt"/>
                <a:cs typeface="+mn-lt"/>
              </a:rPr>
              <a:t>Богуславщині</a:t>
            </a:r>
            <a:r>
              <a:rPr lang="uk-UA" sz="1400" dirty="0">
                <a:ea typeface="+mn-lt"/>
                <a:cs typeface="+mn-lt"/>
              </a:rPr>
              <a:t> в селі </a:t>
            </a:r>
            <a:r>
              <a:rPr lang="uk-UA" sz="1400" dirty="0" err="1">
                <a:ea typeface="+mn-lt"/>
                <a:cs typeface="+mn-lt"/>
              </a:rPr>
              <a:t>Саварка</a:t>
            </a:r>
            <a:r>
              <a:rPr lang="uk-UA" sz="1400" dirty="0">
                <a:ea typeface="+mn-lt"/>
                <a:cs typeface="+mn-lt"/>
              </a:rPr>
              <a:t>, вчорашній професор Київського університету знайшов </a:t>
            </a:r>
            <a:r>
              <a:rPr lang="uk-UA" sz="1400" dirty="0" err="1">
                <a:ea typeface="+mn-lt"/>
                <a:cs typeface="+mn-lt"/>
              </a:rPr>
              <a:t>прихисток</a:t>
            </a:r>
            <a:r>
              <a:rPr lang="uk-UA" sz="1400" dirty="0">
                <a:ea typeface="+mn-lt"/>
                <a:cs typeface="+mn-lt"/>
              </a:rPr>
              <a:t> від денікінських самосудних розстрілів, під які міг попасти будь-хто, кого б тимчасові господарі Києва лише запідозрили в симпатіях до їхніх супротивників незалежно від “політичного кольору”.  </a:t>
            </a:r>
            <a:endParaRPr lang="uk-UA" sz="1400" dirty="0">
              <a:cs typeface="Calibri"/>
            </a:endParaRPr>
          </a:p>
          <a:p>
            <a:pPr marL="0" indent="0">
              <a:buNone/>
            </a:pPr>
            <a:endParaRPr lang="uk-UA" sz="1400" dirty="0">
              <a:cs typeface="Calibri"/>
            </a:endParaRPr>
          </a:p>
        </p:txBody>
      </p:sp>
      <p:pic>
        <p:nvPicPr>
          <p:cNvPr id="5" name="Рисунок 5" descr="Зображення, що містить текст, краватка, чоловік, носить&#10;&#10;Опис створено автоматично">
            <a:extLst>
              <a:ext uri="{FF2B5EF4-FFF2-40B4-BE49-F238E27FC236}">
                <a16:creationId xmlns:a16="http://schemas.microsoft.com/office/drawing/2014/main" id="{E7AC6E6F-CEA5-F5DE-BBFC-8AB838B72D9B}"/>
              </a:ext>
            </a:extLst>
          </p:cNvPr>
          <p:cNvPicPr>
            <a:picLocks noChangeAspect="1"/>
          </p:cNvPicPr>
          <p:nvPr/>
        </p:nvPicPr>
        <p:blipFill rotWithShape="1">
          <a:blip r:embed="rId2"/>
          <a:srcRect r="3" b="8645"/>
          <a:stretch/>
        </p:blipFill>
        <p:spPr>
          <a:xfrm>
            <a:off x="8779933" y="685798"/>
            <a:ext cx="2726267" cy="2421467"/>
          </a:xfrm>
          <a:prstGeom prst="rect">
            <a:avLst/>
          </a:prstGeom>
        </p:spPr>
      </p:pic>
      <p:pic>
        <p:nvPicPr>
          <p:cNvPr id="4" name="Рисунок 4" descr="Зображення, що містить стіна, у приміщенні&#10;&#10;Опис створено автоматично">
            <a:extLst>
              <a:ext uri="{FF2B5EF4-FFF2-40B4-BE49-F238E27FC236}">
                <a16:creationId xmlns:a16="http://schemas.microsoft.com/office/drawing/2014/main" id="{BBBED6BD-8F46-09FD-EAFB-87EE3BA90668}"/>
              </a:ext>
            </a:extLst>
          </p:cNvPr>
          <p:cNvPicPr>
            <a:picLocks noChangeAspect="1"/>
          </p:cNvPicPr>
          <p:nvPr/>
        </p:nvPicPr>
        <p:blipFill rotWithShape="1">
          <a:blip r:embed="rId3"/>
          <a:srcRect t="5259" r="5" b="5"/>
          <a:stretch/>
        </p:blipFill>
        <p:spPr>
          <a:xfrm>
            <a:off x="8779933" y="3750732"/>
            <a:ext cx="2726267" cy="2421467"/>
          </a:xfrm>
          <a:prstGeom prst="rect">
            <a:avLst/>
          </a:prstGeom>
        </p:spPr>
      </p:pic>
    </p:spTree>
    <p:extLst>
      <p:ext uri="{BB962C8B-B14F-4D97-AF65-F5344CB8AC3E}">
        <p14:creationId xmlns:p14="http://schemas.microsoft.com/office/powerpoint/2010/main" val="2983805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F55498-ECF9-E700-05FD-9288CC03467E}"/>
              </a:ext>
            </a:extLst>
          </p:cNvPr>
          <p:cNvSpPr>
            <a:spLocks noGrp="1"/>
          </p:cNvSpPr>
          <p:nvPr>
            <p:ph type="title"/>
          </p:nvPr>
        </p:nvSpPr>
        <p:spPr>
          <a:xfrm>
            <a:off x="3973382" y="457200"/>
            <a:ext cx="4267200" cy="1351472"/>
          </a:xfrm>
        </p:spPr>
        <p:txBody>
          <a:bodyPr>
            <a:normAutofit/>
          </a:bodyPr>
          <a:lstStyle/>
          <a:p>
            <a:pPr algn="ctr"/>
            <a:r>
              <a:rPr lang="uk-UA" sz="2400" dirty="0">
                <a:ea typeface="+mj-lt"/>
                <a:cs typeface="+mj-lt"/>
              </a:rPr>
              <a:t>І математику знає і на сцені виступає</a:t>
            </a:r>
          </a:p>
        </p:txBody>
      </p:sp>
      <p:pic>
        <p:nvPicPr>
          <p:cNvPr id="4" name="Рисунок 4" descr="Зображення, що містить чоловік, особа, дивиться, стоячий&#10;&#10;Опис створено автоматично">
            <a:extLst>
              <a:ext uri="{FF2B5EF4-FFF2-40B4-BE49-F238E27FC236}">
                <a16:creationId xmlns:a16="http://schemas.microsoft.com/office/drawing/2014/main" id="{DB8630BF-C955-C06D-6A81-B8C610ED7DA4}"/>
              </a:ext>
            </a:extLst>
          </p:cNvPr>
          <p:cNvPicPr>
            <a:picLocks noChangeAspect="1"/>
          </p:cNvPicPr>
          <p:nvPr/>
        </p:nvPicPr>
        <p:blipFill rotWithShape="1">
          <a:blip r:embed="rId2"/>
          <a:srcRect l="15933" r="2725"/>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Місце для вмісту 2">
            <a:extLst>
              <a:ext uri="{FF2B5EF4-FFF2-40B4-BE49-F238E27FC236}">
                <a16:creationId xmlns:a16="http://schemas.microsoft.com/office/drawing/2014/main" id="{326F60EB-5B86-8333-5F21-0A8C99D7B8ED}"/>
              </a:ext>
            </a:extLst>
          </p:cNvPr>
          <p:cNvSpPr>
            <a:spLocks noGrp="1"/>
          </p:cNvSpPr>
          <p:nvPr>
            <p:ph idx="1"/>
          </p:nvPr>
        </p:nvSpPr>
        <p:spPr>
          <a:xfrm>
            <a:off x="3651280" y="3433233"/>
            <a:ext cx="4881561" cy="4184385"/>
          </a:xfrm>
        </p:spPr>
        <p:txBody>
          <a:bodyPr vert="horz" lIns="91440" tIns="45720" rIns="91440" bIns="45720" rtlCol="0">
            <a:normAutofit/>
          </a:bodyPr>
          <a:lstStyle/>
          <a:p>
            <a:r>
              <a:rPr lang="ru" sz="2000">
                <a:solidFill>
                  <a:schemeClr val="tx1">
                    <a:lumMod val="85000"/>
                    <a:lumOff val="15000"/>
                  </a:schemeClr>
                </a:solidFill>
                <a:ea typeface="+mn-lt"/>
                <a:cs typeface="+mn-lt"/>
              </a:rPr>
              <a:t>Неабиякий розум тих вчителів, оптимістична цілеспрямованість, висока духовність, відданість справі зробили дива – маленький хлопчик став гідним учнем і продовжувачем наук.</a:t>
            </a:r>
            <a:endParaRPr lang="ru" sz="2000">
              <a:solidFill>
                <a:schemeClr val="tx1">
                  <a:lumMod val="85000"/>
                  <a:lumOff val="15000"/>
                </a:schemeClr>
              </a:solidFill>
              <a:ea typeface="Calibri"/>
              <a:cs typeface="Calibri"/>
            </a:endParaRPr>
          </a:p>
          <a:p>
            <a:pPr marL="0" indent="0">
              <a:buNone/>
            </a:pPr>
            <a:endParaRPr lang="ru" sz="2000">
              <a:solidFill>
                <a:schemeClr val="tx1">
                  <a:lumMod val="85000"/>
                  <a:lumOff val="15000"/>
                </a:schemeClr>
              </a:solidFill>
              <a:ea typeface="Calibri"/>
              <a:cs typeface="Calibri"/>
            </a:endParaRPr>
          </a:p>
        </p:txBody>
      </p:sp>
      <p:pic>
        <p:nvPicPr>
          <p:cNvPr id="5" name="Рисунок 5" descr="Зображення, що містить текст, особа, чорний, носить&#10;&#10;Опис створено автоматично">
            <a:extLst>
              <a:ext uri="{FF2B5EF4-FFF2-40B4-BE49-F238E27FC236}">
                <a16:creationId xmlns:a16="http://schemas.microsoft.com/office/drawing/2014/main" id="{18D5E2B6-6348-D2F2-221D-4B9AD547F1D6}"/>
              </a:ext>
            </a:extLst>
          </p:cNvPr>
          <p:cNvPicPr>
            <a:picLocks noChangeAspect="1"/>
          </p:cNvPicPr>
          <p:nvPr/>
        </p:nvPicPr>
        <p:blipFill rotWithShape="1">
          <a:blip r:embed="rId3"/>
          <a:srcRect l="11225" r="18559"/>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485858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FEC5EF-4A15-DE43-5595-D7A4236C2294}"/>
              </a:ext>
            </a:extLst>
          </p:cNvPr>
          <p:cNvSpPr>
            <a:spLocks noGrp="1"/>
          </p:cNvSpPr>
          <p:nvPr>
            <p:ph type="title"/>
          </p:nvPr>
        </p:nvSpPr>
        <p:spPr>
          <a:xfrm>
            <a:off x="3970365" y="457200"/>
            <a:ext cx="4267200" cy="1351472"/>
          </a:xfrm>
        </p:spPr>
        <p:txBody>
          <a:bodyPr>
            <a:normAutofit/>
          </a:bodyPr>
          <a:lstStyle/>
          <a:p>
            <a:pPr algn="ctr"/>
            <a:r>
              <a:rPr lang="uk-UA" sz="2400" dirty="0">
                <a:cs typeface="Calibri Light"/>
              </a:rPr>
              <a:t>Підтримка на протязі довгого часу</a:t>
            </a:r>
            <a:endParaRPr lang="uk-UA" sz="2400" dirty="0"/>
          </a:p>
        </p:txBody>
      </p:sp>
      <p:pic>
        <p:nvPicPr>
          <p:cNvPr id="4" name="Рисунок 4" descr="Зображення, що містить текст, особа, чоловік, військова форма&#10;&#10;Опис створено автоматично">
            <a:extLst>
              <a:ext uri="{FF2B5EF4-FFF2-40B4-BE49-F238E27FC236}">
                <a16:creationId xmlns:a16="http://schemas.microsoft.com/office/drawing/2014/main" id="{6576D3A9-1D81-727F-358C-B0C77C78F595}"/>
              </a:ext>
            </a:extLst>
          </p:cNvPr>
          <p:cNvPicPr>
            <a:picLocks noChangeAspect="1"/>
          </p:cNvPicPr>
          <p:nvPr/>
        </p:nvPicPr>
        <p:blipFill rotWithShape="1">
          <a:blip r:embed="rId2"/>
          <a:srcRect l="5301" r="11930"/>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Місце для вмісту 2">
            <a:extLst>
              <a:ext uri="{FF2B5EF4-FFF2-40B4-BE49-F238E27FC236}">
                <a16:creationId xmlns:a16="http://schemas.microsoft.com/office/drawing/2014/main" id="{A3A5096A-37B9-CB08-366E-8F40C1358E3B}"/>
              </a:ext>
            </a:extLst>
          </p:cNvPr>
          <p:cNvSpPr>
            <a:spLocks noGrp="1"/>
          </p:cNvSpPr>
          <p:nvPr>
            <p:ph idx="1"/>
          </p:nvPr>
        </p:nvSpPr>
        <p:spPr>
          <a:xfrm>
            <a:off x="3722716" y="2409294"/>
            <a:ext cx="4762499" cy="4446322"/>
          </a:xfrm>
        </p:spPr>
        <p:txBody>
          <a:bodyPr vert="horz" lIns="91440" tIns="45720" rIns="91440" bIns="45720" rtlCol="0">
            <a:normAutofit/>
          </a:bodyPr>
          <a:lstStyle/>
          <a:p>
            <a:r>
              <a:rPr lang="uk-UA" sz="2000" dirty="0">
                <a:solidFill>
                  <a:schemeClr val="tx1">
                    <a:lumMod val="85000"/>
                    <a:lumOff val="15000"/>
                  </a:schemeClr>
                </a:solidFill>
                <a:cs typeface="Calibri"/>
              </a:rPr>
              <a:t>Частину життя вчитель та учень провели пліч-о-пліч, допомагаючи один одному. Часто приїздили та навідували один одного. А в той час коли Архип Люлька навчався в Києві і не мав житла, Михайло Кравчук із своєю родиною запросили хлопця жити до себе.</a:t>
            </a:r>
          </a:p>
        </p:txBody>
      </p:sp>
      <p:pic>
        <p:nvPicPr>
          <p:cNvPr id="5" name="Рисунок 5" descr="Зображення, що містить текст, особа, група, позує&#10;&#10;Опис створено автоматично">
            <a:extLst>
              <a:ext uri="{FF2B5EF4-FFF2-40B4-BE49-F238E27FC236}">
                <a16:creationId xmlns:a16="http://schemas.microsoft.com/office/drawing/2014/main" id="{6A52DBF6-5C85-F5A6-60F9-CB2F22469CD4}"/>
              </a:ext>
            </a:extLst>
          </p:cNvPr>
          <p:cNvPicPr>
            <a:picLocks noChangeAspect="1"/>
          </p:cNvPicPr>
          <p:nvPr/>
        </p:nvPicPr>
        <p:blipFill rotWithShape="1">
          <a:blip r:embed="rId3"/>
          <a:srcRect l="26044" r="13599"/>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820961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BC74C9-EA92-D412-89F1-62D0402AA667}"/>
              </a:ext>
            </a:extLst>
          </p:cNvPr>
          <p:cNvSpPr>
            <a:spLocks noGrp="1"/>
          </p:cNvSpPr>
          <p:nvPr>
            <p:ph type="title"/>
          </p:nvPr>
        </p:nvSpPr>
        <p:spPr>
          <a:xfrm>
            <a:off x="526089" y="3581400"/>
            <a:ext cx="4282380" cy="1322944"/>
          </a:xfrm>
        </p:spPr>
        <p:txBody>
          <a:bodyPr>
            <a:normAutofit/>
          </a:bodyPr>
          <a:lstStyle/>
          <a:p>
            <a:r>
              <a:rPr lang="uk-UA" dirty="0">
                <a:solidFill>
                  <a:schemeClr val="tx1">
                    <a:lumMod val="85000"/>
                    <a:lumOff val="15000"/>
                  </a:schemeClr>
                </a:solidFill>
                <a:cs typeface="Calibri Light"/>
              </a:rPr>
              <a:t>Час розлуки</a:t>
            </a:r>
          </a:p>
        </p:txBody>
      </p:sp>
      <p:sp>
        <p:nvSpPr>
          <p:cNvPr id="3" name="Місце для вмісту 2">
            <a:extLst>
              <a:ext uri="{FF2B5EF4-FFF2-40B4-BE49-F238E27FC236}">
                <a16:creationId xmlns:a16="http://schemas.microsoft.com/office/drawing/2014/main" id="{0B782438-9E4C-CCD6-F119-6514AE076906}"/>
              </a:ext>
            </a:extLst>
          </p:cNvPr>
          <p:cNvSpPr>
            <a:spLocks noGrp="1"/>
          </p:cNvSpPr>
          <p:nvPr>
            <p:ph idx="1"/>
          </p:nvPr>
        </p:nvSpPr>
        <p:spPr>
          <a:xfrm>
            <a:off x="343769" y="4788560"/>
            <a:ext cx="4647021" cy="4713150"/>
          </a:xfrm>
        </p:spPr>
        <p:txBody>
          <a:bodyPr vert="horz" lIns="91440" tIns="45720" rIns="91440" bIns="45720" rtlCol="0">
            <a:normAutofit/>
          </a:bodyPr>
          <a:lstStyle/>
          <a:p>
            <a:r>
              <a:rPr lang="uk-UA" sz="2000" dirty="0">
                <a:solidFill>
                  <a:schemeClr val="tx1">
                    <a:lumMod val="85000"/>
                    <a:lumOff val="15000"/>
                  </a:schemeClr>
                </a:solidFill>
                <a:cs typeface="Calibri"/>
              </a:rPr>
              <a:t>Так і розійшлися долі видатних українських діячів. Але вони протягом всього життя часто зв'язувались один з одним та підтримували зв'язок, розділяючи успіхи та невдачі разом.</a:t>
            </a:r>
            <a:endParaRPr lang="uk-UA" sz="2000" dirty="0">
              <a:solidFill>
                <a:schemeClr val="tx1">
                  <a:lumMod val="85000"/>
                  <a:lumOff val="15000"/>
                </a:schemeClr>
              </a:solidFill>
            </a:endParaRPr>
          </a:p>
        </p:txBody>
      </p:sp>
      <p:pic>
        <p:nvPicPr>
          <p:cNvPr id="5" name="Рисунок 5" descr="Зображення, що містить текст, позує, особа, група&#10;&#10;Опис створено автоматично">
            <a:extLst>
              <a:ext uri="{FF2B5EF4-FFF2-40B4-BE49-F238E27FC236}">
                <a16:creationId xmlns:a16="http://schemas.microsoft.com/office/drawing/2014/main" id="{BC248F43-F89D-86D7-A2EB-6E25F0EA786C}"/>
              </a:ext>
            </a:extLst>
          </p:cNvPr>
          <p:cNvPicPr>
            <a:picLocks noChangeAspect="1"/>
          </p:cNvPicPr>
          <p:nvPr/>
        </p:nvPicPr>
        <p:blipFill rotWithShape="1">
          <a:blip r:embed="rId2"/>
          <a:srcRect t="1350" r="1" b="18963"/>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4" name="Рисунок 4" descr="Зображення, що містить особа, стіна, позує, у приміщенні&#10;&#10;Опис створено автоматично">
            <a:extLst>
              <a:ext uri="{FF2B5EF4-FFF2-40B4-BE49-F238E27FC236}">
                <a16:creationId xmlns:a16="http://schemas.microsoft.com/office/drawing/2014/main" id="{1EAEEDD6-7D4E-B4EA-8766-FDA812C94674}"/>
              </a:ext>
            </a:extLst>
          </p:cNvPr>
          <p:cNvPicPr>
            <a:picLocks noChangeAspect="1"/>
          </p:cNvPicPr>
          <p:nvPr/>
        </p:nvPicPr>
        <p:blipFill rotWithShape="1">
          <a:blip r:embed="rId3"/>
          <a:srcRect t="14049" r="-3" b="17298"/>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2332339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B4C1FA-0400-38A0-1C77-2CC5887DD048}"/>
              </a:ext>
            </a:extLst>
          </p:cNvPr>
          <p:cNvSpPr>
            <a:spLocks noGrp="1"/>
          </p:cNvSpPr>
          <p:nvPr>
            <p:ph type="title"/>
          </p:nvPr>
        </p:nvSpPr>
        <p:spPr>
          <a:xfrm>
            <a:off x="1371600" y="1152627"/>
            <a:ext cx="6894576" cy="1783080"/>
          </a:xfrm>
        </p:spPr>
        <p:txBody>
          <a:bodyPr anchor="b">
            <a:normAutofit/>
          </a:bodyPr>
          <a:lstStyle/>
          <a:p>
            <a:r>
              <a:rPr lang="uk-UA" sz="3600" dirty="0">
                <a:solidFill>
                  <a:schemeClr val="tx1"/>
                </a:solidFill>
                <a:cs typeface="Calibri Light"/>
              </a:rPr>
              <a:t>Доля вирішила інакше</a:t>
            </a:r>
          </a:p>
        </p:txBody>
      </p:sp>
      <p:pic>
        <p:nvPicPr>
          <p:cNvPr id="15" name="Рисунок 16" descr="Зображення, що містить текст&#10;&#10;Опис створено автоматично">
            <a:extLst>
              <a:ext uri="{FF2B5EF4-FFF2-40B4-BE49-F238E27FC236}">
                <a16:creationId xmlns:a16="http://schemas.microsoft.com/office/drawing/2014/main" id="{0DE70BC0-BF42-D4EE-8BA6-9DA1A801EF99}"/>
              </a:ext>
            </a:extLst>
          </p:cNvPr>
          <p:cNvPicPr>
            <a:picLocks noChangeAspect="1"/>
          </p:cNvPicPr>
          <p:nvPr/>
        </p:nvPicPr>
        <p:blipFill>
          <a:blip r:embed="rId2"/>
          <a:stretch>
            <a:fillRect/>
          </a:stretch>
        </p:blipFill>
        <p:spPr>
          <a:xfrm>
            <a:off x="7863840" y="697204"/>
            <a:ext cx="4014216" cy="2693926"/>
          </a:xfrm>
          <a:prstGeom prst="rect">
            <a:avLst/>
          </a:prstGeom>
        </p:spPr>
      </p:pic>
      <p:pic>
        <p:nvPicPr>
          <p:cNvPr id="17" name="Рисунок 18" descr="Зображення, що містить текст, особа, військова форма, надворі&#10;&#10;Опис створено автоматично">
            <a:extLst>
              <a:ext uri="{FF2B5EF4-FFF2-40B4-BE49-F238E27FC236}">
                <a16:creationId xmlns:a16="http://schemas.microsoft.com/office/drawing/2014/main" id="{F2457E19-31B1-8821-3589-AEC878B1216C}"/>
              </a:ext>
            </a:extLst>
          </p:cNvPr>
          <p:cNvPicPr>
            <a:picLocks noChangeAspect="1"/>
          </p:cNvPicPr>
          <p:nvPr/>
        </p:nvPicPr>
        <p:blipFill>
          <a:blip r:embed="rId3"/>
          <a:stretch>
            <a:fillRect/>
          </a:stretch>
        </p:blipFill>
        <p:spPr>
          <a:xfrm>
            <a:off x="7927340" y="4079193"/>
            <a:ext cx="3868928" cy="2176272"/>
          </a:xfrm>
          <a:prstGeom prst="rect">
            <a:avLst/>
          </a:prstGeom>
        </p:spPr>
      </p:pic>
      <p:graphicFrame>
        <p:nvGraphicFramePr>
          <p:cNvPr id="5" name="Місце для вмісту 2">
            <a:extLst>
              <a:ext uri="{FF2B5EF4-FFF2-40B4-BE49-F238E27FC236}">
                <a16:creationId xmlns:a16="http://schemas.microsoft.com/office/drawing/2014/main" id="{D0A49CE9-1DF9-E53B-14BD-BBFC24C0E2C5}"/>
              </a:ext>
            </a:extLst>
          </p:cNvPr>
          <p:cNvGraphicFramePr>
            <a:graphicFrameLocks noGrp="1"/>
          </p:cNvGraphicFramePr>
          <p:nvPr>
            <p:ph idx="1"/>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2687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Зображення, що містить особа, чоловік, у приміщенні, костюм&#10;&#10;Опис створено автоматично">
            <a:extLst>
              <a:ext uri="{FF2B5EF4-FFF2-40B4-BE49-F238E27FC236}">
                <a16:creationId xmlns:a16="http://schemas.microsoft.com/office/drawing/2014/main" id="{284A3A03-2868-28F1-4F61-C5E107CD443F}"/>
              </a:ext>
            </a:extLst>
          </p:cNvPr>
          <p:cNvPicPr>
            <a:picLocks noChangeAspect="1"/>
          </p:cNvPicPr>
          <p:nvPr/>
        </p:nvPicPr>
        <p:blipFill rotWithShape="1">
          <a:blip r:embed="rId2"/>
          <a:srcRect l="2359"/>
          <a:stretch/>
        </p:blipFill>
        <p:spPr>
          <a:xfrm>
            <a:off x="3811631" y="457200"/>
            <a:ext cx="8380369" cy="5943600"/>
          </a:xfrm>
          <a:prstGeom prst="rect">
            <a:avLst/>
          </a:prstGeom>
        </p:spPr>
      </p:pic>
      <p:sp>
        <p:nvSpPr>
          <p:cNvPr id="2" name="Заголовок 1">
            <a:extLst>
              <a:ext uri="{FF2B5EF4-FFF2-40B4-BE49-F238E27FC236}">
                <a16:creationId xmlns:a16="http://schemas.microsoft.com/office/drawing/2014/main" id="{5F617D3B-0A55-A2F9-F749-166EBEE28313}"/>
              </a:ext>
            </a:extLst>
          </p:cNvPr>
          <p:cNvSpPr>
            <a:spLocks noGrp="1"/>
          </p:cNvSpPr>
          <p:nvPr>
            <p:ph type="title"/>
          </p:nvPr>
        </p:nvSpPr>
        <p:spPr>
          <a:xfrm>
            <a:off x="-76200" y="3352800"/>
            <a:ext cx="3822189" cy="1899912"/>
          </a:xfrm>
        </p:spPr>
        <p:txBody>
          <a:bodyPr>
            <a:normAutofit/>
          </a:bodyPr>
          <a:lstStyle/>
          <a:p>
            <a:pPr algn="ctr"/>
            <a:r>
              <a:rPr lang="uk-UA" sz="3200" dirty="0">
                <a:solidFill>
                  <a:schemeClr val="tx1"/>
                </a:solidFill>
                <a:cs typeface="Calibri Light"/>
              </a:rPr>
              <a:t>Величезна подяка своєму вчителеві</a:t>
            </a:r>
            <a:endParaRPr lang="uk-UA" sz="2000" dirty="0">
              <a:solidFill>
                <a:schemeClr val="tx1"/>
              </a:solidFill>
            </a:endParaRPr>
          </a:p>
        </p:txBody>
      </p:sp>
      <p:sp>
        <p:nvSpPr>
          <p:cNvPr id="3" name="Місце для вмісту 2">
            <a:extLst>
              <a:ext uri="{FF2B5EF4-FFF2-40B4-BE49-F238E27FC236}">
                <a16:creationId xmlns:a16="http://schemas.microsoft.com/office/drawing/2014/main" id="{65BF652B-B4FA-6B20-334C-54C18D0DCBBA}"/>
              </a:ext>
            </a:extLst>
          </p:cNvPr>
          <p:cNvSpPr>
            <a:spLocks noGrp="1"/>
          </p:cNvSpPr>
          <p:nvPr>
            <p:ph idx="1"/>
          </p:nvPr>
        </p:nvSpPr>
        <p:spPr>
          <a:xfrm>
            <a:off x="152400" y="4800600"/>
            <a:ext cx="3822189" cy="3742762"/>
          </a:xfrm>
        </p:spPr>
        <p:txBody>
          <a:bodyPr vert="horz" lIns="91440" tIns="45720" rIns="91440" bIns="45720" rtlCol="0">
            <a:normAutofit/>
          </a:bodyPr>
          <a:lstStyle/>
          <a:p>
            <a:pPr marL="0" indent="0">
              <a:buNone/>
            </a:pPr>
            <a:r>
              <a:rPr lang="uk-UA" sz="2000" dirty="0">
                <a:cs typeface="Calibri"/>
              </a:rPr>
              <a:t>До кінця свого життя Архип Люлька вдячний своєму вчителеві, адже якби не він, авіаконструктор із світовим іменем не досяг таких великих висот</a:t>
            </a:r>
            <a:endParaRPr lang="uk-UA" sz="2000" dirty="0"/>
          </a:p>
        </p:txBody>
      </p:sp>
    </p:spTree>
    <p:extLst>
      <p:ext uri="{BB962C8B-B14F-4D97-AF65-F5344CB8AC3E}">
        <p14:creationId xmlns:p14="http://schemas.microsoft.com/office/powerpoint/2010/main" val="242336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B506FE-1BCC-3F1F-4141-7AAAE6BA10C2}"/>
              </a:ext>
            </a:extLst>
          </p:cNvPr>
          <p:cNvSpPr>
            <a:spLocks noGrp="1"/>
          </p:cNvSpPr>
          <p:nvPr>
            <p:ph type="title"/>
          </p:nvPr>
        </p:nvSpPr>
        <p:spPr>
          <a:xfrm>
            <a:off x="2286000" y="364415"/>
            <a:ext cx="9906000" cy="685800"/>
          </a:xfrm>
        </p:spPr>
        <p:txBody>
          <a:bodyPr anchor="t">
            <a:normAutofit/>
          </a:bodyPr>
          <a:lstStyle/>
          <a:p>
            <a:pPr algn="ctr"/>
            <a:r>
              <a:rPr lang="uk-UA" sz="4000" dirty="0">
                <a:cs typeface="Calibri Light"/>
              </a:rPr>
              <a:t>Надії виправдались</a:t>
            </a:r>
            <a:endParaRPr lang="uk-UA" dirty="0"/>
          </a:p>
        </p:txBody>
      </p:sp>
      <p:graphicFrame>
        <p:nvGraphicFramePr>
          <p:cNvPr id="5" name="Місце для вмісту 2">
            <a:extLst>
              <a:ext uri="{FF2B5EF4-FFF2-40B4-BE49-F238E27FC236}">
                <a16:creationId xmlns:a16="http://schemas.microsoft.com/office/drawing/2014/main" id="{F2AC8D03-6D90-BD4A-AC34-066E3C21046E}"/>
              </a:ext>
            </a:extLst>
          </p:cNvPr>
          <p:cNvGraphicFramePr>
            <a:graphicFrameLocks noGrp="1"/>
          </p:cNvGraphicFramePr>
          <p:nvPr>
            <p:ph idx="1"/>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1391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ABC53E-EDC2-C755-8C4D-3F609B8CC2AE}"/>
              </a:ext>
            </a:extLst>
          </p:cNvPr>
          <p:cNvSpPr>
            <a:spLocks noGrp="1"/>
          </p:cNvSpPr>
          <p:nvPr>
            <p:ph type="title"/>
          </p:nvPr>
        </p:nvSpPr>
        <p:spPr>
          <a:xfrm>
            <a:off x="5160948" y="0"/>
            <a:ext cx="8495307" cy="1063354"/>
          </a:xfrm>
        </p:spPr>
        <p:txBody>
          <a:bodyPr anchor="b">
            <a:normAutofit/>
          </a:bodyPr>
          <a:lstStyle/>
          <a:p>
            <a:r>
              <a:rPr lang="uk-UA" sz="4800" dirty="0">
                <a:cs typeface="Calibri Light"/>
              </a:rPr>
              <a:t>Гнилий вчинок</a:t>
            </a:r>
          </a:p>
        </p:txBody>
      </p:sp>
      <p:sp>
        <p:nvSpPr>
          <p:cNvPr id="3" name="Місце для вмісту 2">
            <a:extLst>
              <a:ext uri="{FF2B5EF4-FFF2-40B4-BE49-F238E27FC236}">
                <a16:creationId xmlns:a16="http://schemas.microsoft.com/office/drawing/2014/main" id="{FED3BAF2-228C-2BB7-6328-A453ADF70ACE}"/>
              </a:ext>
            </a:extLst>
          </p:cNvPr>
          <p:cNvSpPr>
            <a:spLocks noGrp="1"/>
          </p:cNvSpPr>
          <p:nvPr>
            <p:ph idx="1"/>
          </p:nvPr>
        </p:nvSpPr>
        <p:spPr>
          <a:xfrm>
            <a:off x="572492" y="3632200"/>
            <a:ext cx="6895107" cy="2558288"/>
          </a:xfrm>
        </p:spPr>
        <p:txBody>
          <a:bodyPr vert="horz" lIns="91440" tIns="45720" rIns="91440" bIns="45720" rtlCol="0" anchor="t">
            <a:normAutofit/>
          </a:bodyPr>
          <a:lstStyle/>
          <a:p>
            <a:pPr marL="0" indent="0" algn="just">
              <a:buNone/>
            </a:pPr>
            <a:r>
              <a:rPr lang="uk-UA" sz="2200" dirty="0">
                <a:cs typeface="Calibri"/>
              </a:rPr>
              <a:t>Авіаконструктор ніколи б не міг би собі пробачити те що Росія розпочне масштабну війну проти України бойовими машинами створені його руками. </a:t>
            </a:r>
          </a:p>
        </p:txBody>
      </p:sp>
      <p:pic>
        <p:nvPicPr>
          <p:cNvPr id="4" name="Рисунок 4" descr="Зображення, що містить текст, чоловік, особа&#10;&#10;Опис створено автоматично">
            <a:extLst>
              <a:ext uri="{FF2B5EF4-FFF2-40B4-BE49-F238E27FC236}">
                <a16:creationId xmlns:a16="http://schemas.microsoft.com/office/drawing/2014/main" id="{2815ABC6-8A48-18F2-BF14-E6D805F3091F}"/>
              </a:ext>
            </a:extLst>
          </p:cNvPr>
          <p:cNvPicPr>
            <a:picLocks noChangeAspect="1"/>
          </p:cNvPicPr>
          <p:nvPr/>
        </p:nvPicPr>
        <p:blipFill rotWithShape="1">
          <a:blip r:embed="rId2"/>
          <a:srcRect l="25229" r="20896"/>
          <a:stretch/>
        </p:blipFill>
        <p:spPr>
          <a:xfrm>
            <a:off x="7675658" y="2093976"/>
            <a:ext cx="3941064" cy="4096512"/>
          </a:xfrm>
          <a:prstGeom prst="rect">
            <a:avLst/>
          </a:prstGeom>
        </p:spPr>
      </p:pic>
    </p:spTree>
    <p:extLst>
      <p:ext uri="{BB962C8B-B14F-4D97-AF65-F5344CB8AC3E}">
        <p14:creationId xmlns:p14="http://schemas.microsoft.com/office/powerpoint/2010/main" val="2657623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8600" y="423870"/>
            <a:ext cx="9772650" cy="430887"/>
          </a:xfrm>
        </p:spPr>
        <p:txBody>
          <a:bodyPr/>
          <a:lstStyle/>
          <a:p>
            <a:r>
              <a:rPr lang="uk-UA" b="1" dirty="0"/>
              <a:t>Прямокутна система координат</a:t>
            </a:r>
          </a:p>
        </p:txBody>
      </p:sp>
      <p:sp>
        <p:nvSpPr>
          <p:cNvPr id="3" name="Місце для вмісту 2"/>
          <p:cNvSpPr>
            <a:spLocks noGrp="1"/>
          </p:cNvSpPr>
          <p:nvPr>
            <p:ph idx="1"/>
          </p:nvPr>
        </p:nvSpPr>
        <p:spPr>
          <a:xfrm>
            <a:off x="1524000" y="2438400"/>
            <a:ext cx="6400801" cy="3486148"/>
          </a:xfrm>
        </p:spPr>
        <p:txBody>
          <a:bodyPr>
            <a:normAutofit/>
          </a:bodyPr>
          <a:lstStyle/>
          <a:p>
            <a:pPr marL="0" indent="0">
              <a:buNone/>
            </a:pPr>
            <a:r>
              <a:rPr lang="ru-RU" sz="1800" b="1" dirty="0" err="1"/>
              <a:t>Дикартова</a:t>
            </a:r>
            <a:r>
              <a:rPr lang="ru-RU" sz="1800" b="1" dirty="0"/>
              <a:t> система координат – </a:t>
            </a:r>
            <a:r>
              <a:rPr lang="uk-UA" sz="1800" noProof="1"/>
              <a:t>система координат, яка дозволяє однозначним чином визначити кожну точку на площині за допомогою пари числових координа́т, які задають знакові відстані до точки відносно двох визначених перпендикулярно спрямованих прямих, що задано в однакових одиницях довжини.</a:t>
            </a:r>
          </a:p>
          <a:p>
            <a:pPr marL="0" indent="0">
              <a:buNone/>
            </a:pPr>
            <a:r>
              <a:rPr lang="uk-UA" sz="1800" noProof="1"/>
              <a:t>Застосовується для маштабування, щоб збільшити або зменшитифігуру</a:t>
            </a:r>
            <a:r>
              <a:rPr lang="ru-RU" dirty="0"/>
              <a:t>, </a:t>
            </a:r>
            <a:r>
              <a:rPr lang="ru-RU" dirty="0" err="1"/>
              <a:t>необхідно</a:t>
            </a:r>
            <a:r>
              <a:rPr lang="ru-RU" dirty="0"/>
              <a:t> </a:t>
            </a:r>
            <a:r>
              <a:rPr lang="ru-RU" dirty="0" err="1"/>
              <a:t>помножити</a:t>
            </a:r>
            <a:r>
              <a:rPr lang="ru-RU" dirty="0"/>
              <a:t> </a:t>
            </a:r>
            <a:r>
              <a:rPr lang="ru-RU" dirty="0" err="1"/>
              <a:t>декартові</a:t>
            </a:r>
            <a:r>
              <a:rPr lang="ru-RU" dirty="0"/>
              <a:t> </a:t>
            </a:r>
            <a:r>
              <a:rPr lang="ru-RU" dirty="0" err="1"/>
              <a:t>координати</a:t>
            </a:r>
            <a:r>
              <a:rPr lang="ru-RU" dirty="0"/>
              <a:t> </a:t>
            </a:r>
            <a:r>
              <a:rPr lang="ru-RU" dirty="0" err="1"/>
              <a:t>кожної</a:t>
            </a:r>
            <a:r>
              <a:rPr lang="ru-RU" dirty="0"/>
              <a:t> точки на </a:t>
            </a:r>
            <a:r>
              <a:rPr lang="ru-RU" dirty="0" err="1"/>
              <a:t>однакове</a:t>
            </a:r>
            <a:r>
              <a:rPr lang="ru-RU" dirty="0"/>
              <a:t> </a:t>
            </a:r>
            <a:r>
              <a:rPr lang="ru-RU" dirty="0" err="1"/>
              <a:t>додатне</a:t>
            </a:r>
            <a:r>
              <a:rPr lang="ru-RU" dirty="0"/>
              <a:t> число </a:t>
            </a:r>
            <a:r>
              <a:rPr lang="ru-RU" i="1" dirty="0"/>
              <a:t>m</a:t>
            </a:r>
            <a:r>
              <a:rPr lang="ru-RU" dirty="0"/>
              <a:t>. </a:t>
            </a:r>
            <a:r>
              <a:rPr lang="ru-RU" dirty="0" err="1"/>
              <a:t>Якщо</a:t>
            </a:r>
            <a:r>
              <a:rPr lang="ru-RU" dirty="0"/>
              <a:t> (</a:t>
            </a:r>
            <a:r>
              <a:rPr lang="ru-RU" i="1" dirty="0"/>
              <a:t>x</a:t>
            </a:r>
            <a:r>
              <a:rPr lang="ru-RU" dirty="0"/>
              <a:t>, </a:t>
            </a:r>
            <a:r>
              <a:rPr lang="ru-RU" i="1" dirty="0"/>
              <a:t>y</a:t>
            </a:r>
            <a:r>
              <a:rPr lang="ru-RU" dirty="0"/>
              <a:t>) є координатами точки </a:t>
            </a:r>
            <a:r>
              <a:rPr lang="ru-RU" dirty="0" err="1"/>
              <a:t>початкової</a:t>
            </a:r>
            <a:r>
              <a:rPr lang="ru-RU" dirty="0"/>
              <a:t> </a:t>
            </a:r>
            <a:r>
              <a:rPr lang="ru-RU" dirty="0" err="1"/>
              <a:t>фігури</a:t>
            </a:r>
            <a:r>
              <a:rPr lang="ru-RU" dirty="0"/>
              <a:t>, то </a:t>
            </a:r>
            <a:r>
              <a:rPr lang="ru-RU" dirty="0" err="1"/>
              <a:t>відповідна</a:t>
            </a:r>
            <a:r>
              <a:rPr lang="ru-RU" dirty="0"/>
              <a:t> точка </a:t>
            </a:r>
            <a:r>
              <a:rPr lang="ru-RU" dirty="0" err="1"/>
              <a:t>масштабованої</a:t>
            </a:r>
            <a:r>
              <a:rPr lang="ru-RU" dirty="0"/>
              <a:t> </a:t>
            </a:r>
            <a:r>
              <a:rPr lang="ru-RU" dirty="0" err="1"/>
              <a:t>фігури</a:t>
            </a:r>
            <a:r>
              <a:rPr lang="ru-RU" dirty="0"/>
              <a:t> </a:t>
            </a:r>
            <a:r>
              <a:rPr lang="ru-RU" dirty="0" err="1"/>
              <a:t>матиме</a:t>
            </a:r>
            <a:r>
              <a:rPr lang="ru-RU" dirty="0"/>
              <a:t> </a:t>
            </a:r>
            <a:r>
              <a:rPr lang="ru-RU" dirty="0" err="1"/>
              <a:t>координати</a:t>
            </a:r>
            <a:r>
              <a:rPr lang="en-US" dirty="0"/>
              <a:t>:</a:t>
            </a:r>
          </a:p>
          <a:p>
            <a:pPr marL="0" indent="0">
              <a:buNone/>
            </a:pPr>
            <a:endParaRPr lang="uk-UA" sz="1800" noProof="1"/>
          </a:p>
        </p:txBody>
      </p:sp>
      <p:pic>
        <p:nvPicPr>
          <p:cNvPr id="1028" name="Picture 4" descr="https://upload.wikimedia.org/wikipedia/commons/thumb/0/0e/Cartesian-coordinate-system.svg/250px-Cartesian-coordinate-system.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2209800"/>
            <a:ext cx="34671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3"/>
          <a:stretch>
            <a:fillRect/>
          </a:stretch>
        </p:blipFill>
        <p:spPr>
          <a:xfrm>
            <a:off x="1524000" y="5550110"/>
            <a:ext cx="2065080" cy="374438"/>
          </a:xfrm>
          <a:prstGeom prst="rect">
            <a:avLst/>
          </a:prstGeom>
        </p:spPr>
      </p:pic>
    </p:spTree>
    <p:extLst>
      <p:ext uri="{BB962C8B-B14F-4D97-AF65-F5344CB8AC3E}">
        <p14:creationId xmlns:p14="http://schemas.microsoft.com/office/powerpoint/2010/main" val="1897484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9600" y="423871"/>
            <a:ext cx="8960224" cy="430887"/>
          </a:xfrm>
        </p:spPr>
        <p:txBody>
          <a:bodyPr/>
          <a:lstStyle/>
          <a:p>
            <a:r>
              <a:rPr lang="uk-UA" b="1" dirty="0"/>
              <a:t>Полярна система координат</a:t>
            </a:r>
          </a:p>
        </p:txBody>
      </p:sp>
      <p:sp>
        <p:nvSpPr>
          <p:cNvPr id="3" name="Місце для вмісту 2"/>
          <p:cNvSpPr>
            <a:spLocks noGrp="1"/>
          </p:cNvSpPr>
          <p:nvPr>
            <p:ph idx="1"/>
          </p:nvPr>
        </p:nvSpPr>
        <p:spPr>
          <a:xfrm>
            <a:off x="2209800" y="2514600"/>
            <a:ext cx="5168153" cy="4024125"/>
          </a:xfrm>
        </p:spPr>
        <p:txBody>
          <a:bodyPr>
            <a:normAutofit/>
          </a:bodyPr>
          <a:lstStyle/>
          <a:p>
            <a:pPr marL="0" indent="0" algn="just">
              <a:buNone/>
            </a:pPr>
            <a:r>
              <a:rPr lang="uk-UA" sz="1500" i="1" dirty="0"/>
              <a:t>Полярна система координат є </a:t>
            </a:r>
            <a:r>
              <a:rPr lang="ru-RU" sz="1500" dirty="0"/>
              <a:t>прикладом криволінійної системи координат на площині,</a:t>
            </a:r>
            <a:r>
              <a:rPr lang="uk-UA" altLang="uk-UA" sz="1500" dirty="0">
                <a:solidFill>
                  <a:srgbClr val="202122"/>
                </a:solidFill>
                <a:cs typeface="Arial" panose="020B0604020202020204" pitchFamily="34" charset="0"/>
              </a:rPr>
              <a:t> в якій положення точки задається двома числами: відстанню </a:t>
            </a:r>
            <a:r>
              <a:rPr lang="el-GR" altLang="uk-UA" sz="1500" b="1" dirty="0">
                <a:solidFill>
                  <a:srgbClr val="202122"/>
                </a:solidFill>
                <a:cs typeface="Arial" panose="020B0604020202020204" pitchFamily="34" charset="0"/>
              </a:rPr>
              <a:t>ρ</a:t>
            </a:r>
            <a:r>
              <a:rPr lang="uk-UA" altLang="uk-UA" sz="1500" dirty="0">
                <a:solidFill>
                  <a:srgbClr val="202122"/>
                </a:solidFill>
                <a:cs typeface="Arial" panose="020B0604020202020204" pitchFamily="34" charset="0"/>
              </a:rPr>
              <a:t> між точкою та початком координат, і кутом </a:t>
            </a:r>
            <a:r>
              <a:rPr lang="el-GR" altLang="uk-UA" sz="1600" b="1" dirty="0">
                <a:solidFill>
                  <a:srgbClr val="202122"/>
                </a:solidFill>
                <a:cs typeface="Arial" panose="020B0604020202020204" pitchFamily="34" charset="0"/>
              </a:rPr>
              <a:t>φ</a:t>
            </a:r>
            <a:r>
              <a:rPr lang="uk-UA" altLang="uk-UA" sz="1500" dirty="0">
                <a:solidFill>
                  <a:srgbClr val="202122"/>
                </a:solidFill>
                <a:cs typeface="Arial" panose="020B0604020202020204" pitchFamily="34" charset="0"/>
              </a:rPr>
              <a:t> між променем, який сполучає початок координат із точкою та обраною віссю.</a:t>
            </a:r>
          </a:p>
          <a:p>
            <a:pPr marL="0" indent="0" algn="just">
              <a:buNone/>
            </a:pPr>
            <a:r>
              <a:rPr lang="uk-UA" sz="1400" dirty="0"/>
              <a:t>Декартові та полярні координати точки зв'язані між собою формулами</a:t>
            </a:r>
            <a:r>
              <a:rPr lang="ru-RU" sz="1400" dirty="0"/>
              <a:t>:</a:t>
            </a:r>
          </a:p>
          <a:p>
            <a:pPr algn="just"/>
            <a:r>
              <a:rPr lang="en-GB" altLang="uk-UA" sz="1400" b="1" dirty="0"/>
              <a:t>x=</a:t>
            </a:r>
            <a:r>
              <a:rPr lang="el-GR" altLang="uk-UA" sz="1400" b="1" dirty="0">
                <a:solidFill>
                  <a:srgbClr val="202122"/>
                </a:solidFill>
                <a:cs typeface="Arial" panose="020B0604020202020204" pitchFamily="34" charset="0"/>
              </a:rPr>
              <a:t> ρ</a:t>
            </a:r>
            <a:r>
              <a:rPr lang="en-GB" altLang="uk-UA" sz="1400" b="1" dirty="0">
                <a:solidFill>
                  <a:srgbClr val="202122"/>
                </a:solidFill>
                <a:cs typeface="Arial" panose="020B0604020202020204" pitchFamily="34" charset="0"/>
              </a:rPr>
              <a:t> cos</a:t>
            </a:r>
            <a:r>
              <a:rPr lang="el-GR" altLang="uk-UA" sz="1400" b="1" dirty="0">
                <a:solidFill>
                  <a:srgbClr val="202122"/>
                </a:solidFill>
                <a:cs typeface="Arial" panose="020B0604020202020204" pitchFamily="34" charset="0"/>
              </a:rPr>
              <a:t> φ</a:t>
            </a:r>
            <a:endParaRPr lang="en-GB" altLang="uk-UA" sz="1400" b="1" dirty="0">
              <a:solidFill>
                <a:srgbClr val="202122"/>
              </a:solidFill>
              <a:cs typeface="Arial" panose="020B0604020202020204" pitchFamily="34" charset="0"/>
            </a:endParaRPr>
          </a:p>
          <a:p>
            <a:pPr algn="just"/>
            <a:r>
              <a:rPr lang="en-GB" altLang="uk-UA" sz="1400" b="1" dirty="0">
                <a:solidFill>
                  <a:srgbClr val="202122"/>
                </a:solidFill>
                <a:cs typeface="Arial" panose="020B0604020202020204" pitchFamily="34" charset="0"/>
              </a:rPr>
              <a:t>y= </a:t>
            </a:r>
            <a:r>
              <a:rPr lang="el-GR" altLang="uk-UA" sz="1400" b="1" dirty="0">
                <a:solidFill>
                  <a:srgbClr val="202122"/>
                </a:solidFill>
                <a:cs typeface="Arial" panose="020B0604020202020204" pitchFamily="34" charset="0"/>
              </a:rPr>
              <a:t>ρ</a:t>
            </a:r>
            <a:r>
              <a:rPr lang="en-GB" altLang="uk-UA" sz="1400" b="1" dirty="0">
                <a:solidFill>
                  <a:srgbClr val="202122"/>
                </a:solidFill>
                <a:cs typeface="Arial" panose="020B0604020202020204" pitchFamily="34" charset="0"/>
              </a:rPr>
              <a:t> sin </a:t>
            </a:r>
            <a:r>
              <a:rPr lang="el-GR" altLang="uk-UA" sz="1400" b="1" dirty="0">
                <a:solidFill>
                  <a:srgbClr val="202122"/>
                </a:solidFill>
                <a:cs typeface="Arial" panose="020B0604020202020204" pitchFamily="34" charset="0"/>
              </a:rPr>
              <a:t>φ</a:t>
            </a:r>
            <a:endParaRPr lang="en-GB" altLang="uk-UA" sz="1400" b="1" dirty="0">
              <a:solidFill>
                <a:srgbClr val="202122"/>
              </a:solidFill>
              <a:cs typeface="Arial" panose="020B0604020202020204" pitchFamily="34" charset="0"/>
            </a:endParaRPr>
          </a:p>
          <a:p>
            <a:pPr marL="0" indent="0">
              <a:buNone/>
            </a:pPr>
            <a:r>
              <a:rPr lang="uk-UA" sz="1500" dirty="0"/>
              <a:t>Полярну систему координат можна узагальнити на випадок </a:t>
            </a:r>
            <a:r>
              <a:rPr lang="pl-PL" sz="1500" dirty="0"/>
              <a:t>n-</a:t>
            </a:r>
            <a:r>
              <a:rPr lang="uk-UA" sz="1500" dirty="0"/>
              <a:t>вимірного простору. Випадок </a:t>
            </a:r>
            <a:r>
              <a:rPr lang="pl-PL" sz="1500" dirty="0"/>
              <a:t>n=2 (</a:t>
            </a:r>
            <a:r>
              <a:rPr lang="uk-UA" sz="1500" dirty="0"/>
              <a:t>на площині) відповідає звичайній полярній системі координат, а </a:t>
            </a:r>
            <a:r>
              <a:rPr lang="pl-PL" sz="1500" dirty="0"/>
              <a:t>n=3 — </a:t>
            </a:r>
            <a:r>
              <a:rPr lang="uk-UA" sz="1500" dirty="0"/>
              <a:t>сферичній системі координат.</a:t>
            </a:r>
            <a:r>
              <a:rPr lang="en-GB" altLang="uk-UA" sz="1500" dirty="0">
                <a:solidFill>
                  <a:srgbClr val="202122"/>
                </a:solidFill>
                <a:cs typeface="Arial" panose="020B0604020202020204" pitchFamily="34" charset="0"/>
              </a:rPr>
              <a:t> </a:t>
            </a:r>
            <a:endParaRPr lang="uk-UA" altLang="uk-UA" sz="1500" dirty="0">
              <a:solidFill>
                <a:srgbClr val="202122"/>
              </a:solidFill>
              <a:cs typeface="Arial" panose="020B0604020202020204" pitchFamily="34" charset="0"/>
            </a:endParaRPr>
          </a:p>
        </p:txBody>
      </p:sp>
      <p:pic>
        <p:nvPicPr>
          <p:cNvPr id="1039" name="Picture 15" descr="https://upload.wikimedia.org/wikipedia/commons/thumb/7/77/Polar_coordinates.svg/250px-Polar_coordinat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2171233"/>
            <a:ext cx="3171099" cy="3703844"/>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17" descr="\rho "/>
          <p:cNvSpPr>
            <a:spLocks noChangeAspect="1" noChangeArrowheads="1"/>
          </p:cNvSpPr>
          <p:nvPr/>
        </p:nvSpPr>
        <p:spPr bwMode="auto">
          <a:xfrm>
            <a:off x="37703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8" name="AutoShape 18" descr="\varphi "/>
          <p:cNvSpPr>
            <a:spLocks noChangeAspect="1" noChangeArrowheads="1"/>
          </p:cNvSpPr>
          <p:nvPr/>
        </p:nvSpPr>
        <p:spPr bwMode="auto">
          <a:xfrm>
            <a:off x="645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3581737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a:spLocks noGrp="1"/>
          </p:cNvSpPr>
          <p:nvPr>
            <p:ph type="title"/>
          </p:nvPr>
        </p:nvSpPr>
        <p:spPr>
          <a:xfrm>
            <a:off x="4676551" y="20828"/>
            <a:ext cx="535749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pc="-5" dirty="0"/>
              <a:t>Звіт</a:t>
            </a:r>
            <a:r>
              <a:rPr spc="-15" dirty="0"/>
              <a:t> </a:t>
            </a:r>
            <a:r>
              <a:rPr spc="-5" dirty="0"/>
              <a:t>про</a:t>
            </a:r>
            <a:r>
              <a:rPr spc="5" dirty="0"/>
              <a:t> </a:t>
            </a:r>
            <a:r>
              <a:rPr spc="-20" dirty="0"/>
              <a:t>роботу</a:t>
            </a:r>
            <a:r>
              <a:rPr spc="-5" dirty="0"/>
              <a:t> </a:t>
            </a:r>
            <a:r>
              <a:rPr spc="-30" dirty="0"/>
              <a:t>студентського </a:t>
            </a:r>
            <a:r>
              <a:rPr spc="-25" dirty="0"/>
              <a:t> </a:t>
            </a:r>
            <a:r>
              <a:rPr spc="-40" dirty="0"/>
              <a:t>наукового</a:t>
            </a:r>
            <a:r>
              <a:rPr spc="-20" dirty="0"/>
              <a:t> гуртка</a:t>
            </a:r>
            <a:r>
              <a:rPr spc="-15" dirty="0"/>
              <a:t> </a:t>
            </a:r>
            <a:r>
              <a:rPr spc="-25" dirty="0"/>
              <a:t>“Математика</a:t>
            </a:r>
            <a:r>
              <a:rPr dirty="0"/>
              <a:t> </a:t>
            </a:r>
            <a:r>
              <a:rPr spc="-5" dirty="0"/>
              <a:t>в </a:t>
            </a:r>
            <a:r>
              <a:rPr spc="-685" dirty="0"/>
              <a:t> </a:t>
            </a:r>
            <a:r>
              <a:rPr spc="-10" dirty="0"/>
              <a:t>енергетиці”</a:t>
            </a:r>
          </a:p>
        </p:txBody>
      </p:sp>
      <p:sp>
        <p:nvSpPr>
          <p:cNvPr id="4" name="object 4"/>
          <p:cNvSpPr txBox="1"/>
          <p:nvPr/>
        </p:nvSpPr>
        <p:spPr>
          <a:xfrm>
            <a:off x="2055501" y="2547672"/>
            <a:ext cx="8081645" cy="3706143"/>
          </a:xfrm>
          <a:prstGeom prst="rect">
            <a:avLst/>
          </a:prstGeom>
        </p:spPr>
        <p:txBody>
          <a:bodyPr vert="horz" wrap="square" lIns="0" tIns="12700" rIns="0" bIns="0" rtlCol="0">
            <a:spAutoFit/>
          </a:bodyPr>
          <a:lstStyle/>
          <a:p>
            <a:pPr marL="299085" marR="5080" indent="-287020" algn="just">
              <a:lnSpc>
                <a:spcPct val="100000"/>
              </a:lnSpc>
              <a:spcBef>
                <a:spcPts val="100"/>
              </a:spcBef>
              <a:buFont typeface="Arial MT"/>
              <a:buChar char="•"/>
              <a:tabLst>
                <a:tab pos="299720" algn="l"/>
              </a:tabLst>
            </a:pPr>
            <a:r>
              <a:rPr sz="2400" dirty="0">
                <a:latin typeface="Times New Roman"/>
                <a:cs typeface="Times New Roman"/>
              </a:rPr>
              <a:t>У 202</a:t>
            </a:r>
            <a:r>
              <a:rPr lang="uk-UA" sz="2400" dirty="0">
                <a:latin typeface="Times New Roman"/>
                <a:cs typeface="Times New Roman"/>
              </a:rPr>
              <a:t>1</a:t>
            </a:r>
            <a:r>
              <a:rPr sz="2400" dirty="0">
                <a:latin typeface="Times New Roman"/>
                <a:cs typeface="Times New Roman"/>
              </a:rPr>
              <a:t>-202</a:t>
            </a:r>
            <a:r>
              <a:rPr lang="uk-UA" sz="2400" dirty="0">
                <a:latin typeface="Times New Roman"/>
                <a:cs typeface="Times New Roman"/>
              </a:rPr>
              <a:t>2</a:t>
            </a:r>
            <a:r>
              <a:rPr sz="2400" dirty="0">
                <a:latin typeface="Times New Roman"/>
                <a:cs typeface="Times New Roman"/>
              </a:rPr>
              <a:t> </a:t>
            </a:r>
            <a:r>
              <a:rPr sz="2400" spc="-15" dirty="0">
                <a:latin typeface="Times New Roman"/>
                <a:cs typeface="Times New Roman"/>
              </a:rPr>
              <a:t>навчальному </a:t>
            </a:r>
            <a:r>
              <a:rPr sz="2400" dirty="0">
                <a:latin typeface="Times New Roman"/>
                <a:cs typeface="Times New Roman"/>
              </a:rPr>
              <a:t>році </a:t>
            </a:r>
            <a:r>
              <a:rPr sz="2400" spc="-5" dirty="0">
                <a:latin typeface="Times New Roman"/>
                <a:cs typeface="Times New Roman"/>
              </a:rPr>
              <a:t>згідно </a:t>
            </a:r>
            <a:r>
              <a:rPr sz="2400" dirty="0">
                <a:latin typeface="Times New Roman"/>
                <a:cs typeface="Times New Roman"/>
              </a:rPr>
              <a:t>з </a:t>
            </a:r>
            <a:r>
              <a:rPr sz="2400" spc="-10" dirty="0">
                <a:latin typeface="Times New Roman"/>
                <a:cs typeface="Times New Roman"/>
              </a:rPr>
              <a:t>планом роботи </a:t>
            </a:r>
            <a:r>
              <a:rPr sz="2400" spc="-50" dirty="0">
                <a:latin typeface="Times New Roman"/>
                <a:cs typeface="Times New Roman"/>
              </a:rPr>
              <a:t>було </a:t>
            </a:r>
            <a:r>
              <a:rPr sz="2400" spc="-585" dirty="0">
                <a:latin typeface="Times New Roman"/>
                <a:cs typeface="Times New Roman"/>
              </a:rPr>
              <a:t> </a:t>
            </a:r>
            <a:r>
              <a:rPr sz="2400" spc="-10" dirty="0">
                <a:latin typeface="Times New Roman"/>
                <a:cs typeface="Times New Roman"/>
              </a:rPr>
              <a:t>проведено</a:t>
            </a:r>
            <a:r>
              <a:rPr sz="2400" spc="5" dirty="0">
                <a:latin typeface="Times New Roman"/>
                <a:cs typeface="Times New Roman"/>
              </a:rPr>
              <a:t> </a:t>
            </a:r>
            <a:r>
              <a:rPr sz="2400" dirty="0">
                <a:latin typeface="Times New Roman"/>
                <a:cs typeface="Times New Roman"/>
              </a:rPr>
              <a:t>10 засідань</a:t>
            </a:r>
          </a:p>
          <a:p>
            <a:pPr marL="299085" marR="7620" indent="-287020" algn="just">
              <a:lnSpc>
                <a:spcPct val="100000"/>
              </a:lnSpc>
              <a:buFont typeface="Arial MT"/>
              <a:buChar char="•"/>
              <a:tabLst>
                <a:tab pos="299720" algn="l"/>
              </a:tabLst>
            </a:pPr>
            <a:r>
              <a:rPr sz="2400" dirty="0">
                <a:latin typeface="Times New Roman"/>
                <a:cs typeface="Times New Roman"/>
              </a:rPr>
              <a:t>В </a:t>
            </a:r>
            <a:r>
              <a:rPr sz="2400" spc="-10" dirty="0">
                <a:latin typeface="Times New Roman"/>
                <a:cs typeface="Times New Roman"/>
              </a:rPr>
              <a:t>роботі </a:t>
            </a:r>
            <a:r>
              <a:rPr sz="2400" spc="-15" dirty="0">
                <a:latin typeface="Times New Roman"/>
                <a:cs typeface="Times New Roman"/>
              </a:rPr>
              <a:t>гуртка </a:t>
            </a:r>
            <a:r>
              <a:rPr sz="2400" spc="5" dirty="0">
                <a:latin typeface="Times New Roman"/>
                <a:cs typeface="Times New Roman"/>
              </a:rPr>
              <a:t>брали </a:t>
            </a:r>
            <a:r>
              <a:rPr sz="2400" dirty="0" err="1">
                <a:latin typeface="Times New Roman"/>
                <a:cs typeface="Times New Roman"/>
              </a:rPr>
              <a:t>участь</a:t>
            </a:r>
            <a:r>
              <a:rPr sz="2400" dirty="0">
                <a:latin typeface="Times New Roman"/>
                <a:cs typeface="Times New Roman"/>
              </a:rPr>
              <a:t> </a:t>
            </a:r>
            <a:r>
              <a:rPr sz="2400" spc="-45" dirty="0">
                <a:latin typeface="Times New Roman"/>
                <a:cs typeface="Times New Roman"/>
              </a:rPr>
              <a:t>1</a:t>
            </a:r>
            <a:r>
              <a:rPr lang="uk-UA" sz="2400" spc="-45" dirty="0">
                <a:latin typeface="Times New Roman"/>
                <a:cs typeface="Times New Roman"/>
              </a:rPr>
              <a:t>3</a:t>
            </a:r>
            <a:r>
              <a:rPr sz="2400" spc="-45" dirty="0">
                <a:latin typeface="Times New Roman"/>
                <a:cs typeface="Times New Roman"/>
              </a:rPr>
              <a:t> </a:t>
            </a:r>
            <a:r>
              <a:rPr sz="2400" spc="-5" dirty="0">
                <a:latin typeface="Times New Roman"/>
                <a:cs typeface="Times New Roman"/>
              </a:rPr>
              <a:t>гуртківців </a:t>
            </a:r>
            <a:r>
              <a:rPr sz="2400" dirty="0">
                <a:latin typeface="Times New Roman"/>
                <a:cs typeface="Times New Roman"/>
              </a:rPr>
              <a:t>- </a:t>
            </a:r>
            <a:r>
              <a:rPr sz="2400" spc="-25" dirty="0">
                <a:latin typeface="Times New Roman"/>
                <a:cs typeface="Times New Roman"/>
              </a:rPr>
              <a:t>студентів </a:t>
            </a:r>
            <a:r>
              <a:rPr sz="2400" spc="-5" dirty="0">
                <a:latin typeface="Times New Roman"/>
                <a:cs typeface="Times New Roman"/>
              </a:rPr>
              <a:t>ННІ </a:t>
            </a:r>
            <a:r>
              <a:rPr sz="2400" dirty="0">
                <a:latin typeface="Times New Roman"/>
                <a:cs typeface="Times New Roman"/>
              </a:rPr>
              <a:t> </a:t>
            </a:r>
            <a:r>
              <a:rPr sz="2400" spc="-10" dirty="0">
                <a:latin typeface="Times New Roman"/>
                <a:cs typeface="Times New Roman"/>
              </a:rPr>
              <a:t>енергетики,</a:t>
            </a:r>
            <a:r>
              <a:rPr sz="2400" spc="5" dirty="0">
                <a:latin typeface="Times New Roman"/>
                <a:cs typeface="Times New Roman"/>
              </a:rPr>
              <a:t> </a:t>
            </a:r>
            <a:r>
              <a:rPr sz="2400" spc="-25" dirty="0">
                <a:latin typeface="Times New Roman"/>
                <a:cs typeface="Times New Roman"/>
              </a:rPr>
              <a:t>автоматики</a:t>
            </a:r>
            <a:r>
              <a:rPr sz="2400" spc="10" dirty="0">
                <a:latin typeface="Times New Roman"/>
                <a:cs typeface="Times New Roman"/>
              </a:rPr>
              <a:t> </a:t>
            </a:r>
            <a:r>
              <a:rPr sz="2400" spc="5" dirty="0">
                <a:latin typeface="Times New Roman"/>
                <a:cs typeface="Times New Roman"/>
              </a:rPr>
              <a:t>та</a:t>
            </a:r>
            <a:r>
              <a:rPr sz="2400" spc="10" dirty="0">
                <a:latin typeface="Times New Roman"/>
                <a:cs typeface="Times New Roman"/>
              </a:rPr>
              <a:t> </a:t>
            </a:r>
            <a:r>
              <a:rPr sz="2400" spc="-10" dirty="0">
                <a:latin typeface="Times New Roman"/>
                <a:cs typeface="Times New Roman"/>
              </a:rPr>
              <a:t>енергозбереження</a:t>
            </a:r>
            <a:endParaRPr sz="2400" dirty="0">
              <a:latin typeface="Times New Roman"/>
              <a:cs typeface="Times New Roman"/>
            </a:endParaRPr>
          </a:p>
          <a:p>
            <a:pPr marL="299085" marR="5715" indent="-287020" algn="just">
              <a:lnSpc>
                <a:spcPct val="100000"/>
              </a:lnSpc>
              <a:buFont typeface="Arial MT"/>
              <a:buChar char="•"/>
              <a:tabLst>
                <a:tab pos="299720" algn="l"/>
              </a:tabLst>
            </a:pPr>
            <a:r>
              <a:rPr sz="2400" spc="-20" dirty="0">
                <a:latin typeface="Times New Roman"/>
                <a:cs typeface="Times New Roman"/>
              </a:rPr>
              <a:t>Гуртківці</a:t>
            </a:r>
            <a:r>
              <a:rPr sz="2400" spc="-15" dirty="0">
                <a:latin typeface="Times New Roman"/>
                <a:cs typeface="Times New Roman"/>
              </a:rPr>
              <a:t> </a:t>
            </a:r>
            <a:r>
              <a:rPr sz="2400" spc="-10" dirty="0">
                <a:latin typeface="Times New Roman"/>
                <a:cs typeface="Times New Roman"/>
              </a:rPr>
              <a:t>активно</a:t>
            </a:r>
            <a:r>
              <a:rPr sz="2400" spc="-5" dirty="0">
                <a:latin typeface="Times New Roman"/>
                <a:cs typeface="Times New Roman"/>
              </a:rPr>
              <a:t> взяли</a:t>
            </a:r>
            <a:r>
              <a:rPr sz="2400" dirty="0">
                <a:latin typeface="Times New Roman"/>
                <a:cs typeface="Times New Roman"/>
              </a:rPr>
              <a:t> участь</a:t>
            </a:r>
            <a:r>
              <a:rPr sz="2400" spc="5" dirty="0">
                <a:latin typeface="Times New Roman"/>
                <a:cs typeface="Times New Roman"/>
              </a:rPr>
              <a:t> </a:t>
            </a:r>
            <a:r>
              <a:rPr sz="2400" dirty="0">
                <a:latin typeface="Times New Roman"/>
                <a:cs typeface="Times New Roman"/>
              </a:rPr>
              <a:t>у</a:t>
            </a:r>
            <a:r>
              <a:rPr sz="2400" spc="5" dirty="0">
                <a:latin typeface="Times New Roman"/>
                <a:cs typeface="Times New Roman"/>
              </a:rPr>
              <a:t> </a:t>
            </a:r>
            <a:r>
              <a:rPr sz="2400" dirty="0">
                <a:latin typeface="Times New Roman"/>
                <a:cs typeface="Times New Roman"/>
              </a:rPr>
              <a:t>I</a:t>
            </a:r>
            <a:r>
              <a:rPr sz="2400" spc="5" dirty="0">
                <a:latin typeface="Times New Roman"/>
                <a:cs typeface="Times New Roman"/>
              </a:rPr>
              <a:t> </a:t>
            </a:r>
            <a:r>
              <a:rPr sz="2400" spc="-5" dirty="0">
                <a:latin typeface="Times New Roman"/>
                <a:cs typeface="Times New Roman"/>
              </a:rPr>
              <a:t>етапі</a:t>
            </a:r>
            <a:r>
              <a:rPr sz="2400" dirty="0">
                <a:latin typeface="Times New Roman"/>
                <a:cs typeface="Times New Roman"/>
              </a:rPr>
              <a:t> </a:t>
            </a:r>
            <a:r>
              <a:rPr sz="2400" spc="-20" dirty="0">
                <a:latin typeface="Times New Roman"/>
                <a:cs typeface="Times New Roman"/>
              </a:rPr>
              <a:t>Всеукраїнської </a:t>
            </a:r>
            <a:r>
              <a:rPr sz="2400" spc="-585" dirty="0">
                <a:latin typeface="Times New Roman"/>
                <a:cs typeface="Times New Roman"/>
              </a:rPr>
              <a:t> </a:t>
            </a:r>
            <a:r>
              <a:rPr sz="2400" spc="-25" dirty="0">
                <a:latin typeface="Times New Roman"/>
                <a:cs typeface="Times New Roman"/>
              </a:rPr>
              <a:t>студентської</a:t>
            </a:r>
            <a:r>
              <a:rPr sz="2400" spc="-20" dirty="0">
                <a:latin typeface="Times New Roman"/>
                <a:cs typeface="Times New Roman"/>
              </a:rPr>
              <a:t> </a:t>
            </a:r>
            <a:r>
              <a:rPr sz="2400" spc="-10" dirty="0">
                <a:latin typeface="Times New Roman"/>
                <a:cs typeface="Times New Roman"/>
              </a:rPr>
              <a:t>олімпіади</a:t>
            </a:r>
            <a:r>
              <a:rPr sz="2400" spc="-5" dirty="0">
                <a:latin typeface="Times New Roman"/>
                <a:cs typeface="Times New Roman"/>
              </a:rPr>
              <a:t> </a:t>
            </a:r>
            <a:r>
              <a:rPr sz="2400" dirty="0">
                <a:latin typeface="Times New Roman"/>
                <a:cs typeface="Times New Roman"/>
              </a:rPr>
              <a:t>з</a:t>
            </a:r>
            <a:r>
              <a:rPr sz="2400" spc="5" dirty="0">
                <a:latin typeface="Times New Roman"/>
                <a:cs typeface="Times New Roman"/>
              </a:rPr>
              <a:t> </a:t>
            </a:r>
            <a:r>
              <a:rPr sz="2400" spc="-20" dirty="0">
                <a:latin typeface="Times New Roman"/>
                <a:cs typeface="Times New Roman"/>
              </a:rPr>
              <a:t>математики</a:t>
            </a:r>
            <a:r>
              <a:rPr sz="2400" spc="-15" dirty="0">
                <a:latin typeface="Times New Roman"/>
                <a:cs typeface="Times New Roman"/>
              </a:rPr>
              <a:t> (Власенко</a:t>
            </a:r>
            <a:r>
              <a:rPr sz="2400" spc="-10" dirty="0">
                <a:latin typeface="Times New Roman"/>
                <a:cs typeface="Times New Roman"/>
              </a:rPr>
              <a:t> </a:t>
            </a:r>
            <a:r>
              <a:rPr sz="2400" spc="-15" dirty="0">
                <a:latin typeface="Times New Roman"/>
                <a:cs typeface="Times New Roman"/>
              </a:rPr>
              <a:t>Максим </a:t>
            </a:r>
            <a:r>
              <a:rPr sz="2400" spc="-10" dirty="0">
                <a:latin typeface="Times New Roman"/>
                <a:cs typeface="Times New Roman"/>
              </a:rPr>
              <a:t> </a:t>
            </a:r>
            <a:r>
              <a:rPr sz="2400" spc="-5" dirty="0" err="1">
                <a:latin typeface="Times New Roman"/>
                <a:cs typeface="Times New Roman"/>
              </a:rPr>
              <a:t>зайняв</a:t>
            </a:r>
            <a:r>
              <a:rPr sz="2400" dirty="0">
                <a:latin typeface="Times New Roman"/>
                <a:cs typeface="Times New Roman"/>
              </a:rPr>
              <a:t> </a:t>
            </a:r>
            <a:r>
              <a:rPr lang="uk-UA" sz="2400" dirty="0">
                <a:latin typeface="Times New Roman"/>
                <a:cs typeface="Times New Roman"/>
              </a:rPr>
              <a:t>Ⅱ</a:t>
            </a:r>
            <a:r>
              <a:rPr sz="2400" spc="-10" dirty="0">
                <a:latin typeface="Times New Roman"/>
                <a:cs typeface="Times New Roman"/>
              </a:rPr>
              <a:t> </a:t>
            </a:r>
            <a:r>
              <a:rPr sz="2400" dirty="0" err="1">
                <a:latin typeface="Times New Roman"/>
                <a:cs typeface="Times New Roman"/>
              </a:rPr>
              <a:t>місце</a:t>
            </a:r>
            <a:r>
              <a:rPr lang="uk-UA" sz="2400" dirty="0">
                <a:latin typeface="Times New Roman"/>
                <a:cs typeface="Times New Roman"/>
              </a:rPr>
              <a:t>, Березюк Роман зайняв </a:t>
            </a:r>
            <a:r>
              <a:rPr lang="uk-UA" sz="2400" dirty="0">
                <a:latin typeface="Times New Roman" panose="02020603050405020304" pitchFamily="18" charset="0"/>
                <a:cs typeface="Times New Roman" panose="02020603050405020304" pitchFamily="18" charset="0"/>
              </a:rPr>
              <a:t>Ⅲ місце</a:t>
            </a:r>
            <a:r>
              <a:rPr sz="2400" dirty="0">
                <a:latin typeface="Times New Roman"/>
                <a:cs typeface="Times New Roman"/>
              </a:rPr>
              <a:t>)</a:t>
            </a:r>
          </a:p>
          <a:p>
            <a:pPr marL="299085" marR="5080" indent="-287020" algn="just">
              <a:lnSpc>
                <a:spcPct val="100000"/>
              </a:lnSpc>
              <a:buFont typeface="Arial MT"/>
              <a:buChar char="•"/>
              <a:tabLst>
                <a:tab pos="299720" algn="l"/>
              </a:tabLst>
            </a:pPr>
            <a:r>
              <a:rPr sz="2400" spc="-20" dirty="0">
                <a:latin typeface="Times New Roman"/>
                <a:cs typeface="Times New Roman"/>
              </a:rPr>
              <a:t>Гуртківці</a:t>
            </a:r>
            <a:r>
              <a:rPr sz="2400" spc="-15" dirty="0">
                <a:latin typeface="Times New Roman"/>
                <a:cs typeface="Times New Roman"/>
              </a:rPr>
              <a:t> </a:t>
            </a:r>
            <a:r>
              <a:rPr sz="2400" spc="-5" dirty="0">
                <a:latin typeface="Times New Roman"/>
                <a:cs typeface="Times New Roman"/>
              </a:rPr>
              <a:t>долучалися</a:t>
            </a:r>
            <a:r>
              <a:rPr sz="2400" dirty="0">
                <a:latin typeface="Times New Roman"/>
                <a:cs typeface="Times New Roman"/>
              </a:rPr>
              <a:t> до</a:t>
            </a:r>
            <a:r>
              <a:rPr sz="2400" spc="5" dirty="0">
                <a:latin typeface="Times New Roman"/>
                <a:cs typeface="Times New Roman"/>
              </a:rPr>
              <a:t> </a:t>
            </a:r>
            <a:r>
              <a:rPr sz="2400" spc="-10" dirty="0">
                <a:latin typeface="Times New Roman"/>
                <a:cs typeface="Times New Roman"/>
              </a:rPr>
              <a:t>розв'язування</a:t>
            </a:r>
            <a:r>
              <a:rPr sz="2400" spc="-5" dirty="0">
                <a:latin typeface="Times New Roman"/>
                <a:cs typeface="Times New Roman"/>
              </a:rPr>
              <a:t> </a:t>
            </a:r>
            <a:r>
              <a:rPr sz="2400" dirty="0">
                <a:latin typeface="Times New Roman"/>
                <a:cs typeface="Times New Roman"/>
              </a:rPr>
              <a:t>професійно </a:t>
            </a:r>
            <a:r>
              <a:rPr sz="2400" spc="5" dirty="0">
                <a:latin typeface="Times New Roman"/>
                <a:cs typeface="Times New Roman"/>
              </a:rPr>
              <a:t> </a:t>
            </a:r>
            <a:r>
              <a:rPr sz="2400" spc="-10" dirty="0" err="1">
                <a:latin typeface="Times New Roman"/>
                <a:cs typeface="Times New Roman"/>
              </a:rPr>
              <a:t>орієнтованих</a:t>
            </a:r>
            <a:r>
              <a:rPr sz="2400" spc="10" dirty="0">
                <a:latin typeface="Times New Roman"/>
                <a:cs typeface="Times New Roman"/>
              </a:rPr>
              <a:t> </a:t>
            </a:r>
            <a:r>
              <a:rPr lang="uk-UA" sz="2400" spc="10" dirty="0">
                <a:latin typeface="Times New Roman"/>
                <a:cs typeface="Times New Roman"/>
              </a:rPr>
              <a:t>задач </a:t>
            </a:r>
            <a:r>
              <a:rPr sz="2400" dirty="0" err="1">
                <a:latin typeface="Times New Roman"/>
                <a:cs typeface="Times New Roman"/>
              </a:rPr>
              <a:t>за</a:t>
            </a:r>
            <a:r>
              <a:rPr sz="2400" dirty="0">
                <a:latin typeface="Times New Roman"/>
                <a:cs typeface="Times New Roman"/>
              </a:rPr>
              <a:t> </a:t>
            </a:r>
            <a:r>
              <a:rPr sz="2400" spc="-15" dirty="0">
                <a:latin typeface="Times New Roman"/>
                <a:cs typeface="Times New Roman"/>
              </a:rPr>
              <a:t>допомогою</a:t>
            </a:r>
            <a:r>
              <a:rPr sz="2400" spc="10" dirty="0">
                <a:latin typeface="Times New Roman"/>
                <a:cs typeface="Times New Roman"/>
              </a:rPr>
              <a:t> </a:t>
            </a:r>
            <a:r>
              <a:rPr sz="2400" spc="-20" dirty="0">
                <a:latin typeface="Times New Roman"/>
                <a:cs typeface="Times New Roman"/>
              </a:rPr>
              <a:t>математичного</a:t>
            </a:r>
            <a:r>
              <a:rPr sz="2400" spc="-15" dirty="0">
                <a:latin typeface="Times New Roman"/>
                <a:cs typeface="Times New Roman"/>
              </a:rPr>
              <a:t> моделювання</a:t>
            </a:r>
            <a:endParaRPr sz="2400" dirty="0">
              <a:latin typeface="Times New Roman"/>
              <a:cs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1402" y="525110"/>
            <a:ext cx="9022976" cy="430887"/>
          </a:xfrm>
        </p:spPr>
        <p:txBody>
          <a:bodyPr/>
          <a:lstStyle/>
          <a:p>
            <a:r>
              <a:rPr lang="uk-UA" b="1" dirty="0"/>
              <a:t>Циліндрична система координат </a:t>
            </a:r>
          </a:p>
        </p:txBody>
      </p:sp>
      <p:sp>
        <p:nvSpPr>
          <p:cNvPr id="3" name="Місце для вмісту 2"/>
          <p:cNvSpPr>
            <a:spLocks noGrp="1"/>
          </p:cNvSpPr>
          <p:nvPr>
            <p:ph idx="1"/>
          </p:nvPr>
        </p:nvSpPr>
        <p:spPr>
          <a:xfrm>
            <a:off x="533400" y="2873064"/>
            <a:ext cx="5266764" cy="4024125"/>
          </a:xfrm>
        </p:spPr>
        <p:txBody>
          <a:bodyPr>
            <a:normAutofit/>
          </a:bodyPr>
          <a:lstStyle/>
          <a:p>
            <a:pPr marL="0" indent="0">
              <a:buNone/>
            </a:pPr>
            <a:r>
              <a:rPr lang="uk-UA" altLang="uk-UA" sz="1400" i="1" dirty="0">
                <a:solidFill>
                  <a:srgbClr val="202122"/>
                </a:solidFill>
                <a:cs typeface="Arial" panose="020B0604020202020204" pitchFamily="34" charset="0"/>
              </a:rPr>
              <a:t>Циліндричні координати</a:t>
            </a:r>
            <a:r>
              <a:rPr lang="uk-UA" altLang="uk-UA" sz="1400" dirty="0">
                <a:solidFill>
                  <a:srgbClr val="202122"/>
                </a:solidFill>
                <a:cs typeface="Arial" panose="020B0604020202020204" pitchFamily="34" charset="0"/>
              </a:rPr>
              <a:t> — тривимірний аналог полярних, у якому розташування точки </a:t>
            </a:r>
            <a:r>
              <a:rPr lang="uk-UA" altLang="uk-UA" sz="1400" i="1" dirty="0">
                <a:solidFill>
                  <a:srgbClr val="202122"/>
                </a:solidFill>
              </a:rPr>
              <a:t>P</a:t>
            </a:r>
            <a:r>
              <a:rPr lang="uk-UA" altLang="uk-UA" sz="1400" dirty="0">
                <a:solidFill>
                  <a:srgbClr val="202122"/>
                </a:solidFill>
                <a:cs typeface="Arial" panose="020B0604020202020204" pitchFamily="34" charset="0"/>
              </a:rPr>
              <a:t> подається впорядкованою трійкою параметрів (</a:t>
            </a:r>
            <a:r>
              <a:rPr lang="en-GB" altLang="uk-UA" sz="1400" dirty="0">
                <a:solidFill>
                  <a:srgbClr val="202122"/>
                </a:solidFill>
                <a:cs typeface="Arial" panose="020B0604020202020204" pitchFamily="34" charset="0"/>
              </a:rPr>
              <a:t>r,</a:t>
            </a:r>
            <a:r>
              <a:rPr lang="el-GR" altLang="uk-UA" sz="1400" dirty="0">
                <a:solidFill>
                  <a:srgbClr val="202122"/>
                </a:solidFill>
                <a:cs typeface="Arial" panose="020B0604020202020204" pitchFamily="34" charset="0"/>
              </a:rPr>
              <a:t> φ</a:t>
            </a:r>
            <a:r>
              <a:rPr lang="en-GB" altLang="uk-UA" sz="1400" dirty="0">
                <a:solidFill>
                  <a:srgbClr val="202122"/>
                </a:solidFill>
                <a:cs typeface="Arial" panose="020B0604020202020204" pitchFamily="34" charset="0"/>
              </a:rPr>
              <a:t>,z). </a:t>
            </a:r>
            <a:r>
              <a:rPr lang="uk-UA" altLang="uk-UA" sz="1400" dirty="0">
                <a:solidFill>
                  <a:srgbClr val="202122"/>
                </a:solidFill>
                <a:cs typeface="Arial" panose="020B0604020202020204" pitchFamily="34" charset="0"/>
              </a:rPr>
              <a:t>У термінах декартової системи координат:</a:t>
            </a:r>
            <a:endParaRPr lang="en-GB" altLang="uk-UA" sz="1400" dirty="0">
              <a:solidFill>
                <a:srgbClr val="202122"/>
              </a:solidFill>
              <a:cs typeface="Arial" panose="020B0604020202020204" pitchFamily="34" charset="0"/>
            </a:endParaRPr>
          </a:p>
          <a:p>
            <a:r>
              <a:rPr lang="en-GB" altLang="uk-UA" sz="1400" dirty="0">
                <a:solidFill>
                  <a:srgbClr val="202122"/>
                </a:solidFill>
                <a:cs typeface="Arial" panose="020B0604020202020204" pitchFamily="34" charset="0"/>
              </a:rPr>
              <a:t>0 ≤ r - </a:t>
            </a:r>
            <a:r>
              <a:rPr lang="uk-UA" altLang="uk-UA" sz="1400" dirty="0">
                <a:solidFill>
                  <a:srgbClr val="202122"/>
                </a:solidFill>
                <a:cs typeface="Arial" panose="020B0604020202020204" pitchFamily="34" charset="0"/>
              </a:rPr>
              <a:t>відстань від осі </a:t>
            </a:r>
            <a:r>
              <a:rPr lang="uk-UA" altLang="uk-UA" sz="1400" i="1" dirty="0">
                <a:solidFill>
                  <a:srgbClr val="202122"/>
                </a:solidFill>
              </a:rPr>
              <a:t>z</a:t>
            </a:r>
            <a:r>
              <a:rPr lang="uk-UA" altLang="uk-UA" sz="1400" dirty="0">
                <a:solidFill>
                  <a:srgbClr val="202122"/>
                </a:solidFill>
                <a:cs typeface="Arial" panose="020B0604020202020204" pitchFamily="34" charset="0"/>
              </a:rPr>
              <a:t> до точки </a:t>
            </a:r>
            <a:r>
              <a:rPr lang="uk-UA" altLang="uk-UA" sz="1400" i="1" dirty="0">
                <a:solidFill>
                  <a:srgbClr val="202122"/>
                </a:solidFill>
              </a:rPr>
              <a:t>P</a:t>
            </a:r>
            <a:r>
              <a:rPr lang="en-GB" altLang="uk-UA" sz="1400" i="1" dirty="0">
                <a:solidFill>
                  <a:srgbClr val="202122"/>
                </a:solidFill>
              </a:rPr>
              <a:t>,</a:t>
            </a:r>
          </a:p>
          <a:p>
            <a:r>
              <a:rPr lang="en-GB" altLang="uk-UA" sz="1400" i="1" dirty="0">
                <a:solidFill>
                  <a:srgbClr val="202122"/>
                </a:solidFill>
                <a:cs typeface="Arial" panose="020B0604020202020204" pitchFamily="34" charset="0"/>
              </a:rPr>
              <a:t>0 </a:t>
            </a:r>
            <a:r>
              <a:rPr lang="en-GB" altLang="uk-UA" sz="1400" dirty="0">
                <a:solidFill>
                  <a:srgbClr val="202122"/>
                </a:solidFill>
                <a:cs typeface="Arial" panose="020B0604020202020204" pitchFamily="34" charset="0"/>
              </a:rPr>
              <a:t>≤ </a:t>
            </a:r>
            <a:r>
              <a:rPr lang="el-GR" altLang="uk-UA" sz="1400" dirty="0">
                <a:solidFill>
                  <a:srgbClr val="202122"/>
                </a:solidFill>
                <a:cs typeface="Arial" panose="020B0604020202020204" pitchFamily="34" charset="0"/>
              </a:rPr>
              <a:t>φ</a:t>
            </a:r>
            <a:r>
              <a:rPr lang="en-GB" altLang="uk-UA" sz="1400" dirty="0">
                <a:solidFill>
                  <a:srgbClr val="202122"/>
                </a:solidFill>
                <a:cs typeface="Arial" panose="020B0604020202020204" pitchFamily="34" charset="0"/>
              </a:rPr>
              <a:t> ≤ 360 </a:t>
            </a:r>
            <a:r>
              <a:rPr lang="ru-RU" sz="1400" dirty="0"/>
              <a:t>(азимут </a:t>
            </a:r>
            <a:r>
              <a:rPr lang="uk-UA" sz="1400" dirty="0"/>
              <a:t>або довгота</a:t>
            </a:r>
            <a:r>
              <a:rPr lang="ru-RU" sz="1400" dirty="0"/>
              <a:t>) — кут </a:t>
            </a:r>
            <a:r>
              <a:rPr lang="uk-UA" sz="1400" dirty="0"/>
              <a:t>між</a:t>
            </a:r>
            <a:r>
              <a:rPr lang="ru-RU" sz="1400" dirty="0"/>
              <a:t> податною («плюсовою») </a:t>
            </a:r>
            <a:r>
              <a:rPr lang="uk-UA" sz="1400" dirty="0"/>
              <a:t>частиною ос</a:t>
            </a:r>
            <a:r>
              <a:rPr lang="ru-RU" sz="1400" dirty="0"/>
              <a:t>і </a:t>
            </a:r>
            <a:r>
              <a:rPr lang="ru-RU" sz="1400" i="1" dirty="0"/>
              <a:t>x</a:t>
            </a:r>
            <a:r>
              <a:rPr lang="ru-RU" sz="1400" dirty="0"/>
              <a:t> і </a:t>
            </a:r>
            <a:r>
              <a:rPr lang="uk-UA" sz="1400" dirty="0"/>
              <a:t>відрізком</a:t>
            </a:r>
            <a:r>
              <a:rPr lang="ru-RU" sz="1400" dirty="0"/>
              <a:t>, </a:t>
            </a:r>
            <a:r>
              <a:rPr lang="uk-UA" sz="1400" dirty="0"/>
              <a:t>проведеним від</a:t>
            </a:r>
            <a:r>
              <a:rPr lang="ru-RU" sz="1400" dirty="0"/>
              <a:t> полюса до </a:t>
            </a:r>
            <a:r>
              <a:rPr lang="uk-UA" sz="1400" dirty="0"/>
              <a:t>точки </a:t>
            </a:r>
            <a:r>
              <a:rPr lang="uk-UA" sz="1400" i="1" dirty="0"/>
              <a:t>P</a:t>
            </a:r>
            <a:r>
              <a:rPr lang="uk-UA" sz="1400" dirty="0"/>
              <a:t> й спроектованим </a:t>
            </a:r>
            <a:r>
              <a:rPr lang="ru-RU" sz="1400" dirty="0"/>
              <a:t>на</a:t>
            </a:r>
            <a:r>
              <a:rPr lang="en-GB" sz="1400" dirty="0"/>
              <a:t> </a:t>
            </a:r>
            <a:r>
              <a:rPr lang="uk-UA" sz="1400" dirty="0"/>
              <a:t>площину </a:t>
            </a:r>
            <a:r>
              <a:rPr lang="en-GB" sz="1400" i="1" dirty="0"/>
              <a:t>xy</a:t>
            </a:r>
            <a:r>
              <a:rPr lang="en-GB" sz="1400" dirty="0"/>
              <a:t>,</a:t>
            </a:r>
          </a:p>
          <a:p>
            <a:r>
              <a:rPr lang="en-GB" sz="1400" dirty="0"/>
              <a:t>z</a:t>
            </a:r>
            <a:r>
              <a:rPr lang="uk-UA" sz="1400" dirty="0"/>
              <a:t>(висота), що відповідає декартовій </a:t>
            </a:r>
            <a:r>
              <a:rPr lang="pl-PL" sz="1400" i="1" dirty="0"/>
              <a:t>z</a:t>
            </a:r>
            <a:r>
              <a:rPr lang="pl-PL" sz="1400" dirty="0"/>
              <a:t> — </a:t>
            </a:r>
            <a:r>
              <a:rPr lang="uk-UA" sz="1400" dirty="0"/>
              <a:t>координаті точки </a:t>
            </a:r>
            <a:r>
              <a:rPr lang="pl-PL" sz="1400" i="1" dirty="0"/>
              <a:t>P</a:t>
            </a:r>
            <a:r>
              <a:rPr lang="pl-PL" sz="1400" dirty="0"/>
              <a:t>.</a:t>
            </a:r>
            <a:endParaRPr lang="uk-UA" altLang="uk-UA" sz="1400" dirty="0">
              <a:solidFill>
                <a:srgbClr val="202122"/>
              </a:solidFill>
              <a:cs typeface="Arial" panose="020B0604020202020204" pitchFamily="34" charset="0"/>
            </a:endParaRPr>
          </a:p>
          <a:p>
            <a:pPr marL="0" indent="0">
              <a:buNone/>
            </a:pPr>
            <a:r>
              <a:rPr lang="uk-UA" sz="1400" dirty="0"/>
              <a:t>Циліндричні координати корисні в зв'язку з об'єктами і явищами, які мають деяку</a:t>
            </a:r>
            <a:r>
              <a:rPr lang="en-US" sz="1400" dirty="0"/>
              <a:t> </a:t>
            </a:r>
            <a:r>
              <a:rPr lang="uk-UA" sz="1400" dirty="0"/>
              <a:t>обертальну симетрію відносно циліндричної осі, такі, як потік води в прямій трубі з перетином у вигляді кола, розподіл тепла в металевому циліндрі, і так далі.</a:t>
            </a:r>
          </a:p>
        </p:txBody>
      </p:sp>
      <p:sp>
        <p:nvSpPr>
          <p:cNvPr id="5" name="AutoShape 2" descr="{\displaystyle (r,\varphi ,z).}"/>
          <p:cNvSpPr>
            <a:spLocks noChangeAspect="1" noChangeArrowheads="1"/>
          </p:cNvSpPr>
          <p:nvPr/>
        </p:nvSpPr>
        <p:spPr bwMode="auto">
          <a:xfrm>
            <a:off x="8400490"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4" descr="{\displaystyle 0\leqslant {r}}"/>
          <p:cNvSpPr>
            <a:spLocks noChangeAspect="1" noChangeArrowheads="1"/>
          </p:cNvSpPr>
          <p:nvPr/>
        </p:nvSpPr>
        <p:spPr bwMode="auto">
          <a:xfrm>
            <a:off x="79375" y="-371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5" descr="{\displaystyle 0\leqslant \varphi &lt;360^{\circ }}"/>
          <p:cNvSpPr>
            <a:spLocks noChangeAspect="1" noChangeArrowheads="1"/>
          </p:cNvSpPr>
          <p:nvPr/>
        </p:nvSpPr>
        <p:spPr bwMode="auto">
          <a:xfrm>
            <a:off x="79375" y="-825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9" name="AutoShape 6" descr="z"/>
          <p:cNvSpPr>
            <a:spLocks noChangeAspect="1" noChangeArrowheads="1"/>
          </p:cNvSpPr>
          <p:nvPr/>
        </p:nvSpPr>
        <p:spPr bwMode="auto">
          <a:xfrm>
            <a:off x="79375" y="206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58" name="Picture 10" descr="https://upload.wikimedia.org/wikipedia/commons/thumb/b/b7/Cylindrical_Coordinates.svg/1024px-Cylindrical_Coordinat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4712" y="2194560"/>
            <a:ext cx="3693614" cy="369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78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8600" y="449755"/>
            <a:ext cx="8596668" cy="430887"/>
          </a:xfrm>
        </p:spPr>
        <p:txBody>
          <a:bodyPr/>
          <a:lstStyle/>
          <a:p>
            <a:r>
              <a:rPr lang="uk-UA" b="1" dirty="0"/>
              <a:t>Сферична система координат</a:t>
            </a:r>
          </a:p>
        </p:txBody>
      </p:sp>
      <p:sp>
        <p:nvSpPr>
          <p:cNvPr id="11" name="Місце для вмісту 10"/>
          <p:cNvSpPr>
            <a:spLocks noGrp="1"/>
          </p:cNvSpPr>
          <p:nvPr>
            <p:ph idx="1"/>
          </p:nvPr>
        </p:nvSpPr>
        <p:spPr>
          <a:xfrm>
            <a:off x="1231997" y="2854402"/>
            <a:ext cx="4983480" cy="4024125"/>
          </a:xfrm>
        </p:spPr>
        <p:txBody>
          <a:bodyPr>
            <a:normAutofit/>
          </a:bodyPr>
          <a:lstStyle/>
          <a:p>
            <a:pPr marL="0" indent="0">
              <a:buNone/>
            </a:pPr>
            <a:r>
              <a:rPr lang="uk-UA" sz="1400" b="1" dirty="0"/>
              <a:t>Сферичними координатами</a:t>
            </a:r>
            <a:r>
              <a:rPr lang="uk-UA" sz="1400" dirty="0"/>
              <a:t> називають систему координат для відображення геометричних властивостей фігури в трьох вимірах за допомогою задання трьох координат (</a:t>
            </a:r>
            <a:r>
              <a:rPr lang="en-GB" sz="1400" dirty="0"/>
              <a:t>r,</a:t>
            </a:r>
            <a:r>
              <a:rPr lang="el-GR" sz="1400" dirty="0"/>
              <a:t>θ</a:t>
            </a:r>
            <a:r>
              <a:rPr lang="en-GB" sz="1400" dirty="0"/>
              <a:t>,</a:t>
            </a:r>
            <a:r>
              <a:rPr lang="el-GR" altLang="uk-UA" sz="1400" dirty="0">
                <a:solidFill>
                  <a:srgbClr val="202122"/>
                </a:solidFill>
                <a:cs typeface="Arial" panose="020B0604020202020204" pitchFamily="34" charset="0"/>
              </a:rPr>
              <a:t> φ</a:t>
            </a:r>
            <a:r>
              <a:rPr lang="en-GB" altLang="uk-UA" sz="1400" dirty="0">
                <a:solidFill>
                  <a:srgbClr val="202122"/>
                </a:solidFill>
                <a:cs typeface="Arial" panose="020B0604020202020204" pitchFamily="34" charset="0"/>
              </a:rPr>
              <a:t>),</a:t>
            </a:r>
            <a:r>
              <a:rPr lang="ru-RU" altLang="uk-UA" sz="1400" dirty="0">
                <a:solidFill>
                  <a:srgbClr val="202122"/>
                </a:solidFill>
                <a:cs typeface="Arial" panose="020B0604020202020204" pitchFamily="34" charset="0"/>
              </a:rPr>
              <a:t> </a:t>
            </a:r>
            <a:r>
              <a:rPr lang="uk-UA" altLang="uk-UA" sz="1400" dirty="0">
                <a:solidFill>
                  <a:srgbClr val="202122"/>
                </a:solidFill>
                <a:cs typeface="Arial" panose="020B0604020202020204" pitchFamily="34" charset="0"/>
              </a:rPr>
              <a:t>де </a:t>
            </a:r>
            <a:r>
              <a:rPr lang="en-GB" altLang="uk-UA" sz="1400" dirty="0">
                <a:solidFill>
                  <a:srgbClr val="202122"/>
                </a:solidFill>
                <a:cs typeface="Arial" panose="020B0604020202020204" pitchFamily="34" charset="0"/>
              </a:rPr>
              <a:t>r</a:t>
            </a:r>
            <a:r>
              <a:rPr lang="uk-UA" altLang="uk-UA" sz="1400" dirty="0">
                <a:solidFill>
                  <a:srgbClr val="202122"/>
                </a:solidFill>
                <a:cs typeface="Arial" panose="020B0604020202020204" pitchFamily="34" charset="0"/>
              </a:rPr>
              <a:t> </a:t>
            </a:r>
            <a:r>
              <a:rPr lang="uk-UA" altLang="uk-UA" sz="1400" dirty="0"/>
              <a:t>-</a:t>
            </a:r>
            <a:r>
              <a:rPr lang="ru-RU" altLang="uk-UA" sz="1400" dirty="0">
                <a:solidFill>
                  <a:srgbClr val="202122"/>
                </a:solidFill>
                <a:cs typeface="Arial" panose="020B0604020202020204" pitchFamily="34" charset="0"/>
              </a:rPr>
              <a:t> </a:t>
            </a:r>
            <a:r>
              <a:rPr lang="uk-UA" sz="1400" dirty="0"/>
              <a:t>відстань до початку координат, а </a:t>
            </a:r>
            <a:r>
              <a:rPr lang="el-GR" sz="1400" dirty="0"/>
              <a:t>θ</a:t>
            </a:r>
            <a:r>
              <a:rPr lang="uk-UA" sz="1400" dirty="0"/>
              <a:t>,</a:t>
            </a:r>
            <a:r>
              <a:rPr lang="uk-UA" sz="1400" dirty="0">
                <a:solidFill>
                  <a:srgbClr val="202122"/>
                </a:solidFill>
                <a:cs typeface="Arial" panose="020B0604020202020204" pitchFamily="34" charset="0"/>
              </a:rPr>
              <a:t> </a:t>
            </a:r>
            <a:r>
              <a:rPr lang="el-GR" altLang="uk-UA" sz="1400" dirty="0">
                <a:solidFill>
                  <a:srgbClr val="202122"/>
                </a:solidFill>
                <a:cs typeface="Arial" panose="020B0604020202020204" pitchFamily="34" charset="0"/>
              </a:rPr>
              <a:t>φ</a:t>
            </a:r>
            <a:r>
              <a:rPr lang="uk-UA" altLang="uk-UA" sz="1400" dirty="0">
                <a:solidFill>
                  <a:srgbClr val="202122"/>
                </a:solidFill>
                <a:cs typeface="Arial" panose="020B0604020202020204" pitchFamily="34" charset="0"/>
              </a:rPr>
              <a:t> </a:t>
            </a:r>
            <a:r>
              <a:rPr lang="uk-UA" altLang="uk-UA" sz="1400" dirty="0"/>
              <a:t>-</a:t>
            </a:r>
            <a:r>
              <a:rPr lang="uk-UA" sz="1400" dirty="0"/>
              <a:t> зенітний і азимутальний кути відповідно.</a:t>
            </a:r>
            <a:endParaRPr lang="en-GB" sz="1400" dirty="0"/>
          </a:p>
          <a:p>
            <a:pPr marL="0" indent="0">
              <a:buNone/>
            </a:pPr>
            <a:r>
              <a:rPr lang="uk-UA" sz="1400" dirty="0"/>
              <a:t>Три координати (</a:t>
            </a:r>
            <a:r>
              <a:rPr lang="en-GB" sz="1400" dirty="0"/>
              <a:t>r,</a:t>
            </a:r>
            <a:r>
              <a:rPr lang="el-GR" sz="1400" dirty="0"/>
              <a:t>θ</a:t>
            </a:r>
            <a:r>
              <a:rPr lang="en-GB" sz="1400" dirty="0"/>
              <a:t>,</a:t>
            </a:r>
            <a:r>
              <a:rPr lang="el-GR" altLang="uk-UA" sz="1400" dirty="0">
                <a:solidFill>
                  <a:srgbClr val="202122"/>
                </a:solidFill>
                <a:cs typeface="Arial" panose="020B0604020202020204" pitchFamily="34" charset="0"/>
              </a:rPr>
              <a:t> φ</a:t>
            </a:r>
            <a:r>
              <a:rPr lang="en-GB" altLang="uk-UA" sz="1400" dirty="0">
                <a:solidFill>
                  <a:srgbClr val="202122"/>
                </a:solidFill>
                <a:cs typeface="Arial" panose="020B0604020202020204" pitchFamily="34" charset="0"/>
              </a:rPr>
              <a:t>)</a:t>
            </a:r>
            <a:r>
              <a:rPr lang="uk-UA" altLang="uk-UA" sz="1400" dirty="0">
                <a:solidFill>
                  <a:srgbClr val="202122"/>
                </a:solidFill>
                <a:cs typeface="Arial" panose="020B0604020202020204" pitchFamily="34" charset="0"/>
              </a:rPr>
              <a:t> визначені як</a:t>
            </a:r>
            <a:r>
              <a:rPr lang="en-GB" altLang="uk-UA" sz="1400" dirty="0">
                <a:solidFill>
                  <a:srgbClr val="202122"/>
                </a:solidFill>
                <a:cs typeface="Arial" panose="020B0604020202020204" pitchFamily="34" charset="0"/>
              </a:rPr>
              <a:t>:</a:t>
            </a:r>
            <a:endParaRPr lang="uk-UA" altLang="uk-UA" sz="1400" dirty="0">
              <a:solidFill>
                <a:srgbClr val="202122"/>
              </a:solidFill>
              <a:cs typeface="Arial" panose="020B0604020202020204" pitchFamily="34" charset="0"/>
            </a:endParaRPr>
          </a:p>
          <a:p>
            <a:r>
              <a:rPr lang="en-GB" sz="1400" dirty="0">
                <a:solidFill>
                  <a:srgbClr val="202122"/>
                </a:solidFill>
                <a:cs typeface="Arial" panose="020B0604020202020204" pitchFamily="34" charset="0"/>
              </a:rPr>
              <a:t>r ≥ 0 - </a:t>
            </a:r>
            <a:r>
              <a:rPr lang="ru-RU" sz="1400" dirty="0"/>
              <a:t>в</a:t>
            </a:r>
            <a:r>
              <a:rPr lang="uk-UA" sz="1400" dirty="0"/>
              <a:t>ідстань від початку координат до заданої точки</a:t>
            </a:r>
            <a:r>
              <a:rPr lang="en-GB" sz="1400" dirty="0"/>
              <a:t> P.</a:t>
            </a:r>
          </a:p>
          <a:p>
            <a:r>
              <a:rPr lang="en-GB" altLang="uk-UA" sz="1400" i="1" dirty="0">
                <a:solidFill>
                  <a:srgbClr val="202122"/>
                </a:solidFill>
                <a:cs typeface="Arial" panose="020B0604020202020204" pitchFamily="34" charset="0"/>
              </a:rPr>
              <a:t>0 </a:t>
            </a:r>
            <a:r>
              <a:rPr lang="en-GB" altLang="uk-UA" sz="1400" dirty="0">
                <a:solidFill>
                  <a:srgbClr val="202122"/>
                </a:solidFill>
                <a:cs typeface="Arial" panose="020B0604020202020204" pitchFamily="34" charset="0"/>
              </a:rPr>
              <a:t>≤ </a:t>
            </a:r>
            <a:r>
              <a:rPr lang="el-GR" sz="1400" dirty="0"/>
              <a:t>θ</a:t>
            </a:r>
            <a:r>
              <a:rPr lang="en-GB" altLang="uk-UA" sz="1400" dirty="0">
                <a:solidFill>
                  <a:srgbClr val="202122"/>
                </a:solidFill>
                <a:cs typeface="Arial" panose="020B0604020202020204" pitchFamily="34" charset="0"/>
              </a:rPr>
              <a:t> ≤ 180 – </a:t>
            </a:r>
            <a:r>
              <a:rPr lang="uk-UA" altLang="uk-UA" sz="1400" dirty="0">
                <a:solidFill>
                  <a:srgbClr val="202122"/>
                </a:solidFill>
                <a:cs typeface="Arial" panose="020B0604020202020204" pitchFamily="34" charset="0"/>
              </a:rPr>
              <a:t>кут між віссю </a:t>
            </a:r>
            <a:r>
              <a:rPr lang="en-GB" altLang="uk-UA" sz="1400" dirty="0">
                <a:solidFill>
                  <a:srgbClr val="202122"/>
                </a:solidFill>
                <a:cs typeface="Arial" panose="020B0604020202020204" pitchFamily="34" charset="0"/>
              </a:rPr>
              <a:t>Z</a:t>
            </a:r>
            <a:r>
              <a:rPr lang="ru-RU" sz="1400" dirty="0"/>
              <a:t> </a:t>
            </a:r>
            <a:r>
              <a:rPr lang="uk-UA" sz="1400" dirty="0"/>
              <a:t>і відрізком, що з'єднує початок системи координат і точку</a:t>
            </a:r>
            <a:r>
              <a:rPr lang="en-GB" sz="1400" dirty="0"/>
              <a:t> M.</a:t>
            </a:r>
          </a:p>
          <a:p>
            <a:r>
              <a:rPr lang="en-GB" altLang="uk-UA" sz="1400" i="1" dirty="0">
                <a:solidFill>
                  <a:srgbClr val="202122"/>
                </a:solidFill>
                <a:cs typeface="Arial" panose="020B0604020202020204" pitchFamily="34" charset="0"/>
              </a:rPr>
              <a:t>0 </a:t>
            </a:r>
            <a:r>
              <a:rPr lang="en-GB" altLang="uk-UA" sz="1400" dirty="0">
                <a:solidFill>
                  <a:srgbClr val="202122"/>
                </a:solidFill>
                <a:cs typeface="Arial" panose="020B0604020202020204" pitchFamily="34" charset="0"/>
              </a:rPr>
              <a:t>≤ </a:t>
            </a:r>
            <a:r>
              <a:rPr lang="el-GR" altLang="uk-UA" sz="1400" dirty="0">
                <a:solidFill>
                  <a:srgbClr val="202122"/>
                </a:solidFill>
                <a:cs typeface="Arial" panose="020B0604020202020204" pitchFamily="34" charset="0"/>
              </a:rPr>
              <a:t>φ</a:t>
            </a:r>
            <a:r>
              <a:rPr lang="en-GB" altLang="uk-UA" sz="1400" dirty="0">
                <a:solidFill>
                  <a:srgbClr val="202122"/>
                </a:solidFill>
                <a:cs typeface="Arial" panose="020B0604020202020204" pitchFamily="34" charset="0"/>
              </a:rPr>
              <a:t> ≤ 360 – </a:t>
            </a:r>
            <a:r>
              <a:rPr lang="uk-UA" altLang="uk-UA" sz="1400" dirty="0">
                <a:solidFill>
                  <a:srgbClr val="202122"/>
                </a:solidFill>
                <a:cs typeface="Arial" panose="020B0604020202020204" pitchFamily="34" charset="0"/>
              </a:rPr>
              <a:t>кут між віссю</a:t>
            </a:r>
            <a:r>
              <a:rPr lang="en-GB" altLang="uk-UA" sz="1400" dirty="0">
                <a:solidFill>
                  <a:srgbClr val="202122"/>
                </a:solidFill>
                <a:cs typeface="Arial" panose="020B0604020202020204" pitchFamily="34" charset="0"/>
              </a:rPr>
              <a:t> X </a:t>
            </a:r>
            <a:r>
              <a:rPr lang="uk-UA" sz="1400" dirty="0"/>
              <a:t>і проекцією відрізку, що з'єднує початок координат з точкою</a:t>
            </a:r>
            <a:r>
              <a:rPr lang="ru-RU" sz="1400" dirty="0"/>
              <a:t> </a:t>
            </a:r>
            <a:r>
              <a:rPr lang="en-GB" sz="1400" dirty="0"/>
              <a:t>M, </a:t>
            </a:r>
            <a:r>
              <a:rPr lang="uk-UA" sz="1400" dirty="0"/>
              <a:t>на площині </a:t>
            </a:r>
            <a:r>
              <a:rPr lang="en-GB" sz="1400" dirty="0"/>
              <a:t>XY.</a:t>
            </a:r>
          </a:p>
          <a:p>
            <a:endParaRPr lang="uk-UA" sz="1400" dirty="0"/>
          </a:p>
        </p:txBody>
      </p:sp>
      <p:sp>
        <p:nvSpPr>
          <p:cNvPr id="5" name="AutoShape 3" descr="{\displaystyle (r,\;\theta ,\;\varphi )}"/>
          <p:cNvSpPr>
            <a:spLocks noChangeAspect="1" noChangeArrowheads="1"/>
          </p:cNvSpPr>
          <p:nvPr/>
        </p:nvSpPr>
        <p:spPr bwMode="auto">
          <a:xfrm>
            <a:off x="10299700"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4" descr="r"/>
          <p:cNvSpPr>
            <a:spLocks noChangeAspect="1" noChangeArrowheads="1"/>
          </p:cNvSpPr>
          <p:nvPr/>
        </p:nvSpPr>
        <p:spPr bwMode="auto">
          <a:xfrm>
            <a:off x="10650538"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7" name="AutoShape 5" descr="\theta "/>
          <p:cNvSpPr>
            <a:spLocks noChangeAspect="1" noChangeArrowheads="1"/>
          </p:cNvSpPr>
          <p:nvPr/>
        </p:nvSpPr>
        <p:spPr bwMode="auto">
          <a:xfrm>
            <a:off x="12934950"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6" descr="\varphi "/>
          <p:cNvSpPr>
            <a:spLocks noChangeAspect="1" noChangeArrowheads="1"/>
          </p:cNvSpPr>
          <p:nvPr/>
        </p:nvSpPr>
        <p:spPr bwMode="auto">
          <a:xfrm>
            <a:off x="131349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090" name="Picture 18" descr="Сферическая система координа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818" y="2514600"/>
            <a:ext cx="3119120" cy="335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59348"/>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7200" y="423871"/>
            <a:ext cx="8610600" cy="430887"/>
          </a:xfrm>
        </p:spPr>
        <p:txBody>
          <a:bodyPr/>
          <a:lstStyle/>
          <a:p>
            <a:r>
              <a:rPr lang="uk-UA" b="1" dirty="0"/>
              <a:t>Застосування систем координат</a:t>
            </a:r>
            <a:r>
              <a:rPr lang="uk-UA" dirty="0"/>
              <a:t> </a:t>
            </a:r>
          </a:p>
        </p:txBody>
      </p:sp>
      <p:sp>
        <p:nvSpPr>
          <p:cNvPr id="3" name="Місце для вмісту 2"/>
          <p:cNvSpPr>
            <a:spLocks noGrp="1"/>
          </p:cNvSpPr>
          <p:nvPr>
            <p:ph idx="1"/>
          </p:nvPr>
        </p:nvSpPr>
        <p:spPr>
          <a:xfrm>
            <a:off x="947057" y="2590800"/>
            <a:ext cx="5148943" cy="4024125"/>
          </a:xfrm>
        </p:spPr>
        <p:txBody>
          <a:bodyPr>
            <a:normAutofit/>
          </a:bodyPr>
          <a:lstStyle/>
          <a:p>
            <a:pPr marL="0" indent="0" algn="just">
              <a:buNone/>
            </a:pPr>
            <a:r>
              <a:rPr lang="uk-UA" sz="1600" dirty="0"/>
              <a:t>Різноманітність систем координат не вичерпується вищенаведеними. Існує дуже багато криволінійних систем координат, зручних для розв'язування тієї чи іншої задачі. Наприклад, для тривимірного простору іноді застосовують циліндричну систему координат.</a:t>
            </a:r>
          </a:p>
          <a:p>
            <a:pPr marL="0" indent="0" algn="just">
              <a:buNone/>
            </a:pPr>
            <a:r>
              <a:rPr lang="uk-UA" sz="1600" dirty="0"/>
              <a:t>Загальний принцип фізики, принцип відносності, вимагає, щоб формулювання всіх фізичних законів не залежало від обраної системи відліку. Це положення лежить в основі теорії відносності.</a:t>
            </a:r>
          </a:p>
          <a:p>
            <a:pPr marL="0" indent="0" algn="just">
              <a:buNone/>
            </a:pPr>
            <a:r>
              <a:rPr lang="uk-UA" sz="1600" dirty="0"/>
              <a:t>Тривимірне моделювання звуку гучномовців може використовуватися для прогнозування їхньої ефективності. </a:t>
            </a:r>
          </a:p>
        </p:txBody>
      </p:sp>
      <p:pic>
        <p:nvPicPr>
          <p:cNvPr id="4098" name="Picture 2" descr="https://upload.wikimedia.org/wikipedia/commons/thumb/7/72/Bosch_36W_column_loudspeaker_polar_pattern.png/220px-Bosch_36W_column_loudspeaker_polar_patter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286000"/>
            <a:ext cx="3031762" cy="40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978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half" idx="1"/>
          </p:nvPr>
        </p:nvSpPr>
        <p:spPr>
          <a:xfrm>
            <a:off x="5562600" y="2438400"/>
            <a:ext cx="5334000" cy="4712101"/>
          </a:xfrm>
        </p:spPr>
        <p:txBody>
          <a:bodyPr>
            <a:normAutofit/>
          </a:bodyPr>
          <a:lstStyle/>
          <a:p>
            <a:pPr marL="0" indent="0">
              <a:buNone/>
            </a:pPr>
            <a:r>
              <a:rPr lang="uk-UA" sz="1400" dirty="0"/>
              <a:t>Полярну систему координат часто застосовують у навігації. Наприклад, в авіації, для навігації застосовують трохи змінену версію полярних координат. У цій системі, що зазвичай використовується для навігації, промінь 0° називають напрямком 360, а кути відраховуються в напрямку за годинниковою стрілкою. Напрямок 360 відповідає магнітній півночі, а напрями 90, 180, та 270 відповідають магнітним сходу, заходу та півдню. Так, літак, що летить 5 морських миль на схід можна описати як літак, що летить 5 одиниць в напрямі 90. </a:t>
            </a:r>
          </a:p>
          <a:p>
            <a:pPr marL="0" indent="0">
              <a:buNone/>
            </a:pPr>
            <a:r>
              <a:rPr lang="uk-UA" sz="1400" dirty="0"/>
              <a:t>Положення літака в просторі можна задати трьома числами: висотою, відстанню від деякої точки на поверхні Землі та кутом між напрямком на літак і напрямком на північ. Таке задання відповідає циліндричній системі</a:t>
            </a:r>
            <a:r>
              <a:rPr lang="uk-UA" sz="1400" u="sng" dirty="0"/>
              <a:t> </a:t>
            </a:r>
            <a:r>
              <a:rPr lang="uk-UA" sz="1400" dirty="0"/>
              <a:t>координат. Альтернативно, положення літака можна задати відстанню до нього та двома кутами: полярним та азимутальним. Таке задання відповідає сферичній системі координат. </a:t>
            </a:r>
          </a:p>
        </p:txBody>
      </p:sp>
      <p:pic>
        <p:nvPicPr>
          <p:cNvPr id="5122" name="Picture 2" descr="5.6. Системы осей координат При определении сил и моментов, действующих на  самолет в полете, при исследовании траекторий движения самолета, при  решении многих других вопросов в процессе проектирования используют  несколько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10" y="2971800"/>
            <a:ext cx="3878215" cy="291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70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DBC4A7-8AF9-1453-FBAF-C3F545C8BEF2}"/>
              </a:ext>
            </a:extLst>
          </p:cNvPr>
          <p:cNvSpPr>
            <a:spLocks noGrp="1"/>
          </p:cNvSpPr>
          <p:nvPr>
            <p:ph type="title"/>
          </p:nvPr>
        </p:nvSpPr>
        <p:spPr>
          <a:xfrm rot="10800000" flipV="1">
            <a:off x="442231" y="566834"/>
            <a:ext cx="6303802" cy="5724332"/>
          </a:xfrm>
        </p:spPr>
        <p:txBody>
          <a:bodyPr>
            <a:normAutofit/>
          </a:bodyPr>
          <a:lstStyle/>
          <a:p>
            <a:r>
              <a:rPr lang="uk-UA" sz="1800" dirty="0">
                <a:solidFill>
                  <a:schemeClr val="tx1"/>
                </a:solidFill>
                <a:effectLst/>
                <a:latin typeface="Times New Roman" panose="02020603050405020304" pitchFamily="18" charset="0"/>
                <a:ea typeface="Calibri" panose="020F0502020204030204" pitchFamily="34" charset="0"/>
              </a:rPr>
              <a:t>У XVII столітті, як і зараз, питання </a:t>
            </a:r>
            <a:r>
              <a:rPr lang="uk-UA" sz="1800" strike="noStrike" dirty="0">
                <a:solidFill>
                  <a:schemeClr val="tx1"/>
                </a:solidFill>
                <a:effectLst/>
                <a:latin typeface="Times New Roman" panose="02020603050405020304" pitchFamily="18" charset="0"/>
                <a:ea typeface="Calibri" panose="020F0502020204030204" pitchFamily="34" charset="0"/>
              </a:rPr>
              <a:t>наукового </a:t>
            </a:r>
            <a:r>
              <a:rPr lang="uk-UA" sz="1800" strike="noStrike" dirty="0" err="1">
                <a:solidFill>
                  <a:schemeClr val="tx1"/>
                </a:solidFill>
                <a:effectLst/>
                <a:latin typeface="Times New Roman" panose="02020603050405020304" pitchFamily="18" charset="0"/>
                <a:ea typeface="Calibri" panose="020F0502020204030204" pitchFamily="34" charset="0"/>
              </a:rPr>
              <a:t>приорітету</a:t>
            </a:r>
            <a:r>
              <a:rPr lang="uk-UA" sz="1800" dirty="0">
                <a:solidFill>
                  <a:schemeClr val="tx1"/>
                </a:solidFill>
                <a:effectLst/>
                <a:latin typeface="Times New Roman" panose="02020603050405020304" pitchFamily="18" charset="0"/>
                <a:ea typeface="Calibri" panose="020F0502020204030204" pitchFamily="34" charset="0"/>
              </a:rPr>
              <a:t> мало велике значення для вчених. </a:t>
            </a:r>
            <a:r>
              <a:rPr lang="ru-RU" sz="1800" dirty="0">
                <a:solidFill>
                  <a:schemeClr val="tx1"/>
                </a:solidFill>
                <a:effectLst/>
                <a:latin typeface="Times New Roman" panose="02020603050405020304" pitchFamily="18" charset="0"/>
                <a:ea typeface="Calibri" panose="020F0502020204030204" pitchFamily="34" charset="0"/>
              </a:rPr>
              <a:t>П</a:t>
            </a:r>
            <a:r>
              <a:rPr lang="uk-UA" sz="1800" dirty="0" err="1">
                <a:solidFill>
                  <a:schemeClr val="tx1"/>
                </a:solidFill>
                <a:effectLst/>
                <a:latin typeface="Times New Roman" panose="02020603050405020304" pitchFamily="18" charset="0"/>
                <a:ea typeface="Calibri" panose="020F0502020204030204" pitchFamily="34" charset="0"/>
              </a:rPr>
              <a:t>ершовідкривач</a:t>
            </a:r>
            <a:r>
              <a:rPr lang="uk-UA" sz="1800" dirty="0">
                <a:solidFill>
                  <a:schemeClr val="tx1"/>
                </a:solidFill>
                <a:effectLst/>
                <a:latin typeface="Times New Roman" panose="02020603050405020304" pitchFamily="18" charset="0"/>
                <a:ea typeface="Calibri" panose="020F0502020204030204" pitchFamily="34" charset="0"/>
              </a:rPr>
              <a:t>, крім здобуття слави, був позбавлений необхідності доводити, що його результат був отриманий не за допомогою </a:t>
            </a:r>
            <a:r>
              <a:rPr lang="uk-UA" sz="1800" dirty="0">
                <a:solidFill>
                  <a:schemeClr val="tx1"/>
                </a:solidFill>
                <a:latin typeface="Times New Roman" panose="02020603050405020304" pitchFamily="18" charset="0"/>
                <a:ea typeface="Calibri" panose="020F0502020204030204" pitchFamily="34" charset="0"/>
              </a:rPr>
              <a:t>плагіату</a:t>
            </a:r>
            <a:r>
              <a:rPr lang="uk-UA" sz="1800" dirty="0">
                <a:solidFill>
                  <a:schemeClr val="tx1"/>
                </a:solidFill>
                <a:effectLst/>
                <a:latin typeface="Times New Roman" panose="02020603050405020304" pitchFamily="18" charset="0"/>
                <a:ea typeface="Calibri" panose="020F0502020204030204" pitchFamily="34" charset="0"/>
              </a:rPr>
              <a:t>. Крім того, пріоритет міг би мати практичне значення, якби це було пов'язано з винаходом нових технічних пристроїв. Широко поширеною стратегією атаки на пріоритет було оголошення відкриття чи винаходу не великим досягненням, а лише вдосконаленням, використовуючи відомі кожному техніки й, отже, не вимагаючи значної майстерності свого автора</a:t>
            </a:r>
            <a:r>
              <a:rPr lang="ru-RU" sz="1800" dirty="0">
                <a:solidFill>
                  <a:schemeClr val="tx1"/>
                </a:solidFill>
                <a:effectLst/>
                <a:latin typeface="Times New Roman" panose="02020603050405020304" pitchFamily="18" charset="0"/>
                <a:ea typeface="Calibri" panose="020F0502020204030204" pitchFamily="34" charset="0"/>
              </a:rPr>
              <a:t>.</a:t>
            </a:r>
            <a:endParaRPr lang="uk-UA" dirty="0">
              <a:solidFill>
                <a:schemeClr val="tx1"/>
              </a:solidFill>
            </a:endParaRPr>
          </a:p>
        </p:txBody>
      </p:sp>
      <p:pic>
        <p:nvPicPr>
          <p:cNvPr id="1026" name="Picture 2">
            <a:extLst>
              <a:ext uri="{FF2B5EF4-FFF2-40B4-BE49-F238E27FC236}">
                <a16:creationId xmlns:a16="http://schemas.microsoft.com/office/drawing/2014/main" id="{A34F44DA-7F9F-CEF3-B0D7-DF12B9C584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2209800"/>
            <a:ext cx="3751680" cy="2691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0C48E5-A5C9-CAA8-4BEA-FD3C214ED128}"/>
              </a:ext>
            </a:extLst>
          </p:cNvPr>
          <p:cNvSpPr txBox="1"/>
          <p:nvPr/>
        </p:nvSpPr>
        <p:spPr>
          <a:xfrm>
            <a:off x="7772400" y="5105400"/>
            <a:ext cx="3751680" cy="523220"/>
          </a:xfrm>
          <a:prstGeom prst="rect">
            <a:avLst/>
          </a:prstGeom>
          <a:noFill/>
        </p:spPr>
        <p:txBody>
          <a:bodyPr wrap="square">
            <a:spAutoFit/>
          </a:bodyPr>
          <a:lstStyle/>
          <a:p>
            <a:pPr algn="ctr"/>
            <a:r>
              <a:rPr lang="uk-UA" sz="1400" dirty="0">
                <a:latin typeface="Times New Roman" panose="02020603050405020304" pitchFamily="18" charset="0"/>
                <a:cs typeface="Times New Roman" panose="02020603050405020304" pitchFamily="18" charset="0"/>
              </a:rPr>
              <a:t>Статуї І. Ньютона та Г. В. Лейбніца у дворі Оксфордського музею природної історії</a:t>
            </a:r>
          </a:p>
        </p:txBody>
      </p:sp>
    </p:spTree>
    <p:extLst>
      <p:ext uri="{BB962C8B-B14F-4D97-AF65-F5344CB8AC3E}">
        <p14:creationId xmlns:p14="http://schemas.microsoft.com/office/powerpoint/2010/main" val="3362986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4A8B61-B344-A7A8-975D-8D8632FB63A6}"/>
              </a:ext>
            </a:extLst>
          </p:cNvPr>
          <p:cNvSpPr>
            <a:spLocks noGrp="1"/>
          </p:cNvSpPr>
          <p:nvPr>
            <p:ph type="title"/>
          </p:nvPr>
        </p:nvSpPr>
        <p:spPr>
          <a:xfrm>
            <a:off x="2590800" y="2286000"/>
            <a:ext cx="7857931" cy="1983780"/>
          </a:xfrm>
        </p:spPr>
        <p:txBody>
          <a:bodyPr>
            <a:normAutofit/>
          </a:bodyPr>
          <a:lstStyle/>
          <a:p>
            <a:r>
              <a:rPr lang="uk-UA" sz="1800" dirty="0">
                <a:solidFill>
                  <a:schemeClr val="tx1"/>
                </a:solidFill>
                <a:effectLst/>
                <a:latin typeface="Times New Roman" panose="02020603050405020304" pitchFamily="18" charset="0"/>
                <a:ea typeface="Calibri" panose="020F0502020204030204" pitchFamily="34" charset="0"/>
              </a:rPr>
              <a:t>Формула Ньютона-Лейбніца для обчислення визначеного </a:t>
            </a:r>
            <a:r>
              <a:rPr lang="uk-UA" sz="1800" dirty="0" err="1">
                <a:solidFill>
                  <a:schemeClr val="tx1"/>
                </a:solidFill>
                <a:latin typeface="Times New Roman" panose="02020603050405020304" pitchFamily="18" charset="0"/>
                <a:ea typeface="Calibri" panose="020F0502020204030204" pitchFamily="34" charset="0"/>
              </a:rPr>
              <a:t>визначеного</a:t>
            </a:r>
            <a:r>
              <a:rPr lang="uk-UA" sz="1800" dirty="0">
                <a:solidFill>
                  <a:schemeClr val="tx1"/>
                </a:solidFill>
                <a:latin typeface="Times New Roman" panose="02020603050405020304" pitchFamily="18" charset="0"/>
                <a:ea typeface="Calibri" panose="020F0502020204030204" pitchFamily="34" charset="0"/>
              </a:rPr>
              <a:t> інтегралу</a:t>
            </a:r>
            <a:r>
              <a:rPr lang="uk-UA" sz="1800" dirty="0">
                <a:solidFill>
                  <a:schemeClr val="tx1"/>
                </a:solidFill>
                <a:effectLst/>
                <a:latin typeface="Times New Roman" panose="02020603050405020304" pitchFamily="18" charset="0"/>
                <a:ea typeface="Calibri" panose="020F0502020204030204" pitchFamily="34" charset="0"/>
              </a:rPr>
              <a:t> є узагальненням методу </a:t>
            </a:r>
            <a:r>
              <a:rPr lang="uk-UA" sz="1800" dirty="0">
                <a:solidFill>
                  <a:schemeClr val="tx1"/>
                </a:solidFill>
                <a:latin typeface="Times New Roman" panose="02020603050405020304" pitchFamily="18" charset="0"/>
                <a:ea typeface="Calibri" panose="020F0502020204030204" pitchFamily="34" charset="0"/>
              </a:rPr>
              <a:t>Архімеда</a:t>
            </a:r>
            <a:r>
              <a:rPr lang="uk-UA" sz="1800" dirty="0">
                <a:solidFill>
                  <a:schemeClr val="tx1"/>
                </a:solidFill>
                <a:effectLst/>
                <a:latin typeface="Times New Roman" panose="02020603050405020304" pitchFamily="18" charset="0"/>
                <a:ea typeface="Calibri" panose="020F0502020204030204" pitchFamily="34" charset="0"/>
              </a:rPr>
              <a:t> для обчислення </a:t>
            </a:r>
            <a:r>
              <a:rPr lang="uk-UA" sz="1800" dirty="0">
                <a:solidFill>
                  <a:schemeClr val="tx1"/>
                </a:solidFill>
                <a:latin typeface="Times New Roman" panose="02020603050405020304" pitchFamily="18" charset="0"/>
                <a:ea typeface="Calibri" panose="020F0502020204030204" pitchFamily="34" charset="0"/>
              </a:rPr>
              <a:t>площ</a:t>
            </a:r>
            <a:r>
              <a:rPr lang="uk-UA" sz="1800" dirty="0">
                <a:solidFill>
                  <a:schemeClr val="tx1"/>
                </a:solidFill>
                <a:effectLst/>
                <a:latin typeface="Times New Roman" panose="02020603050405020304" pitchFamily="18" charset="0"/>
                <a:ea typeface="Calibri" panose="020F0502020204030204" pitchFamily="34" charset="0"/>
              </a:rPr>
              <a:t> і поверхонь плоских, криволінійних поверхонь, </a:t>
            </a:r>
            <a:r>
              <a:rPr lang="uk-UA" sz="1800" dirty="0">
                <a:solidFill>
                  <a:schemeClr val="tx1"/>
                </a:solidFill>
                <a:latin typeface="Times New Roman" panose="02020603050405020304" pitchFamily="18" charset="0"/>
                <a:ea typeface="Calibri" panose="020F0502020204030204" pitchFamily="34" charset="0"/>
              </a:rPr>
              <a:t>об'ємів</a:t>
            </a:r>
            <a:r>
              <a:rPr lang="uk-UA" sz="1800" dirty="0">
                <a:solidFill>
                  <a:schemeClr val="tx1"/>
                </a:solidFill>
                <a:effectLst/>
                <a:latin typeface="Times New Roman" panose="02020603050405020304" pitchFamily="18" charset="0"/>
                <a:ea typeface="Calibri" panose="020F0502020204030204" pitchFamily="34" charset="0"/>
              </a:rPr>
              <a:t> тіл, довжин кривих та інших задач.</a:t>
            </a:r>
            <a:br>
              <a:rPr lang="uk-UA" sz="1800" dirty="0">
                <a:solidFill>
                  <a:schemeClr val="tx1"/>
                </a:solidFill>
                <a:effectLst/>
                <a:latin typeface="Times New Roman" panose="02020603050405020304" pitchFamily="18" charset="0"/>
                <a:ea typeface="Calibri" panose="020F0502020204030204" pitchFamily="34" charset="0"/>
              </a:rPr>
            </a:br>
            <a:endParaRPr lang="uk-UA" dirty="0">
              <a:solidFill>
                <a:schemeClr val="tx1"/>
              </a:solidFill>
            </a:endParaRPr>
          </a:p>
        </p:txBody>
      </p:sp>
      <p:pic>
        <p:nvPicPr>
          <p:cNvPr id="4" name="Рисунок 3">
            <a:extLst>
              <a:ext uri="{FF2B5EF4-FFF2-40B4-BE49-F238E27FC236}">
                <a16:creationId xmlns:a16="http://schemas.microsoft.com/office/drawing/2014/main" id="{1F46F53B-C62A-44E9-5ED0-02103FB4C7B2}"/>
              </a:ext>
            </a:extLst>
          </p:cNvPr>
          <p:cNvPicPr>
            <a:picLocks noChangeAspect="1"/>
          </p:cNvPicPr>
          <p:nvPr/>
        </p:nvPicPr>
        <p:blipFill>
          <a:blip r:embed="rId2"/>
          <a:stretch>
            <a:fillRect/>
          </a:stretch>
        </p:blipFill>
        <p:spPr>
          <a:xfrm>
            <a:off x="1524000" y="4474714"/>
            <a:ext cx="2629267" cy="828791"/>
          </a:xfrm>
          <a:prstGeom prst="rect">
            <a:avLst/>
          </a:prstGeom>
        </p:spPr>
      </p:pic>
      <p:pic>
        <p:nvPicPr>
          <p:cNvPr id="6" name="Рисунок 5">
            <a:extLst>
              <a:ext uri="{FF2B5EF4-FFF2-40B4-BE49-F238E27FC236}">
                <a16:creationId xmlns:a16="http://schemas.microsoft.com/office/drawing/2014/main" id="{BE996D27-66AB-E421-C7CB-9AE6EF93BA56}"/>
              </a:ext>
            </a:extLst>
          </p:cNvPr>
          <p:cNvPicPr>
            <a:picLocks noChangeAspect="1"/>
          </p:cNvPicPr>
          <p:nvPr/>
        </p:nvPicPr>
        <p:blipFill>
          <a:blip r:embed="rId3"/>
          <a:stretch>
            <a:fillRect/>
          </a:stretch>
        </p:blipFill>
        <p:spPr>
          <a:xfrm>
            <a:off x="6934200" y="4406475"/>
            <a:ext cx="3077004" cy="895475"/>
          </a:xfrm>
          <a:prstGeom prst="rect">
            <a:avLst/>
          </a:prstGeom>
        </p:spPr>
      </p:pic>
    </p:spTree>
    <p:extLst>
      <p:ext uri="{BB962C8B-B14F-4D97-AF65-F5344CB8AC3E}">
        <p14:creationId xmlns:p14="http://schemas.microsoft.com/office/powerpoint/2010/main" val="1000805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6CE285-B2D3-7223-4B90-2DF4971010DE}"/>
              </a:ext>
            </a:extLst>
          </p:cNvPr>
          <p:cNvSpPr>
            <a:spLocks noGrp="1"/>
          </p:cNvSpPr>
          <p:nvPr>
            <p:ph type="ctrTitle"/>
          </p:nvPr>
        </p:nvSpPr>
        <p:spPr>
          <a:xfrm>
            <a:off x="3274829" y="304800"/>
            <a:ext cx="9232641" cy="617713"/>
          </a:xfrm>
        </p:spPr>
        <p:txBody>
          <a:bodyPr>
            <a:normAutofit/>
          </a:bodyPr>
          <a:lstStyle/>
          <a:p>
            <a:r>
              <a:rPr lang="ru-RU" sz="1800" dirty="0" err="1">
                <a:effectLst/>
                <a:latin typeface="Times New Roman" panose="02020603050405020304" pitchFamily="18" charset="0"/>
                <a:ea typeface="Calibri" panose="020F0502020204030204" pitchFamily="34" charset="0"/>
              </a:rPr>
              <a:t>Суперечка</a:t>
            </a:r>
            <a:r>
              <a:rPr lang="ru-RU" sz="1800" dirty="0">
                <a:effectLst/>
                <a:latin typeface="Times New Roman" panose="02020603050405020304" pitchFamily="18" charset="0"/>
                <a:ea typeface="Calibri" panose="020F0502020204030204" pitchFamily="34" charset="0"/>
              </a:rPr>
              <a:t> </a:t>
            </a:r>
            <a:r>
              <a:rPr lang="ru-RU" sz="1800" dirty="0" err="1">
                <a:effectLst/>
                <a:latin typeface="Times New Roman" panose="02020603050405020304" pitchFamily="18" charset="0"/>
                <a:ea typeface="Calibri" panose="020F0502020204030204" pitchFamily="34" charset="0"/>
              </a:rPr>
              <a:t>між</a:t>
            </a:r>
            <a:r>
              <a:rPr lang="ru-RU" sz="1800" dirty="0">
                <a:effectLst/>
                <a:latin typeface="Times New Roman" panose="02020603050405020304" pitchFamily="18" charset="0"/>
                <a:ea typeface="Calibri" panose="020F0502020204030204" pitchFamily="34" charset="0"/>
              </a:rPr>
              <a:t> Ньютоном та </a:t>
            </a:r>
            <a:r>
              <a:rPr lang="ru-RU" sz="1800" dirty="0" err="1">
                <a:effectLst/>
                <a:latin typeface="Times New Roman" panose="02020603050405020304" pitchFamily="18" charset="0"/>
                <a:ea typeface="Calibri" panose="020F0502020204030204" pitchFamily="34" charset="0"/>
              </a:rPr>
              <a:t>Лейбніцом</a:t>
            </a:r>
            <a:r>
              <a:rPr lang="ru-RU" sz="1800" dirty="0">
                <a:effectLst/>
                <a:latin typeface="Times New Roman" panose="02020603050405020304" pitchFamily="18" charset="0"/>
                <a:ea typeface="Calibri" panose="020F0502020204030204" pitchFamily="34" charset="0"/>
              </a:rPr>
              <a:t> про </a:t>
            </a:r>
            <a:r>
              <a:rPr lang="ru-RU" sz="1800" dirty="0" err="1">
                <a:effectLst/>
                <a:latin typeface="Times New Roman" panose="02020603050405020304" pitchFamily="18" charset="0"/>
                <a:ea typeface="Calibri" panose="020F0502020204030204" pitchFamily="34" charset="0"/>
              </a:rPr>
              <a:t>пріорітет</a:t>
            </a:r>
            <a:r>
              <a:rPr lang="ru-RU" sz="1800" dirty="0">
                <a:effectLst/>
                <a:latin typeface="Times New Roman" panose="02020603050405020304" pitchFamily="18" charset="0"/>
                <a:ea typeface="Calibri" panose="020F0502020204030204" pitchFamily="34" charset="0"/>
              </a:rPr>
              <a:t> </a:t>
            </a:r>
            <a:r>
              <a:rPr lang="ru-RU" sz="1800" dirty="0" err="1">
                <a:effectLst/>
                <a:latin typeface="Times New Roman" panose="02020603050405020304" pitchFamily="18" charset="0"/>
                <a:ea typeface="Calibri" panose="020F0502020204030204" pitchFamily="34" charset="0"/>
              </a:rPr>
              <a:t>відкриття</a:t>
            </a:r>
            <a:r>
              <a:rPr lang="ru-RU" sz="1800" dirty="0">
                <a:effectLst/>
                <a:latin typeface="Times New Roman" panose="02020603050405020304" pitchFamily="18" charset="0"/>
                <a:ea typeface="Calibri" panose="020F0502020204030204" pitchFamily="34" charset="0"/>
              </a:rPr>
              <a:t> </a:t>
            </a:r>
            <a:br>
              <a:rPr lang="ru-RU" sz="1800" dirty="0">
                <a:effectLst/>
                <a:latin typeface="Times New Roman" panose="02020603050405020304" pitchFamily="18" charset="0"/>
                <a:ea typeface="Calibri" panose="020F0502020204030204" pitchFamily="34" charset="0"/>
              </a:rPr>
            </a:br>
            <a:r>
              <a:rPr lang="ru-RU" sz="1800" dirty="0" err="1">
                <a:effectLst/>
                <a:latin typeface="Times New Roman" panose="02020603050405020304" pitchFamily="18" charset="0"/>
                <a:ea typeface="Calibri" panose="020F0502020204030204" pitchFamily="34" charset="0"/>
              </a:rPr>
              <a:t>диференціального</a:t>
            </a:r>
            <a:r>
              <a:rPr lang="ru-RU" sz="1800" dirty="0">
                <a:effectLst/>
                <a:latin typeface="Times New Roman" panose="02020603050405020304" pitchFamily="18" charset="0"/>
                <a:ea typeface="Calibri" panose="020F0502020204030204" pitchFamily="34" charset="0"/>
              </a:rPr>
              <a:t> та </a:t>
            </a:r>
            <a:r>
              <a:rPr lang="ru-RU" sz="1800" dirty="0" err="1">
                <a:effectLst/>
                <a:latin typeface="Times New Roman" panose="02020603050405020304" pitchFamily="18" charset="0"/>
                <a:ea typeface="Calibri" panose="020F0502020204030204" pitchFamily="34" charset="0"/>
              </a:rPr>
              <a:t>інтегрального</a:t>
            </a:r>
            <a:r>
              <a:rPr lang="ru-RU" sz="1800" dirty="0">
                <a:effectLst/>
                <a:latin typeface="Times New Roman" panose="02020603050405020304" pitchFamily="18" charset="0"/>
                <a:ea typeface="Calibri" panose="020F0502020204030204" pitchFamily="34" charset="0"/>
              </a:rPr>
              <a:t> </a:t>
            </a:r>
            <a:r>
              <a:rPr lang="ru-RU" sz="1800" dirty="0" err="1">
                <a:effectLst/>
                <a:latin typeface="Times New Roman" panose="02020603050405020304" pitchFamily="18" charset="0"/>
                <a:ea typeface="Calibri" panose="020F0502020204030204" pitchFamily="34" charset="0"/>
              </a:rPr>
              <a:t>обчислення</a:t>
            </a:r>
            <a:r>
              <a:rPr lang="ru-RU" sz="1800" dirty="0">
                <a:effectLst/>
                <a:latin typeface="Times New Roman" panose="02020603050405020304" pitchFamily="18" charset="0"/>
                <a:ea typeface="Calibri" panose="020F0502020204030204" pitchFamily="34" charset="0"/>
              </a:rPr>
              <a:t>. </a:t>
            </a:r>
            <a:endParaRPr lang="uk-UA" dirty="0"/>
          </a:p>
        </p:txBody>
      </p:sp>
      <p:sp>
        <p:nvSpPr>
          <p:cNvPr id="5" name="TextBox 4">
            <a:extLst>
              <a:ext uri="{FF2B5EF4-FFF2-40B4-BE49-F238E27FC236}">
                <a16:creationId xmlns:a16="http://schemas.microsoft.com/office/drawing/2014/main" id="{04217A52-E981-0D2C-A2C7-73D6AE3043F2}"/>
              </a:ext>
            </a:extLst>
          </p:cNvPr>
          <p:cNvSpPr txBox="1"/>
          <p:nvPr/>
        </p:nvSpPr>
        <p:spPr>
          <a:xfrm>
            <a:off x="241864" y="2536813"/>
            <a:ext cx="5488733" cy="4290085"/>
          </a:xfrm>
          <a:prstGeom prst="rect">
            <a:avLst/>
          </a:prstGeom>
          <a:noFill/>
        </p:spPr>
        <p:txBody>
          <a:bodyPr wrap="square">
            <a:spAutoFit/>
          </a:bodyPr>
          <a:lstStyle/>
          <a:p>
            <a:pPr indent="342265">
              <a:lnSpc>
                <a:spcPct val="107000"/>
              </a:lnSpc>
              <a:spcAft>
                <a:spcPts val="800"/>
              </a:spcAft>
            </a:pPr>
            <a:r>
              <a:rPr lang="uk-UA" sz="1600" dirty="0">
                <a:solidFill>
                  <a:srgbClr val="000000"/>
                </a:solidFill>
                <a:effectLst/>
                <a:latin typeface="Times New Roman" panose="02020603050405020304" pitchFamily="18" charset="0"/>
                <a:ea typeface="Calibri" panose="020F0502020204030204" pitchFamily="34" charset="0"/>
              </a:rPr>
              <a:t>Свою версію теорії Ньютон створив ще в 1665-1666 роках, проте не публікував її до 1704 року. Незалежно від нього Лейбніц розробив свій варіант диференціального обчислення (з 1675), хоча початковий поштовх, ймовірно, його думка отримала зі чуток про те, що таке обчислення у Ньютона вже є, а також завдяки науковим бесідам в Англії та листуванні з Ньютоном. На відміну від Ньютона, Лейбніц відразу опублікував свою версію і надалі, разом з Якобом та Йоганном Бернуллі, широко пропагував це відкриття по всій Європі. Більшість вчених на континенті не сумнівалися, що аналіз відкрив Лейбніц. Коли Ньютон вирішив опублікувати свою працю на цю тему, постало питання про пріоритет скоєного відкриття. Запекла суперечка не завершилася зі смертю Лейбніца і тривала зусиллями прихильників основних учасників, припинившись лише зі смертю Ньютона.</a:t>
            </a:r>
            <a:endParaRPr lang="uk-UA" dirty="0">
              <a:effectLst/>
              <a:latin typeface="Times New Roman" panose="02020603050405020304" pitchFamily="18" charset="0"/>
              <a:ea typeface="Calibri" panose="020F0502020204030204" pitchFamily="34" charset="0"/>
            </a:endParaRPr>
          </a:p>
        </p:txBody>
      </p:sp>
      <p:pic>
        <p:nvPicPr>
          <p:cNvPr id="2050" name="Picture 2">
            <a:extLst>
              <a:ext uri="{FF2B5EF4-FFF2-40B4-BE49-F238E27FC236}">
                <a16:creationId xmlns:a16="http://schemas.microsoft.com/office/drawing/2014/main" id="{8EA904D3-81B4-C6D1-C313-920A0AD14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220" y="1555463"/>
            <a:ext cx="1687930" cy="24981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F75DC2-89FC-1B10-FE91-DC9B8005BFA8}"/>
              </a:ext>
            </a:extLst>
          </p:cNvPr>
          <p:cNvSpPr txBox="1"/>
          <p:nvPr/>
        </p:nvSpPr>
        <p:spPr>
          <a:xfrm>
            <a:off x="6096000" y="4053598"/>
            <a:ext cx="1852541" cy="954107"/>
          </a:xfrm>
          <a:prstGeom prst="rect">
            <a:avLst/>
          </a:prstGeom>
          <a:noFill/>
        </p:spPr>
        <p:txBody>
          <a:bodyPr wrap="square">
            <a:spAutoFit/>
          </a:bodyPr>
          <a:lstStyle/>
          <a:p>
            <a:pPr algn="ctr"/>
            <a:r>
              <a:rPr lang="uk-UA" sz="1400" dirty="0" err="1">
                <a:latin typeface="Times New Roman" panose="02020603050405020304" pitchFamily="18" charset="0"/>
                <a:cs typeface="Times New Roman" panose="02020603050405020304" pitchFamily="18" charset="0"/>
              </a:rPr>
              <a:t>Ісаак</a:t>
            </a:r>
            <a:r>
              <a:rPr lang="uk-UA" sz="1400" dirty="0">
                <a:latin typeface="Times New Roman" panose="02020603050405020304" pitchFamily="18" charset="0"/>
                <a:cs typeface="Times New Roman" panose="02020603050405020304" pitchFamily="18" charset="0"/>
              </a:rPr>
              <a:t> Ньютон близько 1710 року. Портрет роботи </a:t>
            </a:r>
            <a:r>
              <a:rPr lang="uk-UA" sz="1400" dirty="0" err="1">
                <a:latin typeface="Times New Roman" panose="02020603050405020304" pitchFamily="18" charset="0"/>
                <a:cs typeface="Times New Roman" panose="02020603050405020304" pitchFamily="18" charset="0"/>
              </a:rPr>
              <a:t>Дж</a:t>
            </a:r>
            <a:r>
              <a:rPr lang="uk-UA" sz="1400" dirty="0">
                <a:latin typeface="Times New Roman" panose="02020603050405020304" pitchFamily="18" charset="0"/>
                <a:cs typeface="Times New Roman" panose="02020603050405020304" pitchFamily="18" charset="0"/>
              </a:rPr>
              <a:t>. </a:t>
            </a:r>
            <a:r>
              <a:rPr lang="uk-UA" sz="1400" dirty="0" err="1">
                <a:latin typeface="Times New Roman" panose="02020603050405020304" pitchFamily="18" charset="0"/>
                <a:cs typeface="Times New Roman" panose="02020603050405020304" pitchFamily="18" charset="0"/>
              </a:rPr>
              <a:t>Торнхілла</a:t>
            </a:r>
            <a:endParaRPr lang="uk-UA" sz="1400"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E07BAFFE-5FD7-98AC-6C0F-25C9BCD34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776" y="2582157"/>
            <a:ext cx="1875734" cy="2498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DA41BC-4D8A-0E2B-C577-7524FDF66C8D}"/>
              </a:ext>
            </a:extLst>
          </p:cNvPr>
          <p:cNvSpPr txBox="1"/>
          <p:nvPr/>
        </p:nvSpPr>
        <p:spPr>
          <a:xfrm rot="10800000" flipV="1">
            <a:off x="9058776" y="5080294"/>
            <a:ext cx="1875734" cy="762835"/>
          </a:xfrm>
          <a:prstGeom prst="rect">
            <a:avLst/>
          </a:prstGeom>
          <a:noFill/>
        </p:spPr>
        <p:txBody>
          <a:bodyPr wrap="square">
            <a:spAutoFit/>
          </a:bodyPr>
          <a:lstStyle/>
          <a:p>
            <a:pPr algn="ctr"/>
            <a:r>
              <a:rPr lang="uk-UA" sz="1400" dirty="0" err="1">
                <a:latin typeface="Times New Roman" panose="02020603050405020304" pitchFamily="18" charset="0"/>
                <a:cs typeface="Times New Roman" panose="02020603050405020304" pitchFamily="18" charset="0"/>
              </a:rPr>
              <a:t>Готфрід</a:t>
            </a:r>
            <a:r>
              <a:rPr lang="uk-UA" sz="1400" dirty="0">
                <a:latin typeface="Times New Roman" panose="02020603050405020304" pitchFamily="18" charset="0"/>
                <a:cs typeface="Times New Roman" panose="02020603050405020304" pitchFamily="18" charset="0"/>
              </a:rPr>
              <a:t> Вільгельм Лейбніц, портрет </a:t>
            </a:r>
            <a:r>
              <a:rPr lang="uk-UA" sz="1400" dirty="0" err="1">
                <a:latin typeface="Times New Roman" panose="02020603050405020304" pitchFamily="18" charset="0"/>
                <a:cs typeface="Times New Roman" panose="02020603050405020304" pitchFamily="18" charset="0"/>
              </a:rPr>
              <a:t>прибл</a:t>
            </a:r>
            <a:r>
              <a:rPr lang="uk-UA" sz="1400" dirty="0">
                <a:latin typeface="Times New Roman" panose="02020603050405020304" pitchFamily="18" charset="0"/>
                <a:cs typeface="Times New Roman" panose="02020603050405020304" pitchFamily="18" charset="0"/>
              </a:rPr>
              <a:t>. 1710 року</a:t>
            </a:r>
          </a:p>
        </p:txBody>
      </p:sp>
    </p:spTree>
    <p:extLst>
      <p:ext uri="{BB962C8B-B14F-4D97-AF65-F5344CB8AC3E}">
        <p14:creationId xmlns:p14="http://schemas.microsoft.com/office/powerpoint/2010/main" val="461391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783BF7-AC38-528A-1108-2194A09542D4}"/>
              </a:ext>
            </a:extLst>
          </p:cNvPr>
          <p:cNvSpPr>
            <a:spLocks noGrp="1"/>
          </p:cNvSpPr>
          <p:nvPr>
            <p:ph type="title"/>
          </p:nvPr>
        </p:nvSpPr>
        <p:spPr>
          <a:xfrm>
            <a:off x="3886200" y="294217"/>
            <a:ext cx="7777065" cy="496415"/>
          </a:xfrm>
        </p:spPr>
        <p:txBody>
          <a:bodyPr>
            <a:normAutofit/>
          </a:bodyPr>
          <a:lstStyle/>
          <a:p>
            <a:r>
              <a:rPr lang="uk-UA" sz="1800" dirty="0">
                <a:solidFill>
                  <a:srgbClr val="000000"/>
                </a:solidFill>
                <a:effectLst/>
                <a:latin typeface="Times New Roman" panose="02020603050405020304" pitchFamily="18" charset="0"/>
                <a:ea typeface="Calibri" panose="020F0502020204030204" pitchFamily="34" charset="0"/>
              </a:rPr>
              <a:t>Перші звинувачення: 1691-1711  роки. </a:t>
            </a:r>
            <a:endParaRPr lang="uk-UA" dirty="0"/>
          </a:p>
        </p:txBody>
      </p:sp>
      <p:sp>
        <p:nvSpPr>
          <p:cNvPr id="5" name="TextBox 4">
            <a:extLst>
              <a:ext uri="{FF2B5EF4-FFF2-40B4-BE49-F238E27FC236}">
                <a16:creationId xmlns:a16="http://schemas.microsoft.com/office/drawing/2014/main" id="{B7701155-CFD4-0AA5-7D9D-88AC9BD12D21}"/>
              </a:ext>
            </a:extLst>
          </p:cNvPr>
          <p:cNvSpPr txBox="1"/>
          <p:nvPr/>
        </p:nvSpPr>
        <p:spPr>
          <a:xfrm>
            <a:off x="5562600" y="2514600"/>
            <a:ext cx="5367434" cy="3661708"/>
          </a:xfrm>
          <a:prstGeom prst="rect">
            <a:avLst/>
          </a:prstGeom>
          <a:noFill/>
        </p:spPr>
        <p:txBody>
          <a:bodyPr wrap="square">
            <a:spAutoFit/>
          </a:bodyPr>
          <a:lstStyle/>
          <a:p>
            <a:pPr indent="342265" algn="r">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Перехід конфлікту між Ньютоном і Лейбніцем у публічний простір стався завдяки швейцарському математику </a:t>
            </a:r>
            <a:r>
              <a:rPr lang="uk-UA" sz="1800" dirty="0" err="1">
                <a:solidFill>
                  <a:srgbClr val="000000"/>
                </a:solidFill>
                <a:effectLst/>
                <a:latin typeface="Times New Roman" panose="02020603050405020304" pitchFamily="18" charset="0"/>
                <a:ea typeface="Calibri" panose="020F0502020204030204" pitchFamily="34" charset="0"/>
              </a:rPr>
              <a:t>Нікола</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Фатіо</a:t>
            </a:r>
            <a:r>
              <a:rPr lang="uk-UA" sz="1800" dirty="0">
                <a:solidFill>
                  <a:srgbClr val="000000"/>
                </a:solidFill>
                <a:effectLst/>
                <a:latin typeface="Times New Roman" panose="02020603050405020304" pitchFamily="18" charset="0"/>
                <a:ea typeface="Calibri" panose="020F0502020204030204" pitchFamily="34" charset="0"/>
              </a:rPr>
              <a:t> де </a:t>
            </a:r>
            <a:r>
              <a:rPr lang="uk-UA" sz="1800" dirty="0" err="1">
                <a:solidFill>
                  <a:srgbClr val="000000"/>
                </a:solidFill>
                <a:effectLst/>
                <a:latin typeface="Times New Roman" panose="02020603050405020304" pitchFamily="18" charset="0"/>
                <a:ea typeface="Calibri" panose="020F0502020204030204" pitchFamily="34" charset="0"/>
              </a:rPr>
              <a:t>Дюїльє</a:t>
            </a:r>
            <a:r>
              <a:rPr lang="uk-UA" sz="1800" dirty="0">
                <a:solidFill>
                  <a:srgbClr val="000000"/>
                </a:solidFill>
                <a:effectLst/>
                <a:latin typeface="Times New Roman" panose="02020603050405020304" pitchFamily="18" charset="0"/>
                <a:ea typeface="Calibri" panose="020F0502020204030204" pitchFamily="34" charset="0"/>
              </a:rPr>
              <a:t>. Маючи настільки тісні дружні зв’язки з Ньютоном,</a:t>
            </a:r>
            <a:r>
              <a:rPr lang="uk-UA" sz="2000" dirty="0">
                <a:effectLst/>
                <a:latin typeface="Times New Roman" panose="02020603050405020304" pitchFamily="18" charset="0"/>
                <a:ea typeface="Calibri" panose="020F0502020204030204" pitchFamily="34" charset="0"/>
              </a:rPr>
              <a:t> </a:t>
            </a:r>
            <a:r>
              <a:rPr lang="uk-UA" sz="1800" dirty="0">
                <a:solidFill>
                  <a:srgbClr val="000000"/>
                </a:solidFill>
                <a:effectLst/>
                <a:latin typeface="Times New Roman" panose="02020603050405020304" pitchFamily="18" charset="0"/>
                <a:ea typeface="Calibri" panose="020F0502020204030204" pitchFamily="34" charset="0"/>
              </a:rPr>
              <a:t>що американський історик </a:t>
            </a:r>
            <a:r>
              <a:rPr lang="uk-UA" sz="1800" dirty="0" err="1">
                <a:solidFill>
                  <a:srgbClr val="000000"/>
                </a:solidFill>
                <a:effectLst/>
                <a:latin typeface="Times New Roman" panose="02020603050405020304" pitchFamily="18" charset="0"/>
                <a:ea typeface="Calibri" panose="020F0502020204030204" pitchFamily="34" charset="0"/>
              </a:rPr>
              <a:t>Френк</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Меньюел</a:t>
            </a:r>
            <a:r>
              <a:rPr lang="uk-UA" sz="1800" dirty="0">
                <a:solidFill>
                  <a:srgbClr val="000000"/>
                </a:solidFill>
                <a:effectLst/>
                <a:latin typeface="Times New Roman" panose="02020603050405020304" pitchFamily="18" charset="0"/>
                <a:ea typeface="Calibri" panose="020F0502020204030204" pitchFamily="34" charset="0"/>
              </a:rPr>
              <a:t> заднім числом запідозрив у ній «потужне гомосексуальне почуття», він знав про дослідження математика. А оскільки ще раніше через </a:t>
            </a:r>
            <a:r>
              <a:rPr lang="uk-UA" sz="1800" dirty="0" err="1">
                <a:solidFill>
                  <a:srgbClr val="000000"/>
                </a:solidFill>
                <a:effectLst/>
                <a:latin typeface="Times New Roman" panose="02020603050405020304" pitchFamily="18" charset="0"/>
                <a:ea typeface="Calibri" panose="020F0502020204030204" pitchFamily="34" charset="0"/>
              </a:rPr>
              <a:t>Гюйгенса</a:t>
            </a:r>
            <a:r>
              <a:rPr lang="uk-UA" sz="1800" dirty="0">
                <a:solidFill>
                  <a:srgbClr val="000000"/>
                </a:solidFill>
                <a:effectLst/>
                <a:latin typeface="Times New Roman" panose="02020603050405020304" pitchFamily="18" charset="0"/>
                <a:ea typeface="Calibri" panose="020F0502020204030204" pitchFamily="34" charset="0"/>
              </a:rPr>
              <a:t> дізнався про роботи Лейбніца в галузі аналізу, йому стало очевидним, що підходи обох математиків до вирішення задач диференціювання та інтегрування збігаються з точністю до позначень. </a:t>
            </a:r>
            <a:endParaRPr lang="uk-UA" sz="2000" dirty="0">
              <a:effectLst/>
              <a:latin typeface="Times New Roman" panose="02020603050405020304" pitchFamily="18" charset="0"/>
              <a:ea typeface="Calibri" panose="020F0502020204030204" pitchFamily="34" charset="0"/>
            </a:endParaRPr>
          </a:p>
        </p:txBody>
      </p:sp>
      <p:pic>
        <p:nvPicPr>
          <p:cNvPr id="3074" name="Picture 2">
            <a:extLst>
              <a:ext uri="{FF2B5EF4-FFF2-40B4-BE49-F238E27FC236}">
                <a16:creationId xmlns:a16="http://schemas.microsoft.com/office/drawing/2014/main" id="{155F8B49-9732-12E8-DA7F-736EF5F06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8844"/>
            <a:ext cx="3347358" cy="45189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E26717-6C2A-B71F-8F6C-59BA2C8EEE61}"/>
              </a:ext>
            </a:extLst>
          </p:cNvPr>
          <p:cNvSpPr txBox="1"/>
          <p:nvPr/>
        </p:nvSpPr>
        <p:spPr>
          <a:xfrm>
            <a:off x="914400" y="6277777"/>
            <a:ext cx="3347358" cy="307777"/>
          </a:xfrm>
          <a:prstGeom prst="rect">
            <a:avLst/>
          </a:prstGeom>
          <a:noFill/>
        </p:spPr>
        <p:txBody>
          <a:bodyPr wrap="square">
            <a:spAutoFit/>
          </a:bodyPr>
          <a:lstStyle/>
          <a:p>
            <a:pPr algn="ctr"/>
            <a:r>
              <a:rPr lang="en-US" sz="1400" b="0" i="0" dirty="0">
                <a:solidFill>
                  <a:srgbClr val="202122"/>
                </a:solidFill>
                <a:effectLst/>
                <a:latin typeface="Times New Roman" panose="02020603050405020304" pitchFamily="18" charset="0"/>
                <a:cs typeface="Times New Roman" panose="02020603050405020304" pitchFamily="18" charset="0"/>
              </a:rPr>
              <a:t>Nicolas </a:t>
            </a:r>
            <a:r>
              <a:rPr lang="en-US" sz="1400" b="0" i="0" dirty="0" err="1">
                <a:solidFill>
                  <a:srgbClr val="202122"/>
                </a:solidFill>
                <a:effectLst/>
                <a:latin typeface="Times New Roman" panose="02020603050405020304" pitchFamily="18" charset="0"/>
                <a:cs typeface="Times New Roman" panose="02020603050405020304" pitchFamily="18" charset="0"/>
              </a:rPr>
              <a:t>Fatio</a:t>
            </a:r>
            <a:r>
              <a:rPr lang="en-US" sz="1400" b="0" i="0" dirty="0">
                <a:solidFill>
                  <a:srgbClr val="202122"/>
                </a:solidFill>
                <a:effectLst/>
                <a:latin typeface="Times New Roman" panose="02020603050405020304" pitchFamily="18" charset="0"/>
                <a:cs typeface="Times New Roman" panose="02020603050405020304" pitchFamily="18" charset="0"/>
              </a:rPr>
              <a:t> de </a:t>
            </a:r>
            <a:r>
              <a:rPr lang="en-US" sz="1400" b="0" i="0" dirty="0" err="1">
                <a:solidFill>
                  <a:srgbClr val="202122"/>
                </a:solidFill>
                <a:effectLst/>
                <a:latin typeface="Times New Roman" panose="02020603050405020304" pitchFamily="18" charset="0"/>
                <a:cs typeface="Times New Roman" panose="02020603050405020304" pitchFamily="18" charset="0"/>
              </a:rPr>
              <a:t>Duillier</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5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F7E5D2-3548-8586-761E-0CB2CC8E9FBB}"/>
              </a:ext>
            </a:extLst>
          </p:cNvPr>
          <p:cNvSpPr>
            <a:spLocks noGrp="1"/>
          </p:cNvSpPr>
          <p:nvPr>
            <p:ph type="title"/>
          </p:nvPr>
        </p:nvSpPr>
        <p:spPr>
          <a:xfrm>
            <a:off x="3124200" y="2362200"/>
            <a:ext cx="6153539" cy="4385388"/>
          </a:xfrm>
        </p:spPr>
        <p:txBody>
          <a:bodyPr>
            <a:normAutofit/>
          </a:bodyPr>
          <a:lstStyle/>
          <a:p>
            <a:r>
              <a:rPr lang="uk-UA" sz="1800" dirty="0">
                <a:solidFill>
                  <a:srgbClr val="000000"/>
                </a:solidFill>
                <a:effectLst/>
                <a:latin typeface="Times New Roman" panose="02020603050405020304" pitchFamily="18" charset="0"/>
                <a:ea typeface="Calibri" panose="020F0502020204030204" pitchFamily="34" charset="0"/>
              </a:rPr>
              <a:t>«Всі вони [ці теорії] слідують нині вельми знаменитій Арифметиці </a:t>
            </a:r>
            <a:r>
              <a:rPr lang="uk-UA" sz="1800" dirty="0" err="1">
                <a:solidFill>
                  <a:srgbClr val="000000"/>
                </a:solidFill>
                <a:effectLst/>
                <a:latin typeface="Times New Roman" panose="02020603050405020304" pitchFamily="18" charset="0"/>
                <a:ea typeface="Calibri" panose="020F0502020204030204" pitchFamily="34" charset="0"/>
              </a:rPr>
              <a:t>Флюксій</a:t>
            </a:r>
            <a:r>
              <a:rPr lang="uk-UA" sz="1800" dirty="0">
                <a:solidFill>
                  <a:srgbClr val="000000"/>
                </a:solidFill>
                <a:effectLst/>
                <a:latin typeface="Times New Roman" panose="02020603050405020304" pitchFamily="18" charset="0"/>
                <a:ea typeface="Calibri" panose="020F0502020204030204" pitchFamily="34" charset="0"/>
              </a:rPr>
              <a:t>, яку пан Ньютон, поза всяким сумнівом, Першим винайшов, що легко може дізнатися кожен, хто прочитає його листи, опубліковані </a:t>
            </a:r>
            <a:r>
              <a:rPr lang="uk-UA" sz="1800" dirty="0" err="1">
                <a:solidFill>
                  <a:srgbClr val="000000"/>
                </a:solidFill>
                <a:effectLst/>
                <a:latin typeface="Times New Roman" panose="02020603050405020304" pitchFamily="18" charset="0"/>
                <a:ea typeface="Calibri" panose="020F0502020204030204" pitchFamily="34" charset="0"/>
              </a:rPr>
              <a:t>Валлісом</a:t>
            </a:r>
            <a:r>
              <a:rPr lang="uk-UA" sz="1800" dirty="0">
                <a:solidFill>
                  <a:srgbClr val="000000"/>
                </a:solidFill>
                <a:effectLst/>
                <a:latin typeface="Times New Roman" panose="02020603050405020304" pitchFamily="18" charset="0"/>
                <a:ea typeface="Calibri" panose="020F0502020204030204" pitchFamily="34" charset="0"/>
              </a:rPr>
              <a:t>; та ж Арифметика під іншою назвою і з використанням іншої нотації була, однак, пізніше опублікована в </a:t>
            </a:r>
            <a:r>
              <a:rPr lang="uk-UA" sz="1800" dirty="0" err="1">
                <a:solidFill>
                  <a:srgbClr val="000000"/>
                </a:solidFill>
                <a:effectLst/>
                <a:latin typeface="Times New Roman" panose="02020603050405020304" pitchFamily="18" charset="0"/>
                <a:ea typeface="Calibri" panose="020F0502020204030204" pitchFamily="34" charset="0"/>
              </a:rPr>
              <a:t>Acta</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eruditorum</a:t>
            </a:r>
            <a:r>
              <a:rPr lang="uk-UA" sz="1800" dirty="0">
                <a:solidFill>
                  <a:srgbClr val="000000"/>
                </a:solidFill>
                <a:effectLst/>
                <a:latin typeface="Times New Roman" panose="02020603050405020304" pitchFamily="18" charset="0"/>
                <a:ea typeface="Calibri" panose="020F0502020204030204" pitchFamily="34" charset="0"/>
              </a:rPr>
              <a:t> Лейбніцем».</a:t>
            </a:r>
            <a:br>
              <a:rPr lang="uk-UA" sz="1800" dirty="0">
                <a:effectLst/>
                <a:latin typeface="Times New Roman" panose="02020603050405020304" pitchFamily="18" charset="0"/>
                <a:ea typeface="Calibri" panose="020F0502020204030204" pitchFamily="34" charset="0"/>
              </a:rPr>
            </a:br>
            <a:endParaRPr lang="uk-UA" dirty="0"/>
          </a:p>
        </p:txBody>
      </p:sp>
      <p:sp>
        <p:nvSpPr>
          <p:cNvPr id="5" name="TextBox 4">
            <a:extLst>
              <a:ext uri="{FF2B5EF4-FFF2-40B4-BE49-F238E27FC236}">
                <a16:creationId xmlns:a16="http://schemas.microsoft.com/office/drawing/2014/main" id="{17E5B954-A0DD-D0AA-AEE2-BCE91483AA42}"/>
              </a:ext>
            </a:extLst>
          </p:cNvPr>
          <p:cNvSpPr txBox="1"/>
          <p:nvPr/>
        </p:nvSpPr>
        <p:spPr>
          <a:xfrm>
            <a:off x="4953000" y="1524000"/>
            <a:ext cx="6757695" cy="665118"/>
          </a:xfrm>
          <a:prstGeom prst="rect">
            <a:avLst/>
          </a:prstGeom>
          <a:noFill/>
        </p:spPr>
        <p:txBody>
          <a:bodyPr wrap="square">
            <a:spAutoFit/>
          </a:bodyPr>
          <a:lstStyle/>
          <a:p>
            <a:pPr indent="342265">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У жовтні 1708 року учень Ньютона Джон </a:t>
            </a:r>
            <a:r>
              <a:rPr lang="uk-UA" sz="1800" dirty="0" err="1">
                <a:solidFill>
                  <a:srgbClr val="000000"/>
                </a:solidFill>
                <a:effectLst/>
                <a:latin typeface="Times New Roman" panose="02020603050405020304" pitchFamily="18" charset="0"/>
                <a:ea typeface="Calibri" panose="020F0502020204030204" pitchFamily="34" charset="0"/>
              </a:rPr>
              <a:t>Кейлл</a:t>
            </a:r>
            <a:r>
              <a:rPr lang="uk-UA" sz="1800" dirty="0">
                <a:solidFill>
                  <a:srgbClr val="000000"/>
                </a:solidFill>
                <a:effectLst/>
                <a:latin typeface="Times New Roman" panose="02020603050405020304" pitchFamily="18" charset="0"/>
                <a:ea typeface="Calibri" panose="020F0502020204030204" pitchFamily="34" charset="0"/>
              </a:rPr>
              <a:t> написав статтю «</a:t>
            </a:r>
            <a:r>
              <a:rPr lang="uk-UA" sz="1800" dirty="0" err="1">
                <a:solidFill>
                  <a:srgbClr val="000000"/>
                </a:solidFill>
                <a:effectLst/>
                <a:latin typeface="Times New Roman" panose="02020603050405020304" pitchFamily="18" charset="0"/>
                <a:ea typeface="Calibri" panose="020F0502020204030204" pitchFamily="34" charset="0"/>
              </a:rPr>
              <a:t>On</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the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Laws</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of</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Centripetal</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Force</a:t>
            </a:r>
            <a:r>
              <a:rPr lang="uk-UA" sz="1800" dirty="0">
                <a:solidFill>
                  <a:srgbClr val="000000"/>
                </a:solidFill>
                <a:effectLst/>
                <a:latin typeface="Times New Roman" panose="02020603050405020304" pitchFamily="18" charset="0"/>
                <a:ea typeface="Calibri" panose="020F0502020204030204" pitchFamily="34" charset="0"/>
              </a:rPr>
              <a:t>», в якій написав наступне</a:t>
            </a:r>
            <a:r>
              <a:rPr lang="uk-UA" sz="1800" dirty="0">
                <a:solidFill>
                  <a:srgbClr val="202122"/>
                </a:solidFill>
                <a:effectLst/>
                <a:latin typeface="Times New Roman" panose="02020603050405020304" pitchFamily="18" charset="0"/>
                <a:ea typeface="Calibri" panose="020F0502020204030204" pitchFamily="34" charset="0"/>
              </a:rPr>
              <a:t>:</a:t>
            </a:r>
            <a:endParaRPr lang="uk-UA"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818689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5A9C13-5210-1A9D-0548-C2FA2CF8C593}"/>
              </a:ext>
            </a:extLst>
          </p:cNvPr>
          <p:cNvSpPr txBox="1"/>
          <p:nvPr/>
        </p:nvSpPr>
        <p:spPr>
          <a:xfrm>
            <a:off x="1447800" y="2291290"/>
            <a:ext cx="4125297" cy="4221477"/>
          </a:xfrm>
          <a:prstGeom prst="rect">
            <a:avLst/>
          </a:prstGeom>
          <a:noFill/>
        </p:spPr>
        <p:txBody>
          <a:bodyPr wrap="square">
            <a:spAutoFit/>
          </a:bodyPr>
          <a:lstStyle/>
          <a:p>
            <a:pPr indent="342265" algn="just">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Сам Ньютон довго не хотів вступати у відкритий конфлікт з Лейбніцом, проте згодом підготовив матеріали для збірника, що мав назву «</a:t>
            </a:r>
            <a:r>
              <a:rPr lang="uk-UA" sz="1800" dirty="0" err="1">
                <a:solidFill>
                  <a:srgbClr val="000000"/>
                </a:solidFill>
                <a:effectLst/>
                <a:latin typeface="Times New Roman" panose="02020603050405020304" pitchFamily="18" charset="0"/>
                <a:ea typeface="Calibri" panose="020F0502020204030204" pitchFamily="34" charset="0"/>
              </a:rPr>
              <a:t>Commercium</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epistolicum</a:t>
            </a:r>
            <a:r>
              <a:rPr lang="uk-UA" sz="1800" dirty="0">
                <a:solidFill>
                  <a:srgbClr val="000000"/>
                </a:solidFill>
                <a:effectLst/>
                <a:latin typeface="Times New Roman" panose="02020603050405020304" pitchFamily="18" charset="0"/>
                <a:ea typeface="Calibri" panose="020F0502020204030204" pitchFamily="34" charset="0"/>
              </a:rPr>
              <a:t> D. </a:t>
            </a:r>
            <a:r>
              <a:rPr lang="uk-UA" sz="1800" dirty="0" err="1">
                <a:solidFill>
                  <a:srgbClr val="000000"/>
                </a:solidFill>
                <a:effectLst/>
                <a:latin typeface="Times New Roman" panose="02020603050405020304" pitchFamily="18" charset="0"/>
                <a:ea typeface="Calibri" panose="020F0502020204030204" pitchFamily="34" charset="0"/>
              </a:rPr>
              <a:t>Johannis</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Collis</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et</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aliorum</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de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analysi</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promota</a:t>
            </a:r>
            <a:r>
              <a:rPr lang="uk-UA" sz="1800" dirty="0">
                <a:solidFill>
                  <a:srgbClr val="000000"/>
                </a:solidFill>
                <a:effectLst/>
                <a:latin typeface="Times New Roman" panose="02020603050405020304" pitchFamily="18" charset="0"/>
                <a:ea typeface="Calibri" panose="020F0502020204030204" pitchFamily="34" charset="0"/>
              </a:rPr>
              <a:t>». Хоч в ньому Лейбніц відкрито не звинувачувався плагіаті, «</a:t>
            </a:r>
            <a:r>
              <a:rPr lang="uk-UA" sz="1800" dirty="0" err="1">
                <a:solidFill>
                  <a:srgbClr val="000000"/>
                </a:solidFill>
                <a:effectLst/>
                <a:latin typeface="Times New Roman" panose="02020603050405020304" pitchFamily="18" charset="0"/>
                <a:ea typeface="Calibri" panose="020F0502020204030204" pitchFamily="34" charset="0"/>
              </a:rPr>
              <a:t>Commercium</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epistolicum</a:t>
            </a:r>
            <a:r>
              <a:rPr lang="uk-UA" sz="1800" dirty="0">
                <a:solidFill>
                  <a:srgbClr val="000000"/>
                </a:solidFill>
                <a:effectLst/>
                <a:latin typeface="Times New Roman" panose="02020603050405020304" pitchFamily="18" charset="0"/>
                <a:ea typeface="Calibri" panose="020F0502020204030204" pitchFamily="34" charset="0"/>
              </a:rPr>
              <a:t>» містив раніше відомі тексти, забезпечені поясненнями, що акцентують увагу читача на крадіжці чужих ідей, що регулярно практикується, на думку автора, тим самим Лейбніцем.</a:t>
            </a:r>
            <a:endParaRPr lang="uk-UA" sz="2000" dirty="0">
              <a:effectLst/>
              <a:latin typeface="Times New Roman" panose="02020603050405020304" pitchFamily="18" charset="0"/>
              <a:ea typeface="Calibri" panose="020F0502020204030204" pitchFamily="34" charset="0"/>
            </a:endParaRPr>
          </a:p>
        </p:txBody>
      </p:sp>
      <p:pic>
        <p:nvPicPr>
          <p:cNvPr id="4098" name="Picture 2" descr="Commercium epistolicum d. Johannis Collins. Et aliorum de analysi promota  jussu Societatis Regiae in lucem editum - Price Estimate: $20000 - $30000">
            <a:extLst>
              <a:ext uri="{FF2B5EF4-FFF2-40B4-BE49-F238E27FC236}">
                <a16:creationId xmlns:a16="http://schemas.microsoft.com/office/drawing/2014/main" id="{653C6A83-3176-6FCD-CE2C-15355A4301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4311" y="3200400"/>
            <a:ext cx="2399166" cy="33123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mmercium Epistolicum D. Johannis Collins: Et Aliorum, De Analysi Promota  (1722) (Latin Edition): Collins, John: 9781165917198: Amazon.com: Books">
            <a:extLst>
              <a:ext uri="{FF2B5EF4-FFF2-40B4-BE49-F238E27FC236}">
                <a16:creationId xmlns:a16="http://schemas.microsoft.com/office/drawing/2014/main" id="{739B8817-C794-69E4-8746-90F445BB0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1772816"/>
            <a:ext cx="2399165" cy="331236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Commercium epistolicum D. Johannis Collins title page - NYPL's Public  Domain Archive Public Domain Search">
            <a:extLst>
              <a:ext uri="{FF2B5EF4-FFF2-40B4-BE49-F238E27FC236}">
                <a16:creationId xmlns:a16="http://schemas.microsoft.com/office/drawing/2014/main" id="{8D67B1EB-CB12-05DA-088B-C2448D25256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3174883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44879" y="0"/>
            <a:ext cx="1547120" cy="1632341"/>
          </a:xfrm>
          <a:prstGeom prst="rect">
            <a:avLst/>
          </a:prstGeom>
        </p:spPr>
      </p:pic>
      <p:sp>
        <p:nvSpPr>
          <p:cNvPr id="3" name="object 3"/>
          <p:cNvSpPr txBox="1">
            <a:spLocks noGrp="1"/>
          </p:cNvSpPr>
          <p:nvPr>
            <p:ph type="title"/>
          </p:nvPr>
        </p:nvSpPr>
        <p:spPr>
          <a:prstGeom prst="rect">
            <a:avLst/>
          </a:prstGeom>
        </p:spPr>
        <p:txBody>
          <a:bodyPr vert="horz" wrap="square" lIns="0" tIns="144082" rIns="0" bIns="0" rtlCol="0">
            <a:spAutoFit/>
          </a:bodyPr>
          <a:lstStyle/>
          <a:p>
            <a:pPr marL="3245485" marR="5080" indent="-524510">
              <a:lnSpc>
                <a:spcPct val="100000"/>
              </a:lnSpc>
              <a:spcBef>
                <a:spcPts val="95"/>
              </a:spcBef>
            </a:pPr>
            <a:r>
              <a:rPr spc="-10" dirty="0"/>
              <a:t>На</a:t>
            </a:r>
            <a:r>
              <a:rPr spc="-15" dirty="0"/>
              <a:t> </a:t>
            </a:r>
            <a:r>
              <a:rPr spc="-5" dirty="0"/>
              <a:t>засіданнях</a:t>
            </a:r>
            <a:r>
              <a:rPr spc="-10" dirty="0"/>
              <a:t> </a:t>
            </a:r>
            <a:r>
              <a:rPr spc="-45" dirty="0"/>
              <a:t>науковго</a:t>
            </a:r>
            <a:r>
              <a:rPr spc="-15" dirty="0"/>
              <a:t> </a:t>
            </a:r>
            <a:r>
              <a:rPr spc="-20" dirty="0"/>
              <a:t>гуртка </a:t>
            </a:r>
            <a:r>
              <a:rPr spc="-685" dirty="0"/>
              <a:t> </a:t>
            </a:r>
            <a:r>
              <a:rPr spc="-15" dirty="0"/>
              <a:t>розглядалися</a:t>
            </a:r>
            <a:r>
              <a:rPr spc="-5" dirty="0"/>
              <a:t> </a:t>
            </a:r>
            <a:r>
              <a:rPr spc="5" dirty="0"/>
              <a:t>такі</a:t>
            </a:r>
            <a:r>
              <a:rPr spc="-15" dirty="0"/>
              <a:t> </a:t>
            </a:r>
            <a:r>
              <a:rPr spc="-5" dirty="0"/>
              <a:t>теми:</a:t>
            </a:r>
          </a:p>
        </p:txBody>
      </p:sp>
      <p:sp>
        <p:nvSpPr>
          <p:cNvPr id="4" name="object 4"/>
          <p:cNvSpPr txBox="1"/>
          <p:nvPr/>
        </p:nvSpPr>
        <p:spPr>
          <a:xfrm>
            <a:off x="1676400" y="2209800"/>
            <a:ext cx="9220200" cy="4476225"/>
          </a:xfrm>
          <a:prstGeom prst="rect">
            <a:avLst/>
          </a:prstGeom>
        </p:spPr>
        <p:txBody>
          <a:bodyPr vert="horz" wrap="square" lIns="0" tIns="13335" rIns="0" bIns="0" rtlCol="0">
            <a:spAutoFit/>
          </a:bodyPr>
          <a:lstStyle/>
          <a:p>
            <a:pPr marL="457200" indent="-457200">
              <a:buFont typeface="+mj-lt"/>
              <a:buAutoNum type="arabicPeriod"/>
            </a:pPr>
            <a:r>
              <a:rPr sz="2000" dirty="0">
                <a:latin typeface="Times New Roman"/>
                <a:cs typeface="Times New Roman"/>
              </a:rPr>
              <a:t>2</a:t>
            </a:r>
            <a:r>
              <a:rPr lang="uk-UA" sz="2000" dirty="0">
                <a:latin typeface="Times New Roman"/>
                <a:cs typeface="Times New Roman"/>
              </a:rPr>
              <a:t>1</a:t>
            </a:r>
            <a:r>
              <a:rPr sz="2000" dirty="0">
                <a:latin typeface="Times New Roman"/>
                <a:cs typeface="Times New Roman"/>
              </a:rPr>
              <a:t>.0</a:t>
            </a:r>
            <a:r>
              <a:rPr lang="uk-UA" sz="2000" dirty="0">
                <a:latin typeface="Times New Roman"/>
                <a:cs typeface="Times New Roman"/>
              </a:rPr>
              <a:t>8</a:t>
            </a:r>
            <a:r>
              <a:rPr sz="2000" dirty="0">
                <a:latin typeface="Times New Roman"/>
                <a:cs typeface="Times New Roman"/>
              </a:rPr>
              <a:t>.2020:</a:t>
            </a:r>
            <a:r>
              <a:rPr sz="2000" spc="-55"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rPr>
              <a:t>Методи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оптимізації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систем </a:t>
            </a:r>
            <a:r>
              <a:rPr lang="ru-RU" sz="1800" dirty="0" err="1">
                <a:effectLst/>
                <a:latin typeface="Times New Roman" panose="02020603050405020304" pitchFamily="18" charset="0"/>
                <a:ea typeface="Times New Roman" panose="02020603050405020304" pitchFamily="18" charset="0"/>
              </a:rPr>
              <a:t>сонячного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теплопостачання</a:t>
            </a:r>
            <a:r>
              <a:rPr lang="ru-RU" sz="1800" dirty="0">
                <a:effectLst/>
                <a:latin typeface="Times New Roman" panose="02020603050405020304" pitchFamily="18" charset="0"/>
                <a:ea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rPr>
              <a:t>Україні</a:t>
            </a:r>
            <a:r>
              <a:rPr lang="ru-RU" sz="1800" dirty="0">
                <a:effectLst/>
                <a:latin typeface="Times New Roman" panose="02020603050405020304" pitchFamily="18" charset="0"/>
                <a:ea typeface="Times New Roman" panose="02020603050405020304" pitchFamily="18" charset="0"/>
              </a:rPr>
              <a:t>.</a:t>
            </a:r>
            <a:endParaRPr sz="2000" dirty="0">
              <a:latin typeface="Times New Roman"/>
              <a:cs typeface="Times New Roman"/>
            </a:endParaRPr>
          </a:p>
          <a:p>
            <a:pPr marL="469900" indent="-457200">
              <a:buFont typeface="+mj-lt"/>
              <a:buAutoNum type="arabicPeriod"/>
              <a:tabLst>
                <a:tab pos="354965" algn="l"/>
                <a:tab pos="355600" algn="l"/>
              </a:tabLst>
            </a:pPr>
            <a:r>
              <a:rPr sz="2000" dirty="0">
                <a:latin typeface="Times New Roman"/>
                <a:cs typeface="Times New Roman"/>
              </a:rPr>
              <a:t>0</a:t>
            </a:r>
            <a:r>
              <a:rPr lang="uk-UA" sz="2000" dirty="0">
                <a:latin typeface="Times New Roman"/>
                <a:cs typeface="Times New Roman"/>
              </a:rPr>
              <a:t>5</a:t>
            </a:r>
            <a:r>
              <a:rPr sz="2000" dirty="0">
                <a:latin typeface="Times New Roman"/>
                <a:cs typeface="Times New Roman"/>
              </a:rPr>
              <a:t>.10.2020:</a:t>
            </a:r>
            <a:r>
              <a:rPr sz="2000" spc="-55"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сонячних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традиційних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енергосистем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зміну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температури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приміщенні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sz="2000" dirty="0">
              <a:latin typeface="Times New Roman"/>
              <a:cs typeface="Times New Roman"/>
            </a:endParaRPr>
          </a:p>
          <a:p>
            <a:pPr marL="469900" indent="-457200">
              <a:buFont typeface="+mj-lt"/>
              <a:buAutoNum type="arabicPeriod"/>
              <a:tabLst>
                <a:tab pos="354965" algn="l"/>
                <a:tab pos="355600" algn="l"/>
              </a:tabLst>
            </a:pPr>
            <a:r>
              <a:rPr sz="2000" dirty="0">
                <a:latin typeface="Times New Roman"/>
                <a:cs typeface="Times New Roman"/>
              </a:rPr>
              <a:t>2</a:t>
            </a:r>
            <a:r>
              <a:rPr lang="uk-UA" sz="2000" dirty="0">
                <a:latin typeface="Times New Roman"/>
                <a:cs typeface="Times New Roman"/>
              </a:rPr>
              <a:t>7</a:t>
            </a:r>
            <a:r>
              <a:rPr sz="2000" dirty="0">
                <a:latin typeface="Times New Roman"/>
                <a:cs typeface="Times New Roman"/>
              </a:rPr>
              <a:t>.10.2020:</a:t>
            </a:r>
            <a:r>
              <a:rPr sz="2000" spc="-40" dirty="0">
                <a:latin typeface="Times New Roman"/>
                <a:cs typeface="Times New Roman"/>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Формула Ньютона –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Лейбніца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деякі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історичні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аспекти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sz="2000" dirty="0">
              <a:latin typeface="Times New Roman"/>
              <a:cs typeface="Times New Roman"/>
            </a:endParaRPr>
          </a:p>
          <a:p>
            <a:pPr marL="469900" indent="-457200">
              <a:buFont typeface="+mj-lt"/>
              <a:buAutoNum type="arabicPeriod"/>
              <a:tabLst>
                <a:tab pos="354965" algn="l"/>
                <a:tab pos="355600" algn="l"/>
              </a:tabLst>
            </a:pPr>
            <a:r>
              <a:rPr sz="2000" spc="-10" dirty="0">
                <a:latin typeface="Times New Roman"/>
                <a:cs typeface="Times New Roman"/>
              </a:rPr>
              <a:t>1</a:t>
            </a:r>
            <a:r>
              <a:rPr lang="uk-UA" sz="2000" spc="-10" dirty="0">
                <a:latin typeface="Times New Roman"/>
                <a:cs typeface="Times New Roman"/>
              </a:rPr>
              <a:t>0</a:t>
            </a:r>
            <a:r>
              <a:rPr sz="2000" spc="-10" dirty="0">
                <a:latin typeface="Times New Roman"/>
                <a:cs typeface="Times New Roman"/>
              </a:rPr>
              <a:t>.11.2020:</a:t>
            </a:r>
            <a:r>
              <a:rPr sz="2000" spc="-40" dirty="0">
                <a:latin typeface="Times New Roman"/>
                <a:cs typeface="Times New Roman"/>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Михайло Кравчук та Архип Люлька: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майбутні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велетні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науки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одній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сільській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школі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sz="2000" dirty="0">
              <a:latin typeface="Times New Roman"/>
              <a:cs typeface="Times New Roman"/>
            </a:endParaRPr>
          </a:p>
          <a:p>
            <a:pPr marL="469265" marR="17145" indent="-457200">
              <a:buFont typeface="+mj-lt"/>
              <a:buAutoNum type="arabicPeriod"/>
              <a:tabLst>
                <a:tab pos="354965" algn="l"/>
                <a:tab pos="355600" algn="l"/>
              </a:tabLst>
            </a:pPr>
            <a:r>
              <a:rPr sz="2000" spc="-5" dirty="0">
                <a:latin typeface="Times New Roman"/>
                <a:cs typeface="Times New Roman"/>
              </a:rPr>
              <a:t>0</a:t>
            </a:r>
            <a:r>
              <a:rPr lang="uk-UA" sz="2000" spc="-5" dirty="0">
                <a:latin typeface="Times New Roman"/>
                <a:cs typeface="Times New Roman"/>
              </a:rPr>
              <a:t>7</a:t>
            </a:r>
            <a:r>
              <a:rPr sz="2000" spc="-5" dirty="0">
                <a:latin typeface="Times New Roman"/>
                <a:cs typeface="Times New Roman"/>
              </a:rPr>
              <a:t>.12.2020:</a:t>
            </a:r>
            <a:r>
              <a:rPr sz="2000" spc="265"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Порівняльна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характеристика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шляхів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отримання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електричної</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енергії</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деякі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розрахунки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sz="2000" dirty="0">
              <a:latin typeface="Times New Roman"/>
              <a:cs typeface="Times New Roman"/>
            </a:endParaRPr>
          </a:p>
          <a:p>
            <a:pPr marL="469900" indent="-457200">
              <a:buFont typeface="+mj-lt"/>
              <a:buAutoNum type="arabicPeriod"/>
              <a:tabLst>
                <a:tab pos="354965" algn="l"/>
                <a:tab pos="355600" algn="l"/>
              </a:tabLst>
            </a:pPr>
            <a:r>
              <a:rPr sz="2000" dirty="0">
                <a:latin typeface="Times New Roman"/>
                <a:cs typeface="Times New Roman"/>
              </a:rPr>
              <a:t>18.02.2021:</a:t>
            </a:r>
            <a:r>
              <a:rPr sz="2000" spc="-55"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Розв’язування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прикладних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інженерних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задач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ракурсі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систем координат.</a:t>
            </a:r>
            <a:endParaRPr sz="2000" dirty="0">
              <a:latin typeface="Times New Roman"/>
              <a:cs typeface="Times New Roman"/>
            </a:endParaRPr>
          </a:p>
          <a:p>
            <a:pPr marL="469900" marR="5080" indent="-457200">
              <a:buFont typeface="+mj-lt"/>
              <a:buAutoNum type="arabicPeriod"/>
              <a:tabLst>
                <a:tab pos="354965" algn="l"/>
                <a:tab pos="355600" algn="l"/>
              </a:tabLst>
            </a:pPr>
            <a:r>
              <a:rPr lang="uk-UA" sz="2000" spc="-10" dirty="0">
                <a:latin typeface="Times New Roman"/>
                <a:cs typeface="Times New Roman"/>
              </a:rPr>
              <a:t>10</a:t>
            </a:r>
            <a:r>
              <a:rPr sz="2000" spc="-10" dirty="0">
                <a:latin typeface="Times New Roman"/>
                <a:cs typeface="Times New Roman"/>
              </a:rPr>
              <a:t>.0</a:t>
            </a:r>
            <a:r>
              <a:rPr lang="uk-UA" sz="2000" spc="-10" dirty="0">
                <a:latin typeface="Times New Roman"/>
                <a:cs typeface="Times New Roman"/>
              </a:rPr>
              <a:t>4</a:t>
            </a:r>
            <a:r>
              <a:rPr sz="2000" spc="-10" dirty="0">
                <a:latin typeface="Times New Roman"/>
                <a:cs typeface="Times New Roman"/>
              </a:rPr>
              <a:t>.2021:</a:t>
            </a:r>
            <a:r>
              <a:rPr sz="2000" spc="335"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Поверхні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другого порядку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розв’язуванні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інженерних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задач.</a:t>
            </a:r>
            <a:endParaRPr sz="2000" dirty="0">
              <a:latin typeface="Times New Roman"/>
              <a:cs typeface="Times New Roman"/>
            </a:endParaRPr>
          </a:p>
          <a:p>
            <a:pPr marL="469900" indent="-457200">
              <a:lnSpc>
                <a:spcPct val="100000"/>
              </a:lnSpc>
              <a:buFont typeface="+mj-lt"/>
              <a:buAutoNum type="arabicPeriod"/>
              <a:tabLst>
                <a:tab pos="354965" algn="l"/>
                <a:tab pos="355600" algn="l"/>
              </a:tabLst>
            </a:pPr>
            <a:r>
              <a:rPr lang="uk-UA" sz="2000" dirty="0">
                <a:latin typeface="Times New Roman"/>
                <a:cs typeface="Times New Roman"/>
              </a:rPr>
              <a:t>16</a:t>
            </a:r>
            <a:r>
              <a:rPr sz="2000" dirty="0">
                <a:latin typeface="Times New Roman"/>
                <a:cs typeface="Times New Roman"/>
              </a:rPr>
              <a:t>.04.2021:</a:t>
            </a:r>
            <a:r>
              <a:rPr sz="2000" spc="-50"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rPr>
              <a:t>Задачі</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оптимізацію</a:t>
            </a:r>
            <a:r>
              <a:rPr lang="ru-RU" sz="1800" dirty="0">
                <a:effectLst/>
                <a:latin typeface="Times New Roman" panose="02020603050405020304" pitchFamily="18" charset="0"/>
                <a:ea typeface="Times New Roman" panose="02020603050405020304" pitchFamily="18" charset="0"/>
              </a:rPr>
              <a:t> та </a:t>
            </a:r>
            <a:r>
              <a:rPr lang="ru-RU" sz="1800" dirty="0" err="1">
                <a:effectLst/>
                <a:latin typeface="Times New Roman" panose="02020603050405020304" pitchFamily="18" charset="0"/>
                <a:ea typeface="Times New Roman" panose="02020603050405020304" pitchFamily="18" charset="0"/>
              </a:rPr>
              <a:t>їх</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rPr>
              <a:t>практиці</a:t>
            </a:r>
            <a:r>
              <a:rPr lang="ru-RU" sz="1800" dirty="0">
                <a:effectLst/>
                <a:latin typeface="Times New Roman" panose="02020603050405020304" pitchFamily="18" charset="0"/>
                <a:ea typeface="Times New Roman" panose="02020603050405020304" pitchFamily="18" charset="0"/>
              </a:rPr>
              <a:t>.</a:t>
            </a:r>
            <a:endParaRPr sz="2000" dirty="0">
              <a:latin typeface="Times New Roman"/>
              <a:cs typeface="Times New Roman"/>
            </a:endParaRPr>
          </a:p>
          <a:p>
            <a:pPr marL="469900" indent="-457200">
              <a:buFont typeface="+mj-lt"/>
              <a:buAutoNum type="arabicPeriod"/>
              <a:tabLst>
                <a:tab pos="354965" algn="l"/>
                <a:tab pos="355600" algn="l"/>
              </a:tabLst>
            </a:pPr>
            <a:r>
              <a:rPr lang="uk-UA" sz="2000" dirty="0">
                <a:latin typeface="Times New Roman"/>
                <a:cs typeface="Times New Roman"/>
              </a:rPr>
              <a:t>30</a:t>
            </a:r>
            <a:r>
              <a:rPr sz="2000" dirty="0">
                <a:latin typeface="Times New Roman"/>
                <a:cs typeface="Times New Roman"/>
              </a:rPr>
              <a:t>.04.2021:</a:t>
            </a:r>
            <a:r>
              <a:rPr sz="2000" spc="-50"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проєктуванні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смарт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будинку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sz="2000" dirty="0">
              <a:latin typeface="Times New Roman"/>
              <a:cs typeface="Times New Roman"/>
            </a:endParaRPr>
          </a:p>
          <a:p>
            <a:pPr marL="469265" marR="7620" indent="-457200">
              <a:buFont typeface="+mj-lt"/>
              <a:buAutoNum type="arabicPeriod"/>
            </a:pPr>
            <a:r>
              <a:rPr sz="2000" spc="-295" dirty="0">
                <a:latin typeface="Times New Roman"/>
                <a:cs typeface="Times New Roman"/>
              </a:rPr>
              <a:t> </a:t>
            </a:r>
            <a:r>
              <a:rPr sz="2000" spc="-5" dirty="0">
                <a:latin typeface="Times New Roman"/>
                <a:cs typeface="Times New Roman"/>
              </a:rPr>
              <a:t>0</a:t>
            </a:r>
            <a:r>
              <a:rPr lang="uk-UA" sz="2000" spc="-5" dirty="0">
                <a:latin typeface="Times New Roman"/>
                <a:cs typeface="Times New Roman"/>
              </a:rPr>
              <a:t>7</a:t>
            </a:r>
            <a:r>
              <a:rPr sz="2000" spc="-5" dirty="0">
                <a:latin typeface="Times New Roman"/>
                <a:cs typeface="Times New Roman"/>
              </a:rPr>
              <a:t>.05.2021:</a:t>
            </a:r>
            <a:r>
              <a:rPr sz="2000" spc="229" dirty="0">
                <a:latin typeface="Times New Roman"/>
                <a:cs typeface="Times New Roman"/>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Диференціальні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рівняння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модель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реальних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процесів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858351-5FFB-358C-CA89-F995DBAF21FA}"/>
              </a:ext>
            </a:extLst>
          </p:cNvPr>
          <p:cNvSpPr txBox="1"/>
          <p:nvPr/>
        </p:nvSpPr>
        <p:spPr>
          <a:xfrm>
            <a:off x="457200" y="2743200"/>
            <a:ext cx="6097554" cy="2308324"/>
          </a:xfrm>
          <a:prstGeom prst="rect">
            <a:avLst/>
          </a:prstGeom>
          <a:noFill/>
        </p:spPr>
        <p:txBody>
          <a:bodyPr wrap="square">
            <a:spAutoFit/>
          </a:bodyPr>
          <a:lstStyle/>
          <a:p>
            <a:pPr marL="285750" indent="-285750">
              <a:buFont typeface="Arial" panose="020B0604020202020204" pitchFamily="34" charset="0"/>
              <a:buChar char="•"/>
            </a:pPr>
            <a:r>
              <a:rPr lang="uk-UA" sz="1800" dirty="0">
                <a:solidFill>
                  <a:srgbClr val="000000"/>
                </a:solidFill>
                <a:effectLst/>
                <a:latin typeface="Times New Roman" panose="02020603050405020304" pitchFamily="18" charset="0"/>
                <a:ea typeface="Calibri" panose="020F0502020204030204" pitchFamily="34" charset="0"/>
              </a:rPr>
              <a:t>По-перше, ставилася під сумнів компетентність Ньютона як математика — прибічники Лейбніца розшукували помилки у його працях, насамперед у «Математичних началах натуральної філософії». Найбільш послідовним критиком Ньютона у 1710-х роках був Йоганн Бернуллі, великий резонанс мала виявлена ​​його племінником Миколою Бернуллі «помилка» Ньютона у диференціюванні.</a:t>
            </a:r>
            <a:endParaRPr lang="uk-UA" dirty="0"/>
          </a:p>
        </p:txBody>
      </p:sp>
      <p:sp>
        <p:nvSpPr>
          <p:cNvPr id="7" name="TextBox 6">
            <a:extLst>
              <a:ext uri="{FF2B5EF4-FFF2-40B4-BE49-F238E27FC236}">
                <a16:creationId xmlns:a16="http://schemas.microsoft.com/office/drawing/2014/main" id="{C5931FEF-B725-A882-FB8B-EB0334798DF8}"/>
              </a:ext>
            </a:extLst>
          </p:cNvPr>
          <p:cNvSpPr txBox="1"/>
          <p:nvPr/>
        </p:nvSpPr>
        <p:spPr>
          <a:xfrm>
            <a:off x="457200" y="5496502"/>
            <a:ext cx="6097554" cy="646331"/>
          </a:xfrm>
          <a:prstGeom prst="rect">
            <a:avLst/>
          </a:prstGeom>
          <a:noFill/>
        </p:spPr>
        <p:txBody>
          <a:bodyPr wrap="square">
            <a:spAutoFit/>
          </a:bodyPr>
          <a:lstStyle/>
          <a:p>
            <a:pPr marL="285750" indent="-285750">
              <a:buFont typeface="Arial" panose="020B0604020202020204" pitchFamily="34" charset="0"/>
              <a:buChar char="•"/>
            </a:pPr>
            <a:r>
              <a:rPr lang="uk-UA" sz="1800" dirty="0">
                <a:solidFill>
                  <a:srgbClr val="000000"/>
                </a:solidFill>
                <a:effectLst/>
                <a:latin typeface="Times New Roman" panose="02020603050405020304" pitchFamily="18" charset="0"/>
                <a:ea typeface="Calibri" panose="020F0502020204030204" pitchFamily="34" charset="0"/>
              </a:rPr>
              <a:t>По-друге, заперечувалися положення ньютонівської теорії тяжіння.</a:t>
            </a:r>
            <a:endParaRPr lang="uk-UA" dirty="0"/>
          </a:p>
        </p:txBody>
      </p:sp>
    </p:spTree>
    <p:extLst>
      <p:ext uri="{BB962C8B-B14F-4D97-AF65-F5344CB8AC3E}">
        <p14:creationId xmlns:p14="http://schemas.microsoft.com/office/powerpoint/2010/main" val="3732524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6C6B1-99CD-0EAF-1E7A-A0430408EAAB}"/>
              </a:ext>
            </a:extLst>
          </p:cNvPr>
          <p:cNvSpPr txBox="1"/>
          <p:nvPr/>
        </p:nvSpPr>
        <p:spPr>
          <a:xfrm>
            <a:off x="304800" y="2660759"/>
            <a:ext cx="6097554" cy="3925113"/>
          </a:xfrm>
          <a:prstGeom prst="rect">
            <a:avLst/>
          </a:prstGeom>
          <a:noFill/>
        </p:spPr>
        <p:txBody>
          <a:bodyPr wrap="square">
            <a:spAutoFit/>
          </a:bodyPr>
          <a:lstStyle/>
          <a:p>
            <a:pPr indent="342265">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Всі контраргументи були зібрані і видані у вигляді анонімної листівки, що увійшла в історію як </a:t>
            </a:r>
            <a:r>
              <a:rPr lang="uk-UA" sz="1800" dirty="0" err="1">
                <a:solidFill>
                  <a:srgbClr val="000000"/>
                </a:solidFill>
                <a:effectLst/>
                <a:latin typeface="Times New Roman" panose="02020603050405020304" pitchFamily="18" charset="0"/>
                <a:ea typeface="Calibri" panose="020F0502020204030204" pitchFamily="34" charset="0"/>
              </a:rPr>
              <a:t>Charta</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Volans</a:t>
            </a:r>
            <a:r>
              <a:rPr lang="uk-UA" sz="1800" dirty="0">
                <a:solidFill>
                  <a:srgbClr val="000000"/>
                </a:solidFill>
                <a:effectLst/>
                <a:latin typeface="Times New Roman" panose="02020603050405020304" pitchFamily="18" charset="0"/>
                <a:ea typeface="Calibri" panose="020F0502020204030204" pitchFamily="34" charset="0"/>
              </a:rPr>
              <a:t> (1713), в якій Лейбніц називався єдиним винахідником аналізу, похідним від якого був метод Ньютона. Друкуванням та поширенням цього памфлету займався Християн Вольф. Восени 1713 року через літератора Джона </a:t>
            </a:r>
            <a:r>
              <a:rPr lang="uk-UA" sz="1800" dirty="0" err="1">
                <a:solidFill>
                  <a:srgbClr val="000000"/>
                </a:solidFill>
                <a:effectLst/>
                <a:latin typeface="Times New Roman" panose="02020603050405020304" pitchFamily="18" charset="0"/>
                <a:ea typeface="Calibri" panose="020F0502020204030204" pitchFamily="34" charset="0"/>
              </a:rPr>
              <a:t>Чемберлейна</a:t>
            </a:r>
            <a:r>
              <a:rPr lang="uk-UA" sz="1800" dirty="0">
                <a:solidFill>
                  <a:srgbClr val="000000"/>
                </a:solidFill>
                <a:effectLst/>
                <a:latin typeface="Times New Roman" panose="02020603050405020304" pitchFamily="18" charset="0"/>
                <a:ea typeface="Calibri" panose="020F0502020204030204" pitchFamily="34" charset="0"/>
              </a:rPr>
              <a:t> документ потрапив до рук Ньютона, який повернувся до своєї колишньої пасивної тактики. Ймовірно, він не вважав за потрібне реагувати на анонімні звинувачення і очікував більш офіційної відповіді на «</a:t>
            </a:r>
            <a:r>
              <a:rPr lang="uk-UA" sz="1800" dirty="0" err="1">
                <a:solidFill>
                  <a:srgbClr val="000000"/>
                </a:solidFill>
                <a:effectLst/>
                <a:latin typeface="Times New Roman" panose="02020603050405020304" pitchFamily="18" charset="0"/>
                <a:ea typeface="Calibri" panose="020F0502020204030204" pitchFamily="34" charset="0"/>
              </a:rPr>
              <a:t>Commercium</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epistolicum</a:t>
            </a:r>
            <a:r>
              <a:rPr lang="uk-UA" sz="1800" dirty="0">
                <a:solidFill>
                  <a:srgbClr val="000000"/>
                </a:solidFill>
                <a:effectLst/>
                <a:latin typeface="Times New Roman" panose="02020603050405020304" pitchFamily="18" charset="0"/>
                <a:ea typeface="Calibri" panose="020F0502020204030204" pitchFamily="34" charset="0"/>
              </a:rPr>
              <a:t>». Тим не менш, він вважав, що якусь відповідь дати необхідно, якщо Лейбніц зробив цей конфлікт публічним. Цю місію взяв на себе </a:t>
            </a:r>
            <a:r>
              <a:rPr lang="uk-UA" dirty="0">
                <a:solidFill>
                  <a:srgbClr val="000000"/>
                </a:solidFill>
                <a:latin typeface="Times New Roman" panose="02020603050405020304" pitchFamily="18" charset="0"/>
                <a:ea typeface="Calibri" panose="020F0502020204030204" pitchFamily="34" charset="0"/>
              </a:rPr>
              <a:t>Джон </a:t>
            </a:r>
            <a:r>
              <a:rPr lang="uk-UA" sz="1800" dirty="0" err="1">
                <a:solidFill>
                  <a:srgbClr val="000000"/>
                </a:solidFill>
                <a:effectLst/>
                <a:latin typeface="Times New Roman" panose="02020603050405020304" pitchFamily="18" charset="0"/>
                <a:ea typeface="Calibri" panose="020F0502020204030204" pitchFamily="34" charset="0"/>
              </a:rPr>
              <a:t>Кейл</a:t>
            </a:r>
            <a:r>
              <a:rPr lang="uk-UA" sz="1800" dirty="0">
                <a:solidFill>
                  <a:srgbClr val="000000"/>
                </a:solidFill>
                <a:effectLst/>
                <a:latin typeface="Times New Roman" panose="02020603050405020304" pitchFamily="18" charset="0"/>
                <a:ea typeface="Calibri" panose="020F0502020204030204" pitchFamily="34" charset="0"/>
              </a:rPr>
              <a:t>.</a:t>
            </a:r>
            <a:endParaRPr lang="uk-UA" sz="2000" dirty="0">
              <a:effectLst/>
              <a:latin typeface="Times New Roman" panose="02020603050405020304" pitchFamily="18" charset="0"/>
              <a:ea typeface="Calibri" panose="020F0502020204030204" pitchFamily="34" charset="0"/>
            </a:endParaRPr>
          </a:p>
        </p:txBody>
      </p:sp>
      <p:pic>
        <p:nvPicPr>
          <p:cNvPr id="6146" name="Picture 2" descr="Charta volans | King's Treasures">
            <a:extLst>
              <a:ext uri="{FF2B5EF4-FFF2-40B4-BE49-F238E27FC236}">
                <a16:creationId xmlns:a16="http://schemas.microsoft.com/office/drawing/2014/main" id="{4AF6D4E3-9124-DC09-7A43-2F792D0F8E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5388" y="3523787"/>
            <a:ext cx="3508312" cy="21990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rta volans | King's Treasures">
            <a:extLst>
              <a:ext uri="{FF2B5EF4-FFF2-40B4-BE49-F238E27FC236}">
                <a16:creationId xmlns:a16="http://schemas.microsoft.com/office/drawing/2014/main" id="{301B9F3C-2563-EF78-EC21-D460566798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845" y="1038882"/>
            <a:ext cx="3506755" cy="229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4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7668A2-EBB2-E397-8820-C4E2832D3D57}"/>
              </a:ext>
            </a:extLst>
          </p:cNvPr>
          <p:cNvSpPr txBox="1"/>
          <p:nvPr/>
        </p:nvSpPr>
        <p:spPr>
          <a:xfrm>
            <a:off x="233264" y="2596359"/>
            <a:ext cx="5563377" cy="3925113"/>
          </a:xfrm>
          <a:prstGeom prst="rect">
            <a:avLst/>
          </a:prstGeom>
          <a:noFill/>
        </p:spPr>
        <p:txBody>
          <a:bodyPr wrap="square">
            <a:spAutoFit/>
          </a:bodyPr>
          <a:lstStyle/>
          <a:p>
            <a:pPr indent="342265">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У випуску за травень - червень 1713 р. в журналі </a:t>
            </a:r>
            <a:r>
              <a:rPr lang="uk-UA" sz="1800" dirty="0" err="1">
                <a:solidFill>
                  <a:srgbClr val="000000"/>
                </a:solidFill>
                <a:effectLst/>
                <a:latin typeface="Times New Roman" panose="02020603050405020304" pitchFamily="18" charset="0"/>
                <a:ea typeface="Calibri" panose="020F0502020204030204" pitchFamily="34" charset="0"/>
              </a:rPr>
              <a:t>Littéraire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de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la</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Haye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Кейл</a:t>
            </a:r>
            <a:r>
              <a:rPr lang="uk-UA" sz="1800" dirty="0">
                <a:solidFill>
                  <a:srgbClr val="000000"/>
                </a:solidFill>
                <a:effectLst/>
                <a:latin typeface="Times New Roman" panose="02020603050405020304" pitchFamily="18" charset="0"/>
                <a:ea typeface="Calibri" panose="020F0502020204030204" pitchFamily="34" charset="0"/>
              </a:rPr>
              <a:t> опублікував велику статтю про історію аналізу, в якій для французької аудиторії була викладена версія "</a:t>
            </a:r>
            <a:r>
              <a:rPr lang="uk-UA" sz="1800" dirty="0" err="1">
                <a:solidFill>
                  <a:srgbClr val="000000"/>
                </a:solidFill>
                <a:effectLst/>
                <a:latin typeface="Times New Roman" panose="02020603050405020304" pitchFamily="18" charset="0"/>
                <a:ea typeface="Calibri" panose="020F0502020204030204" pitchFamily="34" charset="0"/>
              </a:rPr>
              <a:t>Commercium</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Epistolicum</a:t>
            </a:r>
            <a:r>
              <a:rPr lang="uk-UA" sz="1800" dirty="0">
                <a:solidFill>
                  <a:srgbClr val="000000"/>
                </a:solidFill>
                <a:effectLst/>
                <a:latin typeface="Times New Roman" panose="02020603050405020304" pitchFamily="18" charset="0"/>
                <a:ea typeface="Calibri" panose="020F0502020204030204" pitchFamily="34" charset="0"/>
              </a:rPr>
              <a:t>", доповнена </a:t>
            </a:r>
            <a:r>
              <a:rPr lang="uk-UA" sz="1800" dirty="0" err="1">
                <a:solidFill>
                  <a:srgbClr val="000000"/>
                </a:solidFill>
                <a:effectLst/>
                <a:latin typeface="Times New Roman" panose="02020603050405020304" pitchFamily="18" charset="0"/>
                <a:ea typeface="Calibri" panose="020F0502020204030204" pitchFamily="34" charset="0"/>
              </a:rPr>
              <a:t>Фатіо</a:t>
            </a:r>
            <a:r>
              <a:rPr lang="uk-UA" sz="1800" dirty="0">
                <a:solidFill>
                  <a:srgbClr val="000000"/>
                </a:solidFill>
                <a:effectLst/>
                <a:latin typeface="Times New Roman" panose="02020603050405020304" pitchFamily="18" charset="0"/>
                <a:ea typeface="Calibri" panose="020F0502020204030204" pitchFamily="34" charset="0"/>
              </a:rPr>
              <a:t> Де </a:t>
            </a:r>
            <a:r>
              <a:rPr lang="uk-UA" sz="1800" dirty="0" err="1">
                <a:solidFill>
                  <a:srgbClr val="000000"/>
                </a:solidFill>
                <a:effectLst/>
                <a:latin typeface="Times New Roman" panose="02020603050405020304" pitchFamily="18" charset="0"/>
                <a:ea typeface="Calibri" panose="020F0502020204030204" pitchFamily="34" charset="0"/>
              </a:rPr>
              <a:t>Дюльє</a:t>
            </a:r>
            <a:r>
              <a:rPr lang="uk-UA" sz="1800" dirty="0">
                <a:solidFill>
                  <a:srgbClr val="000000"/>
                </a:solidFill>
                <a:effectLst/>
                <a:latin typeface="Times New Roman" panose="02020603050405020304" pitchFamily="18" charset="0"/>
                <a:ea typeface="Calibri" panose="020F0502020204030204" pitchFamily="34" charset="0"/>
              </a:rPr>
              <a:t>. З нових документів було опубліковано лист від Ньютона </a:t>
            </a:r>
            <a:r>
              <a:rPr lang="uk-UA" sz="1800" dirty="0" err="1">
                <a:solidFill>
                  <a:srgbClr val="000000"/>
                </a:solidFill>
                <a:effectLst/>
                <a:latin typeface="Times New Roman" panose="02020603050405020304" pitchFamily="18" charset="0"/>
                <a:ea typeface="Calibri" panose="020F0502020204030204" pitchFamily="34" charset="0"/>
              </a:rPr>
              <a:t>Коллінзу</a:t>
            </a:r>
            <a:r>
              <a:rPr lang="uk-UA" sz="1800" dirty="0">
                <a:solidFill>
                  <a:srgbClr val="000000"/>
                </a:solidFill>
                <a:effectLst/>
                <a:latin typeface="Times New Roman" panose="02020603050405020304" pitchFamily="18" charset="0"/>
                <a:ea typeface="Calibri" panose="020F0502020204030204" pitchFamily="34" charset="0"/>
              </a:rPr>
              <a:t> з 10 грудня 1672 року. Наприкінці того ж року Лейбніц дав відповідь, в якій він сказав, що він нічого не знав про претензії Ньютона на пріоритет перед публікацією "</a:t>
            </a:r>
            <a:r>
              <a:rPr lang="uk-UA" sz="1800" dirty="0" err="1">
                <a:solidFill>
                  <a:srgbClr val="000000"/>
                </a:solidFill>
                <a:effectLst/>
                <a:latin typeface="Times New Roman" panose="02020603050405020304" pitchFamily="18" charset="0"/>
                <a:ea typeface="Calibri" panose="020F0502020204030204" pitchFamily="34" charset="0"/>
              </a:rPr>
              <a:t>Commercium</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Epistolicum</a:t>
            </a:r>
            <a:r>
              <a:rPr lang="uk-UA" sz="1800" dirty="0">
                <a:solidFill>
                  <a:srgbClr val="000000"/>
                </a:solidFill>
                <a:effectLst/>
                <a:latin typeface="Times New Roman" panose="02020603050405020304" pitchFamily="18" charset="0"/>
                <a:ea typeface="Calibri" panose="020F0502020204030204" pitchFamily="34" charset="0"/>
              </a:rPr>
              <a:t> ".  І очікує, що Ньютон охолодить запал своїх занадто палких прихильників. Він також зазначив, що поки Ньютон приховував свій метод, Лейбніц діяв протилежно. </a:t>
            </a:r>
            <a:endParaRPr lang="uk-UA" sz="20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A671E5C1-0EA7-0453-B70E-BB6990FF9E53}"/>
              </a:ext>
            </a:extLst>
          </p:cNvPr>
          <p:cNvSpPr txBox="1"/>
          <p:nvPr/>
        </p:nvSpPr>
        <p:spPr>
          <a:xfrm>
            <a:off x="5861182" y="2299995"/>
            <a:ext cx="6097554" cy="4221477"/>
          </a:xfrm>
          <a:prstGeom prst="rect">
            <a:avLst/>
          </a:prstGeom>
          <a:noFill/>
        </p:spPr>
        <p:txBody>
          <a:bodyPr wrap="square">
            <a:spAutoFit/>
          </a:bodyPr>
          <a:lstStyle/>
          <a:p>
            <a:pPr indent="342265" algn="r">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До середини 1714 року полеміка була вичерпана. Континентальна Європа в цілому взяла сторону Лейбніца - за винятком голландського журналу " </a:t>
            </a:r>
            <a:r>
              <a:rPr lang="uk-UA" sz="1800" dirty="0" err="1">
                <a:solidFill>
                  <a:srgbClr val="000000"/>
                </a:solidFill>
                <a:effectLst/>
                <a:latin typeface="Times New Roman" panose="02020603050405020304" pitchFamily="18" charset="0"/>
                <a:ea typeface="Calibri" panose="020F0502020204030204" pitchFamily="34" charset="0"/>
              </a:rPr>
              <a:t>Littéraire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de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la</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Haye</a:t>
            </a:r>
            <a:r>
              <a:rPr lang="uk-UA" sz="1800" dirty="0">
                <a:solidFill>
                  <a:srgbClr val="000000"/>
                </a:solidFill>
                <a:effectLst/>
                <a:latin typeface="Times New Roman" panose="02020603050405020304" pitchFamily="18" charset="0"/>
                <a:ea typeface="Calibri" panose="020F0502020204030204" pitchFamily="34" charset="0"/>
              </a:rPr>
              <a:t>". В останньому періоді свого життя Лейбніц залишив спроби довести свій пріоритет і зосередився на філософських проблемах. З боку ж Ньютона було </a:t>
            </a:r>
            <a:r>
              <a:rPr lang="uk-UA" dirty="0">
                <a:solidFill>
                  <a:srgbClr val="000000"/>
                </a:solidFill>
                <a:latin typeface="Times New Roman" panose="02020603050405020304" pitchFamily="18" charset="0"/>
                <a:ea typeface="Calibri" panose="020F0502020204030204" pitchFamily="34" charset="0"/>
              </a:rPr>
              <a:t>оприлюднено</a:t>
            </a:r>
            <a:r>
              <a:rPr lang="uk-UA" sz="1800" dirty="0">
                <a:solidFill>
                  <a:srgbClr val="000000"/>
                </a:solidFill>
                <a:effectLst/>
                <a:latin typeface="Times New Roman" panose="02020603050405020304" pitchFamily="18" charset="0"/>
                <a:ea typeface="Calibri" panose="020F0502020204030204" pitchFamily="34" charset="0"/>
              </a:rPr>
              <a:t> дві публікації, одна з яких книга математики Йосифа </a:t>
            </a:r>
            <a:r>
              <a:rPr lang="uk-UA" sz="1800" dirty="0" err="1">
                <a:solidFill>
                  <a:srgbClr val="000000"/>
                </a:solidFill>
                <a:effectLst/>
                <a:latin typeface="Times New Roman" panose="02020603050405020304" pitchFamily="18" charset="0"/>
                <a:ea typeface="Calibri" panose="020F0502020204030204" pitchFamily="34" charset="0"/>
              </a:rPr>
              <a:t>Рафсона</a:t>
            </a:r>
            <a:r>
              <a:rPr lang="uk-UA" sz="1800" dirty="0">
                <a:solidFill>
                  <a:srgbClr val="000000"/>
                </a:solidFill>
                <a:effectLst/>
                <a:latin typeface="Times New Roman" panose="02020603050405020304" pitchFamily="18" charset="0"/>
                <a:ea typeface="Calibri" panose="020F0502020204030204" pitchFamily="34" charset="0"/>
              </a:rPr>
              <a:t> "Історія </a:t>
            </a:r>
            <a:r>
              <a:rPr lang="uk-UA" sz="1800" dirty="0" err="1">
                <a:solidFill>
                  <a:srgbClr val="000000"/>
                </a:solidFill>
                <a:effectLst/>
                <a:latin typeface="Times New Roman" panose="02020603050405020304" pitchFamily="18" charset="0"/>
                <a:ea typeface="Calibri" panose="020F0502020204030204" pitchFamily="34" charset="0"/>
              </a:rPr>
              <a:t>флюксій</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Рафсон</a:t>
            </a:r>
            <a:r>
              <a:rPr lang="uk-UA" sz="1800" dirty="0">
                <a:solidFill>
                  <a:srgbClr val="000000"/>
                </a:solidFill>
                <a:effectLst/>
                <a:latin typeface="Times New Roman" panose="02020603050405020304" pitchFamily="18" charset="0"/>
                <a:ea typeface="Calibri" panose="020F0502020204030204" pitchFamily="34" charset="0"/>
              </a:rPr>
              <a:t>, який не належав до кола спілкування Ньютона, зробив спробу історично вивчити питання пріоритету на основі доступних йому джерел і дійшов висновку, що Лейбніц зміг отримати цінну інформацію з листів Ньютона. Його вирок: "Запозичив Лейбніц метод чи винайшов сам, не має абсолютного значення, оскільки другий винахідник не має жодних прав"</a:t>
            </a:r>
            <a:endParaRPr lang="uk-UA"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4951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19725D-3DA4-12F3-EC1C-7D5CD8B5BB80}"/>
              </a:ext>
            </a:extLst>
          </p:cNvPr>
          <p:cNvSpPr txBox="1"/>
          <p:nvPr/>
        </p:nvSpPr>
        <p:spPr>
          <a:xfrm>
            <a:off x="-76200" y="3091775"/>
            <a:ext cx="6097554" cy="1257845"/>
          </a:xfrm>
          <a:prstGeom prst="rect">
            <a:avLst/>
          </a:prstGeom>
          <a:noFill/>
        </p:spPr>
        <p:txBody>
          <a:bodyPr wrap="square">
            <a:spAutoFit/>
          </a:bodyPr>
          <a:lstStyle/>
          <a:p>
            <a:pPr indent="342265">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Лейбніц так і не погодився визнати пріоритет Ньютона у винаході математичного аналізу. Він також намагався написати власну версію історії диференціального обчислення, але не довів справу до кінця.</a:t>
            </a:r>
            <a:endParaRPr lang="uk-UA" sz="2000" dirty="0">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0336CD3F-E444-1B53-FF6F-17D7FC11FBE4}"/>
              </a:ext>
            </a:extLst>
          </p:cNvPr>
          <p:cNvSpPr txBox="1"/>
          <p:nvPr/>
        </p:nvSpPr>
        <p:spPr>
          <a:xfrm>
            <a:off x="5540052" y="2973570"/>
            <a:ext cx="6097554" cy="2739661"/>
          </a:xfrm>
          <a:prstGeom prst="rect">
            <a:avLst/>
          </a:prstGeom>
          <a:noFill/>
        </p:spPr>
        <p:txBody>
          <a:bodyPr wrap="square">
            <a:spAutoFit/>
          </a:bodyPr>
          <a:lstStyle/>
          <a:p>
            <a:pPr indent="342265" algn="r">
              <a:lnSpc>
                <a:spcPct val="107000"/>
              </a:lnSpc>
              <a:spcAft>
                <a:spcPts val="800"/>
              </a:spcAft>
            </a:pPr>
            <a:r>
              <a:rPr lang="uk-UA" sz="1800" dirty="0">
                <a:solidFill>
                  <a:srgbClr val="000000"/>
                </a:solidFill>
                <a:effectLst/>
                <a:latin typeface="Times New Roman" panose="02020603050405020304" pitchFamily="18" charset="0"/>
                <a:ea typeface="Calibri" panose="020F0502020204030204" pitchFamily="34" charset="0"/>
              </a:rPr>
              <a:t>Загалом, незважаючи на усі суперечки, відкриття Ньютона і Лейбніца зробило вагомий переворот в математиці. Якщо раніше вона була доступна лише вузькому кругу фахівців, які розв’язували кожне окреме завдання придуманими ними методами, то після створення алгоритму диференціального і інтегрального числення, застосовного до широкого кола задач, математика стала інструментом в руках дослідників, які не володіють достатньо глибокими математичними знаннями.</a:t>
            </a:r>
            <a:endParaRPr lang="uk-UA"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93728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6174740" y="2979067"/>
            <a:ext cx="3727450" cy="635000"/>
          </a:xfrm>
          <a:prstGeom prst="rect">
            <a:avLst/>
          </a:prstGeom>
        </p:spPr>
        <p:txBody>
          <a:bodyPr vert="horz" wrap="square" lIns="0" tIns="12065" rIns="0" bIns="0" rtlCol="0">
            <a:spAutoFit/>
          </a:bodyPr>
          <a:lstStyle/>
          <a:p>
            <a:pPr marL="12700">
              <a:lnSpc>
                <a:spcPct val="100000"/>
              </a:lnSpc>
              <a:spcBef>
                <a:spcPts val="95"/>
              </a:spcBef>
            </a:pPr>
            <a:r>
              <a:rPr sz="4000" spc="-20" dirty="0"/>
              <a:t>Дякую</a:t>
            </a:r>
            <a:r>
              <a:rPr sz="4000" spc="-15" dirty="0"/>
              <a:t> </a:t>
            </a:r>
            <a:r>
              <a:rPr sz="4000" spc="-5" dirty="0"/>
              <a:t>за</a:t>
            </a:r>
            <a:r>
              <a:rPr sz="4000" spc="-20" dirty="0"/>
              <a:t> </a:t>
            </a:r>
            <a:r>
              <a:rPr sz="4000" spc="-5" dirty="0"/>
              <a:t>увагу!</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0724224" y="0"/>
            <a:ext cx="1467775" cy="1505140"/>
          </a:xfrm>
          <a:prstGeom prst="rect">
            <a:avLst/>
          </a:prstGeom>
        </p:spPr>
      </p:pic>
      <p:sp>
        <p:nvSpPr>
          <p:cNvPr id="3" name="object 3"/>
          <p:cNvSpPr txBox="1">
            <a:spLocks noGrp="1"/>
          </p:cNvSpPr>
          <p:nvPr>
            <p:ph type="title"/>
          </p:nvPr>
        </p:nvSpPr>
        <p:spPr>
          <a:xfrm>
            <a:off x="5291134" y="109604"/>
            <a:ext cx="4199255" cy="452120"/>
          </a:xfrm>
          <a:prstGeom prst="rect">
            <a:avLst/>
          </a:prstGeom>
        </p:spPr>
        <p:txBody>
          <a:bodyPr vert="horz" wrap="square" lIns="0" tIns="12065" rIns="0" bIns="0" rtlCol="0">
            <a:spAutoFit/>
          </a:bodyPr>
          <a:lstStyle/>
          <a:p>
            <a:pPr marL="12700">
              <a:lnSpc>
                <a:spcPct val="100000"/>
              </a:lnSpc>
              <a:spcBef>
                <a:spcPts val="95"/>
              </a:spcBef>
            </a:pPr>
            <a:r>
              <a:rPr spc="-35" dirty="0"/>
              <a:t>Теми</a:t>
            </a:r>
            <a:r>
              <a:rPr spc="-5" dirty="0"/>
              <a:t> </a:t>
            </a:r>
            <a:r>
              <a:rPr spc="-35" dirty="0"/>
              <a:t>наукових</a:t>
            </a:r>
            <a:r>
              <a:rPr spc="-20" dirty="0"/>
              <a:t> </a:t>
            </a:r>
            <a:r>
              <a:rPr spc="-15" dirty="0"/>
              <a:t>доповідей:</a:t>
            </a:r>
          </a:p>
        </p:txBody>
      </p:sp>
      <p:sp>
        <p:nvSpPr>
          <p:cNvPr id="4" name="object 4"/>
          <p:cNvSpPr txBox="1"/>
          <p:nvPr/>
        </p:nvSpPr>
        <p:spPr>
          <a:xfrm>
            <a:off x="304800" y="1676400"/>
            <a:ext cx="11811000" cy="5412379"/>
          </a:xfrm>
          <a:prstGeom prst="rect">
            <a:avLst/>
          </a:prstGeom>
        </p:spPr>
        <p:txBody>
          <a:bodyPr vert="horz" wrap="square" lIns="0" tIns="13335" rIns="0" bIns="0" rtlCol="0">
            <a:spAutoFit/>
          </a:bodyPr>
          <a:lstStyle/>
          <a:p>
            <a:pPr marL="2883535" marR="1453515" algn="ctr">
              <a:lnSpc>
                <a:spcPct val="100000"/>
              </a:lnSpc>
              <a:spcBef>
                <a:spcPts val="105"/>
              </a:spcBef>
            </a:pPr>
            <a:r>
              <a:rPr sz="2000" dirty="0">
                <a:latin typeface="Times New Roman"/>
                <a:cs typeface="Times New Roman"/>
              </a:rPr>
              <a:t>За</a:t>
            </a:r>
            <a:r>
              <a:rPr sz="2000" spc="-5" dirty="0">
                <a:latin typeface="Times New Roman"/>
                <a:cs typeface="Times New Roman"/>
              </a:rPr>
              <a:t> </a:t>
            </a:r>
            <a:r>
              <a:rPr sz="2000" spc="-15" dirty="0">
                <a:latin typeface="Times New Roman"/>
                <a:cs typeface="Times New Roman"/>
              </a:rPr>
              <a:t>результатами</a:t>
            </a:r>
            <a:r>
              <a:rPr sz="2000" spc="-35" dirty="0">
                <a:latin typeface="Times New Roman"/>
                <a:cs typeface="Times New Roman"/>
              </a:rPr>
              <a:t> </a:t>
            </a:r>
            <a:r>
              <a:rPr sz="2000" spc="-5" dirty="0">
                <a:latin typeface="Times New Roman"/>
                <a:cs typeface="Times New Roman"/>
              </a:rPr>
              <a:t>роботи</a:t>
            </a:r>
            <a:r>
              <a:rPr sz="2000" spc="-15" dirty="0">
                <a:latin typeface="Times New Roman"/>
                <a:cs typeface="Times New Roman"/>
              </a:rPr>
              <a:t> </a:t>
            </a:r>
            <a:r>
              <a:rPr sz="2000" spc="-30" dirty="0">
                <a:latin typeface="Times New Roman"/>
                <a:cs typeface="Times New Roman"/>
              </a:rPr>
              <a:t>наукового</a:t>
            </a:r>
            <a:r>
              <a:rPr sz="2000" spc="-10" dirty="0">
                <a:latin typeface="Times New Roman"/>
                <a:cs typeface="Times New Roman"/>
              </a:rPr>
              <a:t> </a:t>
            </a:r>
            <a:r>
              <a:rPr sz="2000" spc="-15" dirty="0">
                <a:latin typeface="Times New Roman"/>
                <a:cs typeface="Times New Roman"/>
              </a:rPr>
              <a:t>гуртка</a:t>
            </a:r>
            <a:r>
              <a:rPr sz="2000" spc="20" dirty="0">
                <a:latin typeface="Times New Roman"/>
                <a:cs typeface="Times New Roman"/>
              </a:rPr>
              <a:t> </a:t>
            </a:r>
            <a:r>
              <a:rPr sz="2000" spc="-45" dirty="0">
                <a:latin typeface="Times New Roman"/>
                <a:cs typeface="Times New Roman"/>
              </a:rPr>
              <a:t>було</a:t>
            </a:r>
            <a:r>
              <a:rPr sz="2000" spc="-10" dirty="0">
                <a:latin typeface="Times New Roman"/>
                <a:cs typeface="Times New Roman"/>
              </a:rPr>
              <a:t> </a:t>
            </a:r>
            <a:r>
              <a:rPr sz="2000" spc="-15" dirty="0">
                <a:latin typeface="Times New Roman"/>
                <a:cs typeface="Times New Roman"/>
              </a:rPr>
              <a:t>підготовлено</a:t>
            </a:r>
            <a:r>
              <a:rPr sz="2000" spc="-10" dirty="0">
                <a:latin typeface="Times New Roman"/>
                <a:cs typeface="Times New Roman"/>
              </a:rPr>
              <a:t> </a:t>
            </a:r>
            <a:r>
              <a:rPr sz="2000" spc="5" dirty="0">
                <a:latin typeface="Times New Roman"/>
                <a:cs typeface="Times New Roman"/>
              </a:rPr>
              <a:t>10 </a:t>
            </a:r>
            <a:r>
              <a:rPr sz="2000" spc="-484" dirty="0">
                <a:latin typeface="Times New Roman"/>
                <a:cs typeface="Times New Roman"/>
              </a:rPr>
              <a:t> </a:t>
            </a:r>
            <a:r>
              <a:rPr sz="2000" dirty="0">
                <a:latin typeface="Times New Roman"/>
                <a:cs typeface="Times New Roman"/>
              </a:rPr>
              <a:t>доповідей </a:t>
            </a:r>
            <a:r>
              <a:rPr sz="2000" spc="-5" dirty="0">
                <a:latin typeface="Times New Roman"/>
                <a:cs typeface="Times New Roman"/>
              </a:rPr>
              <a:t>на </a:t>
            </a:r>
            <a:r>
              <a:rPr sz="2000" dirty="0">
                <a:latin typeface="Times New Roman"/>
                <a:cs typeface="Times New Roman"/>
              </a:rPr>
              <a:t>щорічну </a:t>
            </a:r>
            <a:r>
              <a:rPr sz="2000" spc="-20" dirty="0">
                <a:latin typeface="Times New Roman"/>
                <a:cs typeface="Times New Roman"/>
              </a:rPr>
              <a:t>студентську </a:t>
            </a:r>
            <a:r>
              <a:rPr sz="2000" spc="-15" dirty="0">
                <a:latin typeface="Times New Roman"/>
                <a:cs typeface="Times New Roman"/>
              </a:rPr>
              <a:t>науково-практичну </a:t>
            </a:r>
            <a:r>
              <a:rPr sz="2000" spc="-10" dirty="0">
                <a:latin typeface="Times New Roman"/>
                <a:cs typeface="Times New Roman"/>
              </a:rPr>
              <a:t> конференцію</a:t>
            </a:r>
            <a:r>
              <a:rPr sz="2000" dirty="0">
                <a:latin typeface="Times New Roman"/>
                <a:cs typeface="Times New Roman"/>
              </a:rPr>
              <a:t> </a:t>
            </a:r>
            <a:r>
              <a:rPr sz="2000" dirty="0" err="1">
                <a:latin typeface="Times New Roman"/>
                <a:cs typeface="Times New Roman"/>
              </a:rPr>
              <a:t>НУБіП</a:t>
            </a:r>
            <a:r>
              <a:rPr sz="2000" spc="-5" dirty="0">
                <a:latin typeface="Times New Roman"/>
                <a:cs typeface="Times New Roman"/>
              </a:rPr>
              <a:t> </a:t>
            </a:r>
            <a:r>
              <a:rPr sz="2000" spc="5" dirty="0">
                <a:latin typeface="Times New Roman"/>
                <a:cs typeface="Times New Roman"/>
              </a:rPr>
              <a:t>202</a:t>
            </a:r>
            <a:r>
              <a:rPr lang="uk-UA" sz="2000" spc="5" dirty="0">
                <a:latin typeface="Times New Roman"/>
                <a:cs typeface="Times New Roman"/>
              </a:rPr>
              <a:t>2</a:t>
            </a:r>
            <a:r>
              <a:rPr sz="2000" spc="-30" dirty="0">
                <a:latin typeface="Times New Roman"/>
                <a:cs typeface="Times New Roman"/>
              </a:rPr>
              <a:t> </a:t>
            </a:r>
            <a:r>
              <a:rPr sz="2000" spc="5" dirty="0">
                <a:latin typeface="Times New Roman"/>
                <a:cs typeface="Times New Roman"/>
              </a:rPr>
              <a:t>р.</a:t>
            </a:r>
            <a:endParaRPr lang="uk-UA" sz="2200" spc="5" dirty="0">
              <a:latin typeface="Times New Roman"/>
              <a:cs typeface="Times New Roman"/>
            </a:endParaRPr>
          </a:p>
          <a:p>
            <a:pPr marL="2883535" marR="1453515" algn="ctr">
              <a:lnSpc>
                <a:spcPct val="100000"/>
              </a:lnSpc>
              <a:spcBef>
                <a:spcPts val="105"/>
              </a:spcBef>
            </a:pPr>
            <a:endParaRPr sz="2000" dirty="0">
              <a:latin typeface="Times New Roman"/>
              <a:cs typeface="Times New Roman"/>
            </a:endParaRPr>
          </a:p>
          <a:p>
            <a:pPr marL="285750" indent="-285750">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rPr>
              <a:t>Методи</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оптимізації</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використання</a:t>
            </a:r>
            <a:r>
              <a:rPr lang="ru-RU" sz="1800" dirty="0">
                <a:effectLst/>
                <a:latin typeface="Times New Roman" panose="02020603050405020304" pitchFamily="18" charset="0"/>
                <a:ea typeface="Times New Roman" panose="02020603050405020304" pitchFamily="18" charset="0"/>
              </a:rPr>
              <a:t> систем </a:t>
            </a:r>
            <a:r>
              <a:rPr lang="ru-RU" sz="1800" dirty="0" err="1">
                <a:effectLst/>
                <a:latin typeface="Times New Roman" panose="02020603050405020304" pitchFamily="18" charset="0"/>
                <a:ea typeface="Times New Roman" panose="02020603050405020304" pitchFamily="18" charset="0"/>
              </a:rPr>
              <a:t>сонячного</a:t>
            </a:r>
            <a:r>
              <a:rPr lang="ru-RU" sz="1800" dirty="0">
                <a:effectLst/>
                <a:latin typeface="Times New Roman" panose="02020603050405020304" pitchFamily="18" charset="0"/>
                <a:ea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rPr>
              <a:t>теплопостачання</a:t>
            </a:r>
            <a:r>
              <a:rPr lang="ru-RU" sz="1800" dirty="0">
                <a:effectLst/>
                <a:latin typeface="Times New Roman" panose="02020603050405020304" pitchFamily="18" charset="0"/>
                <a:ea typeface="Times New Roman" panose="02020603050405020304" pitchFamily="18" charset="0"/>
              </a:rPr>
              <a:t> </a:t>
            </a:r>
            <a:endParaRPr lang="uk-UA"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в </a:t>
            </a:r>
            <a:r>
              <a:rPr lang="ru-RU" sz="1800" dirty="0" err="1">
                <a:effectLst/>
                <a:latin typeface="Times New Roman" panose="02020603050405020304" pitchFamily="18" charset="0"/>
                <a:ea typeface="Times New Roman" panose="02020603050405020304" pitchFamily="18" charset="0"/>
              </a:rPr>
              <a:t>Україні</a:t>
            </a:r>
            <a:r>
              <a:rPr lang="ru-RU" sz="1800" dirty="0">
                <a:effectLst/>
                <a:latin typeface="Times New Roman" panose="02020603050405020304" pitchFamily="18" charset="0"/>
                <a:ea typeface="Times New Roman" panose="02020603050405020304" pitchFamily="18" charset="0"/>
              </a:rPr>
              <a:t>.</a:t>
            </a:r>
            <a:endParaRPr lang="uk-UA" sz="1800" dirty="0">
              <a:effectLst/>
              <a:latin typeface="Times New Roman" panose="02020603050405020304" pitchFamily="18" charset="0"/>
              <a:ea typeface="Times New Roman" panose="02020603050405020304" pitchFamily="18" charset="0"/>
            </a:endParaRPr>
          </a:p>
          <a:p>
            <a:pPr marL="4904740" marR="5080" indent="3115945" algn="r">
              <a:lnSpc>
                <a:spcPct val="100000"/>
              </a:lnSpc>
            </a:pPr>
            <a:r>
              <a:rPr lang="uk-UA" sz="1800" i="1" spc="-5" dirty="0">
                <a:latin typeface="Times New Roman"/>
                <a:cs typeface="Times New Roman"/>
              </a:rPr>
              <a:t>Доповідач</a:t>
            </a:r>
            <a:r>
              <a:rPr lang="uk-UA" sz="1800" i="1" dirty="0">
                <a:latin typeface="Times New Roman"/>
                <a:cs typeface="Times New Roman"/>
              </a:rPr>
              <a:t> –</a:t>
            </a:r>
            <a:r>
              <a:rPr lang="uk-UA" sz="1800" i="1" spc="-25" dirty="0">
                <a:latin typeface="Times New Roman"/>
                <a:cs typeface="Times New Roman"/>
              </a:rPr>
              <a:t> </a:t>
            </a:r>
            <a:r>
              <a:rPr lang="uk-UA" sz="1800" i="1" spc="-5" dirty="0">
                <a:latin typeface="Times New Roman"/>
                <a:cs typeface="Times New Roman"/>
              </a:rPr>
              <a:t>студент</a:t>
            </a:r>
            <a:r>
              <a:rPr lang="uk-UA" sz="1800" i="1" spc="-25" dirty="0">
                <a:latin typeface="Times New Roman"/>
                <a:cs typeface="Times New Roman"/>
              </a:rPr>
              <a:t> </a:t>
            </a:r>
            <a:r>
              <a:rPr lang="uk-UA" i="1" spc="-25" dirty="0">
                <a:latin typeface="Times New Roman"/>
                <a:cs typeface="Times New Roman"/>
              </a:rPr>
              <a:t>2</a:t>
            </a:r>
            <a:r>
              <a:rPr lang="uk-UA" sz="1800" i="1" dirty="0">
                <a:latin typeface="Times New Roman"/>
                <a:cs typeface="Times New Roman"/>
              </a:rPr>
              <a:t>-го</a:t>
            </a:r>
            <a:r>
              <a:rPr lang="uk-UA" sz="1800" i="1" spc="-25" dirty="0">
                <a:latin typeface="Times New Roman"/>
                <a:cs typeface="Times New Roman"/>
              </a:rPr>
              <a:t> </a:t>
            </a:r>
            <a:r>
              <a:rPr lang="uk-UA" sz="1800" i="1" spc="-10" dirty="0">
                <a:latin typeface="Times New Roman"/>
                <a:cs typeface="Times New Roman"/>
              </a:rPr>
              <a:t>курсу </a:t>
            </a:r>
            <a:r>
              <a:rPr lang="uk-UA" sz="1800" i="1" spc="-434" dirty="0">
                <a:latin typeface="Times New Roman"/>
                <a:cs typeface="Times New Roman"/>
              </a:rPr>
              <a:t> </a:t>
            </a:r>
            <a:endParaRPr lang="en-US" sz="1800" i="1" spc="-434" dirty="0">
              <a:latin typeface="Times New Roman"/>
              <a:cs typeface="Times New Roman"/>
            </a:endParaRPr>
          </a:p>
          <a:p>
            <a:pPr marL="4904740" marR="5080" indent="3115945" algn="r">
              <a:lnSpc>
                <a:spcPct val="100000"/>
              </a:lnSpc>
            </a:pPr>
            <a:r>
              <a:rPr lang="uk-UA" sz="1800" i="1" spc="-5" dirty="0">
                <a:latin typeface="Times New Roman"/>
                <a:cs typeface="Times New Roman"/>
              </a:rPr>
              <a:t>ННІ</a:t>
            </a:r>
            <a:r>
              <a:rPr lang="uk-UA" sz="1800" i="1" spc="5" dirty="0">
                <a:latin typeface="Times New Roman"/>
                <a:cs typeface="Times New Roman"/>
              </a:rPr>
              <a:t> </a:t>
            </a:r>
            <a:r>
              <a:rPr lang="uk-UA" sz="1800" i="1" spc="-5" dirty="0">
                <a:latin typeface="Times New Roman"/>
                <a:cs typeface="Times New Roman"/>
              </a:rPr>
              <a:t>ЕАЕ Березюк</a:t>
            </a:r>
            <a:r>
              <a:rPr lang="uk-UA" sz="1800" i="1" spc="-20" dirty="0">
                <a:latin typeface="Times New Roman"/>
                <a:cs typeface="Times New Roman"/>
              </a:rPr>
              <a:t> </a:t>
            </a:r>
            <a:r>
              <a:rPr lang="uk-UA" sz="1800" i="1" spc="-45" dirty="0">
                <a:latin typeface="Times New Roman"/>
                <a:cs typeface="Times New Roman"/>
              </a:rPr>
              <a:t>Р.О.</a:t>
            </a:r>
            <a:endParaRPr lang="uk-UA" sz="1800" dirty="0">
              <a:latin typeface="Times New Roman"/>
              <a:cs typeface="Times New Roman"/>
            </a:endParaRPr>
          </a:p>
          <a:p>
            <a:pPr marR="5080" algn="r">
              <a:lnSpc>
                <a:spcPct val="100000"/>
              </a:lnSpc>
            </a:pPr>
            <a:r>
              <a:rPr lang="uk-UA" sz="1800" i="1" spc="-15" dirty="0">
                <a:latin typeface="Times New Roman"/>
                <a:cs typeface="Times New Roman"/>
              </a:rPr>
              <a:t>Науковий</a:t>
            </a:r>
            <a:r>
              <a:rPr lang="uk-UA" sz="1800" i="1" dirty="0">
                <a:latin typeface="Times New Roman"/>
                <a:cs typeface="Times New Roman"/>
              </a:rPr>
              <a:t> </a:t>
            </a:r>
            <a:r>
              <a:rPr lang="uk-UA" sz="1800" i="1" spc="-10" dirty="0">
                <a:latin typeface="Times New Roman"/>
                <a:cs typeface="Times New Roman"/>
              </a:rPr>
              <a:t>керівник</a:t>
            </a:r>
            <a:r>
              <a:rPr lang="uk-UA" sz="1800" i="1" spc="-5" dirty="0">
                <a:latin typeface="Times New Roman"/>
                <a:cs typeface="Times New Roman"/>
              </a:rPr>
              <a:t> </a:t>
            </a:r>
            <a:r>
              <a:rPr lang="uk-UA" sz="1800" i="1" dirty="0">
                <a:latin typeface="Times New Roman"/>
                <a:cs typeface="Times New Roman"/>
              </a:rPr>
              <a:t>–</a:t>
            </a:r>
            <a:r>
              <a:rPr lang="uk-UA" sz="1800" i="1" spc="-15" dirty="0">
                <a:latin typeface="Times New Roman"/>
                <a:cs typeface="Times New Roman"/>
              </a:rPr>
              <a:t> </a:t>
            </a:r>
            <a:r>
              <a:rPr lang="uk-UA" sz="1800" i="1" dirty="0" err="1">
                <a:latin typeface="Times New Roman"/>
                <a:cs typeface="Times New Roman"/>
              </a:rPr>
              <a:t>д.п.н</a:t>
            </a:r>
            <a:r>
              <a:rPr lang="uk-UA" sz="1800" i="1" dirty="0">
                <a:latin typeface="Times New Roman"/>
                <a:cs typeface="Times New Roman"/>
              </a:rPr>
              <a:t>.,</a:t>
            </a:r>
            <a:r>
              <a:rPr lang="uk-UA" sz="1800" i="1" spc="-20" dirty="0">
                <a:latin typeface="Times New Roman"/>
                <a:cs typeface="Times New Roman"/>
              </a:rPr>
              <a:t> </a:t>
            </a:r>
            <a:r>
              <a:rPr lang="uk-UA" sz="1800" i="1" dirty="0">
                <a:latin typeface="Times New Roman"/>
                <a:cs typeface="Times New Roman"/>
              </a:rPr>
              <a:t>доц.</a:t>
            </a:r>
            <a:r>
              <a:rPr lang="uk-UA" sz="1800" i="1" spc="-5" dirty="0">
                <a:latin typeface="Times New Roman"/>
                <a:cs typeface="Times New Roman"/>
              </a:rPr>
              <a:t> </a:t>
            </a:r>
            <a:r>
              <a:rPr lang="uk-UA" sz="1800" i="1" spc="-25" dirty="0">
                <a:latin typeface="Times New Roman"/>
                <a:cs typeface="Times New Roman"/>
              </a:rPr>
              <a:t>Батечко Н.Г.</a:t>
            </a:r>
            <a:endParaRPr lang="uk-UA" sz="1800" dirty="0">
              <a:latin typeface="Times New Roman"/>
              <a:cs typeface="Times New Roman"/>
            </a:endParaRPr>
          </a:p>
          <a:p>
            <a:pPr marL="299085" indent="-287020">
              <a:lnSpc>
                <a:spcPct val="100000"/>
              </a:lnSpc>
              <a:buFont typeface="Arial MT"/>
              <a:buChar char="•"/>
              <a:tabLst>
                <a:tab pos="299085" algn="l"/>
                <a:tab pos="299720" algn="l"/>
              </a:tabLst>
            </a:pPr>
            <a:r>
              <a:rPr sz="1800" spc="-15" dirty="0" err="1">
                <a:latin typeface="Times New Roman"/>
                <a:cs typeface="Times New Roman"/>
              </a:rPr>
              <a:t>Формула</a:t>
            </a:r>
            <a:r>
              <a:rPr sz="1800" spc="-35" dirty="0">
                <a:latin typeface="Times New Roman"/>
                <a:cs typeface="Times New Roman"/>
              </a:rPr>
              <a:t> </a:t>
            </a:r>
            <a:r>
              <a:rPr sz="1800" spc="-5" dirty="0">
                <a:latin typeface="Times New Roman"/>
                <a:cs typeface="Times New Roman"/>
              </a:rPr>
              <a:t>Ньютона-Лейбніца:</a:t>
            </a:r>
            <a:r>
              <a:rPr sz="1800" dirty="0">
                <a:latin typeface="Times New Roman"/>
                <a:cs typeface="Times New Roman"/>
              </a:rPr>
              <a:t> </a:t>
            </a:r>
            <a:r>
              <a:rPr lang="uk-UA" sz="1800" dirty="0">
                <a:latin typeface="Times New Roman"/>
                <a:cs typeface="Times New Roman"/>
              </a:rPr>
              <a:t>деякі </a:t>
            </a:r>
            <a:r>
              <a:rPr sz="1800" spc="-5" dirty="0" err="1">
                <a:latin typeface="Times New Roman"/>
                <a:cs typeface="Times New Roman"/>
              </a:rPr>
              <a:t>історичні</a:t>
            </a:r>
            <a:r>
              <a:rPr sz="1800" spc="-15" dirty="0">
                <a:latin typeface="Times New Roman"/>
                <a:cs typeface="Times New Roman"/>
              </a:rPr>
              <a:t> </a:t>
            </a:r>
            <a:r>
              <a:rPr sz="1800" spc="-5" dirty="0">
                <a:latin typeface="Times New Roman"/>
                <a:cs typeface="Times New Roman"/>
              </a:rPr>
              <a:t>аспекти</a:t>
            </a:r>
            <a:endParaRPr sz="1800" dirty="0">
              <a:latin typeface="Times New Roman"/>
              <a:cs typeface="Times New Roman"/>
            </a:endParaRPr>
          </a:p>
          <a:p>
            <a:pPr marL="5006340" marR="5080" algn="r">
              <a:lnSpc>
                <a:spcPct val="100000"/>
              </a:lnSpc>
            </a:pPr>
            <a:r>
              <a:rPr sz="1800" i="1" spc="-5" dirty="0">
                <a:latin typeface="Times New Roman"/>
                <a:cs typeface="Times New Roman"/>
              </a:rPr>
              <a:t>Доповідач</a:t>
            </a:r>
            <a:r>
              <a:rPr sz="1800" i="1" dirty="0">
                <a:latin typeface="Times New Roman"/>
                <a:cs typeface="Times New Roman"/>
              </a:rPr>
              <a:t> –</a:t>
            </a:r>
            <a:r>
              <a:rPr sz="1800" i="1" spc="-25" dirty="0">
                <a:latin typeface="Times New Roman"/>
                <a:cs typeface="Times New Roman"/>
              </a:rPr>
              <a:t> </a:t>
            </a:r>
            <a:r>
              <a:rPr sz="1800" i="1" spc="-5" dirty="0" err="1">
                <a:latin typeface="Times New Roman"/>
                <a:cs typeface="Times New Roman"/>
              </a:rPr>
              <a:t>студент</a:t>
            </a:r>
            <a:r>
              <a:rPr sz="1800" i="1" spc="-25" dirty="0">
                <a:latin typeface="Times New Roman"/>
                <a:cs typeface="Times New Roman"/>
              </a:rPr>
              <a:t> </a:t>
            </a:r>
            <a:r>
              <a:rPr lang="uk-UA" i="1" spc="-25" dirty="0">
                <a:latin typeface="Times New Roman"/>
                <a:cs typeface="Times New Roman"/>
              </a:rPr>
              <a:t>2</a:t>
            </a:r>
            <a:r>
              <a:rPr sz="1800" i="1" dirty="0">
                <a:latin typeface="Times New Roman"/>
                <a:cs typeface="Times New Roman"/>
              </a:rPr>
              <a:t>-</a:t>
            </a:r>
            <a:r>
              <a:rPr sz="1800" i="1" dirty="0" err="1">
                <a:latin typeface="Times New Roman"/>
                <a:cs typeface="Times New Roman"/>
              </a:rPr>
              <a:t>го</a:t>
            </a:r>
            <a:r>
              <a:rPr sz="1800" i="1" spc="-25" dirty="0">
                <a:latin typeface="Times New Roman"/>
                <a:cs typeface="Times New Roman"/>
              </a:rPr>
              <a:t> </a:t>
            </a:r>
            <a:r>
              <a:rPr sz="1800" i="1" spc="-10" dirty="0" err="1">
                <a:latin typeface="Times New Roman"/>
                <a:cs typeface="Times New Roman"/>
              </a:rPr>
              <a:t>курсу</a:t>
            </a:r>
            <a:r>
              <a:rPr sz="1800" i="1" spc="-10" dirty="0">
                <a:latin typeface="Times New Roman"/>
                <a:cs typeface="Times New Roman"/>
              </a:rPr>
              <a:t> </a:t>
            </a:r>
            <a:r>
              <a:rPr sz="1800" i="1" spc="-434" dirty="0">
                <a:latin typeface="Times New Roman"/>
                <a:cs typeface="Times New Roman"/>
              </a:rPr>
              <a:t> </a:t>
            </a:r>
            <a:endParaRPr lang="en-US" sz="1800" i="1" spc="-434" dirty="0">
              <a:latin typeface="Times New Roman"/>
              <a:cs typeface="Times New Roman"/>
            </a:endParaRPr>
          </a:p>
          <a:p>
            <a:pPr marL="5006340" marR="5080" algn="r">
              <a:lnSpc>
                <a:spcPct val="100000"/>
              </a:lnSpc>
            </a:pPr>
            <a:r>
              <a:rPr sz="1800" i="1" spc="-5" dirty="0">
                <a:latin typeface="Times New Roman"/>
                <a:cs typeface="Times New Roman"/>
              </a:rPr>
              <a:t>ННІ</a:t>
            </a:r>
            <a:r>
              <a:rPr sz="1800" i="1" spc="10" dirty="0">
                <a:latin typeface="Times New Roman"/>
                <a:cs typeface="Times New Roman"/>
              </a:rPr>
              <a:t> </a:t>
            </a:r>
            <a:r>
              <a:rPr lang="uk-UA" sz="1800" i="1" spc="-5" dirty="0">
                <a:latin typeface="Times New Roman"/>
                <a:cs typeface="Times New Roman"/>
              </a:rPr>
              <a:t>ЕАЕ </a:t>
            </a:r>
            <a:r>
              <a:rPr lang="uk-UA" sz="1800" i="1" spc="-5" dirty="0" err="1">
                <a:latin typeface="Times New Roman"/>
                <a:cs typeface="Times New Roman"/>
              </a:rPr>
              <a:t>Шупеня</a:t>
            </a:r>
            <a:r>
              <a:rPr lang="uk-UA" sz="1800" i="1" spc="-5" dirty="0">
                <a:latin typeface="Times New Roman"/>
                <a:cs typeface="Times New Roman"/>
              </a:rPr>
              <a:t> Є.В.</a:t>
            </a:r>
            <a:r>
              <a:rPr sz="1800" i="1" dirty="0">
                <a:latin typeface="Times New Roman"/>
                <a:cs typeface="Times New Roman"/>
              </a:rPr>
              <a:t> </a:t>
            </a:r>
            <a:r>
              <a:rPr sz="1800" i="1" spc="-434" dirty="0">
                <a:latin typeface="Times New Roman"/>
                <a:cs typeface="Times New Roman"/>
              </a:rPr>
              <a:t> </a:t>
            </a:r>
            <a:endParaRPr lang="uk-UA" sz="1800" i="1" spc="-434" dirty="0">
              <a:latin typeface="Times New Roman"/>
              <a:cs typeface="Times New Roman"/>
            </a:endParaRPr>
          </a:p>
          <a:p>
            <a:pPr marL="5006340" marR="5080" algn="r">
              <a:lnSpc>
                <a:spcPct val="100000"/>
              </a:lnSpc>
            </a:pPr>
            <a:r>
              <a:rPr sz="1800" i="1" spc="-15" dirty="0" err="1">
                <a:latin typeface="Times New Roman"/>
                <a:cs typeface="Times New Roman"/>
              </a:rPr>
              <a:t>Науковий</a:t>
            </a:r>
            <a:r>
              <a:rPr sz="1800" i="1" dirty="0">
                <a:latin typeface="Times New Roman"/>
                <a:cs typeface="Times New Roman"/>
              </a:rPr>
              <a:t> </a:t>
            </a:r>
            <a:r>
              <a:rPr sz="1800" i="1" spc="-10" dirty="0">
                <a:latin typeface="Times New Roman"/>
                <a:cs typeface="Times New Roman"/>
              </a:rPr>
              <a:t>керівник</a:t>
            </a:r>
            <a:r>
              <a:rPr sz="1800" i="1" dirty="0">
                <a:latin typeface="Times New Roman"/>
                <a:cs typeface="Times New Roman"/>
              </a:rPr>
              <a:t> –</a:t>
            </a:r>
            <a:r>
              <a:rPr sz="1800" i="1" spc="-10" dirty="0">
                <a:latin typeface="Times New Roman"/>
                <a:cs typeface="Times New Roman"/>
              </a:rPr>
              <a:t> </a:t>
            </a:r>
            <a:r>
              <a:rPr sz="1800" i="1" dirty="0">
                <a:latin typeface="Times New Roman"/>
                <a:cs typeface="Times New Roman"/>
              </a:rPr>
              <a:t>д.п.н.,</a:t>
            </a:r>
            <a:r>
              <a:rPr sz="1800" i="1" spc="-15" dirty="0">
                <a:latin typeface="Times New Roman"/>
                <a:cs typeface="Times New Roman"/>
              </a:rPr>
              <a:t> </a:t>
            </a:r>
            <a:r>
              <a:rPr sz="1800" i="1" dirty="0">
                <a:latin typeface="Times New Roman"/>
                <a:cs typeface="Times New Roman"/>
              </a:rPr>
              <a:t>доц.</a:t>
            </a:r>
            <a:r>
              <a:rPr sz="1800" i="1" spc="-5" dirty="0">
                <a:latin typeface="Times New Roman"/>
                <a:cs typeface="Times New Roman"/>
              </a:rPr>
              <a:t> </a:t>
            </a:r>
            <a:r>
              <a:rPr sz="1800" i="1" spc="-25" dirty="0" err="1">
                <a:latin typeface="Times New Roman"/>
                <a:cs typeface="Times New Roman"/>
              </a:rPr>
              <a:t>Батечко</a:t>
            </a:r>
            <a:r>
              <a:rPr lang="uk-UA" sz="1800" i="1" spc="-25" dirty="0">
                <a:latin typeface="Times New Roman"/>
                <a:cs typeface="Times New Roman"/>
              </a:rPr>
              <a:t> </a:t>
            </a:r>
            <a:r>
              <a:rPr sz="1800" i="1" spc="-25" dirty="0">
                <a:latin typeface="Times New Roman"/>
                <a:cs typeface="Times New Roman"/>
              </a:rPr>
              <a:t>Н.Г.</a:t>
            </a:r>
            <a:endParaRPr lang="uk-UA" sz="1800" i="1" spc="-25" dirty="0">
              <a:latin typeface="Times New Roman"/>
              <a:cs typeface="Times New Roman"/>
            </a:endParaRPr>
          </a:p>
          <a:p>
            <a:pPr marR="5080" indent="-285750">
              <a:buFont typeface="Arial" panose="020B0604020202020204" pitchFamily="34" charset="0"/>
              <a:buChar char="•"/>
            </a:pP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5080" indent="-285750">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Михайло Кравчук та Архип Люлька: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майбутні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велетні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науки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одній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сільській</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школі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5006340" marR="5080" algn="r">
              <a:lnSpc>
                <a:spcPct val="100000"/>
              </a:lnSpc>
            </a:pPr>
            <a:r>
              <a:rPr lang="uk-UA" sz="1800" i="1" spc="-5" dirty="0">
                <a:latin typeface="Times New Roman"/>
                <a:cs typeface="Times New Roman"/>
              </a:rPr>
              <a:t>Доповідач</a:t>
            </a:r>
            <a:r>
              <a:rPr lang="uk-UA" sz="1800" i="1" dirty="0">
                <a:latin typeface="Times New Roman"/>
                <a:cs typeface="Times New Roman"/>
              </a:rPr>
              <a:t> –</a:t>
            </a:r>
            <a:r>
              <a:rPr lang="uk-UA" sz="1800" i="1" spc="-25" dirty="0">
                <a:latin typeface="Times New Roman"/>
                <a:cs typeface="Times New Roman"/>
              </a:rPr>
              <a:t> </a:t>
            </a:r>
            <a:r>
              <a:rPr lang="uk-UA" sz="1800" i="1" spc="-5" dirty="0">
                <a:latin typeface="Times New Roman"/>
                <a:cs typeface="Times New Roman"/>
              </a:rPr>
              <a:t>студент</a:t>
            </a:r>
            <a:r>
              <a:rPr lang="uk-UA" sz="1800" i="1" spc="-25" dirty="0">
                <a:latin typeface="Times New Roman"/>
                <a:cs typeface="Times New Roman"/>
              </a:rPr>
              <a:t> </a:t>
            </a:r>
            <a:r>
              <a:rPr lang="uk-UA" i="1" spc="-25" dirty="0">
                <a:latin typeface="Times New Roman"/>
                <a:cs typeface="Times New Roman"/>
              </a:rPr>
              <a:t>2</a:t>
            </a:r>
            <a:r>
              <a:rPr lang="uk-UA" sz="1800" i="1" dirty="0">
                <a:latin typeface="Times New Roman"/>
                <a:cs typeface="Times New Roman"/>
              </a:rPr>
              <a:t>-го</a:t>
            </a:r>
            <a:r>
              <a:rPr lang="uk-UA" sz="1800" i="1" spc="-25" dirty="0">
                <a:latin typeface="Times New Roman"/>
                <a:cs typeface="Times New Roman"/>
              </a:rPr>
              <a:t> </a:t>
            </a:r>
            <a:r>
              <a:rPr lang="uk-UA" sz="1800" i="1" spc="-10" dirty="0">
                <a:latin typeface="Times New Roman"/>
                <a:cs typeface="Times New Roman"/>
              </a:rPr>
              <a:t>курсу </a:t>
            </a:r>
            <a:r>
              <a:rPr lang="uk-UA" sz="1800" i="1" spc="-434" dirty="0">
                <a:latin typeface="Times New Roman"/>
                <a:cs typeface="Times New Roman"/>
              </a:rPr>
              <a:t> </a:t>
            </a:r>
            <a:endParaRPr lang="en-US" sz="1800" i="1" spc="-434" dirty="0">
              <a:latin typeface="Times New Roman"/>
              <a:cs typeface="Times New Roman"/>
            </a:endParaRPr>
          </a:p>
          <a:p>
            <a:pPr marL="5006340" marR="5080" algn="r">
              <a:lnSpc>
                <a:spcPct val="100000"/>
              </a:lnSpc>
            </a:pPr>
            <a:r>
              <a:rPr lang="uk-UA" sz="1800" i="1" spc="-5" dirty="0">
                <a:latin typeface="Times New Roman"/>
                <a:cs typeface="Times New Roman"/>
              </a:rPr>
              <a:t>ННІ</a:t>
            </a:r>
            <a:r>
              <a:rPr lang="uk-UA" sz="1800" i="1" spc="10" dirty="0">
                <a:latin typeface="Times New Roman"/>
                <a:cs typeface="Times New Roman"/>
              </a:rPr>
              <a:t> </a:t>
            </a:r>
            <a:r>
              <a:rPr lang="uk-UA" sz="1800" i="1" spc="-5" dirty="0">
                <a:latin typeface="Times New Roman"/>
                <a:cs typeface="Times New Roman"/>
              </a:rPr>
              <a:t>ЕАЕ </a:t>
            </a:r>
            <a:r>
              <a:rPr lang="uk-UA" sz="1800" i="1" spc="-5" dirty="0" err="1">
                <a:latin typeface="Times New Roman"/>
                <a:cs typeface="Times New Roman"/>
              </a:rPr>
              <a:t>Бурдик</a:t>
            </a:r>
            <a:r>
              <a:rPr lang="uk-UA" sz="1800" i="1" spc="-5" dirty="0">
                <a:latin typeface="Times New Roman"/>
                <a:cs typeface="Times New Roman"/>
              </a:rPr>
              <a:t> Н.І.</a:t>
            </a:r>
            <a:r>
              <a:rPr lang="uk-UA" sz="1800" i="1" dirty="0">
                <a:latin typeface="Times New Roman"/>
                <a:cs typeface="Times New Roman"/>
              </a:rPr>
              <a:t> </a:t>
            </a:r>
            <a:r>
              <a:rPr lang="uk-UA" sz="1800" i="1" spc="-434" dirty="0">
                <a:latin typeface="Times New Roman"/>
                <a:cs typeface="Times New Roman"/>
              </a:rPr>
              <a:t> </a:t>
            </a:r>
          </a:p>
          <a:p>
            <a:pPr marL="5006340" marR="5080" algn="r">
              <a:lnSpc>
                <a:spcPct val="100000"/>
              </a:lnSpc>
            </a:pPr>
            <a:r>
              <a:rPr lang="uk-UA" sz="1800" i="1" spc="-15" dirty="0">
                <a:latin typeface="Times New Roman"/>
                <a:cs typeface="Times New Roman"/>
              </a:rPr>
              <a:t>Науковий</a:t>
            </a:r>
            <a:r>
              <a:rPr lang="uk-UA" sz="1800" i="1" dirty="0">
                <a:latin typeface="Times New Roman"/>
                <a:cs typeface="Times New Roman"/>
              </a:rPr>
              <a:t> </a:t>
            </a:r>
            <a:r>
              <a:rPr lang="uk-UA" sz="1800" i="1" spc="-10" dirty="0">
                <a:latin typeface="Times New Roman"/>
                <a:cs typeface="Times New Roman"/>
              </a:rPr>
              <a:t>керівник</a:t>
            </a:r>
            <a:r>
              <a:rPr lang="uk-UA" sz="1800" i="1" dirty="0">
                <a:latin typeface="Times New Roman"/>
                <a:cs typeface="Times New Roman"/>
              </a:rPr>
              <a:t> –</a:t>
            </a:r>
            <a:r>
              <a:rPr lang="uk-UA" sz="1800" i="1" spc="-10" dirty="0">
                <a:latin typeface="Times New Roman"/>
                <a:cs typeface="Times New Roman"/>
              </a:rPr>
              <a:t> </a:t>
            </a:r>
            <a:r>
              <a:rPr lang="uk-UA" sz="1800" i="1" dirty="0" err="1">
                <a:latin typeface="Times New Roman"/>
                <a:cs typeface="Times New Roman"/>
              </a:rPr>
              <a:t>д.п.н</a:t>
            </a:r>
            <a:r>
              <a:rPr lang="uk-UA" sz="1800" i="1" dirty="0">
                <a:latin typeface="Times New Roman"/>
                <a:cs typeface="Times New Roman"/>
              </a:rPr>
              <a:t>.,</a:t>
            </a:r>
            <a:r>
              <a:rPr lang="uk-UA" sz="1800" i="1" spc="-15" dirty="0">
                <a:latin typeface="Times New Roman"/>
                <a:cs typeface="Times New Roman"/>
              </a:rPr>
              <a:t> </a:t>
            </a:r>
            <a:r>
              <a:rPr lang="uk-UA" sz="1800" i="1" dirty="0">
                <a:latin typeface="Times New Roman"/>
                <a:cs typeface="Times New Roman"/>
              </a:rPr>
              <a:t>доц.</a:t>
            </a:r>
            <a:r>
              <a:rPr lang="uk-UA" sz="1800" i="1" spc="-5" dirty="0">
                <a:latin typeface="Times New Roman"/>
                <a:cs typeface="Times New Roman"/>
              </a:rPr>
              <a:t> </a:t>
            </a:r>
            <a:r>
              <a:rPr lang="uk-UA" sz="1800" i="1" spc="-25" dirty="0">
                <a:latin typeface="Times New Roman"/>
                <a:cs typeface="Times New Roman"/>
              </a:rPr>
              <a:t>Батечко Н.Г.</a:t>
            </a:r>
          </a:p>
          <a:p>
            <a:pPr marR="5080" algn="r">
              <a:lnSpc>
                <a:spcPct val="100000"/>
              </a:lnSpc>
            </a:pPr>
            <a:endParaRPr lang="ru-RU" sz="1800" dirty="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24224" y="0"/>
            <a:ext cx="1467775" cy="1505140"/>
          </a:xfrm>
          <a:prstGeom prst="rect">
            <a:avLst/>
          </a:prstGeom>
        </p:spPr>
      </p:pic>
      <p:sp>
        <p:nvSpPr>
          <p:cNvPr id="3" name="object 3"/>
          <p:cNvSpPr txBox="1"/>
          <p:nvPr/>
        </p:nvSpPr>
        <p:spPr>
          <a:xfrm>
            <a:off x="990600" y="2209800"/>
            <a:ext cx="11115040" cy="5595506"/>
          </a:xfrm>
          <a:prstGeom prst="rect">
            <a:avLst/>
          </a:prstGeom>
        </p:spPr>
        <p:txBody>
          <a:bodyPr vert="horz" wrap="square" lIns="0" tIns="12700" rIns="0" bIns="0" rtlCol="0">
            <a:spAutoFit/>
          </a:bodyPr>
          <a:lstStyle/>
          <a:p>
            <a:pPr marL="720000" indent="-285750" algn="just">
              <a:lnSpc>
                <a:spcPct val="107000"/>
              </a:lnSpc>
              <a:spcBef>
                <a:spcPts val="1400"/>
              </a:spcBef>
              <a:spcAft>
                <a:spcPts val="1400"/>
              </a:spcAft>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Математичне</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моделювання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впливу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сонячних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традиційних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енергосистем</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зміну</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температури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приміщенні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809490" marR="5080" indent="3183255" algn="r">
              <a:lnSpc>
                <a:spcPct val="100000"/>
              </a:lnSpc>
            </a:pPr>
            <a:r>
              <a:rPr sz="1800" i="1" spc="-5" dirty="0" err="1">
                <a:latin typeface="Times New Roman"/>
                <a:cs typeface="Times New Roman"/>
              </a:rPr>
              <a:t>Доповідач</a:t>
            </a:r>
            <a:r>
              <a:rPr sz="1800" i="1" dirty="0">
                <a:latin typeface="Times New Roman"/>
                <a:cs typeface="Times New Roman"/>
              </a:rPr>
              <a:t> –</a:t>
            </a:r>
            <a:r>
              <a:rPr sz="1800" i="1" spc="-25" dirty="0">
                <a:latin typeface="Times New Roman"/>
                <a:cs typeface="Times New Roman"/>
              </a:rPr>
              <a:t> </a:t>
            </a:r>
            <a:r>
              <a:rPr sz="1800" i="1" spc="-5" dirty="0" err="1">
                <a:latin typeface="Times New Roman"/>
                <a:cs typeface="Times New Roman"/>
              </a:rPr>
              <a:t>студент</a:t>
            </a:r>
            <a:r>
              <a:rPr sz="1800" i="1" spc="-25" dirty="0">
                <a:latin typeface="Times New Roman"/>
                <a:cs typeface="Times New Roman"/>
              </a:rPr>
              <a:t> </a:t>
            </a:r>
            <a:r>
              <a:rPr lang="uk-UA" i="1" spc="-25" dirty="0">
                <a:latin typeface="Times New Roman"/>
                <a:cs typeface="Times New Roman"/>
              </a:rPr>
              <a:t>2</a:t>
            </a:r>
            <a:r>
              <a:rPr sz="1800" i="1" dirty="0">
                <a:latin typeface="Times New Roman"/>
                <a:cs typeface="Times New Roman"/>
              </a:rPr>
              <a:t>-</a:t>
            </a:r>
            <a:r>
              <a:rPr sz="1800" i="1" dirty="0" err="1">
                <a:latin typeface="Times New Roman"/>
                <a:cs typeface="Times New Roman"/>
              </a:rPr>
              <a:t>го</a:t>
            </a:r>
            <a:r>
              <a:rPr sz="1800" i="1" spc="-25" dirty="0">
                <a:latin typeface="Times New Roman"/>
                <a:cs typeface="Times New Roman"/>
              </a:rPr>
              <a:t> </a:t>
            </a:r>
            <a:r>
              <a:rPr sz="1800" i="1" spc="-10" dirty="0">
                <a:latin typeface="Times New Roman"/>
                <a:cs typeface="Times New Roman"/>
              </a:rPr>
              <a:t>курсу </a:t>
            </a:r>
            <a:r>
              <a:rPr sz="1800" i="1" spc="-434" dirty="0">
                <a:latin typeface="Times New Roman"/>
                <a:cs typeface="Times New Roman"/>
              </a:rPr>
              <a:t> </a:t>
            </a:r>
            <a:r>
              <a:rPr sz="1800" i="1" spc="-5" dirty="0">
                <a:latin typeface="Times New Roman"/>
                <a:cs typeface="Times New Roman"/>
              </a:rPr>
              <a:t>ННІ</a:t>
            </a:r>
            <a:r>
              <a:rPr sz="1800" i="1" spc="5" dirty="0">
                <a:latin typeface="Times New Roman"/>
                <a:cs typeface="Times New Roman"/>
              </a:rPr>
              <a:t> </a:t>
            </a:r>
            <a:r>
              <a:rPr lang="uk-UA" sz="1800" i="1" spc="-5" dirty="0">
                <a:latin typeface="Times New Roman"/>
                <a:cs typeface="Times New Roman"/>
              </a:rPr>
              <a:t>ЕАЕ</a:t>
            </a:r>
            <a:r>
              <a:rPr sz="1800" i="1" spc="-25" dirty="0">
                <a:latin typeface="Times New Roman"/>
                <a:cs typeface="Times New Roman"/>
              </a:rPr>
              <a:t> </a:t>
            </a:r>
            <a:r>
              <a:rPr lang="uk-UA" sz="1800" i="1" spc="-5" dirty="0">
                <a:latin typeface="Times New Roman"/>
                <a:cs typeface="Times New Roman"/>
              </a:rPr>
              <a:t>Донець З.Р</a:t>
            </a:r>
            <a:r>
              <a:rPr sz="1800" i="1" dirty="0">
                <a:latin typeface="Times New Roman"/>
                <a:cs typeface="Times New Roman"/>
              </a:rPr>
              <a:t>.</a:t>
            </a:r>
            <a:endParaRPr sz="1800" dirty="0">
              <a:latin typeface="Times New Roman"/>
              <a:cs typeface="Times New Roman"/>
            </a:endParaRPr>
          </a:p>
          <a:p>
            <a:pPr marR="5715" algn="r">
              <a:lnSpc>
                <a:spcPct val="100000"/>
              </a:lnSpc>
            </a:pPr>
            <a:r>
              <a:rPr sz="1800" i="1" spc="-15" dirty="0">
                <a:latin typeface="Times New Roman"/>
                <a:cs typeface="Times New Roman"/>
              </a:rPr>
              <a:t>Науковий</a:t>
            </a:r>
            <a:r>
              <a:rPr sz="1800" i="1" dirty="0">
                <a:latin typeface="Times New Roman"/>
                <a:cs typeface="Times New Roman"/>
              </a:rPr>
              <a:t> </a:t>
            </a:r>
            <a:r>
              <a:rPr sz="1800" i="1" spc="-10" dirty="0">
                <a:latin typeface="Times New Roman"/>
                <a:cs typeface="Times New Roman"/>
              </a:rPr>
              <a:t>керівник</a:t>
            </a:r>
            <a:r>
              <a:rPr sz="1800" i="1" spc="-5" dirty="0">
                <a:latin typeface="Times New Roman"/>
                <a:cs typeface="Times New Roman"/>
              </a:rPr>
              <a:t> </a:t>
            </a:r>
            <a:r>
              <a:rPr sz="1800" i="1" dirty="0">
                <a:latin typeface="Times New Roman"/>
                <a:cs typeface="Times New Roman"/>
              </a:rPr>
              <a:t>–</a:t>
            </a:r>
            <a:r>
              <a:rPr sz="1800" i="1" spc="-15" dirty="0">
                <a:latin typeface="Times New Roman"/>
                <a:cs typeface="Times New Roman"/>
              </a:rPr>
              <a:t> </a:t>
            </a:r>
            <a:r>
              <a:rPr sz="1800" i="1" dirty="0">
                <a:latin typeface="Times New Roman"/>
                <a:cs typeface="Times New Roman"/>
              </a:rPr>
              <a:t>д.п.н.,</a:t>
            </a:r>
            <a:r>
              <a:rPr sz="1800" i="1" spc="-20" dirty="0">
                <a:latin typeface="Times New Roman"/>
                <a:cs typeface="Times New Roman"/>
              </a:rPr>
              <a:t> </a:t>
            </a:r>
            <a:r>
              <a:rPr sz="1800" i="1" dirty="0">
                <a:latin typeface="Times New Roman"/>
                <a:cs typeface="Times New Roman"/>
              </a:rPr>
              <a:t>доц.</a:t>
            </a:r>
            <a:r>
              <a:rPr sz="1800" i="1" spc="-5" dirty="0">
                <a:latin typeface="Times New Roman"/>
                <a:cs typeface="Times New Roman"/>
              </a:rPr>
              <a:t> </a:t>
            </a:r>
            <a:r>
              <a:rPr sz="1800" i="1" spc="-25" dirty="0">
                <a:latin typeface="Times New Roman"/>
                <a:cs typeface="Times New Roman"/>
              </a:rPr>
              <a:t>БатечкоН.Г.</a:t>
            </a:r>
            <a:endParaRPr sz="1800" dirty="0">
              <a:latin typeface="Times New Roman"/>
              <a:cs typeface="Times New Roman"/>
            </a:endParaRPr>
          </a:p>
          <a:p>
            <a:pPr marL="720000" indent="-285750" algn="just">
              <a:lnSpc>
                <a:spcPct val="107000"/>
              </a:lnSpc>
              <a:spcBef>
                <a:spcPts val="1400"/>
              </a:spcBef>
              <a:spcAft>
                <a:spcPts val="1400"/>
              </a:spcAft>
              <a:buFont typeface="Arial" panose="020B0604020202020204" pitchFamily="34" charset="0"/>
              <a:buChar char="•"/>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Порівняльна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характеристика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різних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шляхів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отримання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електричної</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енергії</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деякі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розрахунки</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5073650" marR="5080" indent="2919730" algn="r">
              <a:lnSpc>
                <a:spcPct val="100000"/>
              </a:lnSpc>
            </a:pPr>
            <a:r>
              <a:rPr lang="ru-RU" sz="1800" i="1" spc="-5" dirty="0" err="1">
                <a:latin typeface="Times New Roman"/>
                <a:cs typeface="Times New Roman"/>
              </a:rPr>
              <a:t>Доповідач</a:t>
            </a:r>
            <a:r>
              <a:rPr lang="ru-RU" sz="1800" i="1" dirty="0">
                <a:latin typeface="Times New Roman"/>
                <a:cs typeface="Times New Roman"/>
              </a:rPr>
              <a:t> –</a:t>
            </a:r>
            <a:r>
              <a:rPr lang="ru-RU" sz="1800" i="1" spc="-25" dirty="0">
                <a:latin typeface="Times New Roman"/>
                <a:cs typeface="Times New Roman"/>
              </a:rPr>
              <a:t> </a:t>
            </a:r>
            <a:r>
              <a:rPr lang="ru-RU" sz="1800" i="1" spc="-5" dirty="0">
                <a:latin typeface="Times New Roman"/>
                <a:cs typeface="Times New Roman"/>
              </a:rPr>
              <a:t>студент</a:t>
            </a:r>
            <a:r>
              <a:rPr lang="ru-RU" sz="1800" i="1" spc="-25" dirty="0">
                <a:latin typeface="Times New Roman"/>
                <a:cs typeface="Times New Roman"/>
              </a:rPr>
              <a:t> </a:t>
            </a:r>
            <a:r>
              <a:rPr lang="ru-RU" i="1" spc="-25" dirty="0">
                <a:latin typeface="Times New Roman"/>
                <a:cs typeface="Times New Roman"/>
              </a:rPr>
              <a:t>2</a:t>
            </a:r>
            <a:r>
              <a:rPr lang="ru-RU" sz="1800" i="1" dirty="0">
                <a:latin typeface="Times New Roman"/>
                <a:cs typeface="Times New Roman"/>
              </a:rPr>
              <a:t>-го</a:t>
            </a:r>
            <a:r>
              <a:rPr lang="ru-RU" sz="1800" i="1" spc="-25" dirty="0">
                <a:latin typeface="Times New Roman"/>
                <a:cs typeface="Times New Roman"/>
              </a:rPr>
              <a:t> </a:t>
            </a:r>
            <a:r>
              <a:rPr lang="ru-RU" sz="1800" i="1" spc="-10" dirty="0">
                <a:latin typeface="Times New Roman"/>
                <a:cs typeface="Times New Roman"/>
              </a:rPr>
              <a:t>курсу </a:t>
            </a:r>
            <a:r>
              <a:rPr lang="ru-RU" sz="1800" i="1" spc="-434" dirty="0">
                <a:latin typeface="Times New Roman"/>
                <a:cs typeface="Times New Roman"/>
              </a:rPr>
              <a:t> </a:t>
            </a:r>
            <a:r>
              <a:rPr lang="ru-RU" sz="1800" i="1" spc="-5" dirty="0">
                <a:latin typeface="Times New Roman"/>
                <a:cs typeface="Times New Roman"/>
              </a:rPr>
              <a:t>ННІ ЕАЕ </a:t>
            </a:r>
            <a:r>
              <a:rPr lang="ru-RU" sz="1800" i="1" dirty="0" err="1">
                <a:latin typeface="Times New Roman"/>
                <a:cs typeface="Times New Roman"/>
              </a:rPr>
              <a:t>Костючик</a:t>
            </a:r>
            <a:r>
              <a:rPr lang="ru-RU" sz="1800" i="1" dirty="0">
                <a:latin typeface="Times New Roman"/>
                <a:cs typeface="Times New Roman"/>
              </a:rPr>
              <a:t> І</a:t>
            </a:r>
            <a:r>
              <a:rPr lang="ru-RU" sz="1800" i="1" spc="-45" dirty="0">
                <a:latin typeface="Times New Roman"/>
                <a:cs typeface="Times New Roman"/>
              </a:rPr>
              <a:t>.І. </a:t>
            </a:r>
            <a:r>
              <a:rPr lang="ru-RU" sz="1800" i="1" spc="-434" dirty="0">
                <a:latin typeface="Times New Roman"/>
                <a:cs typeface="Times New Roman"/>
              </a:rPr>
              <a:t> </a:t>
            </a:r>
          </a:p>
          <a:p>
            <a:pPr marR="5715" algn="r">
              <a:lnSpc>
                <a:spcPct val="100000"/>
              </a:lnSpc>
            </a:pPr>
            <a:r>
              <a:rPr lang="ru-RU" sz="1800" i="1" spc="-15" dirty="0" err="1">
                <a:latin typeface="Times New Roman"/>
                <a:cs typeface="Times New Roman"/>
              </a:rPr>
              <a:t>Науковий</a:t>
            </a:r>
            <a:r>
              <a:rPr lang="ru-RU" sz="1800" i="1" dirty="0">
                <a:latin typeface="Times New Roman"/>
                <a:cs typeface="Times New Roman"/>
              </a:rPr>
              <a:t> </a:t>
            </a:r>
            <a:r>
              <a:rPr lang="ru-RU" sz="1800" i="1" spc="-10" dirty="0" err="1">
                <a:latin typeface="Times New Roman"/>
                <a:cs typeface="Times New Roman"/>
              </a:rPr>
              <a:t>керівник</a:t>
            </a:r>
            <a:r>
              <a:rPr lang="ru-RU" sz="1800" i="1" spc="-5" dirty="0">
                <a:latin typeface="Times New Roman"/>
                <a:cs typeface="Times New Roman"/>
              </a:rPr>
              <a:t> </a:t>
            </a:r>
            <a:r>
              <a:rPr lang="ru-RU" sz="1800" i="1" dirty="0">
                <a:latin typeface="Times New Roman"/>
                <a:cs typeface="Times New Roman"/>
              </a:rPr>
              <a:t>–</a:t>
            </a:r>
            <a:r>
              <a:rPr lang="ru-RU" sz="1800" i="1" spc="-15" dirty="0">
                <a:latin typeface="Times New Roman"/>
                <a:cs typeface="Times New Roman"/>
              </a:rPr>
              <a:t> </a:t>
            </a:r>
            <a:r>
              <a:rPr lang="ru-RU" sz="1800" i="1" dirty="0" err="1">
                <a:latin typeface="Times New Roman"/>
                <a:cs typeface="Times New Roman"/>
              </a:rPr>
              <a:t>д.п.н</a:t>
            </a:r>
            <a:r>
              <a:rPr lang="ru-RU" sz="1800" i="1" dirty="0">
                <a:latin typeface="Times New Roman"/>
                <a:cs typeface="Times New Roman"/>
              </a:rPr>
              <a:t>.,</a:t>
            </a:r>
            <a:r>
              <a:rPr lang="ru-RU" sz="1800" i="1" spc="-20" dirty="0">
                <a:latin typeface="Times New Roman"/>
                <a:cs typeface="Times New Roman"/>
              </a:rPr>
              <a:t> </a:t>
            </a:r>
            <a:r>
              <a:rPr lang="ru-RU" sz="1800" i="1" dirty="0">
                <a:latin typeface="Times New Roman"/>
                <a:cs typeface="Times New Roman"/>
              </a:rPr>
              <a:t>доц.</a:t>
            </a:r>
            <a:r>
              <a:rPr lang="ru-RU" sz="1800" i="1" spc="-5" dirty="0">
                <a:latin typeface="Times New Roman"/>
                <a:cs typeface="Times New Roman"/>
              </a:rPr>
              <a:t> </a:t>
            </a:r>
            <a:r>
              <a:rPr lang="ru-RU" sz="1800" i="1" spc="-25" dirty="0" err="1">
                <a:latin typeface="Times New Roman"/>
                <a:cs typeface="Times New Roman"/>
              </a:rPr>
              <a:t>БатечкоН.Г</a:t>
            </a:r>
            <a:r>
              <a:rPr lang="ru-RU" sz="1800" i="1" spc="-25" dirty="0">
                <a:latin typeface="Times New Roman"/>
                <a:cs typeface="Times New Roman"/>
              </a:rPr>
              <a:t>.</a:t>
            </a:r>
            <a:endParaRPr lang="ru-RU" sz="1800" dirty="0">
              <a:latin typeface="Times New Roman"/>
              <a:cs typeface="Times New Roman"/>
            </a:endParaRPr>
          </a:p>
          <a:p>
            <a:pPr marL="297815" indent="-285750">
              <a:buFont typeface="Arial" panose="020B0604020202020204" pitchFamily="34" charset="0"/>
              <a:buChar char="•"/>
              <a:tabLst>
                <a:tab pos="299085" algn="l"/>
                <a:tab pos="299720" algn="l"/>
              </a:tabLst>
            </a:pP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0" indent="-285750" algn="just">
              <a:buFont typeface="Arial" panose="020B0604020202020204" pitchFamily="34" charset="0"/>
              <a:buChar char="•"/>
              <a:tabLst>
                <a:tab pos="299085" algn="l"/>
                <a:tab pos="299720" algn="l"/>
              </a:tabLst>
            </a:pP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Диференціальні</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рівняння</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як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математична</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модель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реальних</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effectLst/>
                <a:latin typeface="Times New Roman" panose="02020603050405020304" pitchFamily="18" charset="0"/>
                <a:ea typeface="Times New Roman" panose="02020603050405020304" pitchFamily="18" charset="0"/>
                <a:cs typeface="Times New Roman" panose="02020603050405020304" pitchFamily="18" charset="0"/>
              </a:rPr>
              <a:t>процесів</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5073650" marR="5080" indent="2919730" algn="r">
              <a:lnSpc>
                <a:spcPct val="100000"/>
              </a:lnSpc>
            </a:pPr>
            <a:r>
              <a:rPr lang="ru-RU" sz="1800" i="1" spc="-5" dirty="0" err="1">
                <a:latin typeface="Times New Roman"/>
                <a:cs typeface="Times New Roman"/>
              </a:rPr>
              <a:t>Доповідач</a:t>
            </a:r>
            <a:r>
              <a:rPr lang="ru-RU" sz="1800" i="1" dirty="0">
                <a:latin typeface="Times New Roman"/>
                <a:cs typeface="Times New Roman"/>
              </a:rPr>
              <a:t> –</a:t>
            </a:r>
            <a:r>
              <a:rPr lang="ru-RU" sz="1800" i="1" spc="-25" dirty="0">
                <a:latin typeface="Times New Roman"/>
                <a:cs typeface="Times New Roman"/>
              </a:rPr>
              <a:t> </a:t>
            </a:r>
            <a:r>
              <a:rPr lang="ru-RU" sz="1800" i="1" spc="-5" dirty="0">
                <a:latin typeface="Times New Roman"/>
                <a:cs typeface="Times New Roman"/>
              </a:rPr>
              <a:t>студент</a:t>
            </a:r>
            <a:r>
              <a:rPr lang="ru-RU" sz="1800" i="1" spc="-25" dirty="0">
                <a:latin typeface="Times New Roman"/>
                <a:cs typeface="Times New Roman"/>
              </a:rPr>
              <a:t> </a:t>
            </a:r>
            <a:r>
              <a:rPr lang="ru-RU" i="1" spc="-25" dirty="0">
                <a:latin typeface="Times New Roman"/>
                <a:cs typeface="Times New Roman"/>
              </a:rPr>
              <a:t>2</a:t>
            </a:r>
            <a:r>
              <a:rPr lang="ru-RU" sz="1800" i="1" dirty="0">
                <a:latin typeface="Times New Roman"/>
                <a:cs typeface="Times New Roman"/>
              </a:rPr>
              <a:t>-го</a:t>
            </a:r>
            <a:r>
              <a:rPr lang="ru-RU" sz="1800" i="1" spc="-25" dirty="0">
                <a:latin typeface="Times New Roman"/>
                <a:cs typeface="Times New Roman"/>
              </a:rPr>
              <a:t> </a:t>
            </a:r>
            <a:r>
              <a:rPr lang="ru-RU" sz="1800" i="1" spc="-10" dirty="0">
                <a:latin typeface="Times New Roman"/>
                <a:cs typeface="Times New Roman"/>
              </a:rPr>
              <a:t>курсу </a:t>
            </a:r>
            <a:r>
              <a:rPr lang="ru-RU" sz="1800" i="1" spc="-434" dirty="0">
                <a:latin typeface="Times New Roman"/>
                <a:cs typeface="Times New Roman"/>
              </a:rPr>
              <a:t> </a:t>
            </a:r>
            <a:r>
              <a:rPr lang="ru-RU" sz="1800" i="1" spc="-5" dirty="0">
                <a:latin typeface="Times New Roman"/>
                <a:cs typeface="Times New Roman"/>
              </a:rPr>
              <a:t>ННІ ЕАЕ </a:t>
            </a:r>
            <a:r>
              <a:rPr lang="ru-RU" sz="1800" i="1" dirty="0">
                <a:latin typeface="Times New Roman"/>
                <a:cs typeface="Times New Roman"/>
              </a:rPr>
              <a:t>Ткаченко Д.Д.</a:t>
            </a:r>
            <a:r>
              <a:rPr lang="ru-RU" sz="1800" i="1" spc="-45" dirty="0">
                <a:latin typeface="Times New Roman"/>
                <a:cs typeface="Times New Roman"/>
              </a:rPr>
              <a:t> </a:t>
            </a:r>
            <a:r>
              <a:rPr lang="ru-RU" sz="1800" i="1" spc="-434" dirty="0">
                <a:latin typeface="Times New Roman"/>
                <a:cs typeface="Times New Roman"/>
              </a:rPr>
              <a:t> </a:t>
            </a:r>
          </a:p>
          <a:p>
            <a:pPr marR="5715" algn="r">
              <a:lnSpc>
                <a:spcPct val="100000"/>
              </a:lnSpc>
            </a:pPr>
            <a:r>
              <a:rPr lang="ru-RU" sz="1800" i="1" spc="-15" dirty="0" err="1">
                <a:latin typeface="Times New Roman"/>
                <a:cs typeface="Times New Roman"/>
              </a:rPr>
              <a:t>Науковий</a:t>
            </a:r>
            <a:r>
              <a:rPr lang="ru-RU" sz="1800" i="1" dirty="0">
                <a:latin typeface="Times New Roman"/>
                <a:cs typeface="Times New Roman"/>
              </a:rPr>
              <a:t> </a:t>
            </a:r>
            <a:r>
              <a:rPr lang="ru-RU" sz="1800" i="1" spc="-10" dirty="0" err="1">
                <a:latin typeface="Times New Roman"/>
                <a:cs typeface="Times New Roman"/>
              </a:rPr>
              <a:t>керівник</a:t>
            </a:r>
            <a:r>
              <a:rPr lang="ru-RU" sz="1800" i="1" spc="-5" dirty="0">
                <a:latin typeface="Times New Roman"/>
                <a:cs typeface="Times New Roman"/>
              </a:rPr>
              <a:t> </a:t>
            </a:r>
            <a:r>
              <a:rPr lang="ru-RU" sz="1800" i="1" dirty="0">
                <a:latin typeface="Times New Roman"/>
                <a:cs typeface="Times New Roman"/>
              </a:rPr>
              <a:t>–</a:t>
            </a:r>
            <a:r>
              <a:rPr lang="ru-RU" sz="1800" i="1" spc="-15" dirty="0">
                <a:latin typeface="Times New Roman"/>
                <a:cs typeface="Times New Roman"/>
              </a:rPr>
              <a:t> </a:t>
            </a:r>
            <a:r>
              <a:rPr lang="ru-RU" sz="1800" i="1" dirty="0" err="1">
                <a:latin typeface="Times New Roman"/>
                <a:cs typeface="Times New Roman"/>
              </a:rPr>
              <a:t>д.п.н</a:t>
            </a:r>
            <a:r>
              <a:rPr lang="ru-RU" sz="1800" i="1" dirty="0">
                <a:latin typeface="Times New Roman"/>
                <a:cs typeface="Times New Roman"/>
              </a:rPr>
              <a:t>.,</a:t>
            </a:r>
            <a:r>
              <a:rPr lang="ru-RU" sz="1800" i="1" spc="-20" dirty="0">
                <a:latin typeface="Times New Roman"/>
                <a:cs typeface="Times New Roman"/>
              </a:rPr>
              <a:t> </a:t>
            </a:r>
            <a:r>
              <a:rPr lang="ru-RU" sz="1800" i="1" dirty="0">
                <a:latin typeface="Times New Roman"/>
                <a:cs typeface="Times New Roman"/>
              </a:rPr>
              <a:t>доц.</a:t>
            </a:r>
            <a:r>
              <a:rPr lang="ru-RU" sz="1800" i="1" spc="-5" dirty="0">
                <a:latin typeface="Times New Roman"/>
                <a:cs typeface="Times New Roman"/>
              </a:rPr>
              <a:t> </a:t>
            </a:r>
            <a:r>
              <a:rPr lang="ru-RU" sz="1800" i="1" spc="-25" dirty="0" err="1">
                <a:latin typeface="Times New Roman"/>
                <a:cs typeface="Times New Roman"/>
              </a:rPr>
              <a:t>БатечкоН.Г</a:t>
            </a:r>
            <a:r>
              <a:rPr lang="ru-RU" sz="1800" i="1" spc="-25" dirty="0">
                <a:latin typeface="Times New Roman"/>
                <a:cs typeface="Times New Roman"/>
              </a:rPr>
              <a:t>.</a:t>
            </a:r>
            <a:endParaRPr lang="ru-RU" sz="1800" dirty="0">
              <a:latin typeface="Times New Roman"/>
              <a:cs typeface="Times New Roman"/>
            </a:endParaRPr>
          </a:p>
          <a:p>
            <a:pPr marL="297815" indent="-285750">
              <a:buFont typeface="Arial" panose="020B0604020202020204" pitchFamily="34" charset="0"/>
              <a:buChar char="•"/>
              <a:tabLst>
                <a:tab pos="299085" algn="l"/>
                <a:tab pos="299720" algn="l"/>
              </a:tabLst>
            </a:pP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34250" algn="r">
              <a:tabLst>
                <a:tab pos="299085" algn="l"/>
                <a:tab pos="299720" algn="l"/>
              </a:tabLst>
            </a:pP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97815" indent="-285750">
              <a:lnSpc>
                <a:spcPct val="100000"/>
              </a:lnSpc>
              <a:buFont typeface="Arial" panose="020B0604020202020204" pitchFamily="34" charset="0"/>
              <a:buChar char="•"/>
              <a:tabLst>
                <a:tab pos="299085" algn="l"/>
                <a:tab pos="299720" algn="l"/>
              </a:tabLst>
            </a:pPr>
            <a:endParaRPr sz="1800" dirty="0">
              <a:latin typeface="Times New Roman"/>
              <a:cs typeface="Times New Roman"/>
            </a:endParaRPr>
          </a:p>
          <a:p>
            <a:pPr marL="12065">
              <a:lnSpc>
                <a:spcPct val="100000"/>
              </a:lnSpc>
              <a:tabLst>
                <a:tab pos="299085" algn="l"/>
                <a:tab pos="299720" algn="l"/>
              </a:tabLst>
            </a:pPr>
            <a:r>
              <a:rPr sz="1800" i="1" spc="-25" dirty="0">
                <a:latin typeface="Times New Roman"/>
                <a:cs typeface="Times New Roman"/>
              </a:rPr>
              <a:t>.</a:t>
            </a:r>
            <a:endParaRPr sz="1800" dirty="0">
              <a:latin typeface="Times New Roman"/>
              <a:cs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TotalTime>
  <Words>5042</Words>
  <Application>Microsoft Office PowerPoint</Application>
  <PresentationFormat>Широкоэкранный</PresentationFormat>
  <Paragraphs>332</Paragraphs>
  <Slides>74</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74</vt:i4>
      </vt:variant>
    </vt:vector>
  </HeadingPairs>
  <TitlesOfParts>
    <vt:vector size="83" baseType="lpstr">
      <vt:lpstr>Arial</vt:lpstr>
      <vt:lpstr>Arial MT</vt:lpstr>
      <vt:lpstr>Calibri</vt:lpstr>
      <vt:lpstr>Cambria Math</vt:lpstr>
      <vt:lpstr>Lucida Sans Unicode</vt:lpstr>
      <vt:lpstr>Microsoft Sans Serif</vt:lpstr>
      <vt:lpstr>Times New Roman</vt:lpstr>
      <vt:lpstr>Trebuchet MS</vt:lpstr>
      <vt:lpstr>Office Theme</vt:lpstr>
      <vt:lpstr>Презентація студентського  наукового гуртка</vt:lpstr>
      <vt:lpstr>Кількісний склад наукового гуртка</vt:lpstr>
      <vt:lpstr>Список студентів – членів  наукового гуртка</vt:lpstr>
      <vt:lpstr>Наукова спрямованість гуртка</vt:lpstr>
      <vt:lpstr>План роботи наукового гуртка «Математика в енергетиці» на 2021-2022  навчальний рік</vt:lpstr>
      <vt:lpstr>Звіт про роботу студентського  наукового гуртка “Математика в  енергетиці”</vt:lpstr>
      <vt:lpstr>На засіданнях науковго гуртка  розглядалися такі теми:</vt:lpstr>
      <vt:lpstr>Теми наукових доповідей:</vt:lpstr>
      <vt:lpstr>Презентация PowerPoint</vt:lpstr>
      <vt:lpstr>Презентация PowerPoint</vt:lpstr>
      <vt:lpstr>Презентация PowerPoint</vt:lpstr>
      <vt:lpstr>I тур Всеукраїнської олімпіади з  математики</vt:lpstr>
      <vt:lpstr>Презентация PowerPoint</vt:lpstr>
      <vt:lpstr>Презентация PowerPoint</vt:lpstr>
      <vt:lpstr>Презентация PowerPoint</vt:lpstr>
      <vt:lpstr>Презентация PowerPoint</vt:lpstr>
      <vt:lpstr>Особливості установки систем на основі сонячних колекторів </vt:lpstr>
      <vt:lpstr>Потенціал сонячної енергії  в Україні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Диференціальні рівняння як математична модель реальних процесів</vt:lpstr>
      <vt:lpstr> Поняття про математичну модель процесу</vt:lpstr>
      <vt:lpstr>Класифікація математичних моделей</vt:lpstr>
      <vt:lpstr>Істоія появи диференціальних рівнянь</vt:lpstr>
      <vt:lpstr>Поняття диференціального рівняння </vt:lpstr>
      <vt:lpstr>Презентация PowerPoint</vt:lpstr>
      <vt:lpstr>Презентация PowerPoint</vt:lpstr>
      <vt:lpstr>Презентация PowerPoint</vt:lpstr>
      <vt:lpstr>Класифікація задач оптимізації</vt:lpstr>
      <vt:lpstr>Параметрична оптимізація</vt:lpstr>
      <vt:lpstr>Структура оптимізаційної моделі</vt:lpstr>
      <vt:lpstr>Задачі оптимізації розрізняють:</vt:lpstr>
      <vt:lpstr>Основні типи поверхонь  другого порядку</vt:lpstr>
      <vt:lpstr>Основні типи поверхонь другого порядку</vt:lpstr>
      <vt:lpstr>Основні переваги параболічного будинку</vt:lpstr>
      <vt:lpstr>Вплив внутрішнього тиску від вибуху</vt:lpstr>
      <vt:lpstr>Приклади параболічних конструкцій</vt:lpstr>
      <vt:lpstr>Приклади параболічних конструкцій</vt:lpstr>
      <vt:lpstr>Завдяки зручній технології виробництва, транспортування, розподілу й споживання, електрична енергія займає одне з провідних місць з-поміж інших видів енергії. З екологічної точки зору  майбутнє людства тримається на електричній енергії, адже кількість викидів шкідливих речовин під час виготовлення електроенергії можна звести до мінімуму.</vt:lpstr>
      <vt:lpstr>Нажаль, лише 7% виготовлення електричної енергії світу є екологічно чистими. У цей показник входить електрична енергія виготовлена на СЕС, ГЕС, ВЕС, ПЕС, БіоЕС та ін.</vt:lpstr>
      <vt:lpstr>Окремо хочу звернути увагу на прогнози вчених: майбутнє людства у руках термоядерної енергетики. Принцип дії електростанцій з термоядерним реактором  обернений до електричних станцій з атомним реактором. Ймовірність ядерного апокаліпсису на станціях такого типу виключена. </vt:lpstr>
      <vt:lpstr>Для стабільної роботи будь-якої електростанції необхідна модернізація та заміна старого обладнання на більш сучасне. Головним завданням модернізації електростанцій є збільшення коефіцієнту корисної дії (ККД). </vt:lpstr>
      <vt:lpstr>Отже, модернізація електричних станцій, привернення більшої уваги до «зеленої енергетики», експерименти в основу яких було закладено комп’ютерне математичне моделювання значно збільшить ККД будь-якої електростанції. </vt:lpstr>
      <vt:lpstr>Михайло Кравчук та Архип Люлька: майбутні велетні науки в одній сільській школі </vt:lpstr>
      <vt:lpstr>Такі різні, але водночас такі схожі</vt:lpstr>
      <vt:lpstr>Зустріч що змінила життя</vt:lpstr>
      <vt:lpstr>І математику знає і на сцені виступає</vt:lpstr>
      <vt:lpstr>Підтримка на протязі довгого часу</vt:lpstr>
      <vt:lpstr>Час розлуки</vt:lpstr>
      <vt:lpstr>Доля вирішила інакше</vt:lpstr>
      <vt:lpstr>Величезна подяка своєму вчителеві</vt:lpstr>
      <vt:lpstr>Надії виправдались</vt:lpstr>
      <vt:lpstr>Гнилий вчинок</vt:lpstr>
      <vt:lpstr>Прямокутна система координат</vt:lpstr>
      <vt:lpstr>Полярна система координат</vt:lpstr>
      <vt:lpstr>Циліндрична система координат </vt:lpstr>
      <vt:lpstr>Сферична система координат</vt:lpstr>
      <vt:lpstr>Застосування систем координат </vt:lpstr>
      <vt:lpstr>Презентация PowerPoint</vt:lpstr>
      <vt:lpstr>У XVII столітті, як і зараз, питання наукового приорітету мало велике значення для вчених. Першовідкривач, крім здобуття слави, був позбавлений необхідності доводити, що його результат був отриманий не за допомогою плагіату. Крім того, пріоритет міг би мати практичне значення, якби це було пов'язано з винаходом нових технічних пристроїв. Широко поширеною стратегією атаки на пріоритет було оголошення відкриття чи винаходу не великим досягненням, а лише вдосконаленням, використовуючи відомі кожному техніки й, отже, не вимагаючи значної майстерності свого автора.</vt:lpstr>
      <vt:lpstr>Формула Ньютона-Лейбніца для обчислення визначеного визначеного інтегралу є узагальненням методу Архімеда для обчислення площ і поверхонь плоских, криволінійних поверхонь, об'ємів тіл, довжин кривих та інших задач. </vt:lpstr>
      <vt:lpstr>Суперечка між Ньютоном та Лейбніцом про пріорітет відкриття  диференціального та інтегрального обчислення. </vt:lpstr>
      <vt:lpstr>Перші звинувачення: 1691-1711  роки. </vt:lpstr>
      <vt:lpstr>«Всі вони [ці теорії] слідують нині вельми знаменитій Арифметиці Флюксій, яку пан Ньютон, поза всяким сумнівом, Першим винайшов, що легко може дізнатися кожен, хто прочитає його листи, опубліковані Валлісом; та ж Арифметика під іншою назвою і з використанням іншої нотації була, однак, пізніше опублікована в Acta eruditorum Лейбніцем». </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User</dc:creator>
  <cp:lastModifiedBy>Ruzh</cp:lastModifiedBy>
  <cp:revision>1</cp:revision>
  <dcterms:created xsi:type="dcterms:W3CDTF">2022-05-08T13:51:26Z</dcterms:created>
  <dcterms:modified xsi:type="dcterms:W3CDTF">2022-05-08T20:50:16Z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2021-05-09T00:00:00Z</vt:filetime>
  </property>
  <property fmtid="{D5CDD505-2E9C-101B-9397-08002B2CF9AE}" pid="3" name="Creator">
    <vt:lpwstr>Acrobat PDFMaker 11 для PowerPoint</vt:lpwstr>
  </property>
  <property fmtid="{D5CDD505-2E9C-101B-9397-08002B2CF9AE}" pid="4" name="LastSaved">
    <vt:filetime>2022-05-08T00:00:00Z</vt:filetime>
  </property>
</Properties>
</file>