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71" r:id="rId12"/>
    <p:sldId id="272" r:id="rId13"/>
    <p:sldId id="275" r:id="rId14"/>
    <p:sldId id="276" r:id="rId15"/>
    <p:sldId id="27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0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6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65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3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4327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16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8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6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8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4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49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8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7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6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5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5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E47B2-C8E4-48A3-8191-2BDC16AAE77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0E693-6CF2-44BC-9297-42644FE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8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9841">
            <a:off x="1030185" y="1779335"/>
            <a:ext cx="4331452" cy="30222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8219" y="972857"/>
            <a:ext cx="7766936" cy="1646302"/>
          </a:xfrm>
        </p:spPr>
        <p:txBody>
          <a:bodyPr/>
          <a:lstStyle/>
          <a:p>
            <a:r>
              <a:rPr lang="ru-RU" sz="4800" dirty="0"/>
              <a:t>Роль математики у </a:t>
            </a:r>
            <a:r>
              <a:rPr lang="ru-RU" sz="4800" dirty="0" err="1"/>
              <a:t>нашому</a:t>
            </a:r>
            <a:r>
              <a:rPr lang="ru-RU" sz="4800" dirty="0"/>
              <a:t> </a:t>
            </a:r>
            <a:r>
              <a:rPr lang="ru-RU" sz="4800" dirty="0" err="1"/>
              <a:t>житті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3756" y="5424363"/>
            <a:ext cx="3369278" cy="711102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Роботу </a:t>
            </a:r>
            <a:r>
              <a:rPr lang="ru-RU" sz="1600" dirty="0" err="1"/>
              <a:t>виконала</a:t>
            </a:r>
            <a:endParaRPr lang="ru-RU" sz="1600" dirty="0"/>
          </a:p>
          <a:p>
            <a:pPr algn="l"/>
            <a:r>
              <a:rPr lang="ru-RU" sz="1600" dirty="0"/>
              <a:t>Дудніченко Аріна 	ЦЕ-21006б</a:t>
            </a:r>
          </a:p>
          <a:p>
            <a:endParaRPr lang="ru-RU" sz="7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76" y="3290448"/>
            <a:ext cx="4294718" cy="285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427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6730"/>
            <a:ext cx="8596668" cy="1320800"/>
          </a:xfrm>
        </p:spPr>
        <p:txBody>
          <a:bodyPr/>
          <a:lstStyle/>
          <a:p>
            <a:r>
              <a:rPr lang="ru-RU" dirty="0" err="1"/>
              <a:t>Застосування</a:t>
            </a:r>
            <a:r>
              <a:rPr lang="ru-RU" dirty="0"/>
              <a:t> математики у </a:t>
            </a:r>
            <a:r>
              <a:rPr lang="ru-RU" dirty="0" err="1"/>
              <a:t>медицині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736" y="1149429"/>
            <a:ext cx="8596668" cy="3880773"/>
          </a:xfrm>
        </p:spPr>
        <p:txBody>
          <a:bodyPr/>
          <a:lstStyle/>
          <a:p>
            <a:pPr algn="just"/>
            <a:r>
              <a:rPr lang="ru-RU" dirty="0"/>
              <a:t>Без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азів</a:t>
            </a:r>
            <a:r>
              <a:rPr lang="ru-RU" dirty="0"/>
              <a:t> математики не </a:t>
            </a:r>
            <a:r>
              <a:rPr lang="ru-RU" dirty="0" err="1"/>
              <a:t>можна</a:t>
            </a:r>
            <a:r>
              <a:rPr lang="ru-RU" dirty="0"/>
              <a:t> бути докою </a:t>
            </a:r>
            <a:r>
              <a:rPr lang="ru-RU" dirty="0" err="1"/>
              <a:t>комп'ютерної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комп'ютерної</a:t>
            </a:r>
            <a:r>
              <a:rPr lang="ru-RU" dirty="0"/>
              <a:t> </a:t>
            </a:r>
            <a:r>
              <a:rPr lang="ru-RU" dirty="0" err="1"/>
              <a:t>томографії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сучасна</a:t>
            </a:r>
            <a:r>
              <a:rPr lang="ru-RU" dirty="0"/>
              <a:t> медицина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обходитися</a:t>
            </a:r>
            <a:r>
              <a:rPr lang="ru-RU" dirty="0"/>
              <a:t> без </a:t>
            </a:r>
            <a:r>
              <a:rPr lang="ru-RU" dirty="0" err="1"/>
              <a:t>найскладнішої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. В даний час широко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математичні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біофізиці</a:t>
            </a:r>
            <a:r>
              <a:rPr lang="ru-RU" dirty="0"/>
              <a:t>, </a:t>
            </a:r>
            <a:r>
              <a:rPr lang="ru-RU" dirty="0" err="1"/>
              <a:t>біохімії</a:t>
            </a:r>
            <a:r>
              <a:rPr lang="ru-RU" dirty="0"/>
              <a:t>, </a:t>
            </a:r>
            <a:r>
              <a:rPr lang="ru-RU" dirty="0" err="1"/>
              <a:t>генетиці</a:t>
            </a:r>
            <a:r>
              <a:rPr lang="ru-RU" dirty="0"/>
              <a:t>, </a:t>
            </a:r>
            <a:r>
              <a:rPr lang="ru-RU" dirty="0" err="1"/>
              <a:t>фізіології</a:t>
            </a:r>
            <a:r>
              <a:rPr lang="ru-RU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61" y="2687822"/>
            <a:ext cx="3591697" cy="19754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0108"/>
            <a:ext cx="8380952" cy="3375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585" y="2501364"/>
            <a:ext cx="3526813" cy="216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4169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803" y="297465"/>
            <a:ext cx="8596668" cy="1320800"/>
          </a:xfrm>
        </p:spPr>
        <p:txBody>
          <a:bodyPr/>
          <a:lstStyle/>
          <a:p>
            <a:pPr algn="r"/>
            <a:r>
              <a:rPr lang="ru-RU" dirty="0" err="1"/>
              <a:t>Архітектура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57865"/>
            <a:ext cx="7239228" cy="3880773"/>
          </a:xfrm>
        </p:spPr>
        <p:txBody>
          <a:bodyPr/>
          <a:lstStyle/>
          <a:p>
            <a:pPr algn="just"/>
            <a:r>
              <a:rPr lang="ru-RU" dirty="0" err="1"/>
              <a:t>Стародавній</a:t>
            </a:r>
            <a:r>
              <a:rPr lang="ru-RU" dirty="0"/>
              <a:t> </a:t>
            </a:r>
            <a:r>
              <a:rPr lang="ru-RU" dirty="0" err="1"/>
              <a:t>Єгипет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Піраміди</a:t>
            </a:r>
            <a:r>
              <a:rPr lang="ru-RU" dirty="0"/>
              <a:t> </a:t>
            </a:r>
            <a:r>
              <a:rPr lang="ru-RU" dirty="0" err="1"/>
              <a:t>Стародавнього</a:t>
            </a:r>
            <a:r>
              <a:rPr lang="ru-RU" dirty="0"/>
              <a:t> </a:t>
            </a:r>
            <a:r>
              <a:rPr lang="ru-RU" dirty="0" err="1"/>
              <a:t>Єгипту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похованнями</a:t>
            </a:r>
            <a:r>
              <a:rPr lang="ru-RU" dirty="0"/>
              <a:t>, </a:t>
            </a:r>
            <a:r>
              <a:rPr lang="ru-RU" dirty="0" err="1"/>
              <a:t>побудованими</a:t>
            </a:r>
            <a:r>
              <a:rPr lang="ru-RU" dirty="0"/>
              <a:t> з </a:t>
            </a:r>
            <a:r>
              <a:rPr lang="ru-RU" dirty="0" err="1"/>
              <a:t>навмисно</a:t>
            </a:r>
            <a:r>
              <a:rPr lang="ru-RU" dirty="0"/>
              <a:t> </a:t>
            </a:r>
            <a:r>
              <a:rPr lang="ru-RU" dirty="0" err="1"/>
              <a:t>вибраними</a:t>
            </a:r>
            <a:r>
              <a:rPr lang="ru-RU" dirty="0"/>
              <a:t> </a:t>
            </a:r>
            <a:r>
              <a:rPr lang="ru-RU" dirty="0" err="1"/>
              <a:t>пропорціями</a:t>
            </a:r>
            <a:r>
              <a:rPr lang="ru-RU" dirty="0"/>
              <a:t>, але з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незрозуміло</a:t>
            </a:r>
            <a:r>
              <a:rPr lang="ru-RU" dirty="0"/>
              <a:t>. Часто </a:t>
            </a:r>
            <a:r>
              <a:rPr lang="ru-RU" dirty="0" err="1"/>
              <a:t>констатується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трикутника</a:t>
            </a:r>
            <a:r>
              <a:rPr lang="ru-RU" dirty="0"/>
              <a:t> </a:t>
            </a:r>
            <a:r>
              <a:rPr lang="ru-RU" dirty="0" err="1"/>
              <a:t>виміром</a:t>
            </a:r>
            <a:r>
              <a:rPr lang="ru-RU" dirty="0"/>
              <a:t> на 3-4-5 для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кутів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для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, і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теореми</a:t>
            </a:r>
            <a:r>
              <a:rPr lang="ru-RU" dirty="0"/>
              <a:t> </a:t>
            </a:r>
            <a:r>
              <a:rPr lang="ru-RU" dirty="0" err="1"/>
              <a:t>Піфагора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прямі</a:t>
            </a:r>
            <a:r>
              <a:rPr lang="ru-RU" dirty="0"/>
              <a:t> кути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побудовані</a:t>
            </a:r>
            <a:r>
              <a:rPr lang="ru-RU" dirty="0"/>
              <a:t> в </a:t>
            </a:r>
            <a:r>
              <a:rPr lang="ru-RU" dirty="0" err="1"/>
              <a:t>Стародавньому</a:t>
            </a:r>
            <a:r>
              <a:rPr lang="ru-RU" dirty="0"/>
              <a:t> </a:t>
            </a:r>
            <a:r>
              <a:rPr lang="ru-RU" dirty="0" err="1"/>
              <a:t>Єгипті</a:t>
            </a:r>
            <a:r>
              <a:rPr lang="ru-RU" dirty="0"/>
              <a:t> точно і </a:t>
            </a:r>
            <a:r>
              <a:rPr lang="ru-RU" dirty="0" err="1"/>
              <a:t>землеміри</a:t>
            </a:r>
            <a:r>
              <a:rPr lang="ru-RU" dirty="0"/>
              <a:t> того часу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мотузки</a:t>
            </a:r>
            <a:r>
              <a:rPr lang="ru-RU" dirty="0"/>
              <a:t> з </a:t>
            </a:r>
            <a:r>
              <a:rPr lang="ru-RU" dirty="0" err="1"/>
              <a:t>вузлами</a:t>
            </a:r>
            <a:r>
              <a:rPr lang="ru-RU" dirty="0"/>
              <a:t> для </a:t>
            </a:r>
            <a:r>
              <a:rPr lang="ru-RU" dirty="0" err="1"/>
              <a:t>виміру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03" y="4231192"/>
            <a:ext cx="6667500" cy="2457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34" y="2787109"/>
            <a:ext cx="3541174" cy="231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741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Математичне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: 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користь</a:t>
            </a:r>
            <a:r>
              <a:rPr lang="ru-RU" dirty="0"/>
              <a:t> та як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розвинути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55789"/>
            <a:ext cx="8596668" cy="3880773"/>
          </a:xfrm>
        </p:spPr>
        <p:txBody>
          <a:bodyPr/>
          <a:lstStyle/>
          <a:p>
            <a:pPr algn="just"/>
            <a:r>
              <a:rPr lang="ru-RU" dirty="0" err="1"/>
              <a:t>Математичним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теоретичне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позбавлені</a:t>
            </a:r>
            <a:r>
              <a:rPr lang="ru-RU" dirty="0"/>
              <a:t> </a:t>
            </a:r>
            <a:r>
              <a:rPr lang="ru-RU" dirty="0" err="1"/>
              <a:t>речовинності</a:t>
            </a:r>
            <a:r>
              <a:rPr lang="ru-RU" dirty="0"/>
              <a:t> та </a:t>
            </a:r>
            <a:r>
              <a:rPr lang="ru-RU" dirty="0" err="1"/>
              <a:t>об'єднані</a:t>
            </a:r>
            <a:r>
              <a:rPr lang="ru-RU" dirty="0"/>
              <a:t> </a:t>
            </a:r>
            <a:r>
              <a:rPr lang="ru-RU" dirty="0" err="1"/>
              <a:t>відносинами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Воно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нам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рівняння</a:t>
            </a:r>
            <a:r>
              <a:rPr lang="ru-RU" dirty="0"/>
              <a:t>, а й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в </a:t>
            </a:r>
            <a:r>
              <a:rPr lang="ru-RU" dirty="0" err="1"/>
              <a:t>навчанні</a:t>
            </a:r>
            <a:r>
              <a:rPr lang="ru-RU" dirty="0"/>
              <a:t> </a:t>
            </a:r>
            <a:r>
              <a:rPr lang="ru-RU" dirty="0" err="1"/>
              <a:t>загалом.Людина</a:t>
            </a:r>
            <a:r>
              <a:rPr lang="ru-RU" dirty="0"/>
              <a:t> з </a:t>
            </a:r>
            <a:r>
              <a:rPr lang="ru-RU" dirty="0" err="1"/>
              <a:t>розвиненим</a:t>
            </a:r>
            <a:r>
              <a:rPr lang="ru-RU" dirty="0"/>
              <a:t> </a:t>
            </a:r>
            <a:r>
              <a:rPr lang="ru-RU" dirty="0" err="1"/>
              <a:t>математичним</a:t>
            </a:r>
            <a:r>
              <a:rPr lang="ru-RU" dirty="0"/>
              <a:t> </a:t>
            </a:r>
            <a:r>
              <a:rPr lang="ru-RU" dirty="0" err="1"/>
              <a:t>мисленням</a:t>
            </a:r>
            <a:r>
              <a:rPr lang="ru-RU" dirty="0"/>
              <a:t> </a:t>
            </a:r>
            <a:r>
              <a:rPr lang="ru-RU" dirty="0" err="1"/>
              <a:t>утримує</a:t>
            </a:r>
            <a:r>
              <a:rPr lang="ru-RU" dirty="0"/>
              <a:t> в </a:t>
            </a:r>
            <a:r>
              <a:rPr lang="ru-RU" dirty="0" err="1"/>
              <a:t>голові</a:t>
            </a:r>
            <a:r>
              <a:rPr lang="ru-RU" dirty="0"/>
              <a:t> велику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розуміє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будь-яка проблема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вміє</a:t>
            </a:r>
            <a:r>
              <a:rPr lang="ru-RU" dirty="0"/>
              <a:t> </a:t>
            </a:r>
            <a:r>
              <a:rPr lang="ru-RU" dirty="0" err="1"/>
              <a:t>розбивати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на </a:t>
            </a:r>
            <a:r>
              <a:rPr lang="ru-RU" dirty="0" err="1"/>
              <a:t>дрібніші</a:t>
            </a:r>
            <a:r>
              <a:rPr lang="ru-RU" dirty="0"/>
              <a:t> і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dirty="0" err="1"/>
              <a:t>взаємозв'язки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90" y="3783875"/>
            <a:ext cx="4898296" cy="2803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79" y="4467319"/>
            <a:ext cx="3502111" cy="19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985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9479"/>
            <a:ext cx="8596668" cy="1320800"/>
          </a:xfrm>
        </p:spPr>
        <p:txBody>
          <a:bodyPr/>
          <a:lstStyle/>
          <a:p>
            <a:pPr algn="ctr"/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про </a:t>
            </a:r>
            <a:r>
              <a:rPr lang="ru-RU" dirty="0" err="1"/>
              <a:t>вплив</a:t>
            </a:r>
            <a:r>
              <a:rPr lang="ru-RU" dirty="0"/>
              <a:t> математики на </a:t>
            </a:r>
            <a:r>
              <a:rPr lang="ru-RU" dirty="0" err="1"/>
              <a:t>людину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817304" cy="3880773"/>
          </a:xfrm>
        </p:spPr>
        <p:txBody>
          <a:bodyPr/>
          <a:lstStyle/>
          <a:p>
            <a:r>
              <a:rPr lang="ru-RU" dirty="0" err="1"/>
              <a:t>Успіхи</a:t>
            </a:r>
            <a:r>
              <a:rPr lang="ru-RU" dirty="0"/>
              <a:t> в </a:t>
            </a:r>
            <a:r>
              <a:rPr lang="ru-RU" dirty="0" err="1"/>
              <a:t>математиці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у </a:t>
            </a:r>
            <a:r>
              <a:rPr lang="ru-RU" dirty="0" err="1"/>
              <a:t>вивченні</a:t>
            </a:r>
            <a:r>
              <a:rPr lang="ru-RU" dirty="0"/>
              <a:t> </a:t>
            </a:r>
            <a:r>
              <a:rPr lang="ru-RU" dirty="0" err="1"/>
              <a:t>гуманітарних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endParaRPr lang="ru-RU" dirty="0"/>
          </a:p>
          <a:p>
            <a:r>
              <a:rPr lang="ru-RU" dirty="0" err="1"/>
              <a:t>Музика</a:t>
            </a:r>
            <a:r>
              <a:rPr lang="ru-RU" dirty="0"/>
              <a:t> та математика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449215"/>
            <a:ext cx="4010548" cy="2993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70" y="2309591"/>
            <a:ext cx="2974245" cy="1520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9647" t="18229" r="20996" b="15912"/>
          <a:stretch/>
        </p:blipFill>
        <p:spPr>
          <a:xfrm>
            <a:off x="5063847" y="3978876"/>
            <a:ext cx="4279693" cy="237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260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955" y="1419183"/>
            <a:ext cx="8596668" cy="3880773"/>
          </a:xfrm>
        </p:spPr>
        <p:txBody>
          <a:bodyPr/>
          <a:lstStyle/>
          <a:p>
            <a:pPr algn="just"/>
            <a:r>
              <a:rPr lang="ru-RU" dirty="0"/>
              <a:t>На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математика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корисна</a:t>
            </a:r>
            <a:r>
              <a:rPr lang="ru-RU" dirty="0"/>
              <a:t> і </a:t>
            </a:r>
            <a:r>
              <a:rPr lang="ru-RU" dirty="0" err="1"/>
              <a:t>важлива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але і </a:t>
            </a:r>
            <a:r>
              <a:rPr lang="ru-RU" dirty="0" err="1"/>
              <a:t>суспільства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математики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і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освіченішою</a:t>
            </a:r>
            <a:r>
              <a:rPr lang="ru-RU" dirty="0"/>
              <a:t>, </a:t>
            </a:r>
            <a:r>
              <a:rPr lang="ru-RU" dirty="0" err="1"/>
              <a:t>культурнішою</a:t>
            </a:r>
            <a:r>
              <a:rPr lang="ru-RU" dirty="0"/>
              <a:t> і </a:t>
            </a:r>
            <a:r>
              <a:rPr lang="ru-RU" dirty="0" err="1"/>
              <a:t>цілеспрямованішою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Мета проекту </a:t>
            </a:r>
            <a:r>
              <a:rPr lang="ru-RU" dirty="0" err="1"/>
              <a:t>досягнута</a:t>
            </a:r>
            <a:r>
              <a:rPr lang="ru-RU" dirty="0"/>
              <a:t>: я </a:t>
            </a:r>
            <a:r>
              <a:rPr lang="ru-RU" dirty="0" err="1"/>
              <a:t>з'ясувала</a:t>
            </a:r>
            <a:r>
              <a:rPr lang="ru-RU" dirty="0"/>
              <a:t>, яке </a:t>
            </a:r>
            <a:r>
              <a:rPr lang="ru-RU" dirty="0" err="1"/>
              <a:t>прикладне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математика, в </a:t>
            </a:r>
            <a:r>
              <a:rPr lang="ru-RU" dirty="0" err="1"/>
              <a:t>яких</a:t>
            </a:r>
            <a:r>
              <a:rPr lang="ru-RU" dirty="0"/>
              <a:t> сферах </a:t>
            </a:r>
            <a:r>
              <a:rPr lang="ru-RU" dirty="0" err="1"/>
              <a:t>використовується</a:t>
            </a:r>
            <a:r>
              <a:rPr lang="ru-RU" dirty="0"/>
              <a:t>, яку роль </a:t>
            </a:r>
            <a:r>
              <a:rPr lang="ru-RU" dirty="0" err="1"/>
              <a:t>грає</a:t>
            </a:r>
            <a:r>
              <a:rPr lang="ru-RU" dirty="0"/>
              <a:t> в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76" y="3815406"/>
            <a:ext cx="4876800" cy="257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25" y="3724228"/>
            <a:ext cx="3884012" cy="26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1605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56" y="256595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/>
              <a:t>Дякую</a:t>
            </a:r>
            <a:r>
              <a:rPr lang="ru-RU" sz="4400" dirty="0"/>
              <a:t> за </a:t>
            </a:r>
            <a:r>
              <a:rPr lang="ru-RU" sz="4400" dirty="0" err="1"/>
              <a:t>увагу</a:t>
            </a:r>
            <a:r>
              <a:rPr lang="ru-RU" sz="4400" dirty="0"/>
              <a:t>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3411" y="3522677"/>
            <a:ext cx="4148213" cy="32067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6" y="74141"/>
            <a:ext cx="3565515" cy="2263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73" y="0"/>
            <a:ext cx="2597751" cy="2656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16" y="3709143"/>
            <a:ext cx="3901722" cy="311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972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208" y="205840"/>
            <a:ext cx="8596668" cy="1542112"/>
          </a:xfrm>
        </p:spPr>
        <p:txBody>
          <a:bodyPr>
            <a:normAutofit fontScale="90000"/>
          </a:bodyPr>
          <a:lstStyle/>
          <a:p>
            <a:pPr algn="r"/>
            <a:br>
              <a:rPr lang="ru-RU" dirty="0"/>
            </a:br>
            <a:r>
              <a:rPr lang="ru-RU" sz="2200" dirty="0" err="1"/>
              <a:t>Серед</a:t>
            </a:r>
            <a:r>
              <a:rPr lang="ru-RU" sz="2200" dirty="0"/>
              <a:t> </a:t>
            </a:r>
            <a:r>
              <a:rPr lang="ru-RU" sz="2200" dirty="0" err="1"/>
              <a:t>усіх</a:t>
            </a:r>
            <a:r>
              <a:rPr lang="ru-RU" sz="2200" dirty="0"/>
              <a:t> наук,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відкривають</a:t>
            </a:r>
            <a:r>
              <a:rPr lang="ru-RU" sz="2200" dirty="0"/>
              <a:t> </a:t>
            </a:r>
            <a:r>
              <a:rPr lang="ru-RU" sz="2200" dirty="0" err="1"/>
              <a:t>людству</a:t>
            </a:r>
            <a:r>
              <a:rPr lang="ru-RU" sz="2200" dirty="0"/>
              <a:t> шлях до </a:t>
            </a:r>
            <a:r>
              <a:rPr lang="ru-RU" sz="2200" dirty="0" err="1"/>
              <a:t>пізнання</a:t>
            </a:r>
            <a:r>
              <a:rPr lang="ru-RU" sz="2200" dirty="0"/>
              <a:t> </a:t>
            </a:r>
            <a:r>
              <a:rPr lang="ru-RU" sz="2200" dirty="0" err="1"/>
              <a:t>законів</a:t>
            </a:r>
            <a:r>
              <a:rPr lang="ru-RU" sz="2200" dirty="0"/>
              <a:t> </a:t>
            </a:r>
            <a:r>
              <a:rPr lang="ru-RU" sz="2200" dirty="0" err="1"/>
              <a:t>природи</a:t>
            </a:r>
            <a:r>
              <a:rPr lang="ru-RU" sz="2200" dirty="0"/>
              <a:t>, </a:t>
            </a:r>
            <a:r>
              <a:rPr lang="ru-RU" sz="2200" dirty="0" err="1"/>
              <a:t>наймогутніша</a:t>
            </a:r>
            <a:r>
              <a:rPr lang="ru-RU" sz="2200" dirty="0"/>
              <a:t>, </a:t>
            </a:r>
            <a:r>
              <a:rPr lang="ru-RU" sz="2200" dirty="0" err="1"/>
              <a:t>найвеличніша</a:t>
            </a:r>
            <a:r>
              <a:rPr lang="ru-RU" sz="2200" dirty="0"/>
              <a:t> наука - математика. </a:t>
            </a:r>
            <a:br>
              <a:rPr lang="ru-RU" sz="2200" dirty="0"/>
            </a:br>
            <a:r>
              <a:rPr lang="ru-RU" sz="2200" dirty="0"/>
              <a:t>С. </a:t>
            </a:r>
            <a:r>
              <a:rPr lang="ru-RU" sz="2200" dirty="0" err="1"/>
              <a:t>Ковалевська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812214"/>
            <a:ext cx="8804417" cy="3880773"/>
          </a:xfrm>
        </p:spPr>
        <p:txBody>
          <a:bodyPr/>
          <a:lstStyle/>
          <a:p>
            <a:r>
              <a:rPr lang="ru-RU" b="1" dirty="0"/>
              <a:t>Мета </a:t>
            </a:r>
            <a:r>
              <a:rPr lang="ru-RU" b="1" dirty="0" err="1"/>
              <a:t>дослідження</a:t>
            </a:r>
            <a:r>
              <a:rPr lang="ru-RU" dirty="0"/>
              <a:t>: </a:t>
            </a:r>
            <a:r>
              <a:rPr lang="ru-RU" dirty="0" err="1"/>
              <a:t>з'ясувати</a:t>
            </a:r>
            <a:r>
              <a:rPr lang="ru-RU" dirty="0"/>
              <a:t>, яке </a:t>
            </a:r>
            <a:r>
              <a:rPr lang="ru-RU" dirty="0" err="1"/>
              <a:t>прикладне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алгебра і </a:t>
            </a:r>
            <a:r>
              <a:rPr lang="ru-RU" dirty="0" err="1"/>
              <a:t>геометрія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областях </a:t>
            </a:r>
            <a:r>
              <a:rPr lang="ru-RU" dirty="0" err="1"/>
              <a:t>використовуються</a:t>
            </a:r>
            <a:r>
              <a:rPr lang="ru-RU" dirty="0"/>
              <a:t>, яку роль </a:t>
            </a:r>
            <a:r>
              <a:rPr lang="ru-RU" dirty="0" err="1"/>
              <a:t>грає</a:t>
            </a:r>
            <a:r>
              <a:rPr lang="ru-RU" dirty="0"/>
              <a:t> математика у </a:t>
            </a:r>
            <a:r>
              <a:rPr lang="ru-RU" dirty="0" err="1"/>
              <a:t>житті</a:t>
            </a:r>
            <a:r>
              <a:rPr lang="ru-RU" dirty="0"/>
              <a:t>.</a:t>
            </a:r>
          </a:p>
          <a:p>
            <a:r>
              <a:rPr lang="ru-RU" b="1" dirty="0" err="1"/>
              <a:t>Основне</a:t>
            </a:r>
            <a:r>
              <a:rPr lang="ru-RU" b="1" dirty="0"/>
              <a:t> </a:t>
            </a:r>
            <a:r>
              <a:rPr lang="ru-RU" b="1" dirty="0" err="1"/>
              <a:t>питання</a:t>
            </a:r>
            <a:r>
              <a:rPr lang="ru-RU" b="1" dirty="0"/>
              <a:t> проекту</a:t>
            </a:r>
            <a:r>
              <a:rPr lang="ru-RU" dirty="0"/>
              <a:t>: Як часто ми </a:t>
            </a:r>
            <a:r>
              <a:rPr lang="ru-RU" dirty="0" err="1"/>
              <a:t>зустрічаємося</a:t>
            </a:r>
            <a:r>
              <a:rPr lang="ru-RU" dirty="0"/>
              <a:t> з математикою у </a:t>
            </a:r>
            <a:r>
              <a:rPr lang="ru-RU" dirty="0" err="1"/>
              <a:t>житті</a:t>
            </a:r>
            <a:r>
              <a:rPr lang="ru-RU" dirty="0"/>
              <a:t>?  </a:t>
            </a:r>
          </a:p>
          <a:p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дослідження</a:t>
            </a:r>
            <a:r>
              <a:rPr lang="ru-RU" dirty="0"/>
              <a:t>: </a:t>
            </a:r>
            <a:r>
              <a:rPr lang="ru-RU" dirty="0" err="1"/>
              <a:t>аналітичний</a:t>
            </a:r>
            <a:r>
              <a:rPr lang="ru-RU" dirty="0"/>
              <a:t>, </a:t>
            </a:r>
            <a:r>
              <a:rPr lang="ru-RU" dirty="0" err="1"/>
              <a:t>пошуковий</a:t>
            </a:r>
            <a:r>
              <a:rPr lang="ru-RU" dirty="0"/>
              <a:t>, </a:t>
            </a:r>
            <a:r>
              <a:rPr lang="ru-RU" dirty="0" err="1"/>
              <a:t>описовий</a:t>
            </a:r>
            <a:r>
              <a:rPr lang="ru-RU" dirty="0"/>
              <a:t>, </a:t>
            </a:r>
            <a:r>
              <a:rPr lang="ru-RU" dirty="0" err="1"/>
              <a:t>статистичний</a:t>
            </a:r>
            <a:r>
              <a:rPr lang="ru-RU" dirty="0"/>
              <a:t>, </a:t>
            </a:r>
            <a:r>
              <a:rPr lang="ru-RU" dirty="0" err="1"/>
              <a:t>математичне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,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973" y="4322135"/>
            <a:ext cx="3425136" cy="233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352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</p:spPr>
        <p:txBody>
          <a:bodyPr/>
          <a:lstStyle/>
          <a:p>
            <a:pPr algn="ctr"/>
            <a:r>
              <a:rPr lang="ru-RU" dirty="0" err="1"/>
              <a:t>Історична</a:t>
            </a:r>
            <a:r>
              <a:rPr lang="ru-RU" dirty="0"/>
              <a:t> </a:t>
            </a:r>
            <a:r>
              <a:rPr lang="ru-RU" dirty="0" err="1"/>
              <a:t>довідка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801" y="1794865"/>
            <a:ext cx="6168309" cy="3880773"/>
          </a:xfrm>
        </p:spPr>
        <p:txBody>
          <a:bodyPr/>
          <a:lstStyle/>
          <a:p>
            <a:pPr algn="just"/>
            <a:r>
              <a:rPr lang="ru-RU" dirty="0"/>
              <a:t>З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повсякденному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не могла </a:t>
            </a:r>
            <a:r>
              <a:rPr lang="ru-RU" dirty="0" err="1"/>
              <a:t>обійтися</a:t>
            </a:r>
            <a:r>
              <a:rPr lang="ru-RU" dirty="0"/>
              <a:t> без </a:t>
            </a:r>
            <a:r>
              <a:rPr lang="ru-RU" dirty="0" err="1"/>
              <a:t>рахунку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народ </a:t>
            </a:r>
            <a:r>
              <a:rPr lang="ru-RU" dirty="0" err="1"/>
              <a:t>відчував</a:t>
            </a:r>
            <a:r>
              <a:rPr lang="ru-RU" dirty="0"/>
              <a:t> потребу у </a:t>
            </a:r>
            <a:r>
              <a:rPr lang="ru-RU" dirty="0" err="1"/>
              <a:t>найпростіших</a:t>
            </a:r>
            <a:r>
              <a:rPr lang="ru-RU" dirty="0"/>
              <a:t> </a:t>
            </a:r>
            <a:r>
              <a:rPr lang="ru-RU" dirty="0" err="1"/>
              <a:t>арифметичних</a:t>
            </a:r>
            <a:r>
              <a:rPr lang="ru-RU" dirty="0"/>
              <a:t> </a:t>
            </a:r>
            <a:r>
              <a:rPr lang="ru-RU" dirty="0" err="1"/>
              <a:t>підрахунках</a:t>
            </a:r>
            <a:r>
              <a:rPr lang="ru-RU" dirty="0"/>
              <a:t>, вони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задовго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перших </a:t>
            </a:r>
            <a:r>
              <a:rPr lang="ru-RU" dirty="0" err="1"/>
              <a:t>зародків</a:t>
            </a:r>
            <a:r>
              <a:rPr lang="ru-RU" dirty="0"/>
              <a:t> </a:t>
            </a:r>
            <a:r>
              <a:rPr lang="ru-RU" dirty="0" err="1"/>
              <a:t>писемності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первісні</a:t>
            </a:r>
            <a:r>
              <a:rPr lang="ru-RU" dirty="0"/>
              <a:t> племена </a:t>
            </a:r>
            <a:r>
              <a:rPr lang="ru-RU" dirty="0" err="1"/>
              <a:t>підраховували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зіставляючи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пальці</a:t>
            </a:r>
            <a:r>
              <a:rPr lang="ru-RU" dirty="0"/>
              <a:t> рук і </a:t>
            </a:r>
            <a:r>
              <a:rPr lang="ru-RU" dirty="0" err="1"/>
              <a:t>ніг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" y="4673444"/>
            <a:ext cx="2747447" cy="2184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365" y="4566614"/>
            <a:ext cx="2908189" cy="2141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747" y="1591650"/>
            <a:ext cx="3026906" cy="355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9838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0463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Як часто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пересікається</a:t>
            </a:r>
            <a:r>
              <a:rPr lang="ru-RU" dirty="0"/>
              <a:t> з математикою у </a:t>
            </a:r>
            <a:r>
              <a:rPr lang="ru-RU" dirty="0" err="1"/>
              <a:t>побуті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55789"/>
            <a:ext cx="8596668" cy="3880773"/>
          </a:xfrm>
        </p:spPr>
        <p:txBody>
          <a:bodyPr/>
          <a:lstStyle/>
          <a:p>
            <a:pPr algn="just"/>
            <a:r>
              <a:rPr lang="ru-RU" dirty="0"/>
              <a:t>Наш порядок дня - режим - не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 як </a:t>
            </a:r>
            <a:r>
              <a:rPr lang="ru-RU" dirty="0" err="1"/>
              <a:t>визначення</a:t>
            </a:r>
            <a:r>
              <a:rPr lang="ru-RU" dirty="0"/>
              <a:t> часу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дня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нескладних</a:t>
            </a:r>
            <a:r>
              <a:rPr lang="ru-RU" dirty="0"/>
              <a:t> </a:t>
            </a:r>
            <a:r>
              <a:rPr lang="ru-RU" dirty="0" err="1"/>
              <a:t>математичних</a:t>
            </a:r>
            <a:r>
              <a:rPr lang="ru-RU" dirty="0"/>
              <a:t> </a:t>
            </a:r>
            <a:r>
              <a:rPr lang="ru-RU" dirty="0" err="1"/>
              <a:t>обчислень</a:t>
            </a:r>
            <a:r>
              <a:rPr lang="ru-RU" dirty="0"/>
              <a:t>.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: </a:t>
            </a:r>
            <a:r>
              <a:rPr lang="ru-RU" dirty="0" err="1"/>
              <a:t>рахувати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скільки</a:t>
            </a:r>
            <a:r>
              <a:rPr lang="ru-RU" dirty="0"/>
              <a:t> грошей </a:t>
            </a:r>
            <a:r>
              <a:rPr lang="ru-RU" dirty="0" err="1"/>
              <a:t>надходить</a:t>
            </a:r>
            <a:r>
              <a:rPr lang="ru-RU" dirty="0"/>
              <a:t> у </a:t>
            </a:r>
            <a:r>
              <a:rPr lang="ru-RU" dirty="0" err="1"/>
              <a:t>сімейний</a:t>
            </a:r>
            <a:r>
              <a:rPr lang="ru-RU" dirty="0"/>
              <a:t> бюджет,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скільки</a:t>
            </a:r>
            <a:r>
              <a:rPr lang="ru-RU" dirty="0"/>
              <a:t> грошей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витратити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5" y="3515409"/>
            <a:ext cx="4259992" cy="2918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965" y="3515409"/>
            <a:ext cx="3467342" cy="34673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930">
            <a:off x="7676356" y="3482457"/>
            <a:ext cx="2439150" cy="2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8850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8009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Перспектива та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математики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6809187" cy="3880773"/>
          </a:xfrm>
        </p:spPr>
        <p:txBody>
          <a:bodyPr/>
          <a:lstStyle/>
          <a:p>
            <a:pPr algn="just"/>
            <a:r>
              <a:rPr lang="ru-RU" dirty="0"/>
              <a:t>Математика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у ХХІ </a:t>
            </a:r>
            <a:r>
              <a:rPr lang="ru-RU" dirty="0" err="1"/>
              <a:t>столітті</a:t>
            </a:r>
            <a:r>
              <a:rPr lang="ru-RU" dirty="0"/>
              <a:t>, основою </a:t>
            </a:r>
            <a:r>
              <a:rPr lang="ru-RU" dirty="0" err="1"/>
              <a:t>інноваційного</a:t>
            </a:r>
            <a:r>
              <a:rPr lang="ru-RU" dirty="0"/>
              <a:t>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та полем </a:t>
            </a:r>
            <a:r>
              <a:rPr lang="ru-RU" dirty="0" err="1"/>
              <a:t>найефективніших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Якби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не знала математику, вона не могла </a:t>
            </a:r>
            <a:r>
              <a:rPr lang="ru-RU" dirty="0" err="1"/>
              <a:t>винайти</a:t>
            </a:r>
            <a:r>
              <a:rPr lang="ru-RU" dirty="0"/>
              <a:t> </a:t>
            </a:r>
            <a:r>
              <a:rPr lang="ru-RU" dirty="0" err="1"/>
              <a:t>літак</a:t>
            </a:r>
            <a:r>
              <a:rPr lang="ru-RU" dirty="0"/>
              <a:t>, </a:t>
            </a:r>
            <a:r>
              <a:rPr lang="ru-RU" dirty="0" err="1"/>
              <a:t>автомобіль</a:t>
            </a:r>
            <a:r>
              <a:rPr lang="ru-RU" dirty="0"/>
              <a:t>, </a:t>
            </a:r>
            <a:r>
              <a:rPr lang="ru-RU" dirty="0" err="1"/>
              <a:t>пральну</a:t>
            </a:r>
            <a:r>
              <a:rPr lang="ru-RU" dirty="0"/>
              <a:t> машину, холодильник, </a:t>
            </a:r>
            <a:r>
              <a:rPr lang="ru-RU" dirty="0" err="1"/>
              <a:t>телевізор</a:t>
            </a:r>
            <a:r>
              <a:rPr lang="ru-RU" dirty="0"/>
              <a:t> та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техніку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086853"/>
            <a:ext cx="4056373" cy="2693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4100975"/>
            <a:ext cx="3266344" cy="2693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580" y="2016615"/>
            <a:ext cx="2228335" cy="22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09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291" y="387178"/>
            <a:ext cx="8596668" cy="1320800"/>
          </a:xfrm>
        </p:spPr>
        <p:txBody>
          <a:bodyPr/>
          <a:lstStyle/>
          <a:p>
            <a:r>
              <a:rPr lang="ru-RU" dirty="0"/>
              <a:t>Думка </a:t>
            </a:r>
            <a:r>
              <a:rPr lang="ru-RU" dirty="0" err="1"/>
              <a:t>вчених</a:t>
            </a:r>
            <a:r>
              <a:rPr lang="ru-RU" dirty="0"/>
              <a:t> про математику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543" y="2135711"/>
            <a:ext cx="5780860" cy="3405790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/>
              <a:t>Галілей</a:t>
            </a:r>
            <a:r>
              <a:rPr lang="ru-RU" sz="2000" dirty="0"/>
              <a:t>: «</a:t>
            </a:r>
            <a:r>
              <a:rPr lang="ru-RU" sz="2000" dirty="0" err="1"/>
              <a:t>Філософія</a:t>
            </a:r>
            <a:r>
              <a:rPr lang="ru-RU" sz="2000" dirty="0"/>
              <a:t> написана в </a:t>
            </a:r>
            <a:r>
              <a:rPr lang="ru-RU" sz="2000" dirty="0" err="1"/>
              <a:t>грандіозній</a:t>
            </a:r>
            <a:r>
              <a:rPr lang="ru-RU" sz="2000" dirty="0"/>
              <a:t> </a:t>
            </a:r>
            <a:r>
              <a:rPr lang="ru-RU" sz="2000" dirty="0" err="1"/>
              <a:t>книзі</a:t>
            </a:r>
            <a:r>
              <a:rPr lang="ru-RU" sz="2000" dirty="0"/>
              <a:t> - </a:t>
            </a:r>
            <a:r>
              <a:rPr lang="ru-RU" sz="2000" dirty="0" err="1"/>
              <a:t>Всесвіті</a:t>
            </a:r>
            <a:r>
              <a:rPr lang="ru-RU" sz="2000" dirty="0"/>
              <a:t>, яка </a:t>
            </a:r>
            <a:r>
              <a:rPr lang="ru-RU" sz="2000" dirty="0" err="1"/>
              <a:t>відкрита</a:t>
            </a:r>
            <a:r>
              <a:rPr lang="ru-RU" sz="2000" dirty="0"/>
              <a:t> </a:t>
            </a:r>
            <a:r>
              <a:rPr lang="ru-RU" sz="2000" dirty="0" err="1"/>
              <a:t>нашому</a:t>
            </a:r>
            <a:r>
              <a:rPr lang="ru-RU" sz="2000" dirty="0"/>
              <a:t> пильному </a:t>
            </a:r>
            <a:r>
              <a:rPr lang="ru-RU" sz="2000" dirty="0" err="1"/>
              <a:t>погляду</a:t>
            </a:r>
            <a:r>
              <a:rPr lang="ru-RU" sz="2000" dirty="0"/>
              <a:t>. Але </a:t>
            </a:r>
            <a:r>
              <a:rPr lang="ru-RU" sz="2000" dirty="0" err="1"/>
              <a:t>зрозуміти</a:t>
            </a:r>
            <a:r>
              <a:rPr lang="ru-RU" sz="2000" dirty="0"/>
              <a:t> </a:t>
            </a:r>
            <a:r>
              <a:rPr lang="ru-RU" sz="2000" dirty="0" err="1"/>
              <a:t>цю</a:t>
            </a:r>
            <a:r>
              <a:rPr lang="ru-RU" sz="2000" dirty="0"/>
              <a:t> книгу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той, </a:t>
            </a:r>
            <a:r>
              <a:rPr lang="ru-RU" sz="2000" dirty="0" err="1"/>
              <a:t>хто</a:t>
            </a:r>
            <a:r>
              <a:rPr lang="ru-RU" sz="2000" dirty="0"/>
              <a:t> </a:t>
            </a:r>
            <a:r>
              <a:rPr lang="ru-RU" sz="2000" dirty="0" err="1"/>
              <a:t>навчився</a:t>
            </a:r>
            <a:r>
              <a:rPr lang="ru-RU" sz="2000" dirty="0"/>
              <a:t> </a:t>
            </a:r>
            <a:r>
              <a:rPr lang="ru-RU" sz="2000" dirty="0" err="1"/>
              <a:t>розуміти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мову</a:t>
            </a:r>
            <a:r>
              <a:rPr lang="ru-RU" sz="2000" dirty="0"/>
              <a:t> та знаки, </a:t>
            </a:r>
            <a:r>
              <a:rPr lang="ru-RU" sz="2000" dirty="0" err="1"/>
              <a:t>якими</a:t>
            </a:r>
            <a:r>
              <a:rPr lang="ru-RU" sz="2000" dirty="0"/>
              <a:t> вона </a:t>
            </a:r>
            <a:r>
              <a:rPr lang="ru-RU" sz="2000" dirty="0" err="1"/>
              <a:t>викладена</a:t>
            </a:r>
            <a:r>
              <a:rPr lang="ru-RU" sz="2000" dirty="0"/>
              <a:t>. Написана вона </a:t>
            </a:r>
            <a:r>
              <a:rPr lang="ru-RU" sz="2000" dirty="0" err="1"/>
              <a:t>мовою</a:t>
            </a:r>
            <a:r>
              <a:rPr lang="ru-RU" sz="2000" dirty="0"/>
              <a:t> математики...».</a:t>
            </a:r>
          </a:p>
          <a:p>
            <a:pPr algn="just"/>
            <a:r>
              <a:rPr lang="ru-RU" sz="2000" dirty="0"/>
              <a:t>Леонардо да </a:t>
            </a:r>
            <a:r>
              <a:rPr lang="ru-RU" sz="2000" dirty="0" err="1"/>
              <a:t>Вінчі</a:t>
            </a:r>
            <a:r>
              <a:rPr lang="ru-RU" sz="2000" dirty="0"/>
              <a:t>: «</a:t>
            </a:r>
            <a:r>
              <a:rPr lang="ru-RU" sz="2000" dirty="0" err="1"/>
              <a:t>Жодне</a:t>
            </a:r>
            <a:r>
              <a:rPr lang="ru-RU" sz="2000" dirty="0"/>
              <a:t> </a:t>
            </a:r>
            <a:r>
              <a:rPr lang="ru-RU" sz="2000" dirty="0" err="1"/>
              <a:t>людське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не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називатися</a:t>
            </a:r>
            <a:r>
              <a:rPr lang="ru-RU" sz="2000" dirty="0"/>
              <a:t> </a:t>
            </a:r>
            <a:r>
              <a:rPr lang="ru-RU" sz="2000" dirty="0" err="1"/>
              <a:t>істинною</a:t>
            </a:r>
            <a:r>
              <a:rPr lang="ru-RU" sz="2000" dirty="0"/>
              <a:t> наукою,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воно</a:t>
            </a:r>
            <a:r>
              <a:rPr lang="ru-RU" sz="2000" dirty="0"/>
              <a:t> не </a:t>
            </a:r>
            <a:r>
              <a:rPr lang="ru-RU" sz="2000" dirty="0" err="1"/>
              <a:t>пройшло</a:t>
            </a:r>
            <a:r>
              <a:rPr lang="ru-RU" sz="2000" dirty="0"/>
              <a:t> через </a:t>
            </a:r>
            <a:r>
              <a:rPr lang="ru-RU" sz="2000" dirty="0" err="1"/>
              <a:t>математичні</a:t>
            </a:r>
            <a:r>
              <a:rPr lang="ru-RU" sz="2000" dirty="0"/>
              <a:t> </a:t>
            </a:r>
            <a:r>
              <a:rPr lang="ru-RU" sz="2000" dirty="0" err="1"/>
              <a:t>докази</a:t>
            </a:r>
            <a:r>
              <a:rPr lang="ru-RU" sz="2000" dirty="0"/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400" y="424610"/>
            <a:ext cx="1762548" cy="1873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291" y="2006641"/>
            <a:ext cx="1565460" cy="2030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936" y="3404574"/>
            <a:ext cx="1600632" cy="2136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761" y="4671045"/>
            <a:ext cx="1561990" cy="203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429226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31" y="337751"/>
            <a:ext cx="8596668" cy="1320800"/>
          </a:xfrm>
        </p:spPr>
        <p:txBody>
          <a:bodyPr/>
          <a:lstStyle/>
          <a:p>
            <a:pPr algn="ctr"/>
            <a:r>
              <a:rPr lang="ru-RU" dirty="0" err="1"/>
              <a:t>Наочні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математики у </a:t>
            </a:r>
            <a:r>
              <a:rPr lang="ru-RU" dirty="0" err="1"/>
              <a:t>природі</a:t>
            </a:r>
            <a:r>
              <a:rPr lang="ru-RU" dirty="0"/>
              <a:t>. </a:t>
            </a:r>
            <a:r>
              <a:rPr lang="ru-RU" dirty="0" err="1"/>
              <a:t>Симетрія</a:t>
            </a:r>
            <a:r>
              <a:rPr lang="ru-RU" dirty="0"/>
              <a:t> </a:t>
            </a:r>
            <a:r>
              <a:rPr lang="ru-RU" dirty="0" err="1"/>
              <a:t>осьова</a:t>
            </a:r>
            <a:r>
              <a:rPr lang="ru-RU" dirty="0"/>
              <a:t>, </a:t>
            </a:r>
            <a:r>
              <a:rPr lang="ru-RU" dirty="0" err="1"/>
              <a:t>променева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431" y="1668377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err="1"/>
              <a:t>Симетрія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пропорційність</a:t>
            </a:r>
            <a:r>
              <a:rPr lang="ru-RU" sz="2000" dirty="0"/>
              <a:t>, </a:t>
            </a:r>
            <a:r>
              <a:rPr lang="ru-RU" sz="2000" dirty="0" err="1"/>
              <a:t>пропорційність</a:t>
            </a:r>
            <a:r>
              <a:rPr lang="ru-RU" sz="2000" dirty="0"/>
              <a:t> </a:t>
            </a:r>
            <a:r>
              <a:rPr lang="ru-RU" sz="2000" dirty="0" err="1"/>
              <a:t>розташування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 </a:t>
            </a:r>
            <a:r>
              <a:rPr lang="ru-RU" sz="2000" dirty="0" err="1"/>
              <a:t>цілого</a:t>
            </a:r>
            <a:r>
              <a:rPr lang="ru-RU" sz="2000" dirty="0"/>
              <a:t> у </a:t>
            </a:r>
            <a:r>
              <a:rPr lang="ru-RU" sz="2000" dirty="0" err="1"/>
              <a:t>просторі</a:t>
            </a:r>
            <a:r>
              <a:rPr lang="ru-RU" sz="2000" dirty="0"/>
              <a:t>, </a:t>
            </a:r>
            <a:r>
              <a:rPr lang="ru-RU" sz="2000" dirty="0" err="1"/>
              <a:t>повна</a:t>
            </a:r>
            <a:r>
              <a:rPr lang="ru-RU" sz="2000" dirty="0"/>
              <a:t> </a:t>
            </a:r>
            <a:r>
              <a:rPr lang="ru-RU" sz="2000" dirty="0" err="1"/>
              <a:t>відповідність</a:t>
            </a:r>
            <a:r>
              <a:rPr lang="ru-RU" sz="2000" dirty="0"/>
              <a:t> </a:t>
            </a:r>
            <a:r>
              <a:rPr lang="ru-RU" sz="2000" dirty="0" err="1"/>
              <a:t>однієї</a:t>
            </a:r>
            <a:r>
              <a:rPr lang="ru-RU" sz="2000" dirty="0"/>
              <a:t> </a:t>
            </a:r>
            <a:r>
              <a:rPr lang="ru-RU" sz="2000" dirty="0" err="1"/>
              <a:t>половини</a:t>
            </a:r>
            <a:r>
              <a:rPr lang="ru-RU" sz="2000" dirty="0"/>
              <a:t> </a:t>
            </a:r>
            <a:r>
              <a:rPr lang="ru-RU" sz="2000" dirty="0" err="1"/>
              <a:t>цілого</a:t>
            </a:r>
            <a:r>
              <a:rPr lang="ru-RU" sz="2000" dirty="0"/>
              <a:t> </a:t>
            </a:r>
            <a:r>
              <a:rPr lang="ru-RU" sz="2000" dirty="0" err="1"/>
              <a:t>іншій</a:t>
            </a:r>
            <a:r>
              <a:rPr lang="ru-RU" sz="2000" dirty="0"/>
              <a:t> </a:t>
            </a:r>
            <a:r>
              <a:rPr lang="ru-RU" sz="2000" dirty="0" err="1"/>
              <a:t>половині</a:t>
            </a:r>
            <a:r>
              <a:rPr lang="ru-RU" sz="2000" dirty="0"/>
              <a:t>. </a:t>
            </a:r>
            <a:r>
              <a:rPr lang="ru-RU" sz="2000" dirty="0" err="1"/>
              <a:t>Уважне</a:t>
            </a:r>
            <a:r>
              <a:rPr lang="ru-RU" sz="2000" dirty="0"/>
              <a:t> </a:t>
            </a:r>
            <a:r>
              <a:rPr lang="ru-RU" sz="2000" dirty="0" err="1"/>
              <a:t>спостереження</a:t>
            </a:r>
            <a:r>
              <a:rPr lang="ru-RU" sz="2000" dirty="0"/>
              <a:t> </a:t>
            </a:r>
            <a:r>
              <a:rPr lang="ru-RU" sz="2000" dirty="0" err="1"/>
              <a:t>вказує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основу </a:t>
            </a:r>
            <a:r>
              <a:rPr lang="ru-RU" sz="2000" dirty="0" err="1"/>
              <a:t>краси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форм становить </a:t>
            </a:r>
            <a:r>
              <a:rPr lang="ru-RU" sz="2000" dirty="0" err="1"/>
              <a:t>симетрія</a:t>
            </a:r>
            <a:r>
              <a:rPr lang="ru-RU" sz="2000" dirty="0"/>
              <a:t>. </a:t>
            </a:r>
          </a:p>
          <a:p>
            <a:pPr algn="just"/>
            <a:r>
              <a:rPr lang="ru-RU" sz="2000" b="1" dirty="0" err="1"/>
              <a:t>Осьова</a:t>
            </a:r>
            <a:r>
              <a:rPr lang="ru-RU" sz="2000" b="1" dirty="0"/>
              <a:t> </a:t>
            </a:r>
            <a:r>
              <a:rPr lang="ru-RU" sz="2000" b="1" dirty="0" err="1"/>
              <a:t>симетрія</a:t>
            </a:r>
            <a:r>
              <a:rPr lang="ru-RU" sz="2000" b="1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симетрія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проведеної</a:t>
            </a:r>
            <a:r>
              <a:rPr lang="ru-RU" sz="2000" dirty="0"/>
              <a:t> </a:t>
            </a:r>
            <a:r>
              <a:rPr lang="ru-RU" sz="2000" dirty="0" err="1"/>
              <a:t>прямої</a:t>
            </a:r>
            <a:r>
              <a:rPr lang="ru-RU" sz="2000" dirty="0"/>
              <a:t> (</a:t>
            </a:r>
            <a:r>
              <a:rPr lang="ru-RU" sz="2000" dirty="0" err="1"/>
              <a:t>осі</a:t>
            </a:r>
            <a:r>
              <a:rPr lang="ru-RU" sz="2000" dirty="0"/>
              <a:t>).</a:t>
            </a:r>
          </a:p>
          <a:p>
            <a:pPr algn="just"/>
            <a:r>
              <a:rPr lang="ru-RU" sz="2000" b="1" dirty="0" err="1"/>
              <a:t>Променева</a:t>
            </a:r>
            <a:r>
              <a:rPr lang="ru-RU" sz="2000" b="1" dirty="0"/>
              <a:t> </a:t>
            </a:r>
            <a:r>
              <a:rPr lang="ru-RU" sz="2000" b="1" dirty="0" err="1"/>
              <a:t>симетрія</a:t>
            </a:r>
            <a:r>
              <a:rPr lang="ru-RU" sz="2000" b="1" dirty="0"/>
              <a:t> </a:t>
            </a:r>
            <a:r>
              <a:rPr lang="ru-RU" sz="2000" dirty="0"/>
              <a:t>— форма </a:t>
            </a:r>
            <a:r>
              <a:rPr lang="ru-RU" sz="2000" dirty="0" err="1"/>
              <a:t>симетрії</a:t>
            </a:r>
            <a:r>
              <a:rPr lang="ru-RU" sz="2000" dirty="0"/>
              <a:t>, коли </a:t>
            </a:r>
            <a:r>
              <a:rPr lang="ru-RU" sz="2000" dirty="0" err="1"/>
              <a:t>тіло</a:t>
            </a:r>
            <a:r>
              <a:rPr lang="ru-RU" sz="2000" dirty="0"/>
              <a:t> (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постать</a:t>
            </a:r>
            <a:r>
              <a:rPr lang="ru-RU" sz="2000" dirty="0"/>
              <a:t>) </a:t>
            </a:r>
            <a:r>
              <a:rPr lang="ru-RU" sz="2000" dirty="0" err="1"/>
              <a:t>збігається</a:t>
            </a:r>
            <a:r>
              <a:rPr lang="ru-RU" sz="2000" dirty="0"/>
              <a:t>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собою при </a:t>
            </a:r>
            <a:r>
              <a:rPr lang="ru-RU" sz="2000" dirty="0" err="1"/>
              <a:t>обертанні</a:t>
            </a:r>
            <a:r>
              <a:rPr lang="ru-RU" sz="2000" dirty="0"/>
              <a:t> </a:t>
            </a:r>
            <a:r>
              <a:rPr lang="ru-RU" sz="2000" dirty="0" err="1"/>
              <a:t>об'єкта</a:t>
            </a:r>
            <a:r>
              <a:rPr lang="ru-RU" sz="2000" dirty="0"/>
              <a:t> </a:t>
            </a:r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певної</a:t>
            </a:r>
            <a:r>
              <a:rPr lang="ru-RU" sz="2000" dirty="0"/>
              <a:t> точки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прямої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02" y="4634042"/>
            <a:ext cx="4743450" cy="2038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100" y="4397332"/>
            <a:ext cx="2977321" cy="24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95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796" y="314564"/>
            <a:ext cx="8596668" cy="889686"/>
          </a:xfrm>
        </p:spPr>
        <p:txBody>
          <a:bodyPr/>
          <a:lstStyle/>
          <a:p>
            <a:pPr algn="ctr"/>
            <a:r>
              <a:rPr lang="ru-RU" dirty="0" err="1"/>
              <a:t>Логарифмічна</a:t>
            </a:r>
            <a:r>
              <a:rPr lang="ru-RU" dirty="0"/>
              <a:t> </a:t>
            </a:r>
            <a:r>
              <a:rPr lang="ru-RU" dirty="0" err="1"/>
              <a:t>спіраль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944" y="1799331"/>
            <a:ext cx="5954285" cy="3880773"/>
          </a:xfrm>
        </p:spPr>
        <p:txBody>
          <a:bodyPr/>
          <a:lstStyle/>
          <a:p>
            <a:pPr algn="just"/>
            <a:r>
              <a:rPr lang="ru-RU" dirty="0" err="1"/>
              <a:t>Логарифмічна</a:t>
            </a:r>
            <a:r>
              <a:rPr lang="ru-RU" dirty="0"/>
              <a:t> </a:t>
            </a:r>
            <a:r>
              <a:rPr lang="ru-RU" dirty="0" err="1"/>
              <a:t>спіраль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в </a:t>
            </a:r>
            <a:r>
              <a:rPr lang="ru-RU" dirty="0" err="1"/>
              <a:t>геометрії</a:t>
            </a:r>
            <a:r>
              <a:rPr lang="ru-RU" dirty="0"/>
              <a:t>, </a:t>
            </a:r>
            <a:r>
              <a:rPr lang="ru-RU" dirty="0" err="1"/>
              <a:t>відмінні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 та </a:t>
            </a:r>
            <a:r>
              <a:rPr lang="ru-RU" dirty="0" err="1"/>
              <a:t>кіл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ковзати</a:t>
            </a:r>
            <a:r>
              <a:rPr lang="ru-RU" dirty="0"/>
              <a:t> по </a:t>
            </a:r>
            <a:r>
              <a:rPr lang="ru-RU" dirty="0" err="1"/>
              <a:t>собі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Один з </a:t>
            </a:r>
            <a:r>
              <a:rPr lang="ru-RU" dirty="0" err="1"/>
              <a:t>найпоширеніших</a:t>
            </a:r>
            <a:r>
              <a:rPr lang="ru-RU" dirty="0"/>
              <a:t> </a:t>
            </a:r>
            <a:r>
              <a:rPr lang="ru-RU" dirty="0" err="1"/>
              <a:t>павуків</a:t>
            </a:r>
            <a:r>
              <a:rPr lang="ru-RU" dirty="0"/>
              <a:t> ЕПЕЙРА, </a:t>
            </a:r>
            <a:r>
              <a:rPr lang="ru-RU" dirty="0" err="1"/>
              <a:t>сплітаючи</a:t>
            </a:r>
            <a:r>
              <a:rPr lang="ru-RU" dirty="0"/>
              <a:t> </a:t>
            </a:r>
            <a:r>
              <a:rPr lang="ru-RU" dirty="0" err="1"/>
              <a:t>павутину</a:t>
            </a:r>
            <a:r>
              <a:rPr lang="ru-RU" dirty="0"/>
              <a:t>, </a:t>
            </a:r>
            <a:r>
              <a:rPr lang="ru-RU" dirty="0" err="1"/>
              <a:t>закручує</a:t>
            </a:r>
            <a:r>
              <a:rPr lang="ru-RU" dirty="0"/>
              <a:t> нитки </a:t>
            </a:r>
            <a:r>
              <a:rPr lang="ru-RU" dirty="0" err="1"/>
              <a:t>навколо</a:t>
            </a:r>
            <a:r>
              <a:rPr lang="ru-RU" dirty="0"/>
              <a:t> центру </a:t>
            </a:r>
            <a:r>
              <a:rPr lang="ru-RU" dirty="0" err="1"/>
              <a:t>логарифмічної</a:t>
            </a:r>
            <a:r>
              <a:rPr lang="ru-RU" dirty="0"/>
              <a:t> </a:t>
            </a:r>
            <a:r>
              <a:rPr lang="ru-RU" dirty="0" err="1"/>
              <a:t>спіралі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61" y="4120105"/>
            <a:ext cx="5181212" cy="2590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346" y="4197890"/>
            <a:ext cx="3096464" cy="2342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388" y="1080191"/>
            <a:ext cx="2723921" cy="29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763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66" y="263805"/>
            <a:ext cx="8596668" cy="1320800"/>
          </a:xfrm>
        </p:spPr>
        <p:txBody>
          <a:bodyPr/>
          <a:lstStyle/>
          <a:p>
            <a:pPr algn="ctr"/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та </a:t>
            </a:r>
            <a:r>
              <a:rPr lang="ru-RU" dirty="0" err="1"/>
              <a:t>явища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математикою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66" y="1488613"/>
            <a:ext cx="8596668" cy="3880773"/>
          </a:xfrm>
        </p:spPr>
        <p:txBody>
          <a:bodyPr/>
          <a:lstStyle/>
          <a:p>
            <a:r>
              <a:rPr lang="ru-RU" dirty="0" err="1"/>
              <a:t>Затемнення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dirty="0" err="1"/>
              <a:t>Бджолині</a:t>
            </a:r>
            <a:r>
              <a:rPr lang="ru-RU" dirty="0"/>
              <a:t> </a:t>
            </a:r>
            <a:r>
              <a:rPr lang="ru-RU" dirty="0" err="1"/>
              <a:t>соти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56" y="1889967"/>
            <a:ext cx="3421018" cy="1924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94" y="4337667"/>
            <a:ext cx="4176706" cy="2255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017" y="3853397"/>
            <a:ext cx="2412078" cy="2764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114" y="1710104"/>
            <a:ext cx="3654320" cy="183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768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Грань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303</TotalTime>
  <Words>720</Words>
  <Application>Microsoft Office PowerPoint</Application>
  <PresentationFormat>Широкоэкранный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Роль математики у нашому житті</vt:lpstr>
      <vt:lpstr> Серед усіх наук, що відкривають людству шлях до пізнання законів природи, наймогутніша, найвеличніша наука - математика.  С. Ковалевська</vt:lpstr>
      <vt:lpstr>Історична довідка</vt:lpstr>
      <vt:lpstr>Як часто людина пересікається з математикою у побуті?</vt:lpstr>
      <vt:lpstr>Перспектива та користь вивчення математики</vt:lpstr>
      <vt:lpstr>Думка вчених про математику</vt:lpstr>
      <vt:lpstr>Наочні приклади математики у природі. Симетрія осьова, променева</vt:lpstr>
      <vt:lpstr>Логарифмічна спіраль у природі</vt:lpstr>
      <vt:lpstr>Цікаві приклади та явища у природі, пов'язані з математикою</vt:lpstr>
      <vt:lpstr>Застосування математики у медицині</vt:lpstr>
      <vt:lpstr>Архітектура різних частин світу</vt:lpstr>
      <vt:lpstr>Математичне мислення: у чому користь та як його розвинути?</vt:lpstr>
      <vt:lpstr>Цікаві факти про вплив математики на людину</vt:lpstr>
      <vt:lpstr>Висновок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 по теме: “Роль математики в нашей жизни”</dc:title>
  <dc:creator>Арина</dc:creator>
  <cp:lastModifiedBy>Дудніченко Аріна Олександрівна</cp:lastModifiedBy>
  <cp:revision>48</cp:revision>
  <dcterms:created xsi:type="dcterms:W3CDTF">2021-03-27T02:40:12Z</dcterms:created>
  <dcterms:modified xsi:type="dcterms:W3CDTF">2022-05-11T09:26:14Z</dcterms:modified>
</cp:coreProperties>
</file>