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9"/>
  </p:notesMasterIdLst>
  <p:sldIdLst>
    <p:sldId id="256" r:id="rId3"/>
    <p:sldId id="266" r:id="rId4"/>
    <p:sldId id="273" r:id="rId5"/>
    <p:sldId id="259" r:id="rId6"/>
    <p:sldId id="261" r:id="rId7"/>
    <p:sldId id="263" r:id="rId8"/>
    <p:sldId id="258" r:id="rId9"/>
    <p:sldId id="271" r:id="rId10"/>
    <p:sldId id="278" r:id="rId11"/>
    <p:sldId id="279" r:id="rId12"/>
    <p:sldId id="267" r:id="rId13"/>
    <p:sldId id="277" r:id="rId14"/>
    <p:sldId id="276" r:id="rId15"/>
    <p:sldId id="270" r:id="rId16"/>
    <p:sldId id="275" r:id="rId17"/>
    <p:sldId id="265" r:id="rId18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A94"/>
    <a:srgbClr val="015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 snapToGrid="0">
      <p:cViewPr>
        <p:scale>
          <a:sx n="78" d="100"/>
          <a:sy n="78" d="100"/>
        </p:scale>
        <p:origin x="-72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D9819-8602-4805-A4AC-37E63555D194}" type="datetimeFigureOut">
              <a:rPr lang="uk-UA" smtClean="0"/>
              <a:t>16.04.2019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3AB0C-F4AB-4D6C-80F8-B99A036BEB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277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AB0C-F4AB-4D6C-80F8-B99A036BEB8D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52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1" y="2381250"/>
            <a:ext cx="50419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1" y="3343276"/>
            <a:ext cx="5041900" cy="48577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9833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7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69300" y="28576"/>
            <a:ext cx="2768600" cy="5686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00" y="28576"/>
            <a:ext cx="8102600" cy="5686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9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16.04.2019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16.04.2019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12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16.04.2019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66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16.04.2019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37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16.04.2019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20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16.04.2019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74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16.04.2019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59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16.04.2019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96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35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16.04.2019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57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16.04.2019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55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16.04.2019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3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35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447800"/>
            <a:ext cx="4775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3800" y="1447800"/>
            <a:ext cx="4775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1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2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80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162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4613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" y="28576"/>
            <a:ext cx="11074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447800"/>
            <a:ext cx="9753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73671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0A9B20A-489A-4B64-82FB-ABC97539EACA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16.04.2019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08109C1-A898-4E4A-BF88-4135A23D1BFD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4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8715" y="1951631"/>
            <a:ext cx="5041900" cy="2620368"/>
          </a:xfrm>
        </p:spPr>
        <p:txBody>
          <a:bodyPr/>
          <a:lstStyle/>
          <a:p>
            <a:r>
              <a:rPr lang="uk-UA" sz="4000" dirty="0" smtClean="0">
                <a:latin typeface="Calibri" panose="020F0502020204030204" pitchFamily="34" charset="0"/>
              </a:rPr>
              <a:t>Звіт про </a:t>
            </a:r>
            <a:r>
              <a:rPr lang="uk-UA" sz="4000" dirty="0">
                <a:latin typeface="Calibri" panose="020F0502020204030204" pitchFamily="34" charset="0"/>
              </a:rPr>
              <a:t>роботу наукового </a:t>
            </a:r>
            <a:r>
              <a:rPr lang="uk-UA" sz="4000" dirty="0" smtClean="0">
                <a:latin typeface="Calibri" panose="020F0502020204030204" pitchFamily="34" charset="0"/>
              </a:rPr>
              <a:t>гуртка «</a:t>
            </a:r>
            <a:r>
              <a:rPr lang="ru-RU" sz="4000" dirty="0" err="1" smtClean="0">
                <a:latin typeface="Calibri" panose="020F0502020204030204" pitchFamily="34" charset="0"/>
              </a:rPr>
              <a:t>Соціальний</a:t>
            </a:r>
            <a:r>
              <a:rPr lang="ru-RU" sz="4000" dirty="0" smtClean="0">
                <a:latin typeface="Calibri" panose="020F0502020204030204" pitchFamily="34" charset="0"/>
              </a:rPr>
              <a:t> пульс»</a:t>
            </a:r>
            <a:endParaRPr lang="ru-RU" sz="4000" dirty="0"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8302"/>
            <a:ext cx="4993185" cy="1406146"/>
          </a:xfrm>
        </p:spPr>
        <p:txBody>
          <a:bodyPr/>
          <a:lstStyle/>
          <a:p>
            <a:pPr algn="l"/>
            <a:r>
              <a:rPr lang="uk-UA" b="1" dirty="0">
                <a:solidFill>
                  <a:schemeClr val="tx1"/>
                </a:solidFill>
                <a:latin typeface="Calibri" panose="020F0502020204030204" pitchFamily="34" charset="0"/>
              </a:rPr>
              <a:t>Доповідач</a:t>
            </a:r>
            <a:r>
              <a:rPr lang="uk-UA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endParaRPr lang="en-US" b="1" dirty="0" smtClean="0">
              <a:solidFill>
                <a:schemeClr val="tx1"/>
              </a:solidFill>
              <a:latin typeface="Bauhaus 93" panose="04030905020B02020C02" pitchFamily="82" charset="0"/>
            </a:endParaRPr>
          </a:p>
          <a:p>
            <a:pPr algn="l"/>
            <a:r>
              <a:rPr lang="uk-UA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Староста </a:t>
            </a:r>
            <a:r>
              <a:rPr lang="uk-UA" b="1" dirty="0">
                <a:solidFill>
                  <a:schemeClr val="tx1"/>
                </a:solidFill>
                <a:latin typeface="Calibri" panose="020F0502020204030204" pitchFamily="34" charset="0"/>
              </a:rPr>
              <a:t>наукового гуртка</a:t>
            </a:r>
            <a:br>
              <a:rPr lang="uk-UA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Гайдай Діана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52" y="1170432"/>
            <a:ext cx="10753344" cy="255454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786C7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Опубліковано та видано  </a:t>
            </a:r>
            <a:r>
              <a:rPr kumimoji="0" lang="uk-UA" sz="40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786C7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в збірниках </a:t>
            </a:r>
            <a:r>
              <a:rPr kumimoji="0" lang="uk-UA" sz="40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786C7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конференцій та в різних  фахових  </a:t>
            </a:r>
            <a:r>
              <a:rPr kumimoji="0" lang="uk-UA" sz="40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786C7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виданнях </a:t>
            </a:r>
            <a:r>
              <a:rPr lang="uk-UA" sz="4000" b="1" kern="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kumimoji="0" lang="uk-UA" sz="40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786C7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статті, понад </a:t>
            </a:r>
            <a:r>
              <a:rPr kumimoji="0" lang="uk-UA" sz="40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15 </a:t>
            </a:r>
            <a:r>
              <a:rPr kumimoji="0" lang="uk-UA" sz="40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786C7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тез  та матеріалів доповідей членів гуртка</a:t>
            </a:r>
            <a:endParaRPr kumimoji="0" lang="uk-UA" sz="40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786C7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28577"/>
            <a:ext cx="11074400" cy="653812"/>
          </a:xfrm>
        </p:spPr>
        <p:txBody>
          <a:bodyPr/>
          <a:lstStyle/>
          <a:p>
            <a:pPr algn="ctr"/>
            <a:r>
              <a:rPr lang="ru-RU" sz="3200" dirty="0"/>
              <a:t>«</a:t>
            </a:r>
            <a:r>
              <a:rPr lang="ru-RU" sz="3200" b="1" dirty="0" err="1"/>
              <a:t>Вікторина</a:t>
            </a:r>
            <a:r>
              <a:rPr lang="ru-RU" sz="3200" b="1" dirty="0"/>
              <a:t> з </a:t>
            </a:r>
            <a:r>
              <a:rPr lang="ru-RU" sz="3200" b="1" dirty="0" err="1"/>
              <a:t>економічних</a:t>
            </a:r>
            <a:r>
              <a:rPr lang="ru-RU" sz="3200" b="1" dirty="0"/>
              <a:t> </a:t>
            </a:r>
            <a:r>
              <a:rPr lang="ru-RU" sz="3200" b="1" dirty="0" err="1"/>
              <a:t>питань</a:t>
            </a:r>
            <a:r>
              <a:rPr lang="ru-RU" sz="3200" dirty="0"/>
              <a:t>»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853" y="3654552"/>
            <a:ext cx="10102540" cy="80162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передодні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дня Студента, на 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кафедрі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проведена «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Вікторина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 за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участю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факультету.</a:t>
            </a: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Вікторину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провела старший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викладач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Коваленко Лариса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Вікторівна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тісній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гуртка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змаганні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брали участь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гуртка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Гра складалася з чотирьох конкурсів, під час яких учасники відповідали на цікаві економічні запитання, відгадували економічні терміни, також розгадували ребуси на економічну тематику.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61" y="739457"/>
            <a:ext cx="4087161" cy="272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nubip.edu.ua/sites/default/files/u191/p1060256_ob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43" y="739457"/>
            <a:ext cx="4233556" cy="282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48" y="890589"/>
            <a:ext cx="3585831" cy="23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2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АГРО - 2019</a:t>
            </a:r>
            <a:endParaRPr lang="uk-UA" dirty="0"/>
          </a:p>
        </p:txBody>
      </p:sp>
      <p:pic>
        <p:nvPicPr>
          <p:cNvPr id="5122" name="Picture 2" descr="C:\Users\Alex\Documents\гурток\Новая папка\viber image 2019-04-16 , 15.38.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" y="2292125"/>
            <a:ext cx="5803391" cy="43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ex\Documents\гурток\Новая папка\viber image 2019-04-16 , 15.38.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15" y="686237"/>
            <a:ext cx="6147683" cy="42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729" y="780288"/>
            <a:ext cx="5705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К.е.н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., доц.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Гребеннікова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А.А. з членами наукового гуртка на виставці Агро-2019 знайомляться з новими досягненнями науки і практики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Профорієнтаційна робота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07136"/>
            <a:ext cx="12192000" cy="4946904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Члени наукового гуртка приймають активну участь у житті університету та факультету, зокрема приймали активну участь у святкуванні 120-річчя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НУБіП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України,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Кудлай Сергій та Давидов Владислав отримали сертифікат за участь у встановленні Всеукраїнського Національного рекорду України «Наймасовіший шаховий турнір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», постійно долучаються до профорієнтаційної роботи де діляться своїми науковими доробками з майбутніми вступниками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lex\Documents\гурток\Новая папка\DSC_0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77184"/>
            <a:ext cx="6188117" cy="348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x\Documents\гурток\Новая папка\DSC_09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83" y="3377184"/>
            <a:ext cx="6188117" cy="348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2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Наукова робота на кафедрі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416" y="716280"/>
            <a:ext cx="9826752" cy="61417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/>
                <a:ea typeface="Calibri"/>
              </a:rPr>
              <a:t>Студенти </a:t>
            </a:r>
            <a:r>
              <a:rPr lang="uk-UA" dirty="0">
                <a:latin typeface="Times New Roman"/>
                <a:ea typeface="Calibri"/>
              </a:rPr>
              <a:t>ОС «Магістр», спеціальності «Економіка підприємства» приймають активну участь у виконанні НДР </a:t>
            </a:r>
            <a:r>
              <a:rPr lang="uk-UA" dirty="0" smtClean="0">
                <a:latin typeface="Times New Roman"/>
                <a:ea typeface="Calibri"/>
              </a:rPr>
              <a:t>кафедри економіки праці та соціального розвитку:</a:t>
            </a:r>
          </a:p>
          <a:p>
            <a:r>
              <a:rPr lang="uk-UA" dirty="0">
                <a:latin typeface="Times New Roman"/>
                <a:ea typeface="Calibri"/>
              </a:rPr>
              <a:t>НДР, номер державної реєстрації 0116</a:t>
            </a:r>
            <a:r>
              <a:rPr lang="en-US" dirty="0">
                <a:latin typeface="Times New Roman"/>
                <a:ea typeface="Calibri"/>
              </a:rPr>
              <a:t>U</a:t>
            </a:r>
            <a:r>
              <a:rPr lang="uk-UA" dirty="0">
                <a:latin typeface="Times New Roman"/>
                <a:ea typeface="Calibri"/>
              </a:rPr>
              <a:t>001708 </a:t>
            </a:r>
            <a:r>
              <a:rPr lang="uk-UA" b="1" dirty="0">
                <a:latin typeface="Times New Roman"/>
                <a:ea typeface="Calibri"/>
              </a:rPr>
              <a:t>«Наукові засади ефективного господарювання в агропромисловому виробництві»</a:t>
            </a:r>
            <a:r>
              <a:rPr lang="uk-UA" dirty="0">
                <a:latin typeface="Times New Roman"/>
                <a:ea typeface="Calibri"/>
              </a:rPr>
              <a:t>, керівник НДР </a:t>
            </a:r>
            <a:r>
              <a:rPr lang="uk-UA" dirty="0" err="1">
                <a:latin typeface="Times New Roman"/>
                <a:ea typeface="Calibri"/>
              </a:rPr>
              <a:t>д.е.н</a:t>
            </a:r>
            <a:r>
              <a:rPr lang="uk-UA" dirty="0">
                <a:latin typeface="Times New Roman"/>
                <a:ea typeface="Calibri"/>
              </a:rPr>
              <a:t>., проф. Єрмаков О.Ю.</a:t>
            </a:r>
            <a:endParaRPr lang="uk-UA" dirty="0"/>
          </a:p>
          <a:p>
            <a:r>
              <a:rPr lang="uk-UA" dirty="0" smtClean="0">
                <a:latin typeface="Times New Roman"/>
                <a:ea typeface="Calibri"/>
              </a:rPr>
              <a:t>НДР, номер державної реєстрації 0116</a:t>
            </a:r>
            <a:r>
              <a:rPr lang="en-US" dirty="0">
                <a:latin typeface="Times New Roman"/>
                <a:ea typeface="Calibri"/>
              </a:rPr>
              <a:t>U</a:t>
            </a:r>
            <a:r>
              <a:rPr lang="uk-UA" dirty="0">
                <a:latin typeface="Times New Roman"/>
                <a:ea typeface="Calibri"/>
              </a:rPr>
              <a:t>0011709 </a:t>
            </a:r>
            <a:r>
              <a:rPr lang="uk-UA" b="1" dirty="0">
                <a:latin typeface="Times New Roman"/>
                <a:ea typeface="Calibri"/>
              </a:rPr>
              <a:t>«Удосконалення системи соціально-трудових відносин у сільському господарстві»</a:t>
            </a:r>
            <a:r>
              <a:rPr lang="uk-UA" dirty="0">
                <a:latin typeface="Times New Roman"/>
                <a:ea typeface="Calibri"/>
              </a:rPr>
              <a:t>, керівник НДР </a:t>
            </a:r>
            <a:r>
              <a:rPr lang="uk-UA" dirty="0" err="1">
                <a:latin typeface="Times New Roman"/>
                <a:ea typeface="Calibri"/>
              </a:rPr>
              <a:t>к.е.н</a:t>
            </a:r>
            <a:r>
              <a:rPr lang="uk-UA" dirty="0">
                <a:latin typeface="Times New Roman"/>
                <a:ea typeface="Calibri"/>
              </a:rPr>
              <a:t>., доц. </a:t>
            </a:r>
            <a:r>
              <a:rPr lang="uk-UA" dirty="0" err="1">
                <a:latin typeface="Times New Roman"/>
                <a:ea typeface="Calibri"/>
              </a:rPr>
              <a:t>Ланченко</a:t>
            </a:r>
            <a:r>
              <a:rPr lang="uk-UA" dirty="0">
                <a:latin typeface="Times New Roman"/>
                <a:ea typeface="Calibri"/>
              </a:rPr>
              <a:t> Є.О</a:t>
            </a:r>
            <a:r>
              <a:rPr lang="uk-UA" dirty="0" smtClean="0">
                <a:latin typeface="Times New Roman"/>
                <a:ea typeface="Calibri"/>
              </a:rPr>
              <a:t>.,</a:t>
            </a:r>
          </a:p>
        </p:txBody>
      </p:sp>
    </p:spTree>
    <p:extLst>
      <p:ext uri="{BB962C8B-B14F-4D97-AF65-F5344CB8AC3E}">
        <p14:creationId xmlns:p14="http://schemas.microsoft.com/office/powerpoint/2010/main" val="24757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 txBox="1">
            <a:spLocks/>
          </p:cNvSpPr>
          <p:nvPr/>
        </p:nvSpPr>
        <p:spPr bwMode="auto">
          <a:xfrm>
            <a:off x="1" y="0"/>
            <a:ext cx="120822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План роботи  та стратегія розвитку гуртка  на 2018-2019 </a:t>
            </a:r>
            <a:r>
              <a:rPr lang="uk-UA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н.р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uk-UA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Счетверенная стрелка 4"/>
          <p:cNvSpPr/>
          <p:nvPr/>
        </p:nvSpPr>
        <p:spPr>
          <a:xfrm>
            <a:off x="4663592" y="3429000"/>
            <a:ext cx="2688299" cy="1872208"/>
          </a:xfrm>
          <a:prstGeom prst="quad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5680" y="2178529"/>
            <a:ext cx="5559624" cy="914400"/>
          </a:xfrm>
          <a:prstGeom prst="roundRect">
            <a:avLst/>
          </a:prstGeom>
          <a:solidFill>
            <a:srgbClr val="DEF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 Всеукраїнській науково-практичній конференції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" y="3429000"/>
            <a:ext cx="4175787" cy="1455540"/>
          </a:xfrm>
          <a:prstGeom prst="roundRect">
            <a:avLst/>
          </a:prstGeom>
          <a:solidFill>
            <a:srgbClr val="DEF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поглиблення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дисипліни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вивчається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36161" y="3429000"/>
            <a:ext cx="4175787" cy="1455540"/>
          </a:xfrm>
          <a:prstGeom prst="roundRect">
            <a:avLst/>
          </a:prstGeom>
          <a:solidFill>
            <a:srgbClr val="DEF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оволодіти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методами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інформаційного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набути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комп'ютерної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47597" y="1316736"/>
            <a:ext cx="7176457" cy="1968248"/>
          </a:xfrm>
          <a:prstGeom prst="roundRect">
            <a:avLst/>
          </a:prstGeom>
          <a:solidFill>
            <a:srgbClr val="DEF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доповідей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повідомлень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тез для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науково-практичних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заходах, 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науково-практичних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конференціях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семінарах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 конкурсах на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кращу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роботу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47597" y="5388864"/>
            <a:ext cx="7176457" cy="1280496"/>
          </a:xfrm>
          <a:prstGeom prst="roundRect">
            <a:avLst/>
          </a:prstGeom>
          <a:solidFill>
            <a:srgbClr val="DEF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участь 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всеукраїнських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студентських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олімпіадах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заходах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характеру; робота з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9723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85714"/>
            <a:ext cx="4722125" cy="1944664"/>
          </a:xfrm>
        </p:spPr>
        <p:txBody>
          <a:bodyPr/>
          <a:lstStyle/>
          <a:p>
            <a:r>
              <a:rPr lang="uk-UA" b="1" dirty="0" smtClean="0">
                <a:latin typeface="Calibri" panose="020F0502020204030204" pitchFamily="34" charset="0"/>
              </a:rPr>
              <a:t>Дякую за увагу!</a:t>
            </a:r>
            <a:endParaRPr lang="ru-RU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alibri" panose="020F0502020204030204" pitchFamily="34" charset="0"/>
              </a:rPr>
              <a:t>День науки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3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Проведення Всесвітнього дня науки з метою підвищення усвідомлення громадськістю </a:t>
            </a:r>
            <a:r>
              <a:rPr lang="uk-UA" sz="3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у всьому </a:t>
            </a:r>
            <a:r>
              <a:rPr lang="uk-UA" sz="3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світі користі науки було рекомендовано в 1999 році на проведені у Будапешті Всесвітній науковій конференції, де була висловлена необхідність більше щільної взаємодії між наукою й </a:t>
            </a:r>
            <a:r>
              <a:rPr lang="uk-UA" sz="3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суспільством. </a:t>
            </a:r>
            <a:r>
              <a:rPr lang="uk-UA" sz="3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Услід конференції 1999 року, ЮНЕСКО офіційно заснувала Всесвітній день науки. В Україні в третю суботу травня відзначають професійне свято працівників науки – День науки</a:t>
            </a:r>
            <a:r>
              <a:rPr lang="uk-UA" sz="3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ru-RU" sz="3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436" y="0"/>
            <a:ext cx="10177131" cy="3060192"/>
          </a:xfrm>
          <a:gradFill>
            <a:gsLst>
              <a:gs pos="77100">
                <a:srgbClr val="92D050"/>
              </a:gs>
              <a:gs pos="0">
                <a:schemeClr val="accent1">
                  <a:tint val="66000"/>
                  <a:satMod val="160000"/>
                </a:schemeClr>
              </a:gs>
              <a:gs pos="7800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 defTabSz="0">
              <a:spcBef>
                <a:spcPts val="0"/>
              </a:spcBef>
            </a:pPr>
            <a:r>
              <a:rPr lang="uk-UA" sz="3600" dirty="0" smtClean="0"/>
              <a:t>Науковий гурток</a:t>
            </a:r>
            <a:br>
              <a:rPr lang="uk-UA" sz="3600" dirty="0" smtClean="0"/>
            </a:br>
            <a:r>
              <a:rPr lang="uk-UA" sz="3600" b="1" dirty="0" smtClean="0"/>
              <a:t>«Соціальний </a:t>
            </a:r>
            <a:r>
              <a:rPr lang="uk-UA" sz="3600" b="1" dirty="0"/>
              <a:t>пульс»</a:t>
            </a:r>
            <a:br>
              <a:rPr lang="uk-UA" sz="3600" b="1" dirty="0"/>
            </a:br>
            <a:r>
              <a:rPr lang="uk-UA" sz="3600" dirty="0" smtClean="0"/>
              <a:t>на </a:t>
            </a:r>
            <a:r>
              <a:rPr lang="uk-UA" sz="3600" dirty="0"/>
              <a:t>кафедрі існує вже </a:t>
            </a:r>
            <a:r>
              <a:rPr lang="uk-UA" sz="3600" dirty="0">
                <a:solidFill>
                  <a:srgbClr val="FF0000"/>
                </a:solidFill>
              </a:rPr>
              <a:t>25</a:t>
            </a:r>
            <a:r>
              <a:rPr lang="uk-UA" sz="3600" dirty="0"/>
              <a:t> </a:t>
            </a:r>
            <a:r>
              <a:rPr lang="uk-UA" sz="3600" dirty="0" smtClean="0"/>
              <a:t>років</a:t>
            </a:r>
            <a:endParaRPr lang="uk-UA" sz="3600" b="1" dirty="0">
              <a:latin typeface="+mn-lt"/>
            </a:endParaRPr>
          </a:p>
        </p:txBody>
      </p:sp>
      <p:pic>
        <p:nvPicPr>
          <p:cNvPr id="3" name="Picture 2" descr="C:\Users\Alex\Documents\гурток\Новая папка\DSC_0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" y="3364230"/>
            <a:ext cx="3230881" cy="18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x\Documents\гурток\Новая папка\img_20181121_130528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192" y="3407637"/>
            <a:ext cx="2791968" cy="184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nubip.edu.ua/sites/default/files/u191/img_94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92" y="3389955"/>
            <a:ext cx="4123399" cy="186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" y="1618830"/>
            <a:ext cx="758969" cy="108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8" y="-40643"/>
            <a:ext cx="665387" cy="87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Alex\Desktop\viber image 2019-04-16 , 16.03.4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" r="4252"/>
          <a:stretch/>
        </p:blipFill>
        <p:spPr bwMode="auto">
          <a:xfrm>
            <a:off x="712996" y="959341"/>
            <a:ext cx="726559" cy="96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lex\Desktop\viber image 2019-04-16 , 16.03.5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" r="6859"/>
          <a:stretch/>
        </p:blipFill>
        <p:spPr bwMode="auto">
          <a:xfrm>
            <a:off x="-20754" y="351211"/>
            <a:ext cx="794923" cy="109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60" y="5319313"/>
            <a:ext cx="1217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На даний час науковий гурток налічує 26 студентів економічного факультету,</a:t>
            </a:r>
          </a:p>
          <a:p>
            <a:pPr algn="ctr"/>
            <a:r>
              <a:rPr lang="uk-UA" sz="2400" dirty="0" smtClean="0"/>
              <a:t>з них 22 – бакалаври та 4 магістри.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762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амять с посл. доступом 3"/>
          <p:cNvSpPr/>
          <p:nvPr/>
        </p:nvSpPr>
        <p:spPr>
          <a:xfrm>
            <a:off x="146304" y="260648"/>
            <a:ext cx="5011304" cy="3888432"/>
          </a:xfrm>
          <a:prstGeom prst="flowChartMagneticTape">
            <a:avLst/>
          </a:prstGeom>
          <a:solidFill>
            <a:srgbClr val="FFC5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2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</a:p>
          <a:p>
            <a:pPr algn="ctr"/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популяризація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студентської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сучасними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дослідженням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науки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перспективами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таких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Блок-схема: карточка 4"/>
          <p:cNvSpPr/>
          <p:nvPr/>
        </p:nvSpPr>
        <p:spPr>
          <a:xfrm>
            <a:off x="5157608" y="146909"/>
            <a:ext cx="7034392" cy="4308008"/>
          </a:xfrm>
          <a:prstGeom prst="flowChartPunchedCard">
            <a:avLst/>
          </a:prstGeom>
          <a:solidFill>
            <a:srgbClr val="E8B54D">
              <a:lumMod val="75000"/>
            </a:srgbClr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kumimoji="0" lang="ru-RU" sz="1900" b="1" i="1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1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kumimoji="0" lang="ru-RU" sz="1900" b="1" i="1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1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kumimoji="0" lang="ru-RU" sz="1900" b="1" i="1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1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гуртка</a:t>
            </a:r>
            <a:r>
              <a:rPr kumimoji="0" lang="ru-RU" sz="1900" b="1" i="1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є</a:t>
            </a:r>
            <a:r>
              <a:rPr kumimoji="0" lang="ru-RU" sz="1900" b="1" i="1" strike="noStrike" kern="0" cap="none" spc="0" normalizeH="0" baseline="0" noProof="0" dirty="0" smtClean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uk-UA" sz="1900" b="1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створення умов для розкриття наукового та творчого потенціалу студентів, їх участі у конференціях, </a:t>
            </a:r>
            <a:r>
              <a:rPr lang="uk-UA" sz="1900" b="1" kern="0" dirty="0" smtClean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конкурсах;</a:t>
            </a:r>
            <a:endParaRPr lang="uk-UA" sz="1900" b="1" kern="0" dirty="0">
              <a:solidFill>
                <a:srgbClr val="564B3C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поглиблення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кругозору та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світогляду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гуртка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набуття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науково-дослідницької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теоретичні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900" b="1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практичній</a:t>
            </a: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900" b="1" kern="0" dirty="0" smtClean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uk-UA" sz="1900" b="1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формування високих моральних принципів;</a:t>
            </a:r>
          </a:p>
          <a:p>
            <a:pPr marL="285750" indent="-285750" algn="just">
              <a:buFontTx/>
              <a:buChar char="-"/>
            </a:pPr>
            <a:r>
              <a:rPr lang="uk-UA" sz="1900" b="1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участь у громадському житті факультету та університету</a:t>
            </a:r>
            <a:endParaRPr lang="ru-RU" sz="1900" b="1" kern="0" dirty="0">
              <a:solidFill>
                <a:srgbClr val="564B3C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endParaRPr lang="uk-UA" sz="1900" dirty="0">
              <a:solidFill>
                <a:srgbClr val="01588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900" b="1" i="0" u="none" strike="noStrike" kern="0" cap="none" spc="0" normalizeH="0" baseline="0" noProof="0" dirty="0">
              <a:ln>
                <a:noFill/>
              </a:ln>
              <a:solidFill>
                <a:srgbClr val="564B3C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146304" y="4418209"/>
            <a:ext cx="2320099" cy="2091447"/>
          </a:xfrm>
          <a:prstGeom prst="flowChartConnector">
            <a:avLst/>
          </a:prstGeom>
          <a:solidFill>
            <a:srgbClr val="85D00A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Основні  цілі гуртка</a:t>
            </a:r>
            <a:endParaRPr kumimoji="0" lang="ru-RU" sz="1800" b="1" i="0" u="sng" strike="noStrike" kern="0" cap="none" spc="0" normalizeH="0" baseline="0" noProof="0" dirty="0">
              <a:ln>
                <a:noFill/>
              </a:ln>
              <a:solidFill>
                <a:srgbClr val="564B3C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endCxn id="15" idx="1"/>
          </p:cNvCxnSpPr>
          <p:nvPr/>
        </p:nvCxnSpPr>
        <p:spPr>
          <a:xfrm flipV="1">
            <a:off x="2466403" y="4818258"/>
            <a:ext cx="1871138" cy="569476"/>
          </a:xfrm>
          <a:prstGeom prst="straightConnector1">
            <a:avLst/>
          </a:prstGeom>
          <a:noFill/>
          <a:ln w="63500" cap="flat" cmpd="sng" algn="ctr">
            <a:solidFill>
              <a:srgbClr val="E8B54D">
                <a:lumMod val="50000"/>
              </a:srgbClr>
            </a:solidFill>
            <a:prstDash val="solid"/>
            <a:tailEnd type="stealth" w="lg" len="lg"/>
          </a:ln>
          <a:effectLst/>
        </p:spPr>
      </p:cxnSp>
      <p:cxnSp>
        <p:nvCxnSpPr>
          <p:cNvPr id="11" name="Прямая со стрелкой 10"/>
          <p:cNvCxnSpPr>
            <a:endCxn id="13" idx="1"/>
          </p:cNvCxnSpPr>
          <p:nvPr/>
        </p:nvCxnSpPr>
        <p:spPr>
          <a:xfrm>
            <a:off x="2466402" y="5515585"/>
            <a:ext cx="2015633" cy="125307"/>
          </a:xfrm>
          <a:prstGeom prst="straightConnector1">
            <a:avLst/>
          </a:prstGeom>
          <a:noFill/>
          <a:ln w="63500" cap="flat" cmpd="sng" algn="ctr">
            <a:solidFill>
              <a:srgbClr val="E8B54D">
                <a:lumMod val="50000"/>
              </a:srgbClr>
            </a:solidFill>
            <a:prstDash val="solid"/>
            <a:tailEnd type="stealth" w="lg" len="lg"/>
          </a:ln>
          <a:effectLst/>
        </p:spPr>
      </p:cxnSp>
      <p:cxnSp>
        <p:nvCxnSpPr>
          <p:cNvPr id="12" name="Прямая со стрелкой 11"/>
          <p:cNvCxnSpPr/>
          <p:nvPr/>
        </p:nvCxnSpPr>
        <p:spPr>
          <a:xfrm>
            <a:off x="2466403" y="5589240"/>
            <a:ext cx="1666685" cy="920416"/>
          </a:xfrm>
          <a:prstGeom prst="straightConnector1">
            <a:avLst/>
          </a:prstGeom>
          <a:noFill/>
          <a:ln w="63500" cap="flat" cmpd="sng" algn="ctr">
            <a:solidFill>
              <a:srgbClr val="E8B54D">
                <a:lumMod val="50000"/>
              </a:srgbClr>
            </a:solidFill>
            <a:prstDash val="solid"/>
            <a:tailEnd type="stealth" w="lg" len="lg"/>
          </a:ln>
          <a:effectLst/>
        </p:spPr>
      </p:cxnSp>
      <p:sp>
        <p:nvSpPr>
          <p:cNvPr id="13" name="Скругленный прямоугольник 12"/>
          <p:cNvSpPr/>
          <p:nvPr/>
        </p:nvSpPr>
        <p:spPr>
          <a:xfrm>
            <a:off x="4482035" y="5277551"/>
            <a:ext cx="5003339" cy="726681"/>
          </a:xfrm>
          <a:prstGeom prst="roundRect">
            <a:avLst/>
          </a:prstGeom>
          <a:solidFill>
            <a:srgbClr val="DEF220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інтересу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й потреби до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64B3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творчості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564B3C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37541" y="4454917"/>
            <a:ext cx="4337264" cy="726681"/>
          </a:xfrm>
          <a:prstGeom prst="roundRect">
            <a:avLst/>
          </a:prstGeom>
          <a:solidFill>
            <a:srgbClr val="DEF220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just"/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сприяння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564B3C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33088" y="6066776"/>
            <a:ext cx="7888224" cy="726681"/>
          </a:xfrm>
          <a:prstGeom prst="roundRect">
            <a:avLst/>
          </a:prstGeom>
          <a:solidFill>
            <a:srgbClr val="DEF220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just"/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самостійності</a:t>
            </a:r>
            <a:r>
              <a:rPr lang="ru-RU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внутрішньої</a:t>
            </a:r>
            <a:r>
              <a:rPr lang="ru-RU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організованості</a:t>
            </a:r>
            <a:r>
              <a:rPr lang="ru-RU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свідомого</a:t>
            </a:r>
            <a:r>
              <a:rPr lang="ru-RU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kern="0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kern="0" dirty="0" err="1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kern="0" dirty="0">
              <a:solidFill>
                <a:srgbClr val="564B3C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6"/>
            <a:ext cx="12192000" cy="639763"/>
          </a:xfrm>
        </p:spPr>
        <p:txBody>
          <a:bodyPr/>
          <a:lstStyle/>
          <a:p>
            <a:pPr algn="ctr"/>
            <a:r>
              <a:rPr lang="uk-UA" sz="3500" b="1" dirty="0" smtClean="0">
                <a:latin typeface="Calibri" panose="020F0502020204030204" pitchFamily="34" charset="0"/>
              </a:rPr>
              <a:t>На засіданнях гуртка обговорювались наступні питання:</a:t>
            </a:r>
            <a:endParaRPr lang="ru-RU" sz="3500" b="1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560" y="1036320"/>
            <a:ext cx="11567160" cy="554736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самоврядування </a:t>
            </a:r>
            <a:r>
              <a:rPr lang="uk-UA" dirty="0">
                <a:solidFill>
                  <a:srgbClr val="015A94"/>
                </a:solidFill>
                <a:latin typeface="Calibri" panose="020F0502020204030204" pitchFamily="34" charset="0"/>
              </a:rPr>
              <a:t>та проблем трудової дисципліни у </a:t>
            </a: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колективі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ставлення </a:t>
            </a:r>
            <a:r>
              <a:rPr lang="uk-UA" dirty="0">
                <a:solidFill>
                  <a:srgbClr val="015A94"/>
                </a:solidFill>
                <a:latin typeface="Calibri" panose="020F0502020204030204" pitchFamily="34" charset="0"/>
              </a:rPr>
              <a:t>робітників до </a:t>
            </a: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праці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згуртованості </a:t>
            </a:r>
            <a:r>
              <a:rPr lang="uk-UA" dirty="0">
                <a:solidFill>
                  <a:srgbClr val="015A94"/>
                </a:solidFill>
                <a:latin typeface="Calibri" panose="020F0502020204030204" pitchFamily="34" charset="0"/>
              </a:rPr>
              <a:t>трудового </a:t>
            </a: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колективу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перспектив </a:t>
            </a:r>
            <a:r>
              <a:rPr lang="uk-UA" dirty="0">
                <a:solidFill>
                  <a:srgbClr val="015A94"/>
                </a:solidFill>
                <a:latin typeface="Calibri" panose="020F0502020204030204" pitchFamily="34" charset="0"/>
              </a:rPr>
              <a:t>економічного розвитку сільських </a:t>
            </a: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територій сільських громад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заснування </a:t>
            </a:r>
            <a:r>
              <a:rPr lang="uk-UA" dirty="0">
                <a:solidFill>
                  <a:srgbClr val="015A94"/>
                </a:solidFill>
                <a:latin typeface="Calibri" panose="020F0502020204030204" pitchFamily="34" charset="0"/>
              </a:rPr>
              <a:t>власної </a:t>
            </a: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справи, формування </a:t>
            </a:r>
            <a:r>
              <a:rPr lang="uk-UA" dirty="0">
                <a:solidFill>
                  <a:srgbClr val="015A94"/>
                </a:solidFill>
                <a:latin typeface="Calibri" panose="020F0502020204030204" pitchFamily="34" charset="0"/>
              </a:rPr>
              <a:t>самодостатності </a:t>
            </a: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на селі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особливостей </a:t>
            </a:r>
            <a:r>
              <a:rPr lang="uk-UA" dirty="0">
                <a:solidFill>
                  <a:srgbClr val="015A94"/>
                </a:solidFill>
                <a:latin typeface="Calibri" panose="020F0502020204030204" pitchFamily="34" charset="0"/>
              </a:rPr>
              <a:t>ведення </a:t>
            </a:r>
            <a:r>
              <a:rPr lang="uk-UA" dirty="0" smtClean="0">
                <a:solidFill>
                  <a:srgbClr val="015A94"/>
                </a:solidFill>
                <a:latin typeface="Calibri" panose="020F0502020204030204" pitchFamily="34" charset="0"/>
              </a:rPr>
              <a:t>бізнесу в Україні</a:t>
            </a:r>
            <a:endParaRPr lang="ru-RU" dirty="0">
              <a:solidFill>
                <a:srgbClr val="015A9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28576"/>
            <a:ext cx="12128500" cy="639763"/>
          </a:xfrm>
        </p:spPr>
        <p:txBody>
          <a:bodyPr/>
          <a:lstStyle/>
          <a:p>
            <a:pPr algn="ctr"/>
            <a:r>
              <a:rPr lang="uk-UA" sz="3000" b="1" dirty="0">
                <a:latin typeface="Calibri" panose="020F0502020204030204" pitchFamily="34" charset="0"/>
              </a:rPr>
              <a:t>Молоді науковці приймають активну участь в наукових </a:t>
            </a:r>
            <a:r>
              <a:rPr lang="uk-UA" sz="3000" b="1" dirty="0" smtClean="0">
                <a:latin typeface="Calibri" panose="020F0502020204030204" pitchFamily="34" charset="0"/>
              </a:rPr>
              <a:t>конференціях</a:t>
            </a:r>
            <a:endParaRPr lang="ru-RU" sz="3000" b="1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68" y="5622877"/>
            <a:ext cx="9416955" cy="1132765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smtClean="0">
                <a:solidFill>
                  <a:srgbClr val="015A94"/>
                </a:solidFill>
                <a:latin typeface="Calibri" panose="020F0502020204030204" pitchFamily="34" charset="0"/>
              </a:rPr>
              <a:t>Усі </a:t>
            </a:r>
            <a:r>
              <a:rPr lang="uk-UA" sz="2400" dirty="0">
                <a:solidFill>
                  <a:srgbClr val="015A94"/>
                </a:solidFill>
                <a:latin typeface="Calibri" panose="020F0502020204030204" pitchFamily="34" charset="0"/>
              </a:rPr>
              <a:t>члени гуртка приймали участь у </a:t>
            </a:r>
            <a:r>
              <a:rPr lang="uk-UA" sz="2400" dirty="0" smtClean="0">
                <a:solidFill>
                  <a:srgbClr val="015A94"/>
                </a:solidFill>
                <a:latin typeface="Calibri" panose="020F0502020204030204" pitchFamily="34" charset="0"/>
              </a:rPr>
              <a:t>72-ій науково-практичній студентській конференції </a:t>
            </a:r>
            <a:r>
              <a:rPr lang="ru-RU" sz="2400" dirty="0">
                <a:solidFill>
                  <a:srgbClr val="015A94"/>
                </a:solidFill>
                <a:latin typeface="Calibri" panose="020F0502020204030204" pitchFamily="34" charset="0"/>
              </a:rPr>
              <a:t>«</a:t>
            </a:r>
            <a:r>
              <a:rPr lang="ru-RU" sz="2400" dirty="0" err="1">
                <a:solidFill>
                  <a:srgbClr val="015A94"/>
                </a:solidFill>
                <a:latin typeface="Calibri" panose="020F0502020204030204" pitchFamily="34" charset="0"/>
              </a:rPr>
              <a:t>Концептуальні</a:t>
            </a:r>
            <a:r>
              <a:rPr lang="ru-RU" sz="2400" dirty="0">
                <a:solidFill>
                  <a:srgbClr val="015A94"/>
                </a:solidFill>
                <a:latin typeface="Calibri" panose="020F0502020204030204" pitchFamily="34" charset="0"/>
              </a:rPr>
              <a:t> засади </a:t>
            </a:r>
            <a:r>
              <a:rPr lang="ru-RU" sz="2400" dirty="0" err="1">
                <a:solidFill>
                  <a:srgbClr val="015A94"/>
                </a:solidFill>
                <a:latin typeface="Calibri" panose="020F0502020204030204" pitchFamily="34" charset="0"/>
              </a:rPr>
              <a:t>збалансованого</a:t>
            </a:r>
            <a:r>
              <a:rPr lang="ru-RU" sz="2400" dirty="0">
                <a:solidFill>
                  <a:srgbClr val="015A94"/>
                </a:solidFill>
                <a:latin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15A94"/>
                </a:solidFill>
                <a:latin typeface="Calibri" panose="020F0502020204030204" pitchFamily="34" charset="0"/>
              </a:rPr>
              <a:t>розвитку</a:t>
            </a:r>
            <a:r>
              <a:rPr lang="ru-RU" sz="2400" dirty="0">
                <a:solidFill>
                  <a:srgbClr val="015A94"/>
                </a:solidFill>
                <a:latin typeface="Calibri" panose="020F0502020204030204" pitchFamily="34" charset="0"/>
              </a:rPr>
              <a:t> аграрного сектору </a:t>
            </a:r>
            <a:r>
              <a:rPr lang="ru-RU" sz="2400" dirty="0" err="1">
                <a:solidFill>
                  <a:srgbClr val="015A94"/>
                </a:solidFill>
                <a:latin typeface="Calibri" panose="020F0502020204030204" pitchFamily="34" charset="0"/>
              </a:rPr>
              <a:t>економіки</a:t>
            </a:r>
            <a:r>
              <a:rPr lang="ru-RU" sz="2400" dirty="0">
                <a:solidFill>
                  <a:srgbClr val="015A94"/>
                </a:solidFill>
                <a:latin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15A94"/>
                </a:solidFill>
                <a:latin typeface="Calibri" panose="020F0502020204030204" pitchFamily="34" charset="0"/>
              </a:rPr>
              <a:t>України</a:t>
            </a:r>
            <a:r>
              <a:rPr lang="ru-RU" sz="2400" dirty="0">
                <a:solidFill>
                  <a:srgbClr val="015A94"/>
                </a:solidFill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653" y="3573162"/>
            <a:ext cx="2791968" cy="2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nubip.edu.ua/sites/default/files/u191/img_20181121_130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83" y="3573162"/>
            <a:ext cx="2791969" cy="20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36" y="976266"/>
            <a:ext cx="4229782" cy="294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Alex\Documents\гурток\Новая папка\img_20181121_130528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24" y="651654"/>
            <a:ext cx="3895344" cy="292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62"/>
          <a:stretch/>
        </p:blipFill>
        <p:spPr bwMode="auto">
          <a:xfrm>
            <a:off x="432816" y="919015"/>
            <a:ext cx="2932175" cy="275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9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348" y="1"/>
            <a:ext cx="10742152" cy="668740"/>
          </a:xfrm>
        </p:spPr>
        <p:txBody>
          <a:bodyPr/>
          <a:lstStyle/>
          <a:p>
            <a:r>
              <a:rPr lang="uk-UA" sz="3600" b="1" dirty="0" smtClean="0">
                <a:latin typeface="Calibri" panose="020F0502020204030204" pitchFamily="34" charset="0"/>
              </a:rPr>
              <a:t>Члени гуртка зайняли призові місця на секції</a:t>
            </a:r>
            <a:endParaRPr lang="ru-RU" sz="3600" dirty="0">
              <a:latin typeface="Calibri" panose="020F050202020403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-185258" y="647723"/>
            <a:ext cx="12792177" cy="79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015A94"/>
                </a:solidFill>
                <a:latin typeface="Calibri" panose="020F0502020204030204" pitchFamily="34" charset="0"/>
              </a:rPr>
              <a:t>«</a:t>
            </a:r>
            <a:r>
              <a:rPr lang="ru-RU" b="1" dirty="0" err="1" smtClean="0">
                <a:solidFill>
                  <a:srgbClr val="015A94"/>
                </a:solidFill>
                <a:latin typeface="Calibri" panose="020F0502020204030204" pitchFamily="34" charset="0"/>
              </a:rPr>
              <a:t>Організаційно-економічні</a:t>
            </a:r>
            <a:r>
              <a:rPr lang="ru-RU" b="1" dirty="0" smtClean="0">
                <a:solidFill>
                  <a:srgbClr val="015A94"/>
                </a:solidFill>
                <a:latin typeface="Calibri" panose="020F0502020204030204" pitchFamily="34" charset="0"/>
              </a:rPr>
              <a:t> засади </a:t>
            </a:r>
            <a:r>
              <a:rPr lang="ru-RU" b="1" dirty="0" err="1" smtClean="0">
                <a:solidFill>
                  <a:srgbClr val="015A94"/>
                </a:solidFill>
                <a:latin typeface="Calibri" panose="020F0502020204030204" pitchFamily="34" charset="0"/>
              </a:rPr>
              <a:t>ефективного</a:t>
            </a:r>
            <a:r>
              <a:rPr lang="ru-RU" b="1" dirty="0" smtClean="0">
                <a:solidFill>
                  <a:srgbClr val="015A94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rgbClr val="015A94"/>
                </a:solidFill>
                <a:latin typeface="Calibri" panose="020F0502020204030204" pitchFamily="34" charset="0"/>
              </a:rPr>
              <a:t>розвитку</a:t>
            </a:r>
            <a:r>
              <a:rPr lang="ru-RU" b="1" dirty="0" smtClean="0">
                <a:solidFill>
                  <a:srgbClr val="015A94"/>
                </a:solidFill>
                <a:latin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rgbClr val="015A94"/>
                </a:solidFill>
                <a:latin typeface="Calibri" panose="020F0502020204030204" pitchFamily="34" charset="0"/>
              </a:rPr>
              <a:t>агробізнесу</a:t>
            </a:r>
            <a:r>
              <a:rPr lang="ru-RU" b="1" dirty="0" smtClean="0">
                <a:solidFill>
                  <a:srgbClr val="015A94"/>
                </a:solidFill>
                <a:latin typeface="Calibri" panose="020F0502020204030204" pitchFamily="34" charset="0"/>
              </a:rPr>
              <a:t>»: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40381" y="1679122"/>
            <a:ext cx="10911839" cy="412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І місце -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Гайдай Діана Віталіївна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 доповіддю на тему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«Трудова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міграція та її соціально-економічні наслідки в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Україні»</a:t>
            </a:r>
            <a:endParaRPr lang="uk-UA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ІІ місце -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Савченко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Юлія Костянтинівна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 доповіддю на тему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«Освітня домінанта як каталізатор динамічного соціально-економічного розвитку суспільства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ІІІ місце - 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Кудлай Сергій Іванович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 доповіддю на тему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«Здібності людини та лідерство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0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Здобутки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60908" y="675415"/>
            <a:ext cx="10116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участь </a:t>
            </a:r>
            <a:r>
              <a:rPr lang="uk-UA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72-ій науково-практичній студентській конференції 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Концептуальні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засади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збалансованого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аграрного сектору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050" name="Picture 2" descr="C:\Users\Alex\Desktop\viber image 2019-04-16 , 16.03.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" r="6859"/>
          <a:stretch/>
        </p:blipFill>
        <p:spPr bwMode="auto">
          <a:xfrm>
            <a:off x="5963158" y="2062392"/>
            <a:ext cx="3349556" cy="459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x\Desktop\viber image 2019-04-16 , 16.03.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" r="4252"/>
          <a:stretch/>
        </p:blipFill>
        <p:spPr bwMode="auto">
          <a:xfrm>
            <a:off x="1195578" y="2062392"/>
            <a:ext cx="3460063" cy="459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lex\Desktop\viber image 2019-04-16 , 16.03.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" r="4252"/>
          <a:stretch/>
        </p:blipFill>
        <p:spPr bwMode="auto">
          <a:xfrm>
            <a:off x="1195577" y="2062392"/>
            <a:ext cx="3460063" cy="459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ln>
                  <a:solidFill>
                    <a:prstClr val="black"/>
                  </a:solidFill>
                </a:ln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Загалом за звітній період члени  </a:t>
            </a:r>
            <a:r>
              <a:rPr lang="uk-UA" sz="3200" b="1" dirty="0">
                <a:ln>
                  <a:solidFill>
                    <a:prstClr val="black"/>
                  </a:solidFill>
                </a:ln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гуртка прийняли </a:t>
            </a:r>
            <a:r>
              <a:rPr lang="uk-UA" sz="3200" b="1" dirty="0" smtClean="0">
                <a:ln>
                  <a:solidFill>
                    <a:prstClr val="black"/>
                  </a:solidFill>
                </a:ln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участь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2708920"/>
            <a:ext cx="4169718" cy="914400"/>
          </a:xfrm>
          <a:prstGeom prst="roundRect">
            <a:avLst/>
          </a:prstGeom>
          <a:solidFill>
            <a:srgbClr val="DEF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Всеукраїнських науково-практичних </a:t>
            </a: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конференції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4005064"/>
            <a:ext cx="4169718" cy="914400"/>
          </a:xfrm>
          <a:prstGeom prst="roundRect">
            <a:avLst/>
          </a:prstGeom>
          <a:solidFill>
            <a:srgbClr val="DEF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Внутрівузівській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науково-практичній </a:t>
            </a: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конференції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79029" y="1340768"/>
            <a:ext cx="4169718" cy="914400"/>
          </a:xfrm>
          <a:prstGeom prst="roundRect">
            <a:avLst/>
          </a:prstGeom>
          <a:solidFill>
            <a:srgbClr val="DEF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Міжнародних науково-практичних конференціях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06047" y="5320745"/>
            <a:ext cx="4169718" cy="914400"/>
          </a:xfrm>
          <a:prstGeom prst="roundRect">
            <a:avLst/>
          </a:prstGeom>
          <a:solidFill>
            <a:srgbClr val="DEF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круглому столі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owerpoint-template-24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188D7"/>
        </a:lt2>
        <a:accent1>
          <a:srgbClr val="4C9CD2"/>
        </a:accent1>
        <a:accent2>
          <a:srgbClr val="84BEE6"/>
        </a:accent2>
        <a:accent3>
          <a:srgbClr val="FFFFFF"/>
        </a:accent3>
        <a:accent4>
          <a:srgbClr val="404040"/>
        </a:accent4>
        <a:accent5>
          <a:srgbClr val="B2CBE5"/>
        </a:accent5>
        <a:accent6>
          <a:srgbClr val="77ACD0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190F1"/>
        </a:lt2>
        <a:accent1>
          <a:srgbClr val="1FA4FF"/>
        </a:accent1>
        <a:accent2>
          <a:srgbClr val="21C5FF"/>
        </a:accent2>
        <a:accent3>
          <a:srgbClr val="FFFFFF"/>
        </a:accent3>
        <a:accent4>
          <a:srgbClr val="404040"/>
        </a:accent4>
        <a:accent5>
          <a:srgbClr val="ABCFFF"/>
        </a:accent5>
        <a:accent6>
          <a:srgbClr val="1DB2E7"/>
        </a:accent6>
        <a:hlink>
          <a:srgbClr val="21D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5BE2"/>
        </a:lt2>
        <a:accent1>
          <a:srgbClr val="1F84FF"/>
        </a:accent1>
        <a:accent2>
          <a:srgbClr val="21AAFF"/>
        </a:accent2>
        <a:accent3>
          <a:srgbClr val="FFFFFF"/>
        </a:accent3>
        <a:accent4>
          <a:srgbClr val="404040"/>
        </a:accent4>
        <a:accent5>
          <a:srgbClr val="ABC2FF"/>
        </a:accent5>
        <a:accent6>
          <a:srgbClr val="1D9AE7"/>
        </a:accent6>
        <a:hlink>
          <a:srgbClr val="21C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4A6E8"/>
        </a:lt2>
        <a:accent1>
          <a:srgbClr val="0C84F2"/>
        </a:accent1>
        <a:accent2>
          <a:srgbClr val="086BE2"/>
        </a:accent2>
        <a:accent3>
          <a:srgbClr val="FFFFFF"/>
        </a:accent3>
        <a:accent4>
          <a:srgbClr val="404040"/>
        </a:accent4>
        <a:accent5>
          <a:srgbClr val="AAC2F7"/>
        </a:accent5>
        <a:accent6>
          <a:srgbClr val="0660CD"/>
        </a:accent6>
        <a:hlink>
          <a:srgbClr val="0454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4BDE8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D1313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756</TotalTime>
  <Words>686</Words>
  <Application>Microsoft Office PowerPoint</Application>
  <PresentationFormat>Произвольный</PresentationFormat>
  <Paragraphs>68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powerpoint-template-24</vt:lpstr>
      <vt:lpstr>NewsPrint</vt:lpstr>
      <vt:lpstr>Звіт про роботу наукового гуртка «Соціальний пульс»</vt:lpstr>
      <vt:lpstr>День науки</vt:lpstr>
      <vt:lpstr>Науковий гурток «Соціальний пульс» на кафедрі існує вже 25 років</vt:lpstr>
      <vt:lpstr>Презентация PowerPoint</vt:lpstr>
      <vt:lpstr>На засіданнях гуртка обговорювались наступні питання:</vt:lpstr>
      <vt:lpstr>Молоді науковці приймають активну участь в наукових конференціях</vt:lpstr>
      <vt:lpstr>Члени гуртка зайняли призові місця на секції</vt:lpstr>
      <vt:lpstr>Здобутки</vt:lpstr>
      <vt:lpstr>Загалом за звітній період члени  гуртка прийняли участь</vt:lpstr>
      <vt:lpstr>Презентация PowerPoint</vt:lpstr>
      <vt:lpstr>«Вікторина з економічних питань»</vt:lpstr>
      <vt:lpstr>АГРО - 2019</vt:lpstr>
      <vt:lpstr>Профорієнтаційна робота</vt:lpstr>
      <vt:lpstr>Наукова робота на кафедрі</vt:lpstr>
      <vt:lpstr>Презентация PowerPoint</vt:lpstr>
      <vt:lpstr>Дякую за увагу!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 Alenka</dc:creator>
  <cp:lastModifiedBy>Alex</cp:lastModifiedBy>
  <cp:revision>64</cp:revision>
  <cp:lastPrinted>2019-04-16T14:56:56Z</cp:lastPrinted>
  <dcterms:created xsi:type="dcterms:W3CDTF">2016-05-16T18:57:51Z</dcterms:created>
  <dcterms:modified xsi:type="dcterms:W3CDTF">2019-04-16T15:58:49Z</dcterms:modified>
</cp:coreProperties>
</file>