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1050" r:id="rId3"/>
    <p:sldId id="1014" r:id="rId4"/>
    <p:sldId id="1054" r:id="rId5"/>
    <p:sldId id="1053" r:id="rId6"/>
    <p:sldId id="1068" r:id="rId7"/>
    <p:sldId id="1055" r:id="rId8"/>
    <p:sldId id="272" r:id="rId9"/>
    <p:sldId id="273" r:id="rId10"/>
    <p:sldId id="274" r:id="rId11"/>
    <p:sldId id="1024" r:id="rId12"/>
    <p:sldId id="304" r:id="rId13"/>
    <p:sldId id="885" r:id="rId14"/>
    <p:sldId id="305" r:id="rId15"/>
    <p:sldId id="1081" r:id="rId16"/>
    <p:sldId id="1051" r:id="rId17"/>
    <p:sldId id="309" r:id="rId18"/>
    <p:sldId id="310" r:id="rId19"/>
    <p:sldId id="311" r:id="rId20"/>
    <p:sldId id="1058" r:id="rId21"/>
    <p:sldId id="289" r:id="rId22"/>
    <p:sldId id="290" r:id="rId23"/>
    <p:sldId id="291" r:id="rId24"/>
    <p:sldId id="292" r:id="rId25"/>
    <p:sldId id="1080" r:id="rId26"/>
    <p:sldId id="1048" r:id="rId27"/>
    <p:sldId id="275" r:id="rId28"/>
    <p:sldId id="276" r:id="rId29"/>
    <p:sldId id="277" r:id="rId30"/>
    <p:sldId id="1009" r:id="rId31"/>
    <p:sldId id="1083" r:id="rId32"/>
    <p:sldId id="1084" r:id="rId33"/>
    <p:sldId id="282" r:id="rId34"/>
    <p:sldId id="1022" r:id="rId3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647846-6804-40D8-8033-D86881496AC4}" v="16" dt="2025-04-08T11:29:49.3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itsev, Serhiy" userId="a1db98bb-a1e5-4938-be70-6933fed35930" providerId="ADAL" clId="{FCF5ED97-26E6-4399-8521-806AA81E1C84}"/>
    <pc:docChg chg="undo custSel delSld modSld">
      <pc:chgData name="Zaitsev, Serhiy" userId="a1db98bb-a1e5-4938-be70-6933fed35930" providerId="ADAL" clId="{FCF5ED97-26E6-4399-8521-806AA81E1C84}" dt="2025-04-08T18:35:55.954" v="109" actId="20577"/>
      <pc:docMkLst>
        <pc:docMk/>
      </pc:docMkLst>
      <pc:sldChg chg="del">
        <pc:chgData name="Zaitsev, Serhiy" userId="a1db98bb-a1e5-4938-be70-6933fed35930" providerId="ADAL" clId="{FCF5ED97-26E6-4399-8521-806AA81E1C84}" dt="2025-04-08T17:49:51.369" v="6" actId="47"/>
        <pc:sldMkLst>
          <pc:docMk/>
          <pc:sldMk cId="0" sldId="268"/>
        </pc:sldMkLst>
      </pc:sldChg>
      <pc:sldChg chg="modSp mod">
        <pc:chgData name="Zaitsev, Serhiy" userId="a1db98bb-a1e5-4938-be70-6933fed35930" providerId="ADAL" clId="{FCF5ED97-26E6-4399-8521-806AA81E1C84}" dt="2025-04-08T17:56:41.264" v="73" actId="20577"/>
        <pc:sldMkLst>
          <pc:docMk/>
          <pc:sldMk cId="0" sldId="272"/>
        </pc:sldMkLst>
        <pc:spChg chg="mod">
          <ac:chgData name="Zaitsev, Serhiy" userId="a1db98bb-a1e5-4938-be70-6933fed35930" providerId="ADAL" clId="{FCF5ED97-26E6-4399-8521-806AA81E1C84}" dt="2025-04-08T17:56:41.264" v="73" actId="20577"/>
          <ac:spMkLst>
            <pc:docMk/>
            <pc:sldMk cId="0" sldId="272"/>
            <ac:spMk id="221" creationId="{00000000-0000-0000-0000-000000000000}"/>
          </ac:spMkLst>
        </pc:spChg>
      </pc:sldChg>
      <pc:sldChg chg="modSp mod">
        <pc:chgData name="Zaitsev, Serhiy" userId="a1db98bb-a1e5-4938-be70-6933fed35930" providerId="ADAL" clId="{FCF5ED97-26E6-4399-8521-806AA81E1C84}" dt="2025-04-08T17:58:05.376" v="74" actId="20577"/>
        <pc:sldMkLst>
          <pc:docMk/>
          <pc:sldMk cId="0" sldId="273"/>
        </pc:sldMkLst>
        <pc:spChg chg="mod">
          <ac:chgData name="Zaitsev, Serhiy" userId="a1db98bb-a1e5-4938-be70-6933fed35930" providerId="ADAL" clId="{FCF5ED97-26E6-4399-8521-806AA81E1C84}" dt="2025-04-08T17:58:05.376" v="74" actId="20577"/>
          <ac:spMkLst>
            <pc:docMk/>
            <pc:sldMk cId="0" sldId="273"/>
            <ac:spMk id="228" creationId="{00000000-0000-0000-0000-000000000000}"/>
          </ac:spMkLst>
        </pc:spChg>
      </pc:sldChg>
      <pc:sldChg chg="modSp mod">
        <pc:chgData name="Zaitsev, Serhiy" userId="a1db98bb-a1e5-4938-be70-6933fed35930" providerId="ADAL" clId="{FCF5ED97-26E6-4399-8521-806AA81E1C84}" dt="2025-04-08T18:11:16.339" v="82" actId="20577"/>
        <pc:sldMkLst>
          <pc:docMk/>
          <pc:sldMk cId="3791773696" sldId="275"/>
        </pc:sldMkLst>
        <pc:spChg chg="mod">
          <ac:chgData name="Zaitsev, Serhiy" userId="a1db98bb-a1e5-4938-be70-6933fed35930" providerId="ADAL" clId="{FCF5ED97-26E6-4399-8521-806AA81E1C84}" dt="2025-04-08T18:11:16.339" v="82" actId="20577"/>
          <ac:spMkLst>
            <pc:docMk/>
            <pc:sldMk cId="3791773696" sldId="275"/>
            <ac:spMk id="246" creationId="{00000000-0000-0000-0000-000000000000}"/>
          </ac:spMkLst>
        </pc:spChg>
      </pc:sldChg>
      <pc:sldChg chg="modSp mod">
        <pc:chgData name="Zaitsev, Serhiy" userId="a1db98bb-a1e5-4938-be70-6933fed35930" providerId="ADAL" clId="{FCF5ED97-26E6-4399-8521-806AA81E1C84}" dt="2025-04-08T18:14:43.566" v="86" actId="20577"/>
        <pc:sldMkLst>
          <pc:docMk/>
          <pc:sldMk cId="1802081787" sldId="277"/>
        </pc:sldMkLst>
        <pc:spChg chg="mod">
          <ac:chgData name="Zaitsev, Serhiy" userId="a1db98bb-a1e5-4938-be70-6933fed35930" providerId="ADAL" clId="{FCF5ED97-26E6-4399-8521-806AA81E1C84}" dt="2025-04-08T18:14:43.566" v="86" actId="20577"/>
          <ac:spMkLst>
            <pc:docMk/>
            <pc:sldMk cId="1802081787" sldId="277"/>
            <ac:spMk id="259" creationId="{00000000-0000-0000-0000-000000000000}"/>
          </ac:spMkLst>
        </pc:spChg>
      </pc:sldChg>
      <pc:sldChg chg="modSp mod">
        <pc:chgData name="Zaitsev, Serhiy" userId="a1db98bb-a1e5-4938-be70-6933fed35930" providerId="ADAL" clId="{FCF5ED97-26E6-4399-8521-806AA81E1C84}" dt="2025-04-08T18:34:19.058" v="99" actId="20577"/>
        <pc:sldMkLst>
          <pc:docMk/>
          <pc:sldMk cId="1621516180" sldId="282"/>
        </pc:sldMkLst>
        <pc:spChg chg="mod">
          <ac:chgData name="Zaitsev, Serhiy" userId="a1db98bb-a1e5-4938-be70-6933fed35930" providerId="ADAL" clId="{FCF5ED97-26E6-4399-8521-806AA81E1C84}" dt="2025-04-08T18:34:19.058" v="99" actId="20577"/>
          <ac:spMkLst>
            <pc:docMk/>
            <pc:sldMk cId="1621516180" sldId="282"/>
            <ac:spMk id="11" creationId="{78112A62-BD96-DF45-17CF-2AD71CADAACA}"/>
          </ac:spMkLst>
        </pc:spChg>
      </pc:sldChg>
      <pc:sldChg chg="modSp mod">
        <pc:chgData name="Zaitsev, Serhiy" userId="a1db98bb-a1e5-4938-be70-6933fed35930" providerId="ADAL" clId="{FCF5ED97-26E6-4399-8521-806AA81E1C84}" dt="2025-04-08T18:05:59.103" v="80" actId="20577"/>
        <pc:sldMkLst>
          <pc:docMk/>
          <pc:sldMk cId="0" sldId="289"/>
        </pc:sldMkLst>
        <pc:spChg chg="mod">
          <ac:chgData name="Zaitsev, Serhiy" userId="a1db98bb-a1e5-4938-be70-6933fed35930" providerId="ADAL" clId="{FCF5ED97-26E6-4399-8521-806AA81E1C84}" dt="2025-04-08T18:05:59.103" v="80" actId="20577"/>
          <ac:spMkLst>
            <pc:docMk/>
            <pc:sldMk cId="0" sldId="289"/>
            <ac:spMk id="347" creationId="{00000000-0000-0000-0000-000000000000}"/>
          </ac:spMkLst>
        </pc:spChg>
      </pc:sldChg>
      <pc:sldChg chg="modSp mod">
        <pc:chgData name="Zaitsev, Serhiy" userId="a1db98bb-a1e5-4938-be70-6933fed35930" providerId="ADAL" clId="{FCF5ED97-26E6-4399-8521-806AA81E1C84}" dt="2025-04-08T17:59:22.787" v="76" actId="20577"/>
        <pc:sldMkLst>
          <pc:docMk/>
          <pc:sldMk cId="2799706498" sldId="304"/>
        </pc:sldMkLst>
        <pc:spChg chg="mod">
          <ac:chgData name="Zaitsev, Serhiy" userId="a1db98bb-a1e5-4938-be70-6933fed35930" providerId="ADAL" clId="{FCF5ED97-26E6-4399-8521-806AA81E1C84}" dt="2025-04-08T17:59:22.787" v="76" actId="20577"/>
          <ac:spMkLst>
            <pc:docMk/>
            <pc:sldMk cId="2799706498" sldId="304"/>
            <ac:spMk id="459" creationId="{00000000-0000-0000-0000-000000000000}"/>
          </ac:spMkLst>
        </pc:spChg>
      </pc:sldChg>
      <pc:sldChg chg="del">
        <pc:chgData name="Zaitsev, Serhiy" userId="a1db98bb-a1e5-4938-be70-6933fed35930" providerId="ADAL" clId="{FCF5ED97-26E6-4399-8521-806AA81E1C84}" dt="2025-04-08T18:04:03.126" v="78" actId="47"/>
        <pc:sldMkLst>
          <pc:docMk/>
          <pc:sldMk cId="1486281794" sldId="935"/>
        </pc:sldMkLst>
      </pc:sldChg>
      <pc:sldChg chg="modSp mod">
        <pc:chgData name="Zaitsev, Serhiy" userId="a1db98bb-a1e5-4938-be70-6933fed35930" providerId="ADAL" clId="{FCF5ED97-26E6-4399-8521-806AA81E1C84}" dt="2025-04-08T18:17:58.511" v="88" actId="20577"/>
        <pc:sldMkLst>
          <pc:docMk/>
          <pc:sldMk cId="3251115109" sldId="1009"/>
        </pc:sldMkLst>
        <pc:spChg chg="mod">
          <ac:chgData name="Zaitsev, Serhiy" userId="a1db98bb-a1e5-4938-be70-6933fed35930" providerId="ADAL" clId="{FCF5ED97-26E6-4399-8521-806AA81E1C84}" dt="2025-04-08T18:17:58.511" v="88" actId="20577"/>
          <ac:spMkLst>
            <pc:docMk/>
            <pc:sldMk cId="3251115109" sldId="1009"/>
            <ac:spMk id="5" creationId="{D53C2186-8DD0-4DA8-8CB4-2ED7EDD47F39}"/>
          </ac:spMkLst>
        </pc:spChg>
      </pc:sldChg>
      <pc:sldChg chg="modSp mod">
        <pc:chgData name="Zaitsev, Serhiy" userId="a1db98bb-a1e5-4938-be70-6933fed35930" providerId="ADAL" clId="{FCF5ED97-26E6-4399-8521-806AA81E1C84}" dt="2025-04-08T17:47:07.194" v="5" actId="20577"/>
        <pc:sldMkLst>
          <pc:docMk/>
          <pc:sldMk cId="3971977870" sldId="1050"/>
        </pc:sldMkLst>
        <pc:spChg chg="mod">
          <ac:chgData name="Zaitsev, Serhiy" userId="a1db98bb-a1e5-4938-be70-6933fed35930" providerId="ADAL" clId="{FCF5ED97-26E6-4399-8521-806AA81E1C84}" dt="2025-04-08T17:47:07.194" v="5" actId="20577"/>
          <ac:spMkLst>
            <pc:docMk/>
            <pc:sldMk cId="3971977870" sldId="1050"/>
            <ac:spMk id="3" creationId="{9EC3B868-0B1B-CACB-3558-00D6484E5B77}"/>
          </ac:spMkLst>
        </pc:spChg>
      </pc:sldChg>
      <pc:sldChg chg="modSp mod">
        <pc:chgData name="Zaitsev, Serhiy" userId="a1db98bb-a1e5-4938-be70-6933fed35930" providerId="ADAL" clId="{FCF5ED97-26E6-4399-8521-806AA81E1C84}" dt="2025-04-08T17:54:20.224" v="64" actId="20577"/>
        <pc:sldMkLst>
          <pc:docMk/>
          <pc:sldMk cId="3927307757" sldId="1055"/>
        </pc:sldMkLst>
        <pc:spChg chg="mod">
          <ac:chgData name="Zaitsev, Serhiy" userId="a1db98bb-a1e5-4938-be70-6933fed35930" providerId="ADAL" clId="{FCF5ED97-26E6-4399-8521-806AA81E1C84}" dt="2025-04-08T17:54:20.224" v="64" actId="20577"/>
          <ac:spMkLst>
            <pc:docMk/>
            <pc:sldMk cId="3927307757" sldId="1055"/>
            <ac:spMk id="214" creationId="{DB59F9CF-ECD9-E368-4B91-CE48D7A89888}"/>
          </ac:spMkLst>
        </pc:spChg>
      </pc:sldChg>
      <pc:sldChg chg="del">
        <pc:chgData name="Zaitsev, Serhiy" userId="a1db98bb-a1e5-4938-be70-6933fed35930" providerId="ADAL" clId="{FCF5ED97-26E6-4399-8521-806AA81E1C84}" dt="2025-04-08T18:08:48.178" v="81" actId="47"/>
        <pc:sldMkLst>
          <pc:docMk/>
          <pc:sldMk cId="0" sldId="1057"/>
        </pc:sldMkLst>
      </pc:sldChg>
      <pc:sldChg chg="del">
        <pc:chgData name="Zaitsev, Serhiy" userId="a1db98bb-a1e5-4938-be70-6933fed35930" providerId="ADAL" clId="{FCF5ED97-26E6-4399-8521-806AA81E1C84}" dt="2025-04-08T17:51:29.296" v="7" actId="47"/>
        <pc:sldMkLst>
          <pc:docMk/>
          <pc:sldMk cId="1771393127" sldId="1059"/>
        </pc:sldMkLst>
      </pc:sldChg>
      <pc:sldChg chg="modSp mod">
        <pc:chgData name="Zaitsev, Serhiy" userId="a1db98bb-a1e5-4938-be70-6933fed35930" providerId="ADAL" clId="{FCF5ED97-26E6-4399-8521-806AA81E1C84}" dt="2025-04-08T17:52:44.285" v="9" actId="20577"/>
        <pc:sldMkLst>
          <pc:docMk/>
          <pc:sldMk cId="3515603350" sldId="1068"/>
        </pc:sldMkLst>
        <pc:spChg chg="mod">
          <ac:chgData name="Zaitsev, Serhiy" userId="a1db98bb-a1e5-4938-be70-6933fed35930" providerId="ADAL" clId="{FCF5ED97-26E6-4399-8521-806AA81E1C84}" dt="2025-04-08T17:52:44.285" v="9" actId="20577"/>
          <ac:spMkLst>
            <pc:docMk/>
            <pc:sldMk cId="3515603350" sldId="1068"/>
            <ac:spMk id="205" creationId="{00000000-0000-0000-0000-000000000000}"/>
          </ac:spMkLst>
        </pc:spChg>
      </pc:sldChg>
      <pc:sldChg chg="del">
        <pc:chgData name="Zaitsev, Serhiy" userId="a1db98bb-a1e5-4938-be70-6933fed35930" providerId="ADAL" clId="{FCF5ED97-26E6-4399-8521-806AA81E1C84}" dt="2025-04-08T18:19:07.216" v="89" actId="47"/>
        <pc:sldMkLst>
          <pc:docMk/>
          <pc:sldMk cId="494129380" sldId="1075"/>
        </pc:sldMkLst>
      </pc:sldChg>
      <pc:sldChg chg="modSp mod">
        <pc:chgData name="Zaitsev, Serhiy" userId="a1db98bb-a1e5-4938-be70-6933fed35930" providerId="ADAL" clId="{FCF5ED97-26E6-4399-8521-806AA81E1C84}" dt="2025-04-08T18:35:55.954" v="109" actId="20577"/>
        <pc:sldMkLst>
          <pc:docMk/>
          <pc:sldMk cId="2774359652" sldId="1084"/>
        </pc:sldMkLst>
        <pc:spChg chg="mod">
          <ac:chgData name="Zaitsev, Serhiy" userId="a1db98bb-a1e5-4938-be70-6933fed35930" providerId="ADAL" clId="{FCF5ED97-26E6-4399-8521-806AA81E1C84}" dt="2025-04-08T18:35:55.954" v="109" actId="20577"/>
          <ac:spMkLst>
            <pc:docMk/>
            <pc:sldMk cId="2774359652" sldId="1084"/>
            <ac:spMk id="5" creationId="{760ABB0D-99E2-E5D1-469E-9510F11E10A0}"/>
          </ac:spMkLst>
        </pc:spChg>
      </pc:sldChg>
      <pc:sldChg chg="del">
        <pc:chgData name="Zaitsev, Serhiy" userId="a1db98bb-a1e5-4938-be70-6933fed35930" providerId="ADAL" clId="{FCF5ED97-26E6-4399-8521-806AA81E1C84}" dt="2025-04-08T18:02:07.972" v="77" actId="47"/>
        <pc:sldMkLst>
          <pc:docMk/>
          <pc:sldMk cId="4054413405" sldId="108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BA4C5-41CA-4467-8B1F-9DAF1598AC85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00D6F-0069-463D-AC96-794FAC281CB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3395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>
          <a:extLst>
            <a:ext uri="{FF2B5EF4-FFF2-40B4-BE49-F238E27FC236}">
              <a16:creationId xmlns:a16="http://schemas.microsoft.com/office/drawing/2014/main" id="{FBAA5951-EFFE-452B-DE15-613DF636B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:notes">
            <a:extLst>
              <a:ext uri="{FF2B5EF4-FFF2-40B4-BE49-F238E27FC236}">
                <a16:creationId xmlns:a16="http://schemas.microsoft.com/office/drawing/2014/main" id="{A2B5477D-B14D-94A2-8C98-24888277E6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6:notes">
            <a:extLst>
              <a:ext uri="{FF2B5EF4-FFF2-40B4-BE49-F238E27FC236}">
                <a16:creationId xmlns:a16="http://schemas.microsoft.com/office/drawing/2014/main" id="{498E39EE-B730-1AA8-BFC0-A20DD7DAFD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999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2039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7801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>
          <a:extLst>
            <a:ext uri="{FF2B5EF4-FFF2-40B4-BE49-F238E27FC236}">
              <a16:creationId xmlns:a16="http://schemas.microsoft.com/office/drawing/2014/main" id="{D20AFD39-4767-8E1A-8C19-55575C870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7:notes">
            <a:extLst>
              <a:ext uri="{FF2B5EF4-FFF2-40B4-BE49-F238E27FC236}">
                <a16:creationId xmlns:a16="http://schemas.microsoft.com/office/drawing/2014/main" id="{BD86F47B-A003-D66D-8AF6-C01DDAA082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7:notes">
            <a:extLst>
              <a:ext uri="{FF2B5EF4-FFF2-40B4-BE49-F238E27FC236}">
                <a16:creationId xmlns:a16="http://schemas.microsoft.com/office/drawing/2014/main" id="{F7A1D903-86E9-FF30-8F07-FEB03F6C5D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0496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8550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45410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9587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>
          <a:extLst>
            <a:ext uri="{FF2B5EF4-FFF2-40B4-BE49-F238E27FC236}">
              <a16:creationId xmlns:a16="http://schemas.microsoft.com/office/drawing/2014/main" id="{85AF3FEE-DDC5-0CFB-B888-64EC620BB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7:notes">
            <a:extLst>
              <a:ext uri="{FF2B5EF4-FFF2-40B4-BE49-F238E27FC236}">
                <a16:creationId xmlns:a16="http://schemas.microsoft.com/office/drawing/2014/main" id="{F49720C2-ADE4-69A0-FAFE-913D156512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7:notes">
            <a:extLst>
              <a:ext uri="{FF2B5EF4-FFF2-40B4-BE49-F238E27FC236}">
                <a16:creationId xmlns:a16="http://schemas.microsoft.com/office/drawing/2014/main" id="{D9E7C9C0-C6CB-6DEE-511E-A5CA62E197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1216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75215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87166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9790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>
          <a:extLst>
            <a:ext uri="{FF2B5EF4-FFF2-40B4-BE49-F238E27FC236}">
              <a16:creationId xmlns:a16="http://schemas.microsoft.com/office/drawing/2014/main" id="{486FE8F9-1E96-2D86-E20E-F9DC900B3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:notes">
            <a:extLst>
              <a:ext uri="{FF2B5EF4-FFF2-40B4-BE49-F238E27FC236}">
                <a16:creationId xmlns:a16="http://schemas.microsoft.com/office/drawing/2014/main" id="{E51BB3AA-9A8B-07D3-5F57-8B8263CF8D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6:notes">
            <a:extLst>
              <a:ext uri="{FF2B5EF4-FFF2-40B4-BE49-F238E27FC236}">
                <a16:creationId xmlns:a16="http://schemas.microsoft.com/office/drawing/2014/main" id="{A1991151-58C8-5AC3-E508-B685A2AC3F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5082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>
          <a:extLst>
            <a:ext uri="{FF2B5EF4-FFF2-40B4-BE49-F238E27FC236}">
              <a16:creationId xmlns:a16="http://schemas.microsoft.com/office/drawing/2014/main" id="{3496E3F8-DAD2-EFD8-3359-391A103A0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:notes">
            <a:extLst>
              <a:ext uri="{FF2B5EF4-FFF2-40B4-BE49-F238E27FC236}">
                <a16:creationId xmlns:a16="http://schemas.microsoft.com/office/drawing/2014/main" id="{65CCB1ED-C6C3-0AC0-383D-FDBF989EB8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6:notes">
            <a:extLst>
              <a:ext uri="{FF2B5EF4-FFF2-40B4-BE49-F238E27FC236}">
                <a16:creationId xmlns:a16="http://schemas.microsoft.com/office/drawing/2014/main" id="{093ECEDB-167E-810F-6F26-3AAFD5BA81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7166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>
          <a:extLst>
            <a:ext uri="{FF2B5EF4-FFF2-40B4-BE49-F238E27FC236}">
              <a16:creationId xmlns:a16="http://schemas.microsoft.com/office/drawing/2014/main" id="{EAB7EEBA-F6E5-EA59-1F85-65DEA071E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:notes">
            <a:extLst>
              <a:ext uri="{FF2B5EF4-FFF2-40B4-BE49-F238E27FC236}">
                <a16:creationId xmlns:a16="http://schemas.microsoft.com/office/drawing/2014/main" id="{4B934CE5-DD42-115F-2217-968D4AF6EB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6:notes">
            <a:extLst>
              <a:ext uri="{FF2B5EF4-FFF2-40B4-BE49-F238E27FC236}">
                <a16:creationId xmlns:a16="http://schemas.microsoft.com/office/drawing/2014/main" id="{01C269E8-2135-7A1D-4D34-FDD36B466E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5657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>
          <a:extLst>
            <a:ext uri="{FF2B5EF4-FFF2-40B4-BE49-F238E27FC236}">
              <a16:creationId xmlns:a16="http://schemas.microsoft.com/office/drawing/2014/main" id="{94E76E9E-4CC7-C89B-60FC-028A9D1B2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:notes">
            <a:extLst>
              <a:ext uri="{FF2B5EF4-FFF2-40B4-BE49-F238E27FC236}">
                <a16:creationId xmlns:a16="http://schemas.microsoft.com/office/drawing/2014/main" id="{1841F62A-10A0-A5D0-CEFF-E11E3B1085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6:notes">
            <a:extLst>
              <a:ext uri="{FF2B5EF4-FFF2-40B4-BE49-F238E27FC236}">
                <a16:creationId xmlns:a16="http://schemas.microsoft.com/office/drawing/2014/main" id="{83A049D0-C4CB-B1DB-66F1-FEAEC621F4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3271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AC7B14-66DB-6C0E-CF03-F9C643D73F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E56A10C-BE3C-EC9C-1122-00B4A0EF4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D1E6D-33B5-CA13-BDD5-B952710A6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D042-A7B3-4659-9F76-4DAA49B687F2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FB95C6-4C93-3D44-C49C-5D18D42B4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7753C5-B8AA-53F2-8EDB-AA6594CFB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A522-161E-4228-9A3A-922F69954F8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8700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C37CE6-8D14-514B-3AA2-D32CDDA36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0D747D2-30A8-9270-CF42-AEE944A22A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6CCF2B2-3327-1366-6A58-39C896E4E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D042-A7B3-4659-9F76-4DAA49B687F2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0D13330-03D5-5850-C0D8-0D349949B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BF74B68-B7EF-3C87-BF54-44A08BE00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A522-161E-4228-9A3A-922F69954F8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414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ABEF938-D7F0-C159-F415-D93167E59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572BEEF-E855-E270-543E-84DE3C9A3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12E0498-7FCA-2FB7-15B8-91D4F9259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D042-A7B3-4659-9F76-4DAA49B687F2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68F9F99-2A4B-0552-B04B-09C944366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B35429F-989E-4D57-2698-72481A8C0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A522-161E-4228-9A3A-922F69954F8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6857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і підпис" type="picTx">
  <p:cSld name="1_Рисунок і підпис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7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205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28F35D-C1E4-4D0A-552C-E7BF7051B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AA9337E-DE13-45C3-F6A3-ECD1260ED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DA3F8D-5DBA-FE21-B927-428EF5026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D042-A7B3-4659-9F76-4DAA49B687F2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C907B1E-2255-3B6A-E7EF-BB6126D41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A60E170-555B-E315-8EE8-3EE43B25E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A522-161E-4228-9A3A-922F69954F8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2842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DA2245-DF1F-97E1-5B2E-768731CAC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4A57CAC-0860-41AB-72C2-7E7902312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03A0279-3257-5D6E-96F1-863A2D979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D042-A7B3-4659-9F76-4DAA49B687F2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F1F3E37-0EBB-D1B6-BEE2-9F9C67EA1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8EB7483-AEED-09BC-5233-EA23955D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A522-161E-4228-9A3A-922F69954F8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5906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BD5DC1-EEBB-F0F1-9754-848027093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79C36CB-C574-54D8-D051-2FFB6554C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DB27AD6-37DF-6857-8F99-9D86FA57C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2B1056B-41C4-4998-1810-2B2526E9D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D042-A7B3-4659-9F76-4DAA49B687F2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3C9DA96-F87D-7F75-15BA-F9421A454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C9B305-FC11-EC30-DC5F-12F506C3A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A522-161E-4228-9A3A-922F69954F8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4818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8C7771-72CA-5BF9-8BAD-C3C9DBDDD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CBC9847-68B7-B962-DF02-4BA4DC221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35153A4-E77F-3795-6A95-10BF937DB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F892A98-4C70-39E9-4DEB-36BF400C55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7EF38A0-38FB-7036-D90D-77F70CC3D1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69BC19B-8C7E-9311-0DB8-DDA4A6638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D042-A7B3-4659-9F76-4DAA49B687F2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A2E01C0-53C2-B754-71D0-B7207E41D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AB72F66-5A47-9B10-5BB3-B0102C023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A522-161E-4228-9A3A-922F69954F8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4775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4AB568-7659-9F0C-8FA0-70B5F2A80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4A219E0-3536-0F38-DC90-AB8E3C8B1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D042-A7B3-4659-9F76-4DAA49B687F2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6B2CB10-20A6-64D3-DE0E-6B385E338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D308295-2B43-AA07-EC74-65909CE61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A522-161E-4228-9A3A-922F69954F8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767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D5BA9FF-983C-717B-F362-49FF7A600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D042-A7B3-4659-9F76-4DAA49B687F2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E21EAC4-E706-A650-6E72-295CA28A9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BE6FC65-73A5-B190-A36A-E1530DB0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A522-161E-4228-9A3A-922F69954F8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0982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9C36EB-DC05-32F8-A9CD-D080C43AF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C0400B9-8DA6-1B58-F5C9-261C67623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305AC8D-8CBD-6B6A-94B5-F7877517C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9668B89-2A1C-F37E-D47C-A850CF079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D042-A7B3-4659-9F76-4DAA49B687F2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B752406-0EBB-54EA-A92A-AD585B938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0B78CA5-F83C-3BCC-17F2-26BD2C5DD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A522-161E-4228-9A3A-922F69954F8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402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CA7A59-ADC4-BB1B-DB69-8D4B0D16D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68A8712-807F-4EDC-6C88-F842094AB5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4359761-D495-CA1D-29C3-0C3AE248B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DB5486-EC91-DE39-21C3-22BE4C5CC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D042-A7B3-4659-9F76-4DAA49B687F2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90EFE70-DF54-C481-7C12-1160D456C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8C8A6E6-11E3-4172-541D-B71B719C0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A522-161E-4228-9A3A-922F69954F8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4009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53A8D77-C54B-ACB2-5E74-6C91D3892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98A0E63-1AAF-7591-418F-D8B7E9FBF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066B0C2-7CD2-D26B-8F65-C74696A8F4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B4D042-A7B3-4659-9F76-4DAA49B687F2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490A7D5-42F5-FF3E-3597-6D1D9053C4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61C9299-9BC6-3F4D-9332-A7050E45C2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7EA522-161E-4228-9A3A-922F69954F8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672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ssuu.com/fulbright-ukrain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ображення, що містить текст, особа, одежа, знімок екрана&#10;&#10;Автоматично згенерований опис">
            <a:extLst>
              <a:ext uri="{FF2B5EF4-FFF2-40B4-BE49-F238E27FC236}">
                <a16:creationId xmlns:a16="http://schemas.microsoft.com/office/drawing/2014/main" id="{C973BFE7-6EFC-91E4-9994-73C76E662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43"/>
            <a:ext cx="12192000" cy="679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49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9"/>
          <p:cNvSpPr txBox="1"/>
          <p:nvPr/>
        </p:nvSpPr>
        <p:spPr>
          <a:xfrm>
            <a:off x="5240020" y="847806"/>
            <a:ext cx="6885305" cy="5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3300"/>
              </a:buClr>
              <a:buSzPts val="3200"/>
              <a:buFont typeface="Calibri"/>
              <a:buNone/>
            </a:pPr>
            <a:r>
              <a:rPr lang="uk-UA" sz="3200">
                <a:solidFill>
                  <a:srgbClr val="0065A2"/>
                </a:solidFill>
                <a:latin typeface="Calibri"/>
                <a:ea typeface="Calibri"/>
                <a:cs typeface="Calibri"/>
                <a:sym typeface="Calibri"/>
              </a:rPr>
              <a:t>Переможці конкурсу отримують:</a:t>
            </a:r>
            <a:endParaRPr>
              <a:solidFill>
                <a:srgbClr val="0065A2"/>
              </a:solidFill>
            </a:endParaRPr>
          </a:p>
        </p:txBody>
      </p:sp>
      <p:sp>
        <p:nvSpPr>
          <p:cNvPr id="236" name="Google Shape;236;p19"/>
          <p:cNvSpPr txBox="1"/>
          <p:nvPr/>
        </p:nvSpPr>
        <p:spPr>
          <a:xfrm>
            <a:off x="5259071" y="1462235"/>
            <a:ext cx="6637654" cy="2893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uk-UA" sz="220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щомісячну стипендію</a:t>
            </a:r>
            <a:endParaRPr sz="2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uk-UA" sz="220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медичне страхування </a:t>
            </a:r>
            <a:endParaRPr sz="2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uk-UA" sz="220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додаткові кошти для придбання професійної літератури та підручників</a:t>
            </a:r>
            <a:endParaRPr sz="220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uk-UA" sz="220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квитки в обидва боки</a:t>
            </a:r>
            <a:endParaRPr sz="2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1200"/>
              </a:spcBef>
              <a:buClr>
                <a:srgbClr val="000000"/>
              </a:buClr>
              <a:buSzPts val="2800"/>
              <a:buFont typeface="Calibri"/>
              <a:buChar char="•"/>
            </a:pPr>
            <a:r>
              <a:rPr lang="uk-UA" sz="22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візову підтримку </a:t>
            </a:r>
            <a:endParaRPr lang="uk-UA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37" name="Google Shape;237;p19" descr="Зображення, що містить текст, картинка, векторна графіка&#10;&#10;Автоматично згенерований опис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49313" y="4357173"/>
            <a:ext cx="1140970" cy="908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31145" y="4278275"/>
            <a:ext cx="1095250" cy="1087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9" descr="Зображення, що містить текст, годинник&#10;&#10;Автоматично згенерований опис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67257" y="4447065"/>
            <a:ext cx="1258825" cy="728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C433A-7789-DE9A-357A-1700F5082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браження, що містить трава, надворі, дерево, дитина&#10;&#10;Автоматично згенерований опис">
            <a:extLst>
              <a:ext uri="{FF2B5EF4-FFF2-40B4-BE49-F238E27FC236}">
                <a16:creationId xmlns:a16="http://schemas.microsoft.com/office/drawing/2014/main" id="{56DDCB8F-6B9A-7C50-051D-C3049E0AEC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80" b="1372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5031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9"/>
          <p:cNvSpPr txBox="1"/>
          <p:nvPr/>
        </p:nvSpPr>
        <p:spPr>
          <a:xfrm>
            <a:off x="2733675" y="847806"/>
            <a:ext cx="8576355" cy="5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3300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rgbClr val="EB3300"/>
                </a:solidFill>
                <a:latin typeface="Calibri"/>
                <a:ea typeface="Calibri"/>
                <a:cs typeface="Calibri"/>
                <a:sym typeface="Calibri"/>
              </a:rPr>
              <a:t>Fulbright Graduate Student Program</a:t>
            </a:r>
            <a:endParaRPr lang="en-US"/>
          </a:p>
        </p:txBody>
      </p:sp>
      <p:sp>
        <p:nvSpPr>
          <p:cNvPr id="459" name="Google Shape;459;p49"/>
          <p:cNvSpPr txBox="1"/>
          <p:nvPr/>
        </p:nvSpPr>
        <p:spPr>
          <a:xfrm>
            <a:off x="1150306" y="1802342"/>
            <a:ext cx="9900337" cy="301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Навчання в університетах США від одного до двох років для здобуття ступеня магістра</a:t>
            </a:r>
            <a:endParaRPr sz="2400" dirty="0">
              <a:latin typeface="MarkPro" panose="020B0504020101010102" pitchFamily="34" charset="0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-UA" sz="22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У конкурсі можуть брати участь </a:t>
            </a:r>
            <a:r>
              <a:rPr lang="uk-UA" sz="2200" b="0" i="0" dirty="0">
                <a:solidFill>
                  <a:srgbClr val="212529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студенти старших курсів та випускники ЗВО. Кандидати повинні мати щонайменше диплом бакалавра на час призначення стипендії</a:t>
            </a:r>
            <a:endParaRPr sz="22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Кінцевий термін подання документів </a:t>
            </a:r>
            <a:r>
              <a:rPr lang="uk-UA" sz="2200" b="0" i="0" u="none" strike="noStrike" cap="none" dirty="0">
                <a:solidFill>
                  <a:srgbClr val="212529"/>
                </a:solidFill>
                <a:latin typeface="Montserrat"/>
                <a:ea typeface="Montserrat"/>
                <a:cs typeface="Montserrat"/>
                <a:sym typeface="Montserrat"/>
              </a:rPr>
              <a:t>–</a:t>
            </a:r>
            <a:r>
              <a:rPr lang="uk-UA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sz="2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 травня</a:t>
            </a:r>
            <a:endParaRPr sz="2200" dirty="0"/>
          </a:p>
        </p:txBody>
      </p:sp>
      <p:pic>
        <p:nvPicPr>
          <p:cNvPr id="460" name="Google Shape;460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3690" y="4262831"/>
            <a:ext cx="944882" cy="11978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9706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B09C50E-0311-4704-A5C6-EA756530A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300" y="1886457"/>
            <a:ext cx="10170730" cy="426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defRPr/>
            </a:pPr>
            <a:r>
              <a:rPr lang="uk-UA" sz="2000" b="1">
                <a:solidFill>
                  <a:schemeClr val="tx2"/>
                </a:solidFill>
              </a:rPr>
              <a:t>       </a:t>
            </a:r>
            <a:endParaRPr lang="uk-UA" sz="24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FFCC122-8A12-490E-AC97-8CF825670263}"/>
              </a:ext>
            </a:extLst>
          </p:cNvPr>
          <p:cNvSpPr txBox="1">
            <a:spLocks/>
          </p:cNvSpPr>
          <p:nvPr/>
        </p:nvSpPr>
        <p:spPr>
          <a:xfrm>
            <a:off x="2733675" y="847806"/>
            <a:ext cx="8576355" cy="5762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3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Конкурсні дисципліни:</a:t>
            </a: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C8527155-B866-450B-8529-E213B8FA9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9587" y="1510587"/>
            <a:ext cx="9592826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uk-UA" sz="2200">
                <a:latin typeface="Calibri" panose="020F0502020204030204" pitchFamily="34" charset="0"/>
                <a:cs typeface="Calibri" panose="020F0502020204030204" pitchFamily="34" charset="0"/>
              </a:rPr>
              <a:t>Конкурсанти можуть подаватися на магістерську програму в США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uk-UA" sz="2200">
                <a:latin typeface="Calibri" panose="020F0502020204030204" pitchFamily="34" charset="0"/>
                <a:cs typeface="Calibri" panose="020F0502020204030204" pitchFamily="34" charset="0"/>
              </a:rPr>
              <a:t>з тієї спеціальності, з якої вже здобули диплом в Україні чи іншій країні, або </a:t>
            </a:r>
            <a:r>
              <a:rPr lang="uk-UA" sz="2200" b="0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обрати іншу, тематично близьку до зазначеної в дипломі, спеціальність;</a:t>
            </a:r>
            <a:endParaRPr lang="uk-UA" sz="2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uk-UA" sz="2200">
                <a:latin typeface="Calibri" panose="020F0502020204030204" pitchFamily="34" charset="0"/>
                <a:cs typeface="Calibri" panose="020F0502020204030204" pitchFamily="34" charset="0"/>
              </a:rPr>
              <a:t>зі спеціальності, відмінної від зазначеної в дипломі, якщо вони мають фаховий досвід роботи за цією спеціальністю (не менше 1-2-х років) або мають базові знання та навички із цієї спеціальності, одержаними завдяки проходженню стажувань, тренінгів, сертифікатних та інших освітніх програм.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uk-UA" b="0" i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Український Офіс імені Фулбрайта </a:t>
            </a:r>
            <a:r>
              <a:rPr lang="uk-UA" b="1" i="1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не розглядатиме подання </a:t>
            </a:r>
            <a:r>
              <a:rPr lang="uk-UA" b="0" i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на такі напрямки, як бухгалтерський облік, аудит, логістика, менеджмент, маркетинг, бізнес, управління бізнесом, стоматологія, клінічна медицина.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uk-UA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</a:t>
            </a:r>
            <a:r>
              <a:rPr lang="uk-UA" b="0" i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а умовами Програми, </a:t>
            </a:r>
            <a:r>
              <a:rPr lang="uk-UA" b="1" i="1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не дозволяється отримання ліцензій </a:t>
            </a:r>
            <a:r>
              <a:rPr lang="uk-UA" b="0" i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на медичну практику під час навчання на деяких спеціальностях.</a:t>
            </a:r>
            <a:endParaRPr lang="uk-UA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uk-UA" sz="2400" b="1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161798"/>
      </p:ext>
    </p:extLst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50"/>
          <p:cNvSpPr/>
          <p:nvPr/>
        </p:nvSpPr>
        <p:spPr>
          <a:xfrm>
            <a:off x="1139300" y="1886457"/>
            <a:ext cx="10170730" cy="4265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>
                <a:solidFill>
                  <a:schemeClr val="dk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      </a:t>
            </a:r>
            <a:r>
              <a:rPr lang="uk-UA" sz="2000" b="1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УСІ ДОКУМЕНТИ АНГЛІЙСЬКОЮ МОВОЮ:</a:t>
            </a:r>
            <a:endParaRPr sz="2000">
              <a:solidFill>
                <a:schemeClr val="tx1"/>
              </a:solidFill>
              <a:latin typeface="MarkPro" panose="020B0504020101010102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dk2"/>
              </a:solidFill>
              <a:latin typeface="MarkPro" panose="020B0504020101010102" pitchFamily="34" charset="0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uk-U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онлайнова анкета</a:t>
            </a:r>
            <a:endParaRPr sz="2200">
              <a:latin typeface="MarkPro" panose="020B0504020101010102" pitchFamily="34" charset="0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uk-U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три рекомендаційні листи </a:t>
            </a:r>
            <a:r>
              <a:rPr lang="uk-UA" sz="2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(рекомендодавці виповнюють відповідні онлайн форми англійською мовою)</a:t>
            </a:r>
            <a:endParaRPr sz="2200">
              <a:latin typeface="MarkPro" panose="020B0504020101010102" pitchFamily="34" charset="0"/>
            </a:endParaRPr>
          </a:p>
          <a:p>
            <a:pPr marL="457200" indent="-457200"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uk-U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копії всіх документів про вищу освіту (дипломи з додатками) </a:t>
            </a:r>
          </a:p>
          <a:p>
            <a:pPr marL="457200" marR="0" lvl="0" indent="-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uk-U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портфоліо (для кандидатів з творчих напрямків)</a:t>
            </a:r>
            <a:endParaRPr sz="2200">
              <a:solidFill>
                <a:schemeClr val="dk1"/>
              </a:solidFill>
              <a:latin typeface="MarkPro" panose="020B0504020101010102" pitchFamily="34" charset="0"/>
              <a:ea typeface="Calibri"/>
              <a:cs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uk-UA" sz="22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обов'язкова додаткова форма </a:t>
            </a:r>
            <a:r>
              <a:rPr lang="uk-U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uk-UA" sz="2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Згода на обробку персональних даних.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50"/>
          <p:cNvSpPr txBox="1"/>
          <p:nvPr/>
        </p:nvSpPr>
        <p:spPr>
          <a:xfrm>
            <a:off x="2733675" y="847806"/>
            <a:ext cx="8576355" cy="5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alibri"/>
              <a:buNone/>
            </a:pPr>
            <a:r>
              <a:rPr lang="uk-UA" sz="3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Комплект документів для участі у конкурсі:</a:t>
            </a:r>
            <a:endParaRPr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032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>
          <a:extLst>
            <a:ext uri="{FF2B5EF4-FFF2-40B4-BE49-F238E27FC236}">
              <a16:creationId xmlns:a16="http://schemas.microsoft.com/office/drawing/2014/main" id="{07C0C777-D5B0-E68C-9F81-E24E54A49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7">
            <a:extLst>
              <a:ext uri="{FF2B5EF4-FFF2-40B4-BE49-F238E27FC236}">
                <a16:creationId xmlns:a16="http://schemas.microsoft.com/office/drawing/2014/main" id="{A383228A-9208-16B5-507B-411BD02C2E8A}"/>
              </a:ext>
            </a:extLst>
          </p:cNvPr>
          <p:cNvSpPr/>
          <p:nvPr/>
        </p:nvSpPr>
        <p:spPr>
          <a:xfrm>
            <a:off x="1139299" y="1365379"/>
            <a:ext cx="10329447" cy="4825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200" b="1" i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перевірка наявності повного комплекту документів </a:t>
            </a:r>
            <a:r>
              <a:rPr lang="uk-UA" sz="2200" b="0" i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та відповідності заявників вимогам конкурсу </a:t>
            </a:r>
            <a:r>
              <a:rPr lang="uk-UA" sz="2200" b="1" i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(травень 2025)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200" b="1" i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рецензування робіт </a:t>
            </a:r>
            <a:r>
              <a:rPr lang="uk-UA" sz="2200" b="0" i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американськими й українськими фахівцями та визначення півфіналістів </a:t>
            </a:r>
            <a:r>
              <a:rPr lang="uk-UA" sz="2200" b="1" i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(червень-серпень 2025)</a:t>
            </a:r>
            <a:endParaRPr lang="uk-UA" sz="2200" b="0" i="0">
              <a:solidFill>
                <a:srgbClr val="21252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200" b="1" i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співбесіда англійською мовою з півфіналістами</a:t>
            </a:r>
            <a:r>
              <a:rPr lang="uk-UA" sz="2200" b="0" i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; визначення рекомендованих кандидатів на участь у Програмі американо-українською комісією </a:t>
            </a:r>
            <a:r>
              <a:rPr lang="uk-UA" sz="2200" b="1" i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(середина вересня 2025)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200" b="1" i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фіналісти складатимуть комп’ютерні тести </a:t>
            </a:r>
            <a:r>
              <a:rPr lang="en-US" sz="2200" b="1" i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TOEFL iBT </a:t>
            </a:r>
            <a:r>
              <a:rPr lang="en-US" sz="2200" i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(Internet-based Test of English as a Foreign Language)</a:t>
            </a:r>
            <a:r>
              <a:rPr lang="uk-UA" sz="2200" i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i="0" err="1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та</a:t>
            </a:r>
            <a:r>
              <a:rPr lang="en-US" sz="2200" i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i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GRE General Test </a:t>
            </a:r>
            <a:r>
              <a:rPr lang="en-US" sz="2200" i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(Graduate Record Examination) </a:t>
            </a:r>
            <a:r>
              <a:rPr lang="uk-UA" sz="2200" b="1" i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(жовтень-листопад 2025)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200" b="1" i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затвердження рекомендованих кандидатів </a:t>
            </a:r>
            <a:r>
              <a:rPr lang="uk-UA" sz="2200" b="0" i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та визначення університетів для фіналістів Програми (</a:t>
            </a:r>
            <a:r>
              <a:rPr lang="uk-UA" sz="2200" b="1" i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січень-квітень 2026)</a:t>
            </a:r>
            <a:r>
              <a:rPr lang="uk-UA" sz="2200" b="0" i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200" b="1" i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початок </a:t>
            </a:r>
            <a:r>
              <a:rPr lang="uk-UA" sz="2200" b="1" i="0" noProof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стажування</a:t>
            </a:r>
            <a:r>
              <a:rPr lang="ru-RU" sz="2200" b="1" i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/гранту (</a:t>
            </a:r>
            <a:r>
              <a:rPr lang="uk-UA" sz="2200" b="1" i="0" noProof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серпень-</a:t>
            </a:r>
            <a:r>
              <a:rPr lang="ru-RU" sz="2200" b="1" i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вересень 2026)</a:t>
            </a:r>
            <a:endParaRPr lang="uk-UA" sz="2200" b="1" i="0">
              <a:solidFill>
                <a:srgbClr val="21252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9" name="Google Shape;369;p37">
            <a:extLst>
              <a:ext uri="{FF2B5EF4-FFF2-40B4-BE49-F238E27FC236}">
                <a16:creationId xmlns:a16="http://schemas.microsoft.com/office/drawing/2014/main" id="{1EF83E10-3FC9-1ABC-4ADD-922F795A6E38}"/>
              </a:ext>
            </a:extLst>
          </p:cNvPr>
          <p:cNvSpPr txBox="1"/>
          <p:nvPr/>
        </p:nvSpPr>
        <p:spPr>
          <a:xfrm>
            <a:off x="2733675" y="847806"/>
            <a:ext cx="8576355" cy="5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alibri"/>
              <a:buNone/>
            </a:pPr>
            <a:r>
              <a:rPr lang="uk-UA" sz="3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Етапи добору кандидатів:</a:t>
            </a:r>
            <a:endParaRPr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061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6D2D8-0283-B819-177C-1879DBF91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ображення, що містить просто неба, одежа, небо, особа&#10;&#10;Автоматично згенерований опис">
            <a:extLst>
              <a:ext uri="{FF2B5EF4-FFF2-40B4-BE49-F238E27FC236}">
                <a16:creationId xmlns:a16="http://schemas.microsoft.com/office/drawing/2014/main" id="{AB34D8EC-17EB-B197-6734-BAFE20C478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00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54"/>
          <p:cNvSpPr txBox="1"/>
          <p:nvPr/>
        </p:nvSpPr>
        <p:spPr>
          <a:xfrm>
            <a:off x="2733675" y="658618"/>
            <a:ext cx="8576355" cy="5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3300"/>
              </a:buClr>
              <a:buSzPts val="3200"/>
              <a:buFont typeface="Calibri"/>
              <a:buNone/>
            </a:pPr>
            <a:r>
              <a:rPr lang="uk-UA" sz="3200" b="1" err="1">
                <a:solidFill>
                  <a:srgbClr val="EB3300"/>
                </a:solidFill>
                <a:latin typeface="Calibri"/>
                <a:ea typeface="Calibri"/>
                <a:cs typeface="Calibri"/>
                <a:sym typeface="Calibri"/>
              </a:rPr>
              <a:t>Fulbright</a:t>
            </a:r>
            <a:r>
              <a:rPr lang="uk-UA" sz="3200" b="1">
                <a:solidFill>
                  <a:srgbClr val="EB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sz="3200" b="1" err="1">
                <a:solidFill>
                  <a:srgbClr val="EB3300"/>
                </a:solidFill>
                <a:latin typeface="Calibri"/>
                <a:ea typeface="Calibri"/>
                <a:cs typeface="Calibri"/>
                <a:sym typeface="Calibri"/>
              </a:rPr>
              <a:t>Foreign</a:t>
            </a:r>
            <a:r>
              <a:rPr lang="uk-UA" sz="3200" b="1">
                <a:solidFill>
                  <a:srgbClr val="EB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sz="3200" b="1" err="1">
                <a:solidFill>
                  <a:srgbClr val="EB3300"/>
                </a:solidFill>
                <a:latin typeface="Calibri"/>
                <a:ea typeface="Calibri"/>
                <a:cs typeface="Calibri"/>
                <a:sym typeface="Calibri"/>
              </a:rPr>
              <a:t>Language</a:t>
            </a:r>
            <a:r>
              <a:rPr lang="uk-UA" sz="3200" b="1">
                <a:solidFill>
                  <a:srgbClr val="EB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3200" b="1">
              <a:solidFill>
                <a:srgbClr val="EB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3300"/>
              </a:buClr>
              <a:buSzPts val="3200"/>
              <a:buFont typeface="Calibri"/>
              <a:buNone/>
            </a:pPr>
            <a:r>
              <a:rPr lang="uk-UA" sz="3200" b="1" err="1">
                <a:solidFill>
                  <a:srgbClr val="EB3300"/>
                </a:solidFill>
                <a:latin typeface="Calibri"/>
                <a:ea typeface="Calibri"/>
                <a:cs typeface="Calibri"/>
                <a:sym typeface="Calibri"/>
              </a:rPr>
              <a:t>Teaching</a:t>
            </a:r>
            <a:r>
              <a:rPr lang="en-US" sz="3200" b="1">
                <a:solidFill>
                  <a:srgbClr val="EB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sz="3200" b="1" err="1">
                <a:solidFill>
                  <a:srgbClr val="EB3300"/>
                </a:solidFill>
                <a:latin typeface="Calibri"/>
                <a:ea typeface="Calibri"/>
                <a:cs typeface="Calibri"/>
                <a:sym typeface="Calibri"/>
              </a:rPr>
              <a:t>Assistant</a:t>
            </a:r>
            <a:r>
              <a:rPr lang="uk-UA" sz="3200" b="1">
                <a:solidFill>
                  <a:srgbClr val="EB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sz="3200" b="1" err="1">
                <a:solidFill>
                  <a:srgbClr val="EB3300"/>
                </a:solidFill>
                <a:latin typeface="Calibri"/>
                <a:ea typeface="Calibri"/>
                <a:cs typeface="Calibri"/>
                <a:sym typeface="Calibri"/>
              </a:rPr>
              <a:t>Program</a:t>
            </a:r>
            <a:endParaRPr/>
          </a:p>
        </p:txBody>
      </p:sp>
      <p:sp>
        <p:nvSpPr>
          <p:cNvPr id="497" name="Google Shape;497;p54"/>
          <p:cNvSpPr txBox="1"/>
          <p:nvPr/>
        </p:nvSpPr>
        <p:spPr>
          <a:xfrm>
            <a:off x="1107973" y="1844675"/>
            <a:ext cx="10735684" cy="3385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Стажування з викладання української мови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(асистенція американським викладачам) </a:t>
            </a:r>
            <a:endParaRPr lang="ru-RU"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</a:t>
            </a:r>
            <a:r>
              <a:rPr lang="uk-UA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університетах/коледжах США тривалістю дев'ять місяців.</a:t>
            </a:r>
            <a:endParaRPr lang="uk-UA" sz="240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-U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конкурсі можуть брати участь викладачі-початківці та молоді фахівці, які спеціалізуються з лінгвістики, української літератури, перекладацьких студій, комунікацій, журналістики, американських студій, викладання англійської мови. Кандидати повинні мати щонайменше диплом бакалавра на час призначення стипендії</a:t>
            </a:r>
            <a:r>
              <a:rPr lang="uk-UA" sz="2200" b="0" i="0">
                <a:solidFill>
                  <a:srgbClr val="212529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Кінцевий термін подання документів </a:t>
            </a:r>
            <a:r>
              <a:rPr lang="uk-UA" sz="2200" b="0" i="0" u="none" strike="noStrike" cap="none">
                <a:solidFill>
                  <a:srgbClr val="212529"/>
                </a:solidFill>
                <a:latin typeface="Montserrat"/>
                <a:ea typeface="Montserrat"/>
                <a:cs typeface="Montserrat"/>
                <a:sym typeface="Montserrat"/>
              </a:rPr>
              <a:t>–</a:t>
            </a:r>
            <a:r>
              <a:rPr lang="uk-UA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sz="2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 червня</a:t>
            </a:r>
            <a:endParaRPr sz="2200"/>
          </a:p>
        </p:txBody>
      </p:sp>
      <p:pic>
        <p:nvPicPr>
          <p:cNvPr id="498" name="Google Shape;498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3690" y="4508697"/>
            <a:ext cx="944882" cy="11978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7717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55"/>
          <p:cNvSpPr/>
          <p:nvPr/>
        </p:nvSpPr>
        <p:spPr>
          <a:xfrm>
            <a:off x="1139300" y="1566853"/>
            <a:ext cx="10312894" cy="4825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endParaRPr sz="2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uk-U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чітке зрозуміння цілей Програми;</a:t>
            </a:r>
            <a:endParaRPr sz="220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uk-U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добра зорієнтованість у стані подій в Україні; обізнаність із її історією та культурою; бажання та вміння гідно представити Україну американській спільноті;</a:t>
            </a:r>
            <a:endParaRPr sz="220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uk-U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правдиве зацікавлення американською культурою і відкритість до її пізнання;</a:t>
            </a:r>
            <a:endParaRPr sz="220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uk-U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готовність проживати на </a:t>
            </a:r>
            <a:r>
              <a:rPr lang="uk-UA" sz="22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кампусі</a:t>
            </a:r>
            <a:r>
              <a:rPr lang="uk-U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співпрацювати з американськими студентами й викладачами, а також із місцевою громадою загалом;</a:t>
            </a:r>
            <a:endParaRPr sz="220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uk-U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уміння мислити на перспективу: усвідомлення ваги й важливості фулбрайтівського досвіду та бачення можливостей його використання та поширення в Україні.</a:t>
            </a:r>
            <a:endParaRPr sz="2200"/>
          </a:p>
        </p:txBody>
      </p:sp>
      <p:sp>
        <p:nvSpPr>
          <p:cNvPr id="505" name="Google Shape;505;p55"/>
          <p:cNvSpPr txBox="1"/>
          <p:nvPr/>
        </p:nvSpPr>
        <p:spPr>
          <a:xfrm>
            <a:off x="2733675" y="847806"/>
            <a:ext cx="8576355" cy="5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alibri"/>
              <a:buNone/>
            </a:pPr>
            <a:r>
              <a:rPr lang="uk-UA" sz="3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Критерії добору кандидатів:</a:t>
            </a:r>
            <a:endParaRPr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086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6"/>
          <p:cNvSpPr/>
          <p:nvPr/>
        </p:nvSpPr>
        <p:spPr>
          <a:xfrm>
            <a:off x="1139300" y="1886457"/>
            <a:ext cx="10170730" cy="4265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uk-UA" sz="2200" b="1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УСІ ДОКУМЕНТИ АНГЛІЙСЬКОЮ МОВОЮ:</a:t>
            </a:r>
            <a:endParaRPr lang="uk-UA" sz="2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uk-UA" sz="2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uk-U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онлайнова анкета</a:t>
            </a:r>
            <a:endParaRPr sz="220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uk-U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три рекомендаційні листи </a:t>
            </a:r>
            <a:r>
              <a:rPr lang="uk-UA" sz="2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(рекомендодавці виповнюють відповідні онлайн форми англійською мовою)</a:t>
            </a:r>
            <a:endParaRPr sz="220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uk-U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копії всіх документів про вищу освіту (дипломи з додатками) та копії документів про наукові ступені та звання (дипломи, атестати тощо)</a:t>
            </a:r>
            <a:endParaRPr sz="220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uk-U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результати складання іспитів TOEFL або IELTS (за наявності)</a:t>
            </a:r>
            <a:endParaRPr sz="220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uk-U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обов'язкова додаткова форма – </a:t>
            </a:r>
            <a:r>
              <a:rPr lang="uk-UA" sz="2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Згода на обробку персональних даних.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56"/>
          <p:cNvSpPr txBox="1"/>
          <p:nvPr/>
        </p:nvSpPr>
        <p:spPr>
          <a:xfrm>
            <a:off x="2733675" y="847806"/>
            <a:ext cx="8576355" cy="5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alibri"/>
              <a:buNone/>
            </a:pPr>
            <a:r>
              <a:rPr lang="uk-UA" sz="3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Комплект документів для участі в конкурсі:</a:t>
            </a:r>
            <a:endParaRPr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16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>
          <a:extLst>
            <a:ext uri="{FF2B5EF4-FFF2-40B4-BE49-F238E27FC236}">
              <a16:creationId xmlns:a16="http://schemas.microsoft.com/office/drawing/2014/main" id="{706E54BA-C47B-1E36-6A62-2B59C7E6A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ображення, що містить коло, символ, Графіка, логотип&#10;&#10;Автоматично згенерований опис">
            <a:extLst>
              <a:ext uri="{FF2B5EF4-FFF2-40B4-BE49-F238E27FC236}">
                <a16:creationId xmlns:a16="http://schemas.microsoft.com/office/drawing/2014/main" id="{2563391E-4B50-39A3-6D13-84B47AB89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14" y="798015"/>
            <a:ext cx="3916902" cy="39169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3B868-0B1B-CACB-3558-00D6484E5B77}"/>
              </a:ext>
            </a:extLst>
          </p:cNvPr>
          <p:cNvSpPr txBox="1">
            <a:spLocks/>
          </p:cNvSpPr>
          <p:nvPr/>
        </p:nvSpPr>
        <p:spPr>
          <a:xfrm>
            <a:off x="4659086" y="1147762"/>
            <a:ext cx="7133481" cy="45624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uk-UA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Програма імені Фулбрайта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uk-UA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спонсорована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урядом США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 </a:t>
            </a:r>
            <a:r>
              <a:rPr lang="uk-UA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адміністрована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Інститутом міжнародної освіти (</a:t>
            </a:r>
            <a:r>
              <a:rPr lang="en-AU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IIE),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посідає чільне місце у системі міжнародної освіти. </a:t>
            </a:r>
          </a:p>
          <a:p>
            <a:pPr marL="144000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uk-UA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Узасаднена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ідеєю взаємодії та взаєморозуміння й </a:t>
            </a:r>
            <a:r>
              <a:rPr lang="uk-UA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уґрунтована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 пізнанні та повазі до розмаїтого світу, вона успішно діє з 1946 року, нині – більш аніж у 160 країнах світу.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Понад 400 000 випускників університетів, викладачів, науковців й дослідників, фахівців та митців відзначені </a:t>
            </a:r>
            <a:r>
              <a:rPr lang="uk-UA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фулбрайтівською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стипендією.</a:t>
            </a:r>
          </a:p>
        </p:txBody>
      </p:sp>
      <p:pic>
        <p:nvPicPr>
          <p:cNvPr id="2" name="Google Shape;163;p10">
            <a:extLst>
              <a:ext uri="{FF2B5EF4-FFF2-40B4-BE49-F238E27FC236}">
                <a16:creationId xmlns:a16="http://schemas.microsoft.com/office/drawing/2014/main" id="{7E41C58F-0378-673F-C706-9B4F711D8E5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9086" y="2472318"/>
            <a:ext cx="1306449" cy="1760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1977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946D5-2DCF-EDEF-D234-E594D9C41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ображення, що містить одежа, особа, Обличчя людини, усмішка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339B5F2C-52A8-8532-F208-974304F93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15"/>
            <a:ext cx="12191999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08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4"/>
          <p:cNvSpPr txBox="1"/>
          <p:nvPr/>
        </p:nvSpPr>
        <p:spPr>
          <a:xfrm>
            <a:off x="2733675" y="847806"/>
            <a:ext cx="8576355" cy="5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3300"/>
              </a:buClr>
              <a:buSzPts val="3200"/>
              <a:buFont typeface="Calibri"/>
              <a:buNone/>
            </a:pPr>
            <a:r>
              <a:rPr lang="en-US" sz="3200" b="1" noProof="0">
                <a:solidFill>
                  <a:srgbClr val="EB3300"/>
                </a:solidFill>
                <a:latin typeface="Calibri"/>
                <a:ea typeface="Calibri"/>
                <a:cs typeface="Calibri"/>
                <a:sym typeface="Calibri"/>
              </a:rPr>
              <a:t>Fulbright Research and Development Program</a:t>
            </a:r>
            <a:endParaRPr lang="en-US" noProof="0"/>
          </a:p>
        </p:txBody>
      </p:sp>
      <p:sp>
        <p:nvSpPr>
          <p:cNvPr id="347" name="Google Shape;347;p34"/>
          <p:cNvSpPr txBox="1"/>
          <p:nvPr/>
        </p:nvSpPr>
        <p:spPr>
          <a:xfrm>
            <a:off x="1107973" y="1670499"/>
            <a:ext cx="10528856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Проведення досліджень в університетах США </a:t>
            </a:r>
            <a:endParaRPr lang="ru-RU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тривалістю від шести до дев’яти місяців</a:t>
            </a:r>
            <a:endParaRPr lang="uk-UA" sz="2400" noProof="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конкурсі можуть брати участь особи віком </a:t>
            </a:r>
            <a:r>
              <a:rPr lang="uk-UA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 45 років із дворічним професійним досвідом</a:t>
            </a:r>
            <a:r>
              <a:rPr lang="uk-UA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викладачі; аспіранти та дослідники, які ще не мають наукового ступеня; кандидати наук; адміністратори вищих навчальних закладів; співробітники науково-дослідних установ; журналісти; фахівці з бібліотечної, музейної та архівної справи; спеціалісти у сфері управління культурою; працівники громадських організацій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Кінцевий термін подання документів </a:t>
            </a:r>
            <a:r>
              <a:rPr lang="uk-UA" sz="2200" b="0" i="0" u="none" strike="noStrike" cap="none" dirty="0">
                <a:solidFill>
                  <a:srgbClr val="212529"/>
                </a:solidFill>
                <a:latin typeface="Montserrat"/>
                <a:ea typeface="Montserrat"/>
                <a:cs typeface="Montserrat"/>
                <a:sym typeface="Montserrat"/>
              </a:rPr>
              <a:t>–</a:t>
            </a:r>
            <a:r>
              <a:rPr lang="uk-UA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 листопада</a:t>
            </a:r>
            <a:endParaRPr sz="2200" dirty="0"/>
          </a:p>
        </p:txBody>
      </p:sp>
      <p:pic>
        <p:nvPicPr>
          <p:cNvPr id="348" name="Google Shape;34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3690" y="4562374"/>
            <a:ext cx="944882" cy="1197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5"/>
          <p:cNvSpPr/>
          <p:nvPr/>
        </p:nvSpPr>
        <p:spPr>
          <a:xfrm>
            <a:off x="1139300" y="1566853"/>
            <a:ext cx="10312894" cy="4825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Тривалість гранту — 6-9 місяців</a:t>
            </a:r>
            <a:r>
              <a:rPr lang="uk-U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Упродовж академічного року учасники Програми проводять індивідуальні дослідження; знайомляться з актуальними надбаннями американських університетів у плануванні навчальних програм, розробленні учбових курсів та їх викладанні; беруть участь у наукових конференціях та семінарах. </a:t>
            </a:r>
            <a:endParaRPr sz="220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-U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Програма </a:t>
            </a:r>
            <a:r>
              <a:rPr lang="uk-UA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 передбачає здобуття наукового ступеня</a:t>
            </a:r>
            <a:r>
              <a:rPr lang="uk-U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але надає можливість стипендіатам відвідувати семінари та лекції як вільним слухачам.</a:t>
            </a:r>
          </a:p>
          <a:p>
            <a:pPr>
              <a:spcBef>
                <a:spcPts val="1200"/>
              </a:spcBef>
            </a:pPr>
            <a:r>
              <a:rPr lang="uk-UA" sz="2200" i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uk-U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Науковці, які мають ступінь доктора наук, не можуть брати участь у конкурсі </a:t>
            </a:r>
            <a:r>
              <a:rPr lang="en-A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Fulbright Research and Development Program (FRDP), </a:t>
            </a:r>
            <a:r>
              <a:rPr lang="uk-U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оскільки їхній рівень наукової кваліфікації перевищує вимоги цієї програми. Для них передбачена можливість участі в </a:t>
            </a:r>
            <a:r>
              <a:rPr lang="en-A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Fulbright Visiting Scholar Program.</a:t>
            </a:r>
            <a:endParaRPr lang="en-AU" sz="2200"/>
          </a:p>
        </p:txBody>
      </p:sp>
      <p:sp>
        <p:nvSpPr>
          <p:cNvPr id="355" name="Google Shape;355;p35"/>
          <p:cNvSpPr txBox="1"/>
          <p:nvPr/>
        </p:nvSpPr>
        <p:spPr>
          <a:xfrm>
            <a:off x="2733675" y="847806"/>
            <a:ext cx="8576355" cy="5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3300"/>
              </a:buClr>
              <a:buSzPts val="3200"/>
              <a:buFont typeface="Calibri"/>
              <a:buNone/>
            </a:pPr>
            <a:r>
              <a:rPr lang="uk-UA" sz="3200" b="1">
                <a:solidFill>
                  <a:srgbClr val="EB3300"/>
                </a:solidFill>
                <a:latin typeface="Calibri"/>
                <a:ea typeface="Calibri"/>
                <a:cs typeface="Calibri"/>
                <a:sym typeface="Calibri"/>
              </a:rPr>
              <a:t>Fulbright Research and Development Program</a:t>
            </a:r>
            <a:r>
              <a:rPr lang="uk-UA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6"/>
          <p:cNvSpPr/>
          <p:nvPr/>
        </p:nvSpPr>
        <p:spPr>
          <a:xfrm>
            <a:off x="1139300" y="1886457"/>
            <a:ext cx="10170730" cy="4265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uk-UA" sz="2200" b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УСІ ДОКУМЕНТИ АНГЛІЙСЬКОЮ МОВОЮ:</a:t>
            </a:r>
            <a:endParaRPr sz="220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uk-U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онлайнова анкета</a:t>
            </a:r>
            <a:endParaRPr sz="220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uk-U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три рекомендаційні листи </a:t>
            </a:r>
            <a:r>
              <a:rPr lang="uk-UA" sz="2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(рекомендодавці виповнюють відповідні онлайн форми англійською мовою)</a:t>
            </a:r>
            <a:endParaRPr sz="220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uk-U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копії всіх документів про вищу освіту (дипломи з додатками) та копії документів про наукові ступені та звання (дипломи, атестати тощо)</a:t>
            </a:r>
            <a:endParaRPr sz="220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uk-U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портфоліо (для кандидатів з творчих напрямків)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uk-U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обов'язкова додаткова форма – </a:t>
            </a:r>
            <a:r>
              <a:rPr lang="uk-UA" sz="2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Згода</a:t>
            </a:r>
            <a:r>
              <a:rPr lang="en-US" sz="2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sz="2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обробку персональних даних.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36"/>
          <p:cNvSpPr txBox="1"/>
          <p:nvPr/>
        </p:nvSpPr>
        <p:spPr>
          <a:xfrm>
            <a:off x="2733675" y="847806"/>
            <a:ext cx="8576355" cy="5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alibri"/>
              <a:buNone/>
            </a:pPr>
            <a:r>
              <a:rPr lang="uk-UA" sz="3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Комплект документів для участі у конкурсі:</a:t>
            </a:r>
            <a:endParaRPr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7"/>
          <p:cNvSpPr/>
          <p:nvPr/>
        </p:nvSpPr>
        <p:spPr>
          <a:xfrm>
            <a:off x="1139300" y="1566853"/>
            <a:ext cx="10312894" cy="4825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endParaRPr sz="2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uk-U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наукові досягнення кандидата</a:t>
            </a:r>
            <a:endParaRPr sz="220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uk-U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переконливо розроблений план стажування</a:t>
            </a:r>
            <a:endParaRPr sz="220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uk-U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актуальність проєкту, реальність втілення його результатів, здатність до співпраці з американськими та українськими колегами над проєктами, що матимуть суттєвий вплив на стан сучасної освіти та науки в Україні або практику вищої школи</a:t>
            </a:r>
            <a:endParaRPr sz="220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uk-U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готовність до ініціювання та запровадження нових курсів, розповсюдження передових методів навчання та викладання</a:t>
            </a:r>
            <a:endParaRPr sz="2200"/>
          </a:p>
        </p:txBody>
      </p:sp>
      <p:sp>
        <p:nvSpPr>
          <p:cNvPr id="369" name="Google Shape;369;p37"/>
          <p:cNvSpPr txBox="1"/>
          <p:nvPr/>
        </p:nvSpPr>
        <p:spPr>
          <a:xfrm>
            <a:off x="2733675" y="847806"/>
            <a:ext cx="8576355" cy="5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alibri"/>
              <a:buNone/>
            </a:pPr>
            <a:r>
              <a:rPr lang="uk-UA" sz="3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Критерії добору кандидатів:</a:t>
            </a:r>
            <a:endParaRPr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>
          <a:extLst>
            <a:ext uri="{FF2B5EF4-FFF2-40B4-BE49-F238E27FC236}">
              <a16:creationId xmlns:a16="http://schemas.microsoft.com/office/drawing/2014/main" id="{3319CCB1-B1B5-E353-E989-57B7BF7CD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7">
            <a:extLst>
              <a:ext uri="{FF2B5EF4-FFF2-40B4-BE49-F238E27FC236}">
                <a16:creationId xmlns:a16="http://schemas.microsoft.com/office/drawing/2014/main" id="{2D88B816-9A26-9549-9C58-9FCFC6087083}"/>
              </a:ext>
            </a:extLst>
          </p:cNvPr>
          <p:cNvSpPr/>
          <p:nvPr/>
        </p:nvSpPr>
        <p:spPr>
          <a:xfrm>
            <a:off x="1139300" y="1566853"/>
            <a:ext cx="10312894" cy="4825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200" b="1" i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перевірка наявності повного комплекту документів </a:t>
            </a:r>
            <a:r>
              <a:rPr lang="uk-UA" sz="2200" b="0" i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та відповідності заявників вимогам конкурсу </a:t>
            </a:r>
            <a:r>
              <a:rPr lang="uk-UA" sz="2200" b="1" i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(листопад 2025)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200" b="1" i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рецензування робіт </a:t>
            </a:r>
            <a:r>
              <a:rPr lang="uk-UA" sz="2200" b="0" i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американськими й українськими фахівцями та визначення півфіналістів </a:t>
            </a:r>
            <a:r>
              <a:rPr lang="uk-UA" sz="2200" b="1" i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(листопад 2025)</a:t>
            </a:r>
            <a:endParaRPr lang="uk-UA" sz="2200" b="0" i="0">
              <a:solidFill>
                <a:srgbClr val="21252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200" b="1" i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співбесіда англійською мовою з півфіналістами</a:t>
            </a:r>
            <a:r>
              <a:rPr lang="uk-UA" sz="2200" b="0" i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; визначення рекомендованих кандидатів на участь у Програмі американо-українською комісією </a:t>
            </a:r>
            <a:r>
              <a:rPr lang="uk-UA" sz="2200" b="1" i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(друга половина грудня 2025)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200" b="1" i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фіналісти Програми складатимуть комп’ютерний тест </a:t>
            </a:r>
            <a:r>
              <a:rPr lang="en-US" sz="2200" b="1" i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TOEFL iBT </a:t>
            </a:r>
            <a:r>
              <a:rPr lang="en-US" sz="2200" i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(Internet-based Test of English as a Foreign Language) </a:t>
            </a:r>
            <a:r>
              <a:rPr lang="uk-UA" sz="2200" i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у січні-лютому 2026 року.</a:t>
            </a:r>
            <a:endParaRPr lang="uk-UA" sz="2200" b="0" i="0">
              <a:solidFill>
                <a:srgbClr val="21252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200" b="1" i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затвердження рекомендованих кандидатів </a:t>
            </a:r>
            <a:r>
              <a:rPr lang="uk-UA" sz="2200" b="0" i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та визначення університетів для фіналістів Програми (</a:t>
            </a:r>
            <a:r>
              <a:rPr lang="uk-UA" sz="2200" b="1" i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січень-квітень 2026)</a:t>
            </a:r>
            <a:r>
              <a:rPr lang="uk-UA" sz="2200" b="0" i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200" b="1" i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початок </a:t>
            </a:r>
            <a:r>
              <a:rPr lang="uk-UA" sz="2200" b="1" i="0" noProof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стажування</a:t>
            </a:r>
            <a:r>
              <a:rPr lang="ru-RU" sz="2200" b="1" i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/гранту (</a:t>
            </a:r>
            <a:r>
              <a:rPr lang="uk-UA" sz="2200" b="1" i="0" noProof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серпень-</a:t>
            </a:r>
            <a:r>
              <a:rPr lang="ru-RU" sz="2200" b="1" i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вересень 2026)</a:t>
            </a:r>
            <a:endParaRPr lang="uk-UA" sz="2200" b="1" i="0">
              <a:solidFill>
                <a:srgbClr val="21252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9" name="Google Shape;369;p37">
            <a:extLst>
              <a:ext uri="{FF2B5EF4-FFF2-40B4-BE49-F238E27FC236}">
                <a16:creationId xmlns:a16="http://schemas.microsoft.com/office/drawing/2014/main" id="{CEB66371-0A90-361C-B5F4-2EB010665D34}"/>
              </a:ext>
            </a:extLst>
          </p:cNvPr>
          <p:cNvSpPr txBox="1"/>
          <p:nvPr/>
        </p:nvSpPr>
        <p:spPr>
          <a:xfrm>
            <a:off x="2733675" y="847806"/>
            <a:ext cx="8576355" cy="5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alibri"/>
              <a:buNone/>
            </a:pPr>
            <a:r>
              <a:rPr lang="uk-UA" sz="3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Етапи добору кандидатів:</a:t>
            </a:r>
            <a:endParaRPr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56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B2608-B19B-9BE2-3DF2-542250A1F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Зображення, що містить кімната, сцена, у приміщенні, одежа&#10;&#10;Автоматично згенерований опис">
            <a:extLst>
              <a:ext uri="{FF2B5EF4-FFF2-40B4-BE49-F238E27FC236}">
                <a16:creationId xmlns:a16="http://schemas.microsoft.com/office/drawing/2014/main" id="{C2CD5213-EF36-68A5-6A3F-67D55BDF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357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0"/>
          <p:cNvSpPr txBox="1"/>
          <p:nvPr/>
        </p:nvSpPr>
        <p:spPr>
          <a:xfrm>
            <a:off x="2733675" y="847806"/>
            <a:ext cx="8576355" cy="5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3300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rgbClr val="EB3300"/>
                </a:solidFill>
                <a:latin typeface="Calibri"/>
                <a:ea typeface="Calibri"/>
                <a:cs typeface="Calibri"/>
                <a:sym typeface="Calibri"/>
              </a:rPr>
              <a:t>Fulbright Visiting Scholar Program</a:t>
            </a:r>
          </a:p>
        </p:txBody>
      </p:sp>
      <p:sp>
        <p:nvSpPr>
          <p:cNvPr id="246" name="Google Shape;246;p20"/>
          <p:cNvSpPr txBox="1"/>
          <p:nvPr/>
        </p:nvSpPr>
        <p:spPr>
          <a:xfrm>
            <a:off x="1107973" y="1572525"/>
            <a:ext cx="10833656" cy="4339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4"/>
            <a:r>
              <a:rPr lang="uk-UA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Програма передбачає проведення досліджень в університетах США </a:t>
            </a:r>
            <a:endParaRPr lang="en-US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4"/>
            <a:r>
              <a:rPr lang="uk-UA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період від трьох до дев’яти місяців.</a:t>
            </a:r>
            <a:endParaRPr lang="uk-UA" sz="2400"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-UA" sz="22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Кваліфікаційні вимоги. </a:t>
            </a:r>
            <a:r>
              <a:rPr lang="uk-UA" sz="2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конкурсі можуть брати участь:</a:t>
            </a:r>
            <a:endParaRPr sz="2200"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-UA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викладачі й дослідники наукових товариств, навчальних та дослідницьких інституцій найвищого рівня (університети, інститути та академії), які на момент подання заявки мають науковий ступінь кандидата наук або доктора філософії/доктора мистецтва, доктора наук;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-UA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дослідники без наукового ступеня з повною вищою освітою (спеціаліст, магістр), з досвідом науково-дослідної роботи не менше десяти років й науковим авторитетом у відповідній галузі знань, з наявними публікаціями (статті, монографії або ж розділи у монографіях) у вітчизняних та/або іноземних (міжнародних) наукових фахових виданнях</a:t>
            </a: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37917736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1"/>
          <p:cNvSpPr txBox="1"/>
          <p:nvPr/>
        </p:nvSpPr>
        <p:spPr>
          <a:xfrm>
            <a:off x="2733675" y="847806"/>
            <a:ext cx="8576355" cy="5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3300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rgbClr val="EB3300"/>
                </a:solidFill>
                <a:latin typeface="Calibri"/>
                <a:ea typeface="Calibri"/>
                <a:cs typeface="Calibri"/>
                <a:sym typeface="Calibri"/>
              </a:rPr>
              <a:t>Fulbright Visiting Scholar Program</a:t>
            </a:r>
          </a:p>
        </p:txBody>
      </p:sp>
      <p:sp>
        <p:nvSpPr>
          <p:cNvPr id="253" name="Google Shape;253;p21"/>
          <p:cNvSpPr txBox="1"/>
          <p:nvPr/>
        </p:nvSpPr>
        <p:spPr>
          <a:xfrm>
            <a:off x="1107973" y="1844675"/>
            <a:ext cx="9900337" cy="310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uk-U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діячі культури й мистецтва, фахівці з </a:t>
            </a:r>
            <a:r>
              <a:rPr lang="uk-UA" sz="22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бібліотекарства</a:t>
            </a:r>
            <a:r>
              <a:rPr lang="uk-U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та музейної справи, журналісти та громадські діячі – з повною вищою освітою (спеціаліст, магістр), досвідом науково-дослідної роботи не менше десяти років, значними професійними досягненнями, науковим доробком в обраній галузі дослідження (статті, монографії або ж розділи у монографіях) у вітчизняних та/або іноземних (міжнародних) фахових наукових виданнях.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uk-UA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3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-UA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Кінцевий термін подання документів </a:t>
            </a:r>
            <a:r>
              <a:rPr lang="uk-UA" sz="2200" b="0" i="0" u="none" strike="noStrike" cap="none">
                <a:solidFill>
                  <a:srgbClr val="212529"/>
                </a:solidFill>
                <a:latin typeface="Montserrat"/>
                <a:ea typeface="Montserrat"/>
                <a:cs typeface="Montserrat"/>
                <a:sym typeface="Montserrat"/>
              </a:rPr>
              <a:t>–</a:t>
            </a:r>
            <a:r>
              <a:rPr lang="uk-UA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sz="2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 жовтня</a:t>
            </a:r>
            <a:endParaRPr sz="2200"/>
          </a:p>
        </p:txBody>
      </p:sp>
      <p:pic>
        <p:nvPicPr>
          <p:cNvPr id="254" name="Google Shape;25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3690" y="4004931"/>
            <a:ext cx="944882" cy="11978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57938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2"/>
          <p:cNvSpPr/>
          <p:nvPr/>
        </p:nvSpPr>
        <p:spPr>
          <a:xfrm>
            <a:off x="1139300" y="1886457"/>
            <a:ext cx="10170730" cy="4265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uk-UA" sz="2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УСІ ДОКУМЕНТИ АНГЛІЙСЬКОЮ МОВОЮ:</a:t>
            </a:r>
            <a:endParaRPr sz="2200" dirty="0">
              <a:solidFill>
                <a:schemeClr val="tx1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uk-UA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онлайнова анкета</a:t>
            </a:r>
            <a:endParaRPr sz="22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uk-UA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опис </a:t>
            </a:r>
            <a:r>
              <a:rPr lang="uk-UA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проєкту</a:t>
            </a:r>
            <a:r>
              <a:rPr lang="uk-UA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наукових досліджень обсягом не більше 5-ти сторінок,  3.500 слів</a:t>
            </a:r>
            <a:endParaRPr sz="22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uk-UA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бібліографія до наукового </a:t>
            </a:r>
            <a:r>
              <a:rPr lang="uk-UA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проєкту</a:t>
            </a:r>
            <a:r>
              <a:rPr lang="uk-UA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обсягом 1-3 сторінки</a:t>
            </a:r>
            <a:endParaRPr sz="22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uk-UA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urriculum</a:t>
            </a:r>
            <a:r>
              <a:rPr lang="uk-UA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uk-UA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itae</a:t>
            </a:r>
            <a:r>
              <a:rPr lang="uk-UA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uk-UA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три рекомендаційні листи </a:t>
            </a:r>
            <a:r>
              <a:rPr lang="uk-UA" sz="2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uk-UA" sz="2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рекомендодавці</a:t>
            </a:r>
            <a:r>
              <a:rPr lang="uk-UA" sz="2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виповнюють відповідні онлайн форми англійською мовою)</a:t>
            </a:r>
            <a:endParaRPr sz="22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uk-UA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лист-запрошення з американської інституції (за наявності, не є обов’язковим документом, але бажаним)</a:t>
            </a:r>
            <a:endParaRPr sz="22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uk-UA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обов'язкова додаткова форма – </a:t>
            </a:r>
            <a:r>
              <a:rPr lang="uk-UA" sz="2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Згода на обробку персональних даних.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2"/>
          <p:cNvSpPr txBox="1"/>
          <p:nvPr/>
        </p:nvSpPr>
        <p:spPr>
          <a:xfrm>
            <a:off x="2733675" y="847806"/>
            <a:ext cx="8576355" cy="5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alibri"/>
              <a:buNone/>
            </a:pPr>
            <a:r>
              <a:rPr lang="uk-UA" sz="3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Комплект документів для участі у конкурсі:</a:t>
            </a:r>
            <a:endParaRPr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81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D5B9C-65E8-949F-0131-5842E0C41746}"/>
              </a:ext>
            </a:extLst>
          </p:cNvPr>
          <p:cNvSpPr txBox="1">
            <a:spLocks/>
          </p:cNvSpPr>
          <p:nvPr/>
        </p:nvSpPr>
        <p:spPr>
          <a:xfrm>
            <a:off x="4659086" y="1147762"/>
            <a:ext cx="7133481" cy="45624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uk-UA" sz="2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Сенатор Фулбрайт зазначав, що міжнародна освіта перетворює національні цінності на людські, – ми стаємо терпимішими й вчимось цінувати те, що нас вирізняє; сприяємо гуманізації міжнародних стосунків, вчимося визнавати й поважати інші культури, що наповнюють наш світ. А що важить більше – це те, що ми усвідомлюємо важливість співпраці задля миру та добра цілої громади.</a:t>
            </a:r>
            <a:endParaRPr lang="en-US" sz="2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uk-UA" sz="2200">
              <a:solidFill>
                <a:srgbClr val="0065A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 J. William Fulbright (1905-1995)</a:t>
            </a:r>
            <a:endParaRPr lang="uk-UA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Рисунок 8" descr="Зображення, що містить одежа, Обличчя людини, особа, костюм&#10;&#10;Автоматично згенерований опис">
            <a:extLst>
              <a:ext uri="{FF2B5EF4-FFF2-40B4-BE49-F238E27FC236}">
                <a16:creationId xmlns:a16="http://schemas.microsoft.com/office/drawing/2014/main" id="{28AF2FB2-4018-7E3E-BA56-D8BB599CB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1" y="1147762"/>
            <a:ext cx="3217409" cy="321740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53C2186-8DD0-4DA8-8CB4-2ED7EDD47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299" y="1632858"/>
            <a:ext cx="1070435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наукові досягнення й напрацювання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послідовність наукових намагань, зв’язок попередньо набутого досвіду з цілями й завданнями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 заявленими на конкурс </a:t>
            </a:r>
            <a:r>
              <a:rPr lang="uk-UA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проєктом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 дослідження 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добре розроблений план проведення наукового дослідження  з чітким обґрунтуванням важливості його реалізації для українських, рівно ж і американських, інституцій, та відповідної галузі у цілому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переконливо продемонстрований потенціал до співпраці з американськими та українськими колегами 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важливість дослідницького </a:t>
            </a:r>
            <a:r>
              <a:rPr lang="uk-UA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проєкту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 для відновлення й розбудови України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готовність до ініціювання й упровадження нових курсів/проєктів/програм з дотичної спеціалізації/фаху, поширення й популяризація отриманих результатів проведеного дослідження по поверненні в Україну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FFCC122-8A12-490E-AC97-8CF825670263}"/>
              </a:ext>
            </a:extLst>
          </p:cNvPr>
          <p:cNvSpPr txBox="1">
            <a:spLocks/>
          </p:cNvSpPr>
          <p:nvPr/>
        </p:nvSpPr>
        <p:spPr>
          <a:xfrm>
            <a:off x="2733675" y="847806"/>
            <a:ext cx="8576355" cy="5762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3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Критерії добору кандидатів:</a:t>
            </a:r>
          </a:p>
        </p:txBody>
      </p:sp>
    </p:spTree>
    <p:extLst>
      <p:ext uri="{BB962C8B-B14F-4D97-AF65-F5344CB8AC3E}">
        <p14:creationId xmlns:p14="http://schemas.microsoft.com/office/powerpoint/2010/main" val="3251115109"/>
      </p:ext>
    </p:extLst>
  </p:cSld>
  <p:clrMapOvr>
    <a:masterClrMapping/>
  </p:clrMapOvr>
  <p:transition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83CE1-98A0-ABD3-02F9-9A542A8F9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48C5082-EE38-9093-6704-344B5D29D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299" y="1632858"/>
            <a:ext cx="1070435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ts val="1200"/>
              </a:spcBef>
              <a:defRPr/>
            </a:pPr>
            <a:r>
              <a:rPr lang="uk-UA" sz="2200" b="1">
                <a:latin typeface="Calibri" panose="020F0502020204030204" pitchFamily="34" charset="0"/>
                <a:cs typeface="Calibri" panose="020F0502020204030204" pitchFamily="34" charset="0"/>
              </a:rPr>
              <a:t>	Добір здійснюється на конкурсній основі й передбачає наступні етапи: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uk-UA" sz="2200" b="1">
                <a:latin typeface="Calibri" panose="020F0502020204030204" pitchFamily="34" charset="0"/>
                <a:cs typeface="Calibri" panose="020F0502020204030204" pitchFamily="34" charset="0"/>
              </a:rPr>
              <a:t>перевірка наявності повного комплекту документів </a:t>
            </a:r>
            <a:r>
              <a:rPr lang="uk-UA" sz="2200">
                <a:latin typeface="Calibri" panose="020F0502020204030204" pitchFamily="34" charset="0"/>
                <a:cs typeface="Calibri" panose="020F0502020204030204" pitchFamily="34" charset="0"/>
              </a:rPr>
              <a:t>та відповідності заявників вимогам конкурсу</a:t>
            </a:r>
            <a:r>
              <a:rPr lang="uk-UA" sz="2200" b="1">
                <a:latin typeface="Calibri" panose="020F0502020204030204" pitchFamily="34" charset="0"/>
                <a:cs typeface="Calibri" panose="020F0502020204030204" pitchFamily="34" charset="0"/>
              </a:rPr>
              <a:t> (жовтень 2025)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uk-UA" sz="2200" b="1">
                <a:latin typeface="Calibri" panose="020F0502020204030204" pitchFamily="34" charset="0"/>
                <a:cs typeface="Calibri" panose="020F0502020204030204" pitchFamily="34" charset="0"/>
              </a:rPr>
              <a:t>рецензування робіт</a:t>
            </a:r>
            <a:r>
              <a:rPr lang="uk-UA" sz="2200">
                <a:latin typeface="Calibri" panose="020F0502020204030204" pitchFamily="34" charset="0"/>
                <a:cs typeface="Calibri" panose="020F0502020204030204" pitchFamily="34" charset="0"/>
              </a:rPr>
              <a:t> американськими й українськими фахівцями та </a:t>
            </a:r>
            <a:r>
              <a:rPr lang="uk-UA" sz="2200" b="1">
                <a:latin typeface="Calibri" panose="020F0502020204030204" pitchFamily="34" charset="0"/>
                <a:cs typeface="Calibri" panose="020F0502020204030204" pitchFamily="34" charset="0"/>
              </a:rPr>
              <a:t>визначення півфіналістів (листопад 2025)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uk-UA" sz="2200" b="1">
                <a:latin typeface="Calibri" panose="020F0502020204030204" pitchFamily="34" charset="0"/>
                <a:cs typeface="Calibri" panose="020F0502020204030204" pitchFamily="34" charset="0"/>
              </a:rPr>
              <a:t>співбесіда англійською мовою з півфіналістами</a:t>
            </a:r>
            <a:r>
              <a:rPr lang="uk-UA" sz="2200">
                <a:latin typeface="Calibri" panose="020F0502020204030204" pitchFamily="34" charset="0"/>
                <a:cs typeface="Calibri" panose="020F0502020204030204" pitchFamily="34" charset="0"/>
              </a:rPr>
              <a:t>; визначення рекомендованих кандидатів на участь у Програмі американо-українською комісією </a:t>
            </a:r>
            <a:r>
              <a:rPr lang="uk-UA" sz="2200" b="1">
                <a:latin typeface="Calibri" panose="020F0502020204030204" pitchFamily="34" charset="0"/>
                <a:cs typeface="Calibri" panose="020F0502020204030204" pitchFamily="34" charset="0"/>
              </a:rPr>
              <a:t>(грудень 2025)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uk-UA" sz="2200" b="1">
                <a:latin typeface="Calibri" panose="020F0502020204030204" pitchFamily="34" charset="0"/>
                <a:cs typeface="Calibri" panose="020F0502020204030204" pitchFamily="34" charset="0"/>
              </a:rPr>
              <a:t>затвердження стипендіатів </a:t>
            </a:r>
            <a:r>
              <a:rPr lang="uk-UA" sz="2200">
                <a:latin typeface="Calibri" panose="020F0502020204030204" pitchFamily="34" charset="0"/>
                <a:cs typeface="Calibri" panose="020F0502020204030204" pitchFamily="34" charset="0"/>
              </a:rPr>
              <a:t>Програми й поінформування про їх статус </a:t>
            </a:r>
            <a:r>
              <a:rPr lang="uk-UA" sz="2200" b="1">
                <a:latin typeface="Calibri" panose="020F0502020204030204" pitchFamily="34" charset="0"/>
                <a:cs typeface="Calibri" panose="020F0502020204030204" pitchFamily="34" charset="0"/>
              </a:rPr>
              <a:t>(травень 2026).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A6AE57C-9D66-9C50-A4A1-6C86EF5A20F2}"/>
              </a:ext>
            </a:extLst>
          </p:cNvPr>
          <p:cNvSpPr txBox="1">
            <a:spLocks/>
          </p:cNvSpPr>
          <p:nvPr/>
        </p:nvSpPr>
        <p:spPr>
          <a:xfrm>
            <a:off x="2733675" y="847806"/>
            <a:ext cx="8576355" cy="5762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3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Етапи добору кандидатів:</a:t>
            </a:r>
          </a:p>
        </p:txBody>
      </p:sp>
    </p:spTree>
    <p:extLst>
      <p:ext uri="{BB962C8B-B14F-4D97-AF65-F5344CB8AC3E}">
        <p14:creationId xmlns:p14="http://schemas.microsoft.com/office/powerpoint/2010/main" val="3492798360"/>
      </p:ext>
    </p:extLst>
  </p:cSld>
  <p:clrMapOvr>
    <a:masterClrMapping/>
  </p:clrMapOvr>
  <p:transition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75F8B-2CF0-7AFD-945C-C4686C8FD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60ABB0D-99E2-E5D1-469E-9510F11E1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300" y="1632858"/>
            <a:ext cx="733267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ts val="1200"/>
              </a:spcBef>
              <a:defRPr/>
            </a:pP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Рішення щодо надання гранту ухвалює Наглядова рада науковців імені Фулбрайта, США/</a:t>
            </a:r>
            <a:r>
              <a:rPr lang="en-AU" sz="2200" dirty="0">
                <a:latin typeface="Calibri" panose="020F0502020204030204" pitchFamily="34" charset="0"/>
                <a:cs typeface="Calibri" panose="020F0502020204030204" pitchFamily="34" charset="0"/>
              </a:rPr>
              <a:t>Fulbright Scholar Advisory Board, USA. </a:t>
            </a:r>
          </a:p>
          <a:p>
            <a:pPr>
              <a:spcBef>
                <a:spcPts val="1200"/>
              </a:spcBef>
              <a:defRPr/>
            </a:pPr>
            <a:endParaRPr lang="en-A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defRPr/>
            </a:pP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Офіс Програми імені Фулбрайта надає візову підтримку стипендіатам й членам родини (чоловік/дружина/діти віком до 21 року неодружені), якщо ті супроводжуватимуть стипендіата/</a:t>
            </a:r>
            <a:r>
              <a:rPr lang="uk-UA" sz="2200">
                <a:latin typeface="Calibri" panose="020F0502020204030204" pitchFamily="34" charset="0"/>
                <a:cs typeface="Calibri" panose="020F0502020204030204" pitchFamily="34" charset="0"/>
              </a:rPr>
              <a:t>ку під час його/її перебування у США у рамках </a:t>
            </a:r>
            <a:r>
              <a:rPr lang="en-AU" sz="2200" dirty="0">
                <a:latin typeface="Calibri" panose="020F0502020204030204" pitchFamily="34" charset="0"/>
                <a:cs typeface="Calibri" panose="020F0502020204030204" pitchFamily="34" charset="0"/>
              </a:rPr>
              <a:t>Fulbright Visiting Scholar Program.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73FFFB8-8E90-07DB-D2DE-B8679529AE27}"/>
              </a:ext>
            </a:extLst>
          </p:cNvPr>
          <p:cNvSpPr txBox="1">
            <a:spLocks/>
          </p:cNvSpPr>
          <p:nvPr/>
        </p:nvSpPr>
        <p:spPr>
          <a:xfrm>
            <a:off x="2733675" y="847806"/>
            <a:ext cx="8576355" cy="5762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3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Етапи добору кандидатів:</a:t>
            </a:r>
          </a:p>
        </p:txBody>
      </p:sp>
      <p:pic>
        <p:nvPicPr>
          <p:cNvPr id="4" name="Рисунок 3" descr="Зображення, що містить текст, знімок екрана, Електрик синій, особа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5728708A-9F0F-1F1D-F1E5-D5E2C0630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247" y="2271483"/>
            <a:ext cx="3217409" cy="321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59652"/>
      </p:ext>
    </p:extLst>
  </p:cSld>
  <p:clrMapOvr>
    <a:masterClrMapping/>
  </p:clrMapOvr>
  <p:transition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7932401-088D-2193-03EF-A40CCA99A028}"/>
              </a:ext>
            </a:extLst>
          </p:cNvPr>
          <p:cNvSpPr txBox="1">
            <a:spLocks/>
          </p:cNvSpPr>
          <p:nvPr/>
        </p:nvSpPr>
        <p:spPr>
          <a:xfrm>
            <a:off x="953588" y="3646714"/>
            <a:ext cx="4935583" cy="2028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kern="0">
                <a:latin typeface="MarkPro" panose="020B0504020101010102" pitchFamily="34" charset="0"/>
                <a:ea typeface="+mj-ea"/>
                <a:cs typeface="+mj-cs"/>
              </a:rPr>
              <a:t>Fulbright Program in Ukraine</a:t>
            </a:r>
          </a:p>
          <a:p>
            <a:pPr marL="0" indent="0">
              <a:buNone/>
            </a:pPr>
            <a:r>
              <a:rPr lang="en-US" sz="2000" b="1" kern="0">
                <a:latin typeface="MarkPro" panose="020B0504020101010102" pitchFamily="34" charset="0"/>
                <a:ea typeface="+mj-ea"/>
                <a:cs typeface="+mj-cs"/>
              </a:rPr>
              <a:t>IIE | Kyiv Office</a:t>
            </a:r>
          </a:p>
          <a:p>
            <a:pPr marL="0" indent="0">
              <a:buNone/>
            </a:pPr>
            <a:r>
              <a:rPr lang="en-US" sz="2000" kern="0">
                <a:solidFill>
                  <a:srgbClr val="0065A2"/>
                </a:solidFill>
                <a:latin typeface="MarkPro" panose="020B0504020101010102" pitchFamily="34" charset="0"/>
                <a:ea typeface="+mj-ea"/>
                <a:cs typeface="+mj-cs"/>
              </a:rPr>
              <a:t>office.ukraine@iie.org</a:t>
            </a:r>
          </a:p>
          <a:p>
            <a:pPr marL="0" indent="0">
              <a:buNone/>
            </a:pPr>
            <a:r>
              <a:rPr lang="en-US" sz="2000" kern="0">
                <a:solidFill>
                  <a:srgbClr val="0065A2"/>
                </a:solidFill>
                <a:latin typeface="MarkPro" panose="020B0504020101010102" pitchFamily="34" charset="0"/>
                <a:ea typeface="+mj-ea"/>
                <a:cs typeface="+mj-cs"/>
              </a:rPr>
              <a:t>www. fulbright.org.ua</a:t>
            </a:r>
            <a:endParaRPr lang="en-US" sz="1400" kern="0">
              <a:solidFill>
                <a:srgbClr val="0065A2"/>
              </a:solidFill>
              <a:latin typeface="MarkPro" panose="020B0504020101010102" pitchFamily="34" charset="0"/>
              <a:ea typeface="+mj-ea"/>
              <a:cs typeface="+mj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8112A62-BD96-DF45-17CF-2AD71CADAACA}"/>
              </a:ext>
            </a:extLst>
          </p:cNvPr>
          <p:cNvSpPr txBox="1">
            <a:spLocks/>
          </p:cNvSpPr>
          <p:nvPr/>
        </p:nvSpPr>
        <p:spPr>
          <a:xfrm>
            <a:off x="5971901" y="883104"/>
            <a:ext cx="4935583" cy="2028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kern="0" dirty="0">
                <a:latin typeface="MarkPro" panose="020B0504020101010102" pitchFamily="34" charset="0"/>
                <a:ea typeface="+mj-ea"/>
                <a:cs typeface="+mj-cs"/>
              </a:rPr>
              <a:t>Follow our social media platforms: </a:t>
            </a:r>
            <a:endParaRPr lang="en-US" sz="500" kern="0" dirty="0">
              <a:latin typeface="MarkPro" panose="020B0504020101010102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1800" kern="0" dirty="0">
                <a:solidFill>
                  <a:srgbClr val="0065A2"/>
                </a:solidFill>
                <a:latin typeface="MarkPro" panose="020B0504020101010102" pitchFamily="34" charset="0"/>
                <a:ea typeface="+mj-ea"/>
                <a:cs typeface="+mj-cs"/>
              </a:rPr>
              <a:t>Facebook: @Fulbright.Ukraine</a:t>
            </a:r>
          </a:p>
          <a:p>
            <a:pPr marL="0" indent="0">
              <a:buNone/>
            </a:pPr>
            <a:r>
              <a:rPr lang="en-US" sz="1800" kern="0" dirty="0">
                <a:solidFill>
                  <a:srgbClr val="0065A2"/>
                </a:solidFill>
                <a:latin typeface="MarkPro" panose="020B0504020101010102" pitchFamily="34" charset="0"/>
                <a:ea typeface="+mj-ea"/>
                <a:cs typeface="+mj-cs"/>
              </a:rPr>
              <a:t>X: @FulbrightUA</a:t>
            </a:r>
          </a:p>
          <a:p>
            <a:pPr marL="0" indent="0">
              <a:buNone/>
            </a:pPr>
            <a:r>
              <a:rPr lang="en-US" sz="1800" kern="0" dirty="0">
                <a:solidFill>
                  <a:srgbClr val="0065A2"/>
                </a:solidFill>
                <a:latin typeface="MarkPro" panose="020B0504020101010102" pitchFamily="34" charset="0"/>
                <a:ea typeface="+mj-ea"/>
                <a:cs typeface="+mj-cs"/>
              </a:rPr>
              <a:t>Instagram: @fulbright_Ukraine</a:t>
            </a:r>
          </a:p>
          <a:p>
            <a:pPr marL="0" indent="0">
              <a:buNone/>
            </a:pPr>
            <a:r>
              <a:rPr lang="en-US" sz="1800" kern="0" dirty="0">
                <a:solidFill>
                  <a:srgbClr val="0065A2"/>
                </a:solidFill>
                <a:latin typeface="MarkPro" panose="020B0504020101010102" pitchFamily="34" charset="0"/>
                <a:ea typeface="+mj-ea"/>
                <a:cs typeface="+mj-cs"/>
              </a:rPr>
              <a:t>YouTube: @TheFulbrightUkraine</a:t>
            </a:r>
            <a:endParaRPr lang="en-US" sz="1200" kern="0" dirty="0">
              <a:solidFill>
                <a:srgbClr val="0065A2"/>
              </a:solidFill>
              <a:latin typeface="MarkPro" panose="020B0504020101010102" pitchFamily="34" charset="0"/>
              <a:ea typeface="+mj-ea"/>
              <a:cs typeface="+mj-cs"/>
            </a:endParaRPr>
          </a:p>
        </p:txBody>
      </p:sp>
      <p:pic>
        <p:nvPicPr>
          <p:cNvPr id="7" name="Рисунок 6" descr="Зображення, що містить текст, знімок екрана, одежа, чоловік&#10;&#10;Автоматично згенерований опис">
            <a:extLst>
              <a:ext uri="{FF2B5EF4-FFF2-40B4-BE49-F238E27FC236}">
                <a16:creationId xmlns:a16="http://schemas.microsoft.com/office/drawing/2014/main" id="{B90B2173-8F50-A5F2-E66B-E393E28AC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11" y="883104"/>
            <a:ext cx="4417425" cy="26239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DC2BF4-685C-77A0-A068-27C2AB609C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45717"/>
            <a:ext cx="1308185" cy="29070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92AE0B-39F0-5685-C732-AE0ABF3BD3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167" y="2945718"/>
            <a:ext cx="1308185" cy="29070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7D5DB2-C7E7-FF2B-2885-0D145A1DDA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335" y="2945718"/>
            <a:ext cx="1308185" cy="29070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15161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ображення, що містить синій, нічне небо&#10;&#10;Автоматично згенерований опис">
            <a:extLst>
              <a:ext uri="{FF2B5EF4-FFF2-40B4-BE49-F238E27FC236}">
                <a16:creationId xmlns:a16="http://schemas.microsoft.com/office/drawing/2014/main" id="{AE56C8D3-2724-A0C8-2246-24C987659F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09"/>
          <a:stretch/>
        </p:blipFill>
        <p:spPr>
          <a:xfrm>
            <a:off x="0" y="0"/>
            <a:ext cx="12192000" cy="685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34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>
          <a:extLst>
            <a:ext uri="{FF2B5EF4-FFF2-40B4-BE49-F238E27FC236}">
              <a16:creationId xmlns:a16="http://schemas.microsoft.com/office/drawing/2014/main" id="{88948122-AF4D-BB05-A694-3A09C4A4F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Графіка 5">
            <a:extLst>
              <a:ext uri="{FF2B5EF4-FFF2-40B4-BE49-F238E27FC236}">
                <a16:creationId xmlns:a16="http://schemas.microsoft.com/office/drawing/2014/main" id="{EB17A26C-186C-C7F2-EE0A-050DC2FA2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71003" y="1550532"/>
            <a:ext cx="2112463" cy="24118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EEDE9-9A05-001E-F570-BBFD75C40942}"/>
              </a:ext>
            </a:extLst>
          </p:cNvPr>
          <p:cNvSpPr txBox="1">
            <a:spLocks/>
          </p:cNvSpPr>
          <p:nvPr/>
        </p:nvSpPr>
        <p:spPr>
          <a:xfrm>
            <a:off x="4659086" y="886504"/>
            <a:ext cx="7133481" cy="45624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Заснований у 1919 році, </a:t>
            </a:r>
            <a:r>
              <a:rPr lang="uk-UA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Інститут міжнародної освіти 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A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Institute of International Education, </a:t>
            </a:r>
            <a:r>
              <a:rPr lang="en-AU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IIE</a:t>
            </a:r>
            <a:r>
              <a:rPr lang="en-A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AU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американська неприбуткова організація, що підтримує міжнародну академічну мобільність, сприяє культурним обмінам і розвитку глобальної освіти. Завдяки широкому спектру освітніх програм, чільне місце серед яких посідає Програма імені Фулбрайта, </a:t>
            </a:r>
            <a:r>
              <a:rPr lang="en-AU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IIE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щороку співпрацює з тисячами освітніх установ Сполучених Штатів та світу. Окрім того, Інститут проводить дослідження й надає студентам, викладачам, науковцям, дослідникам, фахівцям і митцям можливості, які змінюють життя та сприяють взаєморозумінню між країнами через освіту й академічну співпрацю</a:t>
            </a:r>
            <a:r>
              <a:rPr lang="uk-UA" sz="2200" dirty="0">
                <a:latin typeface="MarkPro" panose="020B0504020101010102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35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>
          <a:extLst>
            <a:ext uri="{FF2B5EF4-FFF2-40B4-BE49-F238E27FC236}">
              <a16:creationId xmlns:a16="http://schemas.microsoft.com/office/drawing/2014/main" id="{484FC3A2-24FD-0097-A03A-279D2B856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7021C-1160-0E5E-F34F-472FCD41240C}"/>
              </a:ext>
            </a:extLst>
          </p:cNvPr>
          <p:cNvSpPr txBox="1">
            <a:spLocks/>
          </p:cNvSpPr>
          <p:nvPr/>
        </p:nvSpPr>
        <p:spPr>
          <a:xfrm>
            <a:off x="1036320" y="1022350"/>
            <a:ext cx="5059680" cy="1633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uk-UA" sz="2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 час існування Програми в Україні —          з 1992 року — майже 1200 українців навчалися, стажувались, проводили дослідження в США.</a:t>
            </a:r>
            <a:endParaRPr lang="uk-UA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 descr="Зображення, що містить текст, особа, позує&#10;&#10;Автоматично згенерований опис">
            <a:extLst>
              <a:ext uri="{FF2B5EF4-FFF2-40B4-BE49-F238E27FC236}">
                <a16:creationId xmlns:a16="http://schemas.microsoft.com/office/drawing/2014/main" id="{C1FD4125-54F3-77AB-3EB1-06C7AB8EE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85" y="2906487"/>
            <a:ext cx="10512632" cy="280375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107739C-9B7F-6F00-0C52-A45372889E21}"/>
              </a:ext>
            </a:extLst>
          </p:cNvPr>
          <p:cNvSpPr txBox="1">
            <a:spLocks/>
          </p:cNvSpPr>
          <p:nvPr/>
        </p:nvSpPr>
        <p:spPr>
          <a:xfrm>
            <a:off x="6563360" y="1022350"/>
            <a:ext cx="5103157" cy="1546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uk-UA" sz="2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 свою чергу, близько 800 американців викладали в українських закладах вищої освіти й займалися науковою працею.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uk-UA" sz="200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367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>
          <a:extLst>
            <a:ext uri="{FF2B5EF4-FFF2-40B4-BE49-F238E27FC236}">
              <a16:creationId xmlns:a16="http://schemas.microsoft.com/office/drawing/2014/main" id="{7BA72194-9067-E01D-6EDB-BDF431950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текст, Брошура, Публікація, знімок екрана&#10;&#10;Автоматично згенерований опис">
            <a:extLst>
              <a:ext uri="{FF2B5EF4-FFF2-40B4-BE49-F238E27FC236}">
                <a16:creationId xmlns:a16="http://schemas.microsoft.com/office/drawing/2014/main" id="{D4B7FF23-659C-91D4-5702-72C9837C4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94" y="1706515"/>
            <a:ext cx="4207564" cy="4207564"/>
          </a:xfrm>
          <a:prstGeom prst="rect">
            <a:avLst/>
          </a:prstGeom>
        </p:spPr>
      </p:pic>
      <p:sp>
        <p:nvSpPr>
          <p:cNvPr id="2" name="Google Shape;220;p17">
            <a:extLst>
              <a:ext uri="{FF2B5EF4-FFF2-40B4-BE49-F238E27FC236}">
                <a16:creationId xmlns:a16="http://schemas.microsoft.com/office/drawing/2014/main" id="{26199B48-F2BB-547E-5CA8-12E74AD61C29}"/>
              </a:ext>
            </a:extLst>
          </p:cNvPr>
          <p:cNvSpPr txBox="1"/>
          <p:nvPr/>
        </p:nvSpPr>
        <p:spPr>
          <a:xfrm>
            <a:off x="2733675" y="956666"/>
            <a:ext cx="8576355" cy="5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3300"/>
              </a:buClr>
              <a:buSzPts val="3200"/>
              <a:buFont typeface="Calibri"/>
              <a:buNone/>
            </a:pPr>
            <a:r>
              <a:rPr lang="uk-UA" sz="3200">
                <a:solidFill>
                  <a:srgbClr val="0065A2"/>
                </a:solidFill>
                <a:latin typeface="Calibri"/>
                <a:ea typeface="Calibri"/>
                <a:cs typeface="Calibri"/>
                <a:sym typeface="Calibri"/>
              </a:rPr>
              <a:t>Фулбрайтівські вісники</a:t>
            </a:r>
            <a:endParaRPr>
              <a:solidFill>
                <a:srgbClr val="0065A2"/>
              </a:solidFill>
            </a:endParaRPr>
          </a:p>
        </p:txBody>
      </p:sp>
      <p:sp>
        <p:nvSpPr>
          <p:cNvPr id="205" name="Google Shape;205;p15"/>
          <p:cNvSpPr txBox="1"/>
          <p:nvPr/>
        </p:nvSpPr>
        <p:spPr>
          <a:xfrm>
            <a:off x="5691883" y="2363788"/>
            <a:ext cx="615422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dirty="0">
                <a:latin typeface="Calibri"/>
                <a:ea typeface="Calibri"/>
                <a:cs typeface="Calibri"/>
                <a:sym typeface="Calibri"/>
              </a:rPr>
              <a:t>Інформація про стипендіатів Програми – українських й американських – </a:t>
            </a:r>
            <a:endParaRPr sz="2200" dirty="0">
              <a:latin typeface="Mark" pitchFamily="2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dirty="0">
                <a:latin typeface="Calibri"/>
                <a:ea typeface="Calibri"/>
                <a:cs typeface="Calibri"/>
                <a:sym typeface="Calibri"/>
              </a:rPr>
              <a:t>на сторінках фулбрайтівських вісників </a:t>
            </a:r>
            <a:endParaRPr sz="2200" dirty="0">
              <a:latin typeface="Mark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u="sng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https://fulbright.org.ua/uk/library/ </a:t>
            </a:r>
            <a:endParaRPr sz="2200" dirty="0">
              <a:latin typeface="Mar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603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>
          <a:extLst>
            <a:ext uri="{FF2B5EF4-FFF2-40B4-BE49-F238E27FC236}">
              <a16:creationId xmlns:a16="http://schemas.microsoft.com/office/drawing/2014/main" id="{C2AE043D-A6F9-12DE-40FA-76A15DBBE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">
            <a:extLst>
              <a:ext uri="{FF2B5EF4-FFF2-40B4-BE49-F238E27FC236}">
                <a16:creationId xmlns:a16="http://schemas.microsoft.com/office/drawing/2014/main" id="{DB59F9CF-ECD9-E368-4B91-CE48D7A89888}"/>
              </a:ext>
            </a:extLst>
          </p:cNvPr>
          <p:cNvSpPr/>
          <p:nvPr/>
        </p:nvSpPr>
        <p:spPr>
          <a:xfrm>
            <a:off x="783154" y="1532929"/>
            <a:ext cx="10287391" cy="4982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15463"/>
              </a:buClr>
              <a:buSzPts val="3200"/>
              <a:buFont typeface="Calibri"/>
              <a:buChar char="•"/>
            </a:pPr>
            <a:r>
              <a:rPr lang="en-US" sz="2000" dirty="0">
                <a:solidFill>
                  <a:srgbClr val="4154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Fulbright Visiting Scholar Program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415463"/>
              </a:buClr>
              <a:buSzPts val="3200"/>
              <a:buFont typeface="Calibri"/>
              <a:buChar char="•"/>
            </a:pPr>
            <a:r>
              <a:rPr lang="en-US" sz="2000" dirty="0">
                <a:solidFill>
                  <a:srgbClr val="4154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Fulbright Research and Development Program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415463"/>
              </a:buClr>
              <a:buSzPts val="3200"/>
              <a:buFont typeface="Calibri"/>
              <a:buChar char="•"/>
            </a:pPr>
            <a:r>
              <a:rPr lang="en-US" sz="2000" dirty="0">
                <a:solidFill>
                  <a:srgbClr val="4154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Fulbright Foreign Language Teaching Assistant Program 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415463"/>
              </a:buClr>
              <a:buSzPts val="3200"/>
              <a:buFont typeface="Calibri"/>
              <a:buChar char="•"/>
            </a:pPr>
            <a:r>
              <a:rPr lang="en-US" sz="2000" dirty="0">
                <a:solidFill>
                  <a:srgbClr val="4154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Fulbright Graduate Student Program</a:t>
            </a:r>
          </a:p>
          <a:p>
            <a:pPr marR="0" lvl="0" algn="l" rtl="0">
              <a:spcBef>
                <a:spcPts val="640"/>
              </a:spcBef>
              <a:spcAft>
                <a:spcPts val="0"/>
              </a:spcAft>
              <a:buClr>
                <a:srgbClr val="415463"/>
              </a:buClr>
              <a:buSzPts val="3200"/>
            </a:pPr>
            <a:endParaRPr lang="en-US" sz="2000" dirty="0">
              <a:solidFill>
                <a:srgbClr val="41546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R="0" lvl="0" algn="l" rtl="0">
              <a:spcBef>
                <a:spcPts val="640"/>
              </a:spcBef>
              <a:spcAft>
                <a:spcPts val="0"/>
              </a:spcAft>
              <a:buClr>
                <a:srgbClr val="415463"/>
              </a:buClr>
              <a:buSzPts val="3200"/>
            </a:pPr>
            <a:r>
              <a:rPr lang="en-US" sz="2000" dirty="0">
                <a:solidFill>
                  <a:srgbClr val="0065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    The U.S. Fulbright Program to Ukraine remains suspended</a:t>
            </a:r>
            <a:r>
              <a:rPr lang="uk-UA" sz="2000" dirty="0">
                <a:solidFill>
                  <a:srgbClr val="0065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:</a:t>
            </a:r>
            <a:endParaRPr lang="en-US" sz="2000" dirty="0">
              <a:solidFill>
                <a:srgbClr val="0065A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768491"/>
              </a:buClr>
              <a:buSzPts val="3200"/>
              <a:buFont typeface="Calibri"/>
              <a:buChar char="•"/>
            </a:pPr>
            <a:r>
              <a:rPr lang="en-US" sz="2000" dirty="0">
                <a:solidFill>
                  <a:srgbClr val="76849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Fulbright U.S. Scholar Program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768491"/>
              </a:buClr>
              <a:buSzPts val="3200"/>
              <a:buFont typeface="Calibri"/>
              <a:buChar char="•"/>
            </a:pPr>
            <a:r>
              <a:rPr lang="en-US" sz="2000" dirty="0">
                <a:solidFill>
                  <a:srgbClr val="76849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Fulbright Specialist Program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768491"/>
              </a:buClr>
              <a:buSzPts val="3200"/>
              <a:buFont typeface="Calibri"/>
              <a:buChar char="•"/>
            </a:pPr>
            <a:r>
              <a:rPr lang="en-US" sz="2000" dirty="0">
                <a:solidFill>
                  <a:srgbClr val="76849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Fulbright U.S. Student Program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768491"/>
              </a:buClr>
              <a:buSzPts val="3200"/>
              <a:buFont typeface="Calibri"/>
              <a:buChar char="•"/>
            </a:pPr>
            <a:r>
              <a:rPr lang="en-US" sz="2000" dirty="0">
                <a:solidFill>
                  <a:srgbClr val="76849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English Teaching Assistant Program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220;p17">
            <a:extLst>
              <a:ext uri="{FF2B5EF4-FFF2-40B4-BE49-F238E27FC236}">
                <a16:creationId xmlns:a16="http://schemas.microsoft.com/office/drawing/2014/main" id="{36C0C02E-B720-3BB1-EC6F-CD91F5926684}"/>
              </a:ext>
            </a:extLst>
          </p:cNvPr>
          <p:cNvSpPr txBox="1"/>
          <p:nvPr/>
        </p:nvSpPr>
        <p:spPr>
          <a:xfrm>
            <a:off x="2733675" y="956666"/>
            <a:ext cx="8576355" cy="5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3300"/>
              </a:buClr>
              <a:buSzPts val="3200"/>
              <a:buFont typeface="Calibri"/>
              <a:buNone/>
            </a:pPr>
            <a:r>
              <a:rPr lang="uk-UA" sz="3200">
                <a:solidFill>
                  <a:srgbClr val="0065A2"/>
                </a:solidFill>
                <a:latin typeface="Calibri"/>
                <a:ea typeface="Calibri"/>
                <a:cs typeface="Calibri"/>
                <a:sym typeface="Calibri"/>
              </a:rPr>
              <a:t>Програми:</a:t>
            </a:r>
            <a:endParaRPr>
              <a:solidFill>
                <a:srgbClr val="0065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307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7"/>
          <p:cNvSpPr txBox="1"/>
          <p:nvPr/>
        </p:nvSpPr>
        <p:spPr>
          <a:xfrm>
            <a:off x="2733675" y="956666"/>
            <a:ext cx="8576355" cy="5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3300"/>
              </a:buClr>
              <a:buSzPts val="3200"/>
              <a:buFont typeface="Calibri"/>
              <a:buNone/>
            </a:pPr>
            <a:r>
              <a:rPr lang="uk-UA" sz="3200">
                <a:solidFill>
                  <a:srgbClr val="0065A2"/>
                </a:solidFill>
                <a:latin typeface="Calibri"/>
                <a:ea typeface="Calibri"/>
                <a:cs typeface="Calibri"/>
                <a:sym typeface="Calibri"/>
              </a:rPr>
              <a:t>Вимоги до українських кандидатів:</a:t>
            </a:r>
            <a:endParaRPr>
              <a:solidFill>
                <a:srgbClr val="0065A2"/>
              </a:solidFill>
            </a:endParaRPr>
          </a:p>
        </p:txBody>
      </p:sp>
      <p:sp>
        <p:nvSpPr>
          <p:cNvPr id="221" name="Google Shape;221;p17"/>
          <p:cNvSpPr/>
          <p:nvPr/>
        </p:nvSpPr>
        <p:spPr>
          <a:xfrm>
            <a:off x="1107975" y="1536024"/>
            <a:ext cx="10648595" cy="350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marR="0" lvl="0" indent="-1651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uk-UA" sz="2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мати українське громадянство та проживати в Україні на час проведення конкурсу </a:t>
            </a:r>
          </a:p>
          <a:p>
            <a:pPr marR="0" lvl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uk-UA" sz="22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* Офіс Фулбрайта приймає документи від громадян України, які після 24 лютого 2022 року змушені були покинути країну через війну. </a:t>
            </a: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uk-UA" sz="2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на високому рівні знати англійську мову</a:t>
            </a: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uk-UA" sz="2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повернутися в Україну на 2 роки після завершення терміну гранту відповідно до вимог візи J-1, яку отримують учасники Програми</a:t>
            </a:r>
            <a:endParaRPr sz="22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8"/>
          <p:cNvSpPr txBox="1"/>
          <p:nvPr/>
        </p:nvSpPr>
        <p:spPr>
          <a:xfrm>
            <a:off x="2733675" y="956666"/>
            <a:ext cx="8576355" cy="5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3300"/>
              </a:buClr>
              <a:buSzPts val="3200"/>
              <a:buFont typeface="Calibri"/>
              <a:buNone/>
            </a:pPr>
            <a:r>
              <a:rPr lang="uk-UA" sz="3200">
                <a:solidFill>
                  <a:srgbClr val="0065A2"/>
                </a:solidFill>
                <a:latin typeface="Calibri"/>
                <a:ea typeface="Calibri"/>
                <a:cs typeface="Calibri"/>
                <a:sym typeface="Calibri"/>
              </a:rPr>
              <a:t>Добір учасників:</a:t>
            </a:r>
            <a:endParaRPr>
              <a:solidFill>
                <a:srgbClr val="0065A2"/>
              </a:solidFill>
            </a:endParaRPr>
          </a:p>
        </p:txBody>
      </p:sp>
      <p:sp>
        <p:nvSpPr>
          <p:cNvPr id="228" name="Google Shape;228;p18"/>
          <p:cNvSpPr txBox="1"/>
          <p:nvPr/>
        </p:nvSpPr>
        <p:spPr>
          <a:xfrm>
            <a:off x="1107974" y="1962981"/>
            <a:ext cx="10202055" cy="3570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uk-UA" sz="22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1-й етап – </a:t>
            </a:r>
            <a:r>
              <a:rPr lang="uk-UA" sz="2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перевірка наявності повного комплекту документів та відповідності заявників вимогам конкурсу</a:t>
            </a:r>
            <a:endParaRPr sz="2200" b="1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uk-UA" sz="22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2-й етап – </a:t>
            </a:r>
            <a:r>
              <a:rPr lang="uk-UA" sz="2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рецензування проєктів</a:t>
            </a:r>
            <a:endParaRPr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uk-UA" sz="22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3-й етап – </a:t>
            </a:r>
            <a:r>
              <a:rPr lang="uk-UA" sz="2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співбесіда (англійською мовою)</a:t>
            </a:r>
            <a:endParaRPr sz="22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FRDP </a:t>
            </a:r>
            <a:r>
              <a:rPr lang="uk-UA" sz="2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та</a:t>
            </a:r>
            <a:r>
              <a:rPr lang="uk-UA" sz="22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FLTA</a:t>
            </a:r>
            <a:r>
              <a:rPr lang="uk-UA" sz="2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uk-UA" sz="22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– </a:t>
            </a:r>
            <a:r>
              <a:rPr lang="uk-UA" sz="2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фіналісти складатимуть комп’ютерний тест </a:t>
            </a:r>
            <a:r>
              <a:rPr lang="en-US" sz="2200" noProof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TOEFL iBT (Internet-based Test of English as a Foreign Language)</a:t>
            </a:r>
            <a:endParaRPr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noProof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Graduate Student Program </a:t>
            </a:r>
            <a:r>
              <a:rPr lang="uk-UA" sz="22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– </a:t>
            </a:r>
            <a:r>
              <a:rPr lang="uk-UA" sz="2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фіналісти складатимуть комп’ютерні тести TOEFL </a:t>
            </a:r>
            <a:r>
              <a:rPr lang="uk-UA" sz="2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iBT</a:t>
            </a:r>
            <a:r>
              <a:rPr lang="uk-UA" sz="2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200" noProof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(Internet-based Test of English as a Foreign Language) </a:t>
            </a:r>
            <a:r>
              <a:rPr lang="uk-UA" sz="2200" noProof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та </a:t>
            </a:r>
            <a:r>
              <a:rPr lang="en-US" sz="2200" noProof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GRE General Test (Graduate Record Examination)</a:t>
            </a:r>
            <a:endParaRPr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uk-UA" sz="22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4-й етап – </a:t>
            </a:r>
            <a:r>
              <a:rPr lang="uk-UA" sz="2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прийняття остаточного рішення щодо надання гранту</a:t>
            </a:r>
            <a:endParaRPr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2093</Words>
  <Application>Microsoft Office PowerPoint</Application>
  <PresentationFormat>Широкий екран</PresentationFormat>
  <Paragraphs>171</Paragraphs>
  <Slides>34</Slides>
  <Notes>23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34</vt:i4>
      </vt:variant>
    </vt:vector>
  </HeadingPairs>
  <TitlesOfParts>
    <vt:vector size="43" baseType="lpstr">
      <vt:lpstr>Aptos</vt:lpstr>
      <vt:lpstr>Aptos Display</vt:lpstr>
      <vt:lpstr>Arial</vt:lpstr>
      <vt:lpstr>Calibri</vt:lpstr>
      <vt:lpstr>Mark</vt:lpstr>
      <vt:lpstr>MarkPro</vt:lpstr>
      <vt:lpstr>Montserrat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Luniv, Marian</dc:creator>
  <cp:lastModifiedBy>Zaitsev, Serhiy</cp:lastModifiedBy>
  <cp:revision>2</cp:revision>
  <dcterms:created xsi:type="dcterms:W3CDTF">2024-10-19T17:56:19Z</dcterms:created>
  <dcterms:modified xsi:type="dcterms:W3CDTF">2025-04-08T18:35:59Z</dcterms:modified>
</cp:coreProperties>
</file>