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7" r:id="rId3"/>
    <p:sldId id="313" r:id="rId4"/>
    <p:sldId id="298" r:id="rId5"/>
    <p:sldId id="307" r:id="rId6"/>
    <p:sldId id="308" r:id="rId7"/>
    <p:sldId id="299" r:id="rId8"/>
    <p:sldId id="303" r:id="rId9"/>
    <p:sldId id="302" r:id="rId10"/>
    <p:sldId id="304" r:id="rId11"/>
    <p:sldId id="309" r:id="rId12"/>
    <p:sldId id="305" r:id="rId13"/>
    <p:sldId id="312" r:id="rId14"/>
    <p:sldId id="270" r:id="rId15"/>
    <p:sldId id="310" r:id="rId16"/>
    <p:sldId id="31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FF"/>
    <a:srgbClr val="FFCCFF"/>
    <a:srgbClr val="FFF3F3"/>
    <a:srgbClr val="FFCC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647689-EF19-4E26-AFA8-4EC4D457B29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D39638-DCF8-4F19-A7E2-D4EB6F121A62}">
      <dgm:prSet custT="1"/>
      <dgm:spPr/>
      <dgm:t>
        <a:bodyPr/>
        <a:lstStyle/>
        <a:p>
          <a:pPr rtl="0"/>
          <a:r>
            <a:rPr lang="uk-UA" sz="2400" dirty="0" smtClean="0"/>
            <a:t>1</a:t>
          </a:r>
          <a:r>
            <a:rPr lang="uk-UA" sz="2800" dirty="0" smtClean="0"/>
            <a:t>. Готують слухачів з більшості предметів до зовнішнього незалежного оцінювання (ЗНО).</a:t>
          </a:r>
          <a:endParaRPr lang="ru-RU" sz="2800" dirty="0"/>
        </a:p>
      </dgm:t>
    </dgm:pt>
    <dgm:pt modelId="{A60AD694-DA1B-4CD7-B1D7-2FCBEB1A3519}" type="parTrans" cxnId="{8FABD30D-2C6B-41BD-9982-33FF7F763054}">
      <dgm:prSet/>
      <dgm:spPr/>
      <dgm:t>
        <a:bodyPr/>
        <a:lstStyle/>
        <a:p>
          <a:endParaRPr lang="ru-RU"/>
        </a:p>
      </dgm:t>
    </dgm:pt>
    <dgm:pt modelId="{B4A4C43A-3426-4594-B814-812386C938DC}" type="sibTrans" cxnId="{8FABD30D-2C6B-41BD-9982-33FF7F763054}">
      <dgm:prSet/>
      <dgm:spPr/>
      <dgm:t>
        <a:bodyPr/>
        <a:lstStyle/>
        <a:p>
          <a:endParaRPr lang="ru-RU"/>
        </a:p>
      </dgm:t>
    </dgm:pt>
    <dgm:pt modelId="{A300FD89-6114-4C8B-8EB6-C3B1BEF0BA18}">
      <dgm:prSet custT="1"/>
      <dgm:spPr/>
      <dgm:t>
        <a:bodyPr/>
        <a:lstStyle/>
        <a:p>
          <a:pPr rtl="0"/>
          <a:r>
            <a:rPr lang="uk-UA" sz="2800" dirty="0" smtClean="0"/>
            <a:t>2. Тверді знання і навички для вступу та подальшого навчання у вищому навчальному закладі.</a:t>
          </a:r>
          <a:endParaRPr lang="ru-RU" sz="2800" dirty="0"/>
        </a:p>
      </dgm:t>
    </dgm:pt>
    <dgm:pt modelId="{7E1F65BE-E228-413C-8052-8AFC3BA98520}" type="parTrans" cxnId="{7E8A3028-02CB-4831-8F12-2F9B944FB642}">
      <dgm:prSet/>
      <dgm:spPr/>
      <dgm:t>
        <a:bodyPr/>
        <a:lstStyle/>
        <a:p>
          <a:endParaRPr lang="ru-RU"/>
        </a:p>
      </dgm:t>
    </dgm:pt>
    <dgm:pt modelId="{9F3D29C6-EB3B-49A6-AE15-DD6D49C20FDD}" type="sibTrans" cxnId="{7E8A3028-02CB-4831-8F12-2F9B944FB642}">
      <dgm:prSet/>
      <dgm:spPr/>
      <dgm:t>
        <a:bodyPr/>
        <a:lstStyle/>
        <a:p>
          <a:endParaRPr lang="ru-RU"/>
        </a:p>
      </dgm:t>
    </dgm:pt>
    <dgm:pt modelId="{09C6D527-F8F3-4A70-AAFC-78BC40A811CB}">
      <dgm:prSet custT="1"/>
      <dgm:spPr/>
      <dgm:t>
        <a:bodyPr/>
        <a:lstStyle/>
        <a:p>
          <a:pPr rtl="0"/>
          <a:r>
            <a:rPr lang="uk-UA" sz="2800" dirty="0" smtClean="0"/>
            <a:t>3. Знайомлять з історією, звичаями та традиціями університету, адаптують абітурієнтів до студентського життя.</a:t>
          </a:r>
          <a:endParaRPr lang="ru-RU" sz="2800" dirty="0"/>
        </a:p>
      </dgm:t>
    </dgm:pt>
    <dgm:pt modelId="{E56A3979-5A51-439D-938A-FADAC8C8FD36}" type="parTrans" cxnId="{3EDDA466-D7EC-4E66-8818-FC4D0D117158}">
      <dgm:prSet/>
      <dgm:spPr/>
      <dgm:t>
        <a:bodyPr/>
        <a:lstStyle/>
        <a:p>
          <a:endParaRPr lang="ru-RU"/>
        </a:p>
      </dgm:t>
    </dgm:pt>
    <dgm:pt modelId="{B32F9E88-BA0D-4E85-8207-BBDF174EEFC5}" type="sibTrans" cxnId="{3EDDA466-D7EC-4E66-8818-FC4D0D117158}">
      <dgm:prSet/>
      <dgm:spPr/>
      <dgm:t>
        <a:bodyPr/>
        <a:lstStyle/>
        <a:p>
          <a:endParaRPr lang="ru-RU"/>
        </a:p>
      </dgm:t>
    </dgm:pt>
    <dgm:pt modelId="{DA654087-E467-42E9-986D-AADF1B9DDEFD}">
      <dgm:prSet custT="1"/>
      <dgm:spPr/>
      <dgm:t>
        <a:bodyPr/>
        <a:lstStyle/>
        <a:p>
          <a:pPr rtl="0"/>
          <a:r>
            <a:rPr lang="uk-UA" sz="2800" dirty="0" smtClean="0"/>
            <a:t>4. Допомагають у свідомому виборі  майбутньої професії.</a:t>
          </a:r>
          <a:endParaRPr lang="ru-RU" sz="2800" dirty="0"/>
        </a:p>
      </dgm:t>
    </dgm:pt>
    <dgm:pt modelId="{74A8DF3F-6ACA-4939-9A19-E5EADC4C183A}" type="parTrans" cxnId="{41A5FD01-BEBD-45C8-BC25-0A14A2E130E5}">
      <dgm:prSet/>
      <dgm:spPr/>
      <dgm:t>
        <a:bodyPr/>
        <a:lstStyle/>
        <a:p>
          <a:endParaRPr lang="ru-RU"/>
        </a:p>
      </dgm:t>
    </dgm:pt>
    <dgm:pt modelId="{CE4D9DBA-9456-4942-A993-FB66652906AC}" type="sibTrans" cxnId="{41A5FD01-BEBD-45C8-BC25-0A14A2E130E5}">
      <dgm:prSet/>
      <dgm:spPr/>
      <dgm:t>
        <a:bodyPr/>
        <a:lstStyle/>
        <a:p>
          <a:endParaRPr lang="ru-RU"/>
        </a:p>
      </dgm:t>
    </dgm:pt>
    <dgm:pt modelId="{0BC50606-F243-4757-8491-A2DAC48EFB68}" type="pres">
      <dgm:prSet presAssocID="{56647689-EF19-4E26-AFA8-4EC4D457B2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5EF60E-A1F5-45BF-B86C-18F67ACBDBA8}" type="pres">
      <dgm:prSet presAssocID="{42D39638-DCF8-4F19-A7E2-D4EB6F121A62}" presName="parentText" presStyleLbl="node1" presStyleIdx="0" presStyleCnt="4" custLinFactY="3153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2BCF9A-1AB8-4908-ACD7-28BA0EA07E63}" type="pres">
      <dgm:prSet presAssocID="{B4A4C43A-3426-4594-B814-812386C938DC}" presName="spacer" presStyleCnt="0"/>
      <dgm:spPr/>
    </dgm:pt>
    <dgm:pt modelId="{25BE199E-8E79-46E4-AD37-435B8AEE1EE9}" type="pres">
      <dgm:prSet presAssocID="{A300FD89-6114-4C8B-8EB6-C3B1BEF0BA18}" presName="parentText" presStyleLbl="node1" presStyleIdx="1" presStyleCnt="4" custLinFactY="1231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3F3F1-537C-47C9-A678-7DF76F610B31}" type="pres">
      <dgm:prSet presAssocID="{9F3D29C6-EB3B-49A6-AE15-DD6D49C20FDD}" presName="spacer" presStyleCnt="0"/>
      <dgm:spPr/>
    </dgm:pt>
    <dgm:pt modelId="{0CA9BDCF-533A-47B0-8F20-9EC11FB825DA}" type="pres">
      <dgm:prSet presAssocID="{09C6D527-F8F3-4A70-AAFC-78BC40A811CB}" presName="parentText" presStyleLbl="node1" presStyleIdx="2" presStyleCnt="4" custLinFactY="213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F864F-6AA9-4339-9FD9-9D7E22614450}" type="pres">
      <dgm:prSet presAssocID="{B32F9E88-BA0D-4E85-8207-BBDF174EEFC5}" presName="spacer" presStyleCnt="0"/>
      <dgm:spPr/>
    </dgm:pt>
    <dgm:pt modelId="{501DEABD-7658-408B-9DE2-00EBE1367EFE}" type="pres">
      <dgm:prSet presAssocID="{DA654087-E467-42E9-986D-AADF1B9DDEFD}" presName="parentText" presStyleLbl="node1" presStyleIdx="3" presStyleCnt="4" custLinFactY="3155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ABD30D-2C6B-41BD-9982-33FF7F763054}" srcId="{56647689-EF19-4E26-AFA8-4EC4D457B293}" destId="{42D39638-DCF8-4F19-A7E2-D4EB6F121A62}" srcOrd="0" destOrd="0" parTransId="{A60AD694-DA1B-4CD7-B1D7-2FCBEB1A3519}" sibTransId="{B4A4C43A-3426-4594-B814-812386C938DC}"/>
    <dgm:cxn modelId="{C4BFC4BA-1B1A-4E9B-A9D3-7022026ABEB8}" type="presOf" srcId="{A300FD89-6114-4C8B-8EB6-C3B1BEF0BA18}" destId="{25BE199E-8E79-46E4-AD37-435B8AEE1EE9}" srcOrd="0" destOrd="0" presId="urn:microsoft.com/office/officeart/2005/8/layout/vList2"/>
    <dgm:cxn modelId="{C59AD6E0-32C7-4224-8A59-B177F71B90E8}" type="presOf" srcId="{42D39638-DCF8-4F19-A7E2-D4EB6F121A62}" destId="{5E5EF60E-A1F5-45BF-B86C-18F67ACBDBA8}" srcOrd="0" destOrd="0" presId="urn:microsoft.com/office/officeart/2005/8/layout/vList2"/>
    <dgm:cxn modelId="{41A5FD01-BEBD-45C8-BC25-0A14A2E130E5}" srcId="{56647689-EF19-4E26-AFA8-4EC4D457B293}" destId="{DA654087-E467-42E9-986D-AADF1B9DDEFD}" srcOrd="3" destOrd="0" parTransId="{74A8DF3F-6ACA-4939-9A19-E5EADC4C183A}" sibTransId="{CE4D9DBA-9456-4942-A993-FB66652906AC}"/>
    <dgm:cxn modelId="{B5C9F618-FA71-4A60-80B7-DF73A5C7A1EE}" type="presOf" srcId="{DA654087-E467-42E9-986D-AADF1B9DDEFD}" destId="{501DEABD-7658-408B-9DE2-00EBE1367EFE}" srcOrd="0" destOrd="0" presId="urn:microsoft.com/office/officeart/2005/8/layout/vList2"/>
    <dgm:cxn modelId="{3EDDA466-D7EC-4E66-8818-FC4D0D117158}" srcId="{56647689-EF19-4E26-AFA8-4EC4D457B293}" destId="{09C6D527-F8F3-4A70-AAFC-78BC40A811CB}" srcOrd="2" destOrd="0" parTransId="{E56A3979-5A51-439D-938A-FADAC8C8FD36}" sibTransId="{B32F9E88-BA0D-4E85-8207-BBDF174EEFC5}"/>
    <dgm:cxn modelId="{B721939C-C7C8-48AE-A7F3-9D5A518C5D32}" type="presOf" srcId="{56647689-EF19-4E26-AFA8-4EC4D457B293}" destId="{0BC50606-F243-4757-8491-A2DAC48EFB68}" srcOrd="0" destOrd="0" presId="urn:microsoft.com/office/officeart/2005/8/layout/vList2"/>
    <dgm:cxn modelId="{79F7A9FA-1520-499F-B90E-60049E119328}" type="presOf" srcId="{09C6D527-F8F3-4A70-AAFC-78BC40A811CB}" destId="{0CA9BDCF-533A-47B0-8F20-9EC11FB825DA}" srcOrd="0" destOrd="0" presId="urn:microsoft.com/office/officeart/2005/8/layout/vList2"/>
    <dgm:cxn modelId="{7E8A3028-02CB-4831-8F12-2F9B944FB642}" srcId="{56647689-EF19-4E26-AFA8-4EC4D457B293}" destId="{A300FD89-6114-4C8B-8EB6-C3B1BEF0BA18}" srcOrd="1" destOrd="0" parTransId="{7E1F65BE-E228-413C-8052-8AFC3BA98520}" sibTransId="{9F3D29C6-EB3B-49A6-AE15-DD6D49C20FDD}"/>
    <dgm:cxn modelId="{EBFFFC9A-9820-475E-A606-D3995B42D6A9}" type="presParOf" srcId="{0BC50606-F243-4757-8491-A2DAC48EFB68}" destId="{5E5EF60E-A1F5-45BF-B86C-18F67ACBDBA8}" srcOrd="0" destOrd="0" presId="urn:microsoft.com/office/officeart/2005/8/layout/vList2"/>
    <dgm:cxn modelId="{61D5E555-22C6-45DA-8382-9682CED81EB0}" type="presParOf" srcId="{0BC50606-F243-4757-8491-A2DAC48EFB68}" destId="{612BCF9A-1AB8-4908-ACD7-28BA0EA07E63}" srcOrd="1" destOrd="0" presId="urn:microsoft.com/office/officeart/2005/8/layout/vList2"/>
    <dgm:cxn modelId="{9692902C-EF26-459C-98F5-E06DFA628712}" type="presParOf" srcId="{0BC50606-F243-4757-8491-A2DAC48EFB68}" destId="{25BE199E-8E79-46E4-AD37-435B8AEE1EE9}" srcOrd="2" destOrd="0" presId="urn:microsoft.com/office/officeart/2005/8/layout/vList2"/>
    <dgm:cxn modelId="{DCA57FB2-0FB3-4A60-8BB1-FBC3974C1BA8}" type="presParOf" srcId="{0BC50606-F243-4757-8491-A2DAC48EFB68}" destId="{BAC3F3F1-537C-47C9-A678-7DF76F610B31}" srcOrd="3" destOrd="0" presId="urn:microsoft.com/office/officeart/2005/8/layout/vList2"/>
    <dgm:cxn modelId="{CB9667BD-F584-45C2-8A10-9F7731807029}" type="presParOf" srcId="{0BC50606-F243-4757-8491-A2DAC48EFB68}" destId="{0CA9BDCF-533A-47B0-8F20-9EC11FB825DA}" srcOrd="4" destOrd="0" presId="urn:microsoft.com/office/officeart/2005/8/layout/vList2"/>
    <dgm:cxn modelId="{057384FE-0D82-4215-9B37-EE1D37E102CB}" type="presParOf" srcId="{0BC50606-F243-4757-8491-A2DAC48EFB68}" destId="{BD8F864F-6AA9-4339-9FD9-9D7E22614450}" srcOrd="5" destOrd="0" presId="urn:microsoft.com/office/officeart/2005/8/layout/vList2"/>
    <dgm:cxn modelId="{FF3ADD61-3872-4B41-850B-D70302D0C687}" type="presParOf" srcId="{0BC50606-F243-4757-8491-A2DAC48EFB68}" destId="{501DEABD-7658-408B-9DE2-00EBE1367EF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3820FA-4349-4B47-BDA1-8F2CF4549665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325C3A-A6CA-4039-8A84-21E712CCC757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endParaRPr lang="uk-UA" sz="3200" dirty="0" smtClean="0"/>
        </a:p>
        <a:p>
          <a:pPr rtl="0"/>
          <a:endParaRPr lang="uk-UA" sz="3200" dirty="0" smtClean="0"/>
        </a:p>
        <a:p>
          <a:pPr rtl="0"/>
          <a:endParaRPr lang="uk-UA" sz="3200" dirty="0" smtClean="0"/>
        </a:p>
        <a:p>
          <a:pPr rtl="0"/>
          <a:endParaRPr lang="uk-UA" sz="3200" dirty="0" smtClean="0"/>
        </a:p>
        <a:p>
          <a:pPr rtl="0"/>
          <a:r>
            <a:rPr lang="uk-UA" sz="3200" dirty="0" smtClean="0"/>
            <a:t>Обсяг – </a:t>
          </a:r>
          <a:r>
            <a:rPr lang="uk-UA" sz="3200" b="1" dirty="0" smtClean="0"/>
            <a:t>54 години </a:t>
          </a:r>
          <a:r>
            <a:rPr lang="uk-UA" sz="3200" dirty="0" smtClean="0"/>
            <a:t>на кожну дисципліну </a:t>
          </a:r>
        </a:p>
        <a:p>
          <a:pPr rtl="0"/>
          <a:r>
            <a:rPr lang="uk-UA" sz="3200" dirty="0" smtClean="0"/>
            <a:t>Термін навчання – від трьох до шести місяців</a:t>
          </a:r>
          <a:endParaRPr lang="ru-RU" sz="3200" dirty="0"/>
        </a:p>
      </dgm:t>
    </dgm:pt>
    <dgm:pt modelId="{8D5C50BB-C451-42E4-9389-8E9744284936}" type="parTrans" cxnId="{D8A5CEFF-93CC-4F81-9CF8-23821B4AEB16}">
      <dgm:prSet/>
      <dgm:spPr/>
      <dgm:t>
        <a:bodyPr/>
        <a:lstStyle/>
        <a:p>
          <a:endParaRPr lang="ru-RU"/>
        </a:p>
      </dgm:t>
    </dgm:pt>
    <dgm:pt modelId="{DD4B2475-AA75-48EC-9F56-6981B39CBFDD}" type="sibTrans" cxnId="{D8A5CEFF-93CC-4F81-9CF8-23821B4AEB16}">
      <dgm:prSet/>
      <dgm:spPr/>
      <dgm:t>
        <a:bodyPr/>
        <a:lstStyle/>
        <a:p>
          <a:endParaRPr lang="ru-RU"/>
        </a:p>
      </dgm:t>
    </dgm:pt>
    <dgm:pt modelId="{E9BA9BD1-5DCB-4AA0-B3E3-1446F794195B}" type="pres">
      <dgm:prSet presAssocID="{D23820FA-4349-4B47-BDA1-8F2CF454966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D14BD0-0FEA-41EB-AEF2-6F92F02845F2}" type="pres">
      <dgm:prSet presAssocID="{51325C3A-A6CA-4039-8A84-21E712CCC757}" presName="compNode" presStyleCnt="0"/>
      <dgm:spPr/>
    </dgm:pt>
    <dgm:pt modelId="{FAC84FB1-5982-4F66-8BD1-14490E78B682}" type="pres">
      <dgm:prSet presAssocID="{51325C3A-A6CA-4039-8A84-21E712CCC757}" presName="aNode" presStyleLbl="bgShp" presStyleIdx="0" presStyleCnt="1" custScaleY="81760"/>
      <dgm:spPr/>
      <dgm:t>
        <a:bodyPr/>
        <a:lstStyle/>
        <a:p>
          <a:endParaRPr lang="ru-RU"/>
        </a:p>
      </dgm:t>
    </dgm:pt>
    <dgm:pt modelId="{DA360830-1B2A-4A62-BC7B-EFAA34325D3C}" type="pres">
      <dgm:prSet presAssocID="{51325C3A-A6CA-4039-8A84-21E712CCC757}" presName="textNode" presStyleLbl="bgShp" presStyleIdx="0" presStyleCnt="1"/>
      <dgm:spPr/>
      <dgm:t>
        <a:bodyPr/>
        <a:lstStyle/>
        <a:p>
          <a:endParaRPr lang="ru-RU"/>
        </a:p>
      </dgm:t>
    </dgm:pt>
    <dgm:pt modelId="{0CA17B3A-22E3-41AF-8246-AC5FB2ACB35C}" type="pres">
      <dgm:prSet presAssocID="{51325C3A-A6CA-4039-8A84-21E712CCC757}" presName="compChildNode" presStyleCnt="0"/>
      <dgm:spPr/>
    </dgm:pt>
    <dgm:pt modelId="{67BDE533-5864-41EA-998D-3DA36D34ECF9}" type="pres">
      <dgm:prSet presAssocID="{51325C3A-A6CA-4039-8A84-21E712CCC757}" presName="theInnerList" presStyleCnt="0"/>
      <dgm:spPr/>
    </dgm:pt>
  </dgm:ptLst>
  <dgm:cxnLst>
    <dgm:cxn modelId="{0E118A95-3E7A-408E-82DF-2F3D881DB218}" type="presOf" srcId="{51325C3A-A6CA-4039-8A84-21E712CCC757}" destId="{FAC84FB1-5982-4F66-8BD1-14490E78B682}" srcOrd="0" destOrd="0" presId="urn:microsoft.com/office/officeart/2005/8/layout/lProcess2"/>
    <dgm:cxn modelId="{D8A5CEFF-93CC-4F81-9CF8-23821B4AEB16}" srcId="{D23820FA-4349-4B47-BDA1-8F2CF4549665}" destId="{51325C3A-A6CA-4039-8A84-21E712CCC757}" srcOrd="0" destOrd="0" parTransId="{8D5C50BB-C451-42E4-9389-8E9744284936}" sibTransId="{DD4B2475-AA75-48EC-9F56-6981B39CBFDD}"/>
    <dgm:cxn modelId="{A6244BA5-E8EF-4634-A814-FFC1E18CDDE6}" type="presOf" srcId="{D23820FA-4349-4B47-BDA1-8F2CF4549665}" destId="{E9BA9BD1-5DCB-4AA0-B3E3-1446F794195B}" srcOrd="0" destOrd="0" presId="urn:microsoft.com/office/officeart/2005/8/layout/lProcess2"/>
    <dgm:cxn modelId="{72C8C7C8-CAEC-4D31-9DB8-82AA6A0E6CE6}" type="presOf" srcId="{51325C3A-A6CA-4039-8A84-21E712CCC757}" destId="{DA360830-1B2A-4A62-BC7B-EFAA34325D3C}" srcOrd="1" destOrd="0" presId="urn:microsoft.com/office/officeart/2005/8/layout/lProcess2"/>
    <dgm:cxn modelId="{8AE3C468-7641-44D3-BF5A-3B388927A2B6}" type="presParOf" srcId="{E9BA9BD1-5DCB-4AA0-B3E3-1446F794195B}" destId="{4BD14BD0-0FEA-41EB-AEF2-6F92F02845F2}" srcOrd="0" destOrd="0" presId="urn:microsoft.com/office/officeart/2005/8/layout/lProcess2"/>
    <dgm:cxn modelId="{2D7457E2-30BE-4285-B049-A088D9B9F46A}" type="presParOf" srcId="{4BD14BD0-0FEA-41EB-AEF2-6F92F02845F2}" destId="{FAC84FB1-5982-4F66-8BD1-14490E78B682}" srcOrd="0" destOrd="0" presId="urn:microsoft.com/office/officeart/2005/8/layout/lProcess2"/>
    <dgm:cxn modelId="{614374E6-7C69-4D93-8E83-1912FFB6CA0E}" type="presParOf" srcId="{4BD14BD0-0FEA-41EB-AEF2-6F92F02845F2}" destId="{DA360830-1B2A-4A62-BC7B-EFAA34325D3C}" srcOrd="1" destOrd="0" presId="urn:microsoft.com/office/officeart/2005/8/layout/lProcess2"/>
    <dgm:cxn modelId="{F0C5AF2F-293E-42B3-8365-D3971C4ABA5A}" type="presParOf" srcId="{4BD14BD0-0FEA-41EB-AEF2-6F92F02845F2}" destId="{0CA17B3A-22E3-41AF-8246-AC5FB2ACB35C}" srcOrd="2" destOrd="0" presId="urn:microsoft.com/office/officeart/2005/8/layout/lProcess2"/>
    <dgm:cxn modelId="{CD83D768-0287-4277-BCE1-986B0F39499B}" type="presParOf" srcId="{0CA17B3A-22E3-41AF-8246-AC5FB2ACB35C}" destId="{67BDE533-5864-41EA-998D-3DA36D34ECF9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3820FA-4349-4B47-BDA1-8F2CF4549665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325C3A-A6CA-4039-8A84-21E712CCC757}">
      <dgm:prSet phldrT="[Текст]" custT="1"/>
      <dgm:spPr/>
      <dgm:t>
        <a:bodyPr/>
        <a:lstStyle/>
        <a:p>
          <a:pPr rtl="0"/>
          <a:endParaRPr lang="uk-UA" sz="3200" dirty="0" smtClean="0"/>
        </a:p>
        <a:p>
          <a:pPr rtl="0"/>
          <a:endParaRPr lang="uk-UA" sz="3200" dirty="0" smtClean="0"/>
        </a:p>
        <a:p>
          <a:pPr rtl="0"/>
          <a:endParaRPr lang="uk-UA" sz="3200" dirty="0" smtClean="0"/>
        </a:p>
        <a:p>
          <a:pPr rtl="0"/>
          <a:r>
            <a:rPr lang="uk-UA" sz="3200" b="1" i="1" dirty="0" smtClean="0"/>
            <a:t>денна:</a:t>
          </a:r>
          <a:r>
            <a:rPr lang="uk-UA" sz="3200" dirty="0" smtClean="0"/>
            <a:t> вихідного дня (п</a:t>
          </a:r>
          <a:r>
            <a:rPr lang="ru-RU" sz="3200" dirty="0" smtClean="0"/>
            <a:t>о </a:t>
          </a:r>
          <a:r>
            <a:rPr lang="ru-RU" sz="3200" dirty="0" err="1" smtClean="0"/>
            <a:t>суботах</a:t>
          </a:r>
          <a:r>
            <a:rPr lang="ru-RU" sz="3200" dirty="0" smtClean="0"/>
            <a:t> </a:t>
          </a:r>
          <a:r>
            <a:rPr lang="uk-UA" sz="3200" dirty="0" smtClean="0"/>
            <a:t>і неділях з </a:t>
          </a:r>
          <a:r>
            <a:rPr lang="ru-RU" sz="3200" dirty="0" smtClean="0"/>
            <a:t>9.</a:t>
          </a:r>
          <a:r>
            <a:rPr lang="en-US" sz="3200" dirty="0" smtClean="0"/>
            <a:t>3</a:t>
          </a:r>
          <a:r>
            <a:rPr lang="ru-RU" sz="3200" dirty="0" smtClean="0"/>
            <a:t>0 </a:t>
          </a:r>
          <a:r>
            <a:rPr lang="uk-UA" sz="3200" dirty="0" smtClean="0"/>
            <a:t>до</a:t>
          </a:r>
          <a:r>
            <a:rPr lang="ru-RU" sz="3200" dirty="0" smtClean="0"/>
            <a:t> 17.</a:t>
          </a:r>
          <a:r>
            <a:rPr lang="en-US" sz="3200" dirty="0" smtClean="0"/>
            <a:t>3</a:t>
          </a:r>
          <a:r>
            <a:rPr lang="ru-RU" sz="3200" dirty="0" smtClean="0"/>
            <a:t>0)</a:t>
          </a:r>
          <a:r>
            <a:rPr lang="uk-UA" sz="3200" dirty="0" smtClean="0"/>
            <a:t> та вечірня (</a:t>
          </a:r>
          <a:r>
            <a:rPr lang="ru-RU" sz="3200" dirty="0" err="1" smtClean="0"/>
            <a:t>будні</a:t>
          </a:r>
          <a:r>
            <a:rPr lang="ru-RU" sz="3200" dirty="0" smtClean="0"/>
            <a:t> </a:t>
          </a:r>
          <a:r>
            <a:rPr lang="ru-RU" sz="3200" dirty="0" err="1" smtClean="0"/>
            <a:t>дні</a:t>
          </a:r>
          <a:r>
            <a:rPr lang="ru-RU" sz="3200" dirty="0" smtClean="0"/>
            <a:t> </a:t>
          </a:r>
          <a:r>
            <a:rPr lang="uk-UA" sz="3200" dirty="0" smtClean="0"/>
            <a:t>з </a:t>
          </a:r>
          <a:r>
            <a:rPr lang="ru-RU" sz="3200" dirty="0" smtClean="0"/>
            <a:t>16.00 </a:t>
          </a:r>
          <a:r>
            <a:rPr lang="uk-UA" sz="3200" dirty="0" smtClean="0"/>
            <a:t>до</a:t>
          </a:r>
          <a:r>
            <a:rPr lang="ru-RU" sz="3200" dirty="0" smtClean="0"/>
            <a:t> 18.30)</a:t>
          </a:r>
          <a:r>
            <a:rPr lang="uk-UA" sz="3200" dirty="0" smtClean="0"/>
            <a:t>;</a:t>
          </a:r>
          <a:endParaRPr lang="ru-RU" sz="3200" dirty="0" smtClean="0"/>
        </a:p>
        <a:p>
          <a:r>
            <a:rPr lang="uk-UA" sz="3200" b="1" i="1" dirty="0" smtClean="0"/>
            <a:t>заочно-дистанційна</a:t>
          </a:r>
          <a:r>
            <a:rPr lang="uk-UA" sz="3200" dirty="0" smtClean="0"/>
            <a:t> (поєднує очну і заочну форму навчання для слухачів з усіх регіонів України).</a:t>
          </a:r>
          <a:endParaRPr lang="ru-RU" sz="3200" dirty="0"/>
        </a:p>
      </dgm:t>
    </dgm:pt>
    <dgm:pt modelId="{8D5C50BB-C451-42E4-9389-8E9744284936}" type="parTrans" cxnId="{D8A5CEFF-93CC-4F81-9CF8-23821B4AEB16}">
      <dgm:prSet/>
      <dgm:spPr/>
      <dgm:t>
        <a:bodyPr/>
        <a:lstStyle/>
        <a:p>
          <a:endParaRPr lang="ru-RU"/>
        </a:p>
      </dgm:t>
    </dgm:pt>
    <dgm:pt modelId="{DD4B2475-AA75-48EC-9F56-6981B39CBFDD}" type="sibTrans" cxnId="{D8A5CEFF-93CC-4F81-9CF8-23821B4AEB16}">
      <dgm:prSet/>
      <dgm:spPr/>
      <dgm:t>
        <a:bodyPr/>
        <a:lstStyle/>
        <a:p>
          <a:endParaRPr lang="ru-RU"/>
        </a:p>
      </dgm:t>
    </dgm:pt>
    <dgm:pt modelId="{E9BA9BD1-5DCB-4AA0-B3E3-1446F794195B}" type="pres">
      <dgm:prSet presAssocID="{D23820FA-4349-4B47-BDA1-8F2CF454966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D14BD0-0FEA-41EB-AEF2-6F92F02845F2}" type="pres">
      <dgm:prSet presAssocID="{51325C3A-A6CA-4039-8A84-21E712CCC757}" presName="compNode" presStyleCnt="0"/>
      <dgm:spPr/>
    </dgm:pt>
    <dgm:pt modelId="{FAC84FB1-5982-4F66-8BD1-14490E78B682}" type="pres">
      <dgm:prSet presAssocID="{51325C3A-A6CA-4039-8A84-21E712CCC757}" presName="aNode" presStyleLbl="bgShp" presStyleIdx="0" presStyleCnt="1" custScaleY="81760"/>
      <dgm:spPr/>
      <dgm:t>
        <a:bodyPr/>
        <a:lstStyle/>
        <a:p>
          <a:endParaRPr lang="ru-RU"/>
        </a:p>
      </dgm:t>
    </dgm:pt>
    <dgm:pt modelId="{DA360830-1B2A-4A62-BC7B-EFAA34325D3C}" type="pres">
      <dgm:prSet presAssocID="{51325C3A-A6CA-4039-8A84-21E712CCC757}" presName="textNode" presStyleLbl="bgShp" presStyleIdx="0" presStyleCnt="1"/>
      <dgm:spPr/>
      <dgm:t>
        <a:bodyPr/>
        <a:lstStyle/>
        <a:p>
          <a:endParaRPr lang="ru-RU"/>
        </a:p>
      </dgm:t>
    </dgm:pt>
    <dgm:pt modelId="{0CA17B3A-22E3-41AF-8246-AC5FB2ACB35C}" type="pres">
      <dgm:prSet presAssocID="{51325C3A-A6CA-4039-8A84-21E712CCC757}" presName="compChildNode" presStyleCnt="0"/>
      <dgm:spPr/>
    </dgm:pt>
    <dgm:pt modelId="{67BDE533-5864-41EA-998D-3DA36D34ECF9}" type="pres">
      <dgm:prSet presAssocID="{51325C3A-A6CA-4039-8A84-21E712CCC757}" presName="theInnerList" presStyleCnt="0"/>
      <dgm:spPr/>
    </dgm:pt>
  </dgm:ptLst>
  <dgm:cxnLst>
    <dgm:cxn modelId="{D8A5CEFF-93CC-4F81-9CF8-23821B4AEB16}" srcId="{D23820FA-4349-4B47-BDA1-8F2CF4549665}" destId="{51325C3A-A6CA-4039-8A84-21E712CCC757}" srcOrd="0" destOrd="0" parTransId="{8D5C50BB-C451-42E4-9389-8E9744284936}" sibTransId="{DD4B2475-AA75-48EC-9F56-6981B39CBFDD}"/>
    <dgm:cxn modelId="{3241F88B-FCAA-47C9-B97F-5BFF5FA2D4A4}" type="presOf" srcId="{D23820FA-4349-4B47-BDA1-8F2CF4549665}" destId="{E9BA9BD1-5DCB-4AA0-B3E3-1446F794195B}" srcOrd="0" destOrd="0" presId="urn:microsoft.com/office/officeart/2005/8/layout/lProcess2"/>
    <dgm:cxn modelId="{22C113DE-4161-4C9A-9A33-B85A2B175C89}" type="presOf" srcId="{51325C3A-A6CA-4039-8A84-21E712CCC757}" destId="{DA360830-1B2A-4A62-BC7B-EFAA34325D3C}" srcOrd="1" destOrd="0" presId="urn:microsoft.com/office/officeart/2005/8/layout/lProcess2"/>
    <dgm:cxn modelId="{33A70507-FEC2-48A7-BA8B-46633F67346B}" type="presOf" srcId="{51325C3A-A6CA-4039-8A84-21E712CCC757}" destId="{FAC84FB1-5982-4F66-8BD1-14490E78B682}" srcOrd="0" destOrd="0" presId="urn:microsoft.com/office/officeart/2005/8/layout/lProcess2"/>
    <dgm:cxn modelId="{B3BAD8D8-1F3A-4E9D-AE41-0D8F6C31D323}" type="presParOf" srcId="{E9BA9BD1-5DCB-4AA0-B3E3-1446F794195B}" destId="{4BD14BD0-0FEA-41EB-AEF2-6F92F02845F2}" srcOrd="0" destOrd="0" presId="urn:microsoft.com/office/officeart/2005/8/layout/lProcess2"/>
    <dgm:cxn modelId="{9D29811F-805A-4BA9-8E38-332871A70DAB}" type="presParOf" srcId="{4BD14BD0-0FEA-41EB-AEF2-6F92F02845F2}" destId="{FAC84FB1-5982-4F66-8BD1-14490E78B682}" srcOrd="0" destOrd="0" presId="urn:microsoft.com/office/officeart/2005/8/layout/lProcess2"/>
    <dgm:cxn modelId="{3607BF05-20C4-431F-9D5B-AC0A7035E0F1}" type="presParOf" srcId="{4BD14BD0-0FEA-41EB-AEF2-6F92F02845F2}" destId="{DA360830-1B2A-4A62-BC7B-EFAA34325D3C}" srcOrd="1" destOrd="0" presId="urn:microsoft.com/office/officeart/2005/8/layout/lProcess2"/>
    <dgm:cxn modelId="{15789B2F-CF9A-4E50-9467-8A6571A2923D}" type="presParOf" srcId="{4BD14BD0-0FEA-41EB-AEF2-6F92F02845F2}" destId="{0CA17B3A-22E3-41AF-8246-AC5FB2ACB35C}" srcOrd="2" destOrd="0" presId="urn:microsoft.com/office/officeart/2005/8/layout/lProcess2"/>
    <dgm:cxn modelId="{12AF9BC3-0CE7-493A-BA01-AA07989ECAD2}" type="presParOf" srcId="{0CA17B3A-22E3-41AF-8246-AC5FB2ACB35C}" destId="{67BDE533-5864-41EA-998D-3DA36D34ECF9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EF60E-A1F5-45BF-B86C-18F67ACBDBA8}">
      <dsp:nvSpPr>
        <dsp:cNvPr id="0" name=""/>
        <dsp:cNvSpPr/>
      </dsp:nvSpPr>
      <dsp:spPr>
        <a:xfrm>
          <a:off x="0" y="433338"/>
          <a:ext cx="8748464" cy="13338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1</a:t>
          </a:r>
          <a:r>
            <a:rPr lang="uk-UA" sz="2800" kern="1200" dirty="0" smtClean="0"/>
            <a:t>. Готують слухачів з більшості предметів до зовнішнього незалежного оцінювання (ЗНО).</a:t>
          </a:r>
          <a:endParaRPr lang="ru-RU" sz="2800" kern="1200" dirty="0"/>
        </a:p>
      </dsp:txBody>
      <dsp:txXfrm>
        <a:off x="65113" y="498451"/>
        <a:ext cx="8618238" cy="1203627"/>
      </dsp:txXfrm>
    </dsp:sp>
    <dsp:sp modelId="{25BE199E-8E79-46E4-AD37-435B8AEE1EE9}">
      <dsp:nvSpPr>
        <dsp:cNvPr id="0" name=""/>
        <dsp:cNvSpPr/>
      </dsp:nvSpPr>
      <dsp:spPr>
        <a:xfrm>
          <a:off x="0" y="1523130"/>
          <a:ext cx="8748464" cy="13338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2. Тверді знання і навички для вступу та подальшого навчання у вищому навчальному закладі.</a:t>
          </a:r>
          <a:endParaRPr lang="ru-RU" sz="2800" kern="1200" dirty="0"/>
        </a:p>
      </dsp:txBody>
      <dsp:txXfrm>
        <a:off x="65113" y="1588243"/>
        <a:ext cx="8618238" cy="1203627"/>
      </dsp:txXfrm>
    </dsp:sp>
    <dsp:sp modelId="{0CA9BDCF-533A-47B0-8F20-9EC11FB825DA}">
      <dsp:nvSpPr>
        <dsp:cNvPr id="0" name=""/>
        <dsp:cNvSpPr/>
      </dsp:nvSpPr>
      <dsp:spPr>
        <a:xfrm>
          <a:off x="0" y="2733542"/>
          <a:ext cx="8748464" cy="13338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3. Знайомлять з історією, звичаями та традиціями університету, адаптують абітурієнтів до студентського життя.</a:t>
          </a:r>
          <a:endParaRPr lang="ru-RU" sz="2800" kern="1200" dirty="0"/>
        </a:p>
      </dsp:txBody>
      <dsp:txXfrm>
        <a:off x="65113" y="2798655"/>
        <a:ext cx="8618238" cy="1203627"/>
      </dsp:txXfrm>
    </dsp:sp>
    <dsp:sp modelId="{501DEABD-7658-408B-9DE2-00EBE1367EFE}">
      <dsp:nvSpPr>
        <dsp:cNvPr id="0" name=""/>
        <dsp:cNvSpPr/>
      </dsp:nvSpPr>
      <dsp:spPr>
        <a:xfrm>
          <a:off x="0" y="4039362"/>
          <a:ext cx="8748464" cy="13338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4. Допомагають у свідомому виборі  майбутньої професії.</a:t>
          </a:r>
          <a:endParaRPr lang="ru-RU" sz="2800" kern="1200" dirty="0"/>
        </a:p>
      </dsp:txBody>
      <dsp:txXfrm>
        <a:off x="65113" y="4104475"/>
        <a:ext cx="8618238" cy="1203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84FB1-5982-4F66-8BD1-14490E78B682}">
      <dsp:nvSpPr>
        <dsp:cNvPr id="0" name=""/>
        <dsp:cNvSpPr/>
      </dsp:nvSpPr>
      <dsp:spPr>
        <a:xfrm>
          <a:off x="2672" y="404664"/>
          <a:ext cx="5467263" cy="3627782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Обсяг – </a:t>
          </a:r>
          <a:r>
            <a:rPr lang="uk-UA" sz="3200" b="1" kern="1200" dirty="0" smtClean="0"/>
            <a:t>54 години </a:t>
          </a:r>
          <a:r>
            <a:rPr lang="uk-UA" sz="3200" kern="1200" dirty="0" smtClean="0"/>
            <a:t>на кожну дисципліну </a:t>
          </a:r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Термін навчання – від трьох до шести місяців</a:t>
          </a:r>
          <a:endParaRPr lang="ru-RU" sz="3200" kern="1200" dirty="0"/>
        </a:p>
      </dsp:txBody>
      <dsp:txXfrm>
        <a:off x="2672" y="404664"/>
        <a:ext cx="5467263" cy="10883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84FB1-5982-4F66-8BD1-14490E78B682}">
      <dsp:nvSpPr>
        <dsp:cNvPr id="0" name=""/>
        <dsp:cNvSpPr/>
      </dsp:nvSpPr>
      <dsp:spPr>
        <a:xfrm>
          <a:off x="3797" y="404664"/>
          <a:ext cx="7769269" cy="36277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/>
            <a:t>денна:</a:t>
          </a:r>
          <a:r>
            <a:rPr lang="uk-UA" sz="3200" kern="1200" dirty="0" smtClean="0"/>
            <a:t> вихідного дня (п</a:t>
          </a:r>
          <a:r>
            <a:rPr lang="ru-RU" sz="3200" kern="1200" dirty="0" smtClean="0"/>
            <a:t>о </a:t>
          </a:r>
          <a:r>
            <a:rPr lang="ru-RU" sz="3200" kern="1200" dirty="0" err="1" smtClean="0"/>
            <a:t>суботах</a:t>
          </a:r>
          <a:r>
            <a:rPr lang="ru-RU" sz="3200" kern="1200" dirty="0" smtClean="0"/>
            <a:t> </a:t>
          </a:r>
          <a:r>
            <a:rPr lang="uk-UA" sz="3200" kern="1200" dirty="0" smtClean="0"/>
            <a:t>і неділях з </a:t>
          </a:r>
          <a:r>
            <a:rPr lang="ru-RU" sz="3200" kern="1200" dirty="0" smtClean="0"/>
            <a:t>9.</a:t>
          </a:r>
          <a:r>
            <a:rPr lang="en-US" sz="3200" kern="1200" dirty="0" smtClean="0"/>
            <a:t>3</a:t>
          </a:r>
          <a:r>
            <a:rPr lang="ru-RU" sz="3200" kern="1200" dirty="0" smtClean="0"/>
            <a:t>0 </a:t>
          </a:r>
          <a:r>
            <a:rPr lang="uk-UA" sz="3200" kern="1200" dirty="0" smtClean="0"/>
            <a:t>до</a:t>
          </a:r>
          <a:r>
            <a:rPr lang="ru-RU" sz="3200" kern="1200" dirty="0" smtClean="0"/>
            <a:t> 17.</a:t>
          </a:r>
          <a:r>
            <a:rPr lang="en-US" sz="3200" kern="1200" dirty="0" smtClean="0"/>
            <a:t>3</a:t>
          </a:r>
          <a:r>
            <a:rPr lang="ru-RU" sz="3200" kern="1200" dirty="0" smtClean="0"/>
            <a:t>0)</a:t>
          </a:r>
          <a:r>
            <a:rPr lang="uk-UA" sz="3200" kern="1200" dirty="0" smtClean="0"/>
            <a:t> та вечірня (</a:t>
          </a:r>
          <a:r>
            <a:rPr lang="ru-RU" sz="3200" kern="1200" dirty="0" err="1" smtClean="0"/>
            <a:t>будні</a:t>
          </a:r>
          <a:r>
            <a:rPr lang="ru-RU" sz="3200" kern="1200" dirty="0" smtClean="0"/>
            <a:t> </a:t>
          </a:r>
          <a:r>
            <a:rPr lang="ru-RU" sz="3200" kern="1200" dirty="0" err="1" smtClean="0"/>
            <a:t>дні</a:t>
          </a:r>
          <a:r>
            <a:rPr lang="ru-RU" sz="3200" kern="1200" dirty="0" smtClean="0"/>
            <a:t> </a:t>
          </a:r>
          <a:r>
            <a:rPr lang="uk-UA" sz="3200" kern="1200" dirty="0" smtClean="0"/>
            <a:t>з </a:t>
          </a:r>
          <a:r>
            <a:rPr lang="ru-RU" sz="3200" kern="1200" dirty="0" smtClean="0"/>
            <a:t>16.00 </a:t>
          </a:r>
          <a:r>
            <a:rPr lang="uk-UA" sz="3200" kern="1200" dirty="0" smtClean="0"/>
            <a:t>до</a:t>
          </a:r>
          <a:r>
            <a:rPr lang="ru-RU" sz="3200" kern="1200" dirty="0" smtClean="0"/>
            <a:t> 18.30)</a:t>
          </a:r>
          <a:r>
            <a:rPr lang="uk-UA" sz="3200" kern="1200" dirty="0" smtClean="0"/>
            <a:t>;</a:t>
          </a:r>
          <a:endParaRPr lang="ru-RU" sz="32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/>
            <a:t>заочно-дистанційна</a:t>
          </a:r>
          <a:r>
            <a:rPr lang="uk-UA" sz="3200" kern="1200" dirty="0" smtClean="0"/>
            <a:t> (поєднує очну і заочну форму навчання для слухачів з усіх регіонів України).</a:t>
          </a:r>
          <a:endParaRPr lang="ru-RU" sz="3200" kern="1200" dirty="0"/>
        </a:p>
      </dsp:txBody>
      <dsp:txXfrm>
        <a:off x="3797" y="404664"/>
        <a:ext cx="7769269" cy="1088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6E281-E6CF-493E-B957-CF49ACE08E94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8D10A-9E19-4234-8829-437FFB12D2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Наталія\Рабочий стол\2018 19 нр\Оголошення 2018\рекл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44000" cy="4477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924944"/>
            <a:ext cx="8424936" cy="3600400"/>
          </a:xfrm>
        </p:spPr>
        <p:txBody>
          <a:bodyPr>
            <a:normAutofit/>
          </a:bodyPr>
          <a:lstStyle/>
          <a:p>
            <a:pPr indent="382588">
              <a:buNone/>
            </a:pPr>
            <a:endParaRPr lang="ru-RU" sz="4000" dirty="0" smtClean="0"/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78928" y="445283"/>
            <a:ext cx="673224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uk-UA" sz="3200" b="1" dirty="0" smtClean="0">
                <a:solidFill>
                  <a:schemeClr val="accent4">
                    <a:lumMod val="50000"/>
                  </a:schemeClr>
                </a:solidFill>
              </a:rPr>
              <a:t>Порядок атестації випускників консультаційно-підготовчих курсів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66448" y="1844675"/>
            <a:ext cx="799288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uk-UA" sz="2800" dirty="0" smtClean="0"/>
              <a:t>Підсумкова атестація проводиться у вигляді підсумкового екзамену за тестовими технологіями з трьох предметів. </a:t>
            </a:r>
          </a:p>
          <a:p>
            <a:pPr fontAlgn="base"/>
            <a:endParaRPr lang="uk-UA" sz="1000" dirty="0" smtClean="0"/>
          </a:p>
          <a:p>
            <a:pPr fontAlgn="base"/>
            <a:r>
              <a:rPr lang="uk-UA" sz="2800" dirty="0" smtClean="0"/>
              <a:t>Підсумковий екзамен з кожного предмету </a:t>
            </a:r>
          </a:p>
          <a:p>
            <a:pPr fontAlgn="base"/>
            <a:r>
              <a:rPr lang="uk-UA" sz="2800" dirty="0" smtClean="0"/>
              <a:t>оцінюється </a:t>
            </a:r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від 100 до 200 балів</a:t>
            </a:r>
            <a:r>
              <a:rPr lang="uk-UA" sz="2800" dirty="0" smtClean="0"/>
              <a:t>. </a:t>
            </a:r>
          </a:p>
          <a:p>
            <a:pPr fontAlgn="base"/>
            <a:endParaRPr lang="uk-UA" sz="1000" dirty="0"/>
          </a:p>
          <a:p>
            <a:pPr fontAlgn="base"/>
            <a:r>
              <a:rPr lang="uk-UA" sz="2800" dirty="0"/>
              <a:t>Після проведення всіх випускних екзаменів </a:t>
            </a:r>
          </a:p>
          <a:p>
            <a:pPr fontAlgn="base"/>
            <a:r>
              <a:rPr lang="uk-UA" sz="2800" dirty="0"/>
              <a:t>обраховується </a:t>
            </a:r>
            <a:r>
              <a:rPr lang="uk-UA" sz="2800" b="1" i="1" dirty="0">
                <a:solidFill>
                  <a:schemeClr val="accent2">
                    <a:lumMod val="75000"/>
                  </a:schemeClr>
                </a:solidFill>
              </a:rPr>
              <a:t>середній бал</a:t>
            </a:r>
            <a:r>
              <a:rPr lang="uk-UA" sz="2800" dirty="0"/>
              <a:t>, </a:t>
            </a:r>
            <a:r>
              <a:rPr lang="uk-UA" sz="2800" dirty="0" smtClean="0"/>
              <a:t>який </a:t>
            </a:r>
            <a:r>
              <a:rPr lang="uk-UA" sz="2800" dirty="0"/>
              <a:t>заноситься до </a:t>
            </a: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«СВІДОЦТВА </a:t>
            </a:r>
            <a:r>
              <a:rPr lang="uk-UA" sz="2800" b="1" i="1" dirty="0">
                <a:solidFill>
                  <a:schemeClr val="accent4">
                    <a:lumMod val="50000"/>
                  </a:schemeClr>
                </a:solidFill>
              </a:rPr>
              <a:t>ПРО УСПІШНЕ ЗАКІНЧЕННЯ </a:t>
            </a: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КОНСУЛЬТАЦІЙНО-ПІДГОТОВЧИХ КУРСІВ </a:t>
            </a:r>
            <a:r>
              <a:rPr lang="uk-UA" sz="2800" b="1" i="1" dirty="0" err="1" smtClean="0">
                <a:solidFill>
                  <a:schemeClr val="accent4">
                    <a:lumMod val="50000"/>
                  </a:schemeClr>
                </a:solidFill>
              </a:rPr>
              <a:t>НУБіП</a:t>
            </a: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УКРАЇНИ»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pic>
        <p:nvPicPr>
          <p:cNvPr id="7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1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01004" y="188640"/>
            <a:ext cx="6940762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uk-UA" sz="3200" b="1" dirty="0" smtClean="0">
                <a:solidFill>
                  <a:schemeClr val="accent4">
                    <a:lumMod val="50000"/>
                  </a:schemeClr>
                </a:solidFill>
              </a:rPr>
              <a:t>НАРАХУВАННЯ ДОДАТКОВИХ БАЛІВ </a:t>
            </a:r>
            <a:r>
              <a:rPr lang="uk-UA" sz="3200" b="1" dirty="0" smtClean="0">
                <a:solidFill>
                  <a:schemeClr val="accent4">
                    <a:lumMod val="50000"/>
                  </a:schemeClr>
                </a:solidFill>
              </a:rPr>
              <a:t>ЗА</a:t>
            </a:r>
            <a:r>
              <a:rPr lang="uk-UA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3200" b="1" dirty="0" smtClean="0">
                <a:solidFill>
                  <a:schemeClr val="accent4">
                    <a:lumMod val="50000"/>
                  </a:schemeClr>
                </a:solidFill>
              </a:rPr>
              <a:t>КОНСУЛЬТАЦІЙНО-ПІДГОТОВЧІ КУРСИ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61628" y="2641967"/>
            <a:ext cx="8180138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uk-UA" sz="2800" i="1" u="sng" dirty="0" smtClean="0"/>
              <a:t>Середній бал підсумкової атестації (ПА) розраховується наступним чином:</a:t>
            </a:r>
          </a:p>
          <a:p>
            <a:pPr algn="ctr" fontAlgn="base"/>
            <a:r>
              <a:rPr lang="uk-UA" sz="2800" b="1" dirty="0" smtClean="0">
                <a:solidFill>
                  <a:srgbClr val="FF0000"/>
                </a:solidFill>
              </a:rPr>
              <a:t>ПА = (А1 + А2 + А3) / 3,</a:t>
            </a:r>
          </a:p>
          <a:p>
            <a:pPr marL="533400" indent="-533400" fontAlgn="base"/>
            <a:r>
              <a:rPr lang="uk-UA" sz="2800" dirty="0" smtClean="0"/>
              <a:t>де А1, А2, А3 – результати підсумкових екзаменів з предметів.</a:t>
            </a:r>
          </a:p>
          <a:p>
            <a:pPr algn="ctr" fontAlgn="base"/>
            <a:endParaRPr lang="uk-UA" sz="800" b="1" dirty="0" smtClean="0">
              <a:solidFill>
                <a:srgbClr val="FF0000"/>
              </a:solidFill>
            </a:endParaRPr>
          </a:p>
          <a:p>
            <a:pPr algn="ctr" fontAlgn="base"/>
            <a:r>
              <a:rPr lang="uk-UA" sz="2800" i="1" u="sng" dirty="0" smtClean="0"/>
              <a:t>Додаткові бали </a:t>
            </a:r>
            <a:r>
              <a:rPr lang="uk-UA" sz="2800" i="1" u="sng" dirty="0"/>
              <a:t>до вступу </a:t>
            </a:r>
            <a:r>
              <a:rPr lang="uk-UA" sz="2800" i="1" u="sng" dirty="0" smtClean="0"/>
              <a:t>(</a:t>
            </a:r>
            <a:r>
              <a:rPr lang="uk-UA" sz="2800" i="1" u="sng" dirty="0" smtClean="0"/>
              <a:t>ДБ) розраховуються за формулою: </a:t>
            </a:r>
            <a:endParaRPr lang="uk-UA" sz="2800" i="1" u="sng" dirty="0"/>
          </a:p>
          <a:p>
            <a:pPr algn="ctr" fontAlgn="base"/>
            <a:r>
              <a:rPr lang="uk-UA" sz="2800" b="1" dirty="0" smtClean="0">
                <a:solidFill>
                  <a:srgbClr val="7030A0"/>
                </a:solidFill>
              </a:rPr>
              <a:t>ДБ = ПА * 0,05</a:t>
            </a:r>
          </a:p>
        </p:txBody>
      </p:sp>
      <p:pic>
        <p:nvPicPr>
          <p:cNvPr id="7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9" y="0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0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167" y="100109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Вартість підготовчих курсів                                    в </a:t>
            </a:r>
            <a:r>
              <a:rPr lang="uk-UA" sz="3600" b="1" dirty="0" smtClean="0"/>
              <a:t>2018-2019 </a:t>
            </a:r>
            <a:r>
              <a:rPr lang="uk-UA" sz="3600" b="1" dirty="0" err="1" smtClean="0"/>
              <a:t>н.р</a:t>
            </a:r>
            <a:r>
              <a:rPr lang="uk-UA" sz="3600" b="1" dirty="0" smtClean="0"/>
              <a:t>.</a:t>
            </a:r>
            <a:endParaRPr lang="ru-RU" sz="36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635798"/>
              </p:ext>
            </p:extLst>
          </p:nvPr>
        </p:nvGraphicFramePr>
        <p:xfrm>
          <a:off x="-2722" y="1677516"/>
          <a:ext cx="9144000" cy="477415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7138480"/>
                <a:gridCol w="2005520"/>
              </a:tblGrid>
              <a:tr h="2976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err="1"/>
                        <a:t>Перелік</a:t>
                      </a:r>
                      <a:r>
                        <a:rPr lang="ru-RU" sz="2400" b="1" u="none" strike="noStrike" dirty="0"/>
                        <a:t> </a:t>
                      </a:r>
                      <a:r>
                        <a:rPr lang="ru-RU" sz="2400" b="1" u="none" strike="noStrike" dirty="0" err="1"/>
                        <a:t>послуг</a:t>
                      </a:r>
                      <a:endParaRPr lang="ru-RU" sz="2400" b="1" i="0" u="none" strike="noStrike" dirty="0">
                        <a:latin typeface="+mn-lt"/>
                      </a:endParaRPr>
                    </a:p>
                  </a:txBody>
                  <a:tcPr marL="3854" marR="3854" marT="3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err="1"/>
                        <a:t>Вартість</a:t>
                      </a:r>
                      <a:r>
                        <a:rPr lang="ru-RU" sz="2400" b="1" u="none" strike="noStrike" dirty="0"/>
                        <a:t>, </a:t>
                      </a:r>
                      <a:r>
                        <a:rPr lang="ru-RU" sz="2400" b="1" u="none" strike="noStrike" dirty="0" err="1"/>
                        <a:t>грн</a:t>
                      </a:r>
                      <a:endParaRPr lang="ru-RU" sz="2400" b="1" i="0" u="none" strike="noStrike" dirty="0">
                        <a:latin typeface="+mn-lt"/>
                      </a:endParaRPr>
                    </a:p>
                  </a:txBody>
                  <a:tcPr marL="3854" marR="3854" marT="3854" marB="0" anchor="ctr"/>
                </a:tc>
              </a:tr>
              <a:tr h="6551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err="1"/>
                        <a:t>Проведення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 smtClean="0"/>
                        <a:t>навчально-консультаційно</a:t>
                      </a:r>
                      <a:r>
                        <a:rPr lang="ru-RU" sz="2400" u="none" strike="noStrike" dirty="0" smtClean="0"/>
                        <a:t> </a:t>
                      </a:r>
                      <a:r>
                        <a:rPr lang="ru-RU" sz="2400" u="none" strike="noStrike" dirty="0" err="1" smtClean="0"/>
                        <a:t>підготовчих</a:t>
                      </a:r>
                      <a:r>
                        <a:rPr lang="ru-RU" sz="2400" u="none" strike="noStrike" dirty="0" smtClean="0"/>
                        <a:t> </a:t>
                      </a:r>
                      <a:r>
                        <a:rPr lang="ru-RU" sz="2400" u="none" strike="noStrike" dirty="0" err="1"/>
                        <a:t>курсів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підготовчого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відділення</a:t>
                      </a:r>
                      <a:r>
                        <a:rPr lang="ru-RU" sz="2400" u="none" strike="noStrike" dirty="0"/>
                        <a:t> НУБіП для </a:t>
                      </a:r>
                      <a:r>
                        <a:rPr lang="ru-RU" sz="2400" u="none" strike="noStrike" dirty="0" err="1"/>
                        <a:t>слухачів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з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одної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 smtClean="0"/>
                        <a:t>дисципліни</a:t>
                      </a:r>
                      <a:r>
                        <a:rPr lang="ru-RU" sz="2400" u="none" strike="noStrike" dirty="0" smtClean="0"/>
                        <a:t> </a:t>
                      </a:r>
                      <a:r>
                        <a:rPr lang="ru-RU" sz="2400" u="sng" strike="noStrike" dirty="0" smtClean="0">
                          <a:solidFill>
                            <a:srgbClr val="FF0000"/>
                          </a:solidFill>
                        </a:rPr>
                        <a:t>54 </a:t>
                      </a:r>
                      <a:r>
                        <a:rPr lang="ru-RU" sz="2400" u="sng" strike="noStrike" dirty="0">
                          <a:solidFill>
                            <a:srgbClr val="FF0000"/>
                          </a:solidFill>
                        </a:rPr>
                        <a:t>год на одну особу</a:t>
                      </a:r>
                      <a:endParaRPr lang="ru-RU" sz="2400" b="0" i="0" u="sng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854" marR="3854" marT="3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/>
                        <a:t>2 488,00</a:t>
                      </a:r>
                      <a:endParaRPr lang="ru-RU" sz="2400" b="1" i="0" u="none" strike="noStrike" dirty="0">
                        <a:latin typeface="+mn-lt"/>
                      </a:endParaRPr>
                    </a:p>
                  </a:txBody>
                  <a:tcPr marL="3854" marR="3854" marT="3854" marB="0" anchor="ctr"/>
                </a:tc>
              </a:tr>
              <a:tr h="6551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err="1"/>
                        <a:t>Проведення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навчально-консультаційно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підготовчих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курсів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підготовчого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відділення</a:t>
                      </a:r>
                      <a:r>
                        <a:rPr lang="ru-RU" sz="2400" u="none" strike="noStrike" dirty="0"/>
                        <a:t> НУБіП для </a:t>
                      </a:r>
                      <a:r>
                        <a:rPr lang="ru-RU" sz="2400" u="none" strike="noStrike" dirty="0" err="1"/>
                        <a:t>слухачів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з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двох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 smtClean="0"/>
                        <a:t>дисциплін</a:t>
                      </a:r>
                      <a:r>
                        <a:rPr lang="ru-RU" sz="2400" u="none" strike="noStrike" dirty="0" smtClean="0"/>
                        <a:t> </a:t>
                      </a:r>
                      <a:r>
                        <a:rPr lang="ru-RU" sz="2400" u="sng" strike="noStrike" dirty="0" smtClean="0">
                          <a:solidFill>
                            <a:srgbClr val="FF0000"/>
                          </a:solidFill>
                        </a:rPr>
                        <a:t>108 </a:t>
                      </a:r>
                      <a:r>
                        <a:rPr lang="ru-RU" sz="2400" u="sng" strike="noStrike" dirty="0">
                          <a:solidFill>
                            <a:srgbClr val="FF0000"/>
                          </a:solidFill>
                        </a:rPr>
                        <a:t>год на одну особу</a:t>
                      </a:r>
                      <a:endParaRPr lang="ru-RU" sz="2400" b="0" i="0" u="sng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854" marR="3854" marT="3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/>
                        <a:t>4 478,00</a:t>
                      </a:r>
                      <a:endParaRPr lang="ru-RU" sz="2400" b="1" i="0" u="none" strike="noStrike" dirty="0">
                        <a:latin typeface="+mn-lt"/>
                      </a:endParaRPr>
                    </a:p>
                  </a:txBody>
                  <a:tcPr marL="3854" marR="3854" marT="3854" marB="0" anchor="ctr"/>
                </a:tc>
              </a:tr>
              <a:tr h="6512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err="1"/>
                        <a:t>Проведення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навчально-консультаційно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підготовчих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курсів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підготовчого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відділення</a:t>
                      </a:r>
                      <a:r>
                        <a:rPr lang="ru-RU" sz="2400" u="none" strike="noStrike" dirty="0"/>
                        <a:t> НУБіП для </a:t>
                      </a:r>
                      <a:r>
                        <a:rPr lang="ru-RU" sz="2400" u="none" strike="noStrike" dirty="0" err="1"/>
                        <a:t>слухачів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з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трьох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дисципліни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b="1" i="1" u="sng" strike="noStrike" dirty="0" smtClean="0">
                          <a:solidFill>
                            <a:srgbClr val="7030A0"/>
                          </a:solidFill>
                        </a:rPr>
                        <a:t>162 </a:t>
                      </a:r>
                      <a:r>
                        <a:rPr lang="ru-RU" sz="2400" b="1" i="1" u="sng" strike="noStrike" dirty="0">
                          <a:solidFill>
                            <a:srgbClr val="7030A0"/>
                          </a:solidFill>
                        </a:rPr>
                        <a:t>год на одну особу</a:t>
                      </a:r>
                      <a:endParaRPr lang="ru-RU" sz="2400" b="1" i="1" u="sng" strike="noStrike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marL="3854" marR="3854" marT="385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/>
                        <a:t>5 972,00</a:t>
                      </a:r>
                      <a:endParaRPr lang="ru-RU" sz="2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3854" marR="3854" marT="3854" marB="0" anchor="ctr">
                    <a:solidFill>
                      <a:srgbClr val="FFFF00"/>
                    </a:solidFill>
                  </a:tcPr>
                </a:tc>
              </a:tr>
              <a:tr h="6666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err="1"/>
                        <a:t>Проведення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навчально-консультаційно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підготовчих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курсів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підготовчого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відділення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НУБіП</a:t>
                      </a:r>
                      <a:r>
                        <a:rPr lang="ru-RU" sz="2400" u="none" strike="noStrike" dirty="0"/>
                        <a:t> для </a:t>
                      </a:r>
                      <a:r>
                        <a:rPr lang="ru-RU" sz="2400" u="none" strike="noStrike" dirty="0" err="1"/>
                        <a:t>слухачів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із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/>
                        <a:t>чотирьох</a:t>
                      </a:r>
                      <a:r>
                        <a:rPr lang="ru-RU" sz="2400" u="none" strike="noStrike" dirty="0"/>
                        <a:t> </a:t>
                      </a:r>
                      <a:r>
                        <a:rPr lang="ru-RU" sz="2400" u="none" strike="noStrike" dirty="0" err="1" smtClean="0"/>
                        <a:t>дисциплін</a:t>
                      </a:r>
                      <a:r>
                        <a:rPr lang="ru-RU" sz="2400" u="none" strike="noStrike" dirty="0" smtClean="0"/>
                        <a:t> </a:t>
                      </a:r>
                      <a:r>
                        <a:rPr lang="ru-RU" sz="2400" u="sng" strike="noStrike" dirty="0" smtClean="0">
                          <a:solidFill>
                            <a:srgbClr val="FF0000"/>
                          </a:solidFill>
                        </a:rPr>
                        <a:t>216 </a:t>
                      </a:r>
                      <a:r>
                        <a:rPr lang="ru-RU" sz="2400" u="sng" strike="noStrike" dirty="0">
                          <a:solidFill>
                            <a:srgbClr val="FF0000"/>
                          </a:solidFill>
                        </a:rPr>
                        <a:t>год на одну особу</a:t>
                      </a:r>
                      <a:endParaRPr lang="ru-RU" sz="2400" b="0" i="0" u="sng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854" marR="3854" marT="3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/>
                        <a:t>6 966,00</a:t>
                      </a:r>
                      <a:endParaRPr lang="ru-RU" sz="2400" b="1" i="0" u="none" strike="noStrike" dirty="0">
                        <a:latin typeface="+mn-lt"/>
                      </a:endParaRPr>
                    </a:p>
                  </a:txBody>
                  <a:tcPr marL="3854" marR="3854" marT="3854" marB="0" anchor="ctr"/>
                </a:tc>
              </a:tr>
            </a:tbl>
          </a:graphicData>
        </a:graphic>
      </p:graphicFrame>
      <p:pic>
        <p:nvPicPr>
          <p:cNvPr id="6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8" y="81000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35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167" y="100109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Вартість підготовчих курсів                                    в 2017-2018 </a:t>
            </a:r>
            <a:r>
              <a:rPr lang="uk-UA" sz="3600" b="1" dirty="0" err="1" smtClean="0"/>
              <a:t>н.р</a:t>
            </a:r>
            <a:r>
              <a:rPr lang="uk-UA" sz="3600" b="1" dirty="0" smtClean="0"/>
              <a:t>.</a:t>
            </a:r>
            <a:endParaRPr lang="ru-RU" sz="36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401102"/>
              </p:ext>
            </p:extLst>
          </p:nvPr>
        </p:nvGraphicFramePr>
        <p:xfrm>
          <a:off x="243535" y="2708920"/>
          <a:ext cx="8895202" cy="220226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6061370"/>
                <a:gridCol w="2833832"/>
              </a:tblGrid>
              <a:tr h="2976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b="1" u="none" strike="noStrike" dirty="0" err="1"/>
                        <a:t>Перелік</a:t>
                      </a:r>
                      <a:r>
                        <a:rPr lang="ru-RU" sz="3600" b="1" u="none" strike="noStrike" dirty="0"/>
                        <a:t> </a:t>
                      </a:r>
                      <a:r>
                        <a:rPr lang="ru-RU" sz="3600" b="1" u="none" strike="noStrike" dirty="0" err="1"/>
                        <a:t>послуг</a:t>
                      </a:r>
                      <a:endParaRPr lang="ru-RU" sz="3600" b="1" i="0" u="none" strike="noStrike" dirty="0">
                        <a:latin typeface="+mn-lt"/>
                      </a:endParaRPr>
                    </a:p>
                  </a:txBody>
                  <a:tcPr marL="3854" marR="3854" marT="3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b="1" u="none" strike="noStrike" dirty="0" err="1"/>
                        <a:t>Вартість</a:t>
                      </a:r>
                      <a:r>
                        <a:rPr lang="ru-RU" sz="3600" b="1" u="none" strike="noStrike" dirty="0"/>
                        <a:t>, </a:t>
                      </a:r>
                      <a:r>
                        <a:rPr lang="ru-RU" sz="3600" b="1" u="none" strike="noStrike" dirty="0" err="1"/>
                        <a:t>грн</a:t>
                      </a:r>
                      <a:endParaRPr lang="ru-RU" sz="3600" b="1" i="0" u="none" strike="noStrike" dirty="0">
                        <a:latin typeface="+mn-lt"/>
                      </a:endParaRPr>
                    </a:p>
                  </a:txBody>
                  <a:tcPr marL="3854" marR="3854" marT="3854" marB="0" anchor="ctr"/>
                </a:tc>
              </a:tr>
              <a:tr h="6551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b="0" i="0" u="sng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Заочно-</a:t>
                      </a:r>
                      <a:r>
                        <a:rPr lang="ru-RU" sz="3600" b="0" i="0" u="sng" strike="noStrike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дистанційна</a:t>
                      </a:r>
                      <a:r>
                        <a:rPr lang="ru-RU" sz="3600" b="0" i="0" u="sng" strike="noStrike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форма </a:t>
                      </a:r>
                      <a:r>
                        <a:rPr lang="ru-RU" sz="3600" b="0" i="0" u="sng" strike="noStrike" baseline="0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навчання</a:t>
                      </a:r>
                      <a:r>
                        <a:rPr lang="ru-RU" sz="3600" b="0" i="0" u="sng" strike="noStrike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:</a:t>
                      </a:r>
                    </a:p>
                    <a:p>
                      <a:pPr algn="ctr" fontAlgn="ctr"/>
                      <a:r>
                        <a:rPr lang="ru-RU" sz="3600" b="1" i="0" u="none" strike="noStrike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1 </a:t>
                      </a:r>
                      <a:r>
                        <a:rPr lang="ru-RU" sz="3600" b="1" i="0" u="none" strike="noStrike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предмет</a:t>
                      </a:r>
                      <a:endParaRPr lang="ru-RU" sz="3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854" marR="3854" marT="3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b="1" i="0" u="none" strike="noStrike" dirty="0" smtClean="0">
                          <a:latin typeface="+mn-lt"/>
                        </a:rPr>
                        <a:t>1000</a:t>
                      </a:r>
                      <a:endParaRPr lang="ru-RU" sz="3600" b="1" i="0" u="none" strike="noStrike" dirty="0">
                        <a:latin typeface="+mn-lt"/>
                      </a:endParaRPr>
                    </a:p>
                  </a:txBody>
                  <a:tcPr marL="3854" marR="3854" marT="3854" marB="0" anchor="ctr"/>
                </a:tc>
              </a:tr>
            </a:tbl>
          </a:graphicData>
        </a:graphic>
      </p:graphicFrame>
      <p:pic>
        <p:nvPicPr>
          <p:cNvPr id="6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8" y="81000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41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150" y="1844675"/>
            <a:ext cx="7984306" cy="4320629"/>
          </a:xfrm>
        </p:spPr>
        <p:txBody>
          <a:bodyPr>
            <a:noAutofit/>
          </a:bodyPr>
          <a:lstStyle/>
          <a:p>
            <a:pPr algn="l"/>
            <a:r>
              <a:rPr lang="uk-UA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uk-UA" sz="3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наявності відповідних підтверджуючих документів мають наступні категорії громадян: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uk-UA" sz="2800" dirty="0"/>
              <a:t>- діти-сироти та діти, у яких батьки чи один з батьків загинули під час участі в АТО (пільга 100%);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uk-UA" sz="2800" b="1" dirty="0"/>
              <a:t>- </a:t>
            </a:r>
            <a:r>
              <a:rPr lang="uk-UA" sz="2800" dirty="0"/>
              <a:t>діти, позбавлені батьківського піклування (пільга 50%);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uk-UA" sz="2800" dirty="0"/>
              <a:t>- діти співробітників, які працюють у </a:t>
            </a:r>
            <a:r>
              <a:rPr lang="uk-UA" sz="2800" dirty="0" err="1"/>
              <a:t>НУБіП</a:t>
            </a:r>
            <a:r>
              <a:rPr lang="uk-UA" sz="2800" dirty="0"/>
              <a:t> України понад 10 років (пільга 30%).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283636"/>
            <a:ext cx="6024314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3600" b="1" dirty="0">
                <a:solidFill>
                  <a:schemeClr val="accent2">
                    <a:lumMod val="50000"/>
                  </a:schemeClr>
                </a:solidFill>
              </a:rPr>
              <a:t>Пільги в оплаті за навчання на </a:t>
            </a:r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підготовчих курсах 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200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8173416" cy="4379304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uk-UA" sz="2800" b="1" i="1" dirty="0" smtClean="0">
                <a:solidFill>
                  <a:srgbClr val="7030A0"/>
                </a:solidFill>
              </a:rPr>
              <a:t>- ксерокопії документів: </a:t>
            </a:r>
            <a:r>
              <a:rPr lang="uk-UA" sz="2800" b="1" dirty="0" smtClean="0">
                <a:solidFill>
                  <a:srgbClr val="7030A0"/>
                </a:solidFill>
              </a:rPr>
              <a:t>паспорт </a:t>
            </a:r>
            <a:br>
              <a:rPr lang="uk-UA" sz="2800" b="1" dirty="0" smtClean="0">
                <a:solidFill>
                  <a:srgbClr val="7030A0"/>
                </a:solidFill>
              </a:rPr>
            </a:br>
            <a:r>
              <a:rPr lang="uk-UA" sz="2800" dirty="0" smtClean="0"/>
              <a:t>(1 і 2 сторінки) та </a:t>
            </a:r>
            <a:r>
              <a:rPr lang="uk-UA" sz="2800" b="1" dirty="0" smtClean="0">
                <a:solidFill>
                  <a:srgbClr val="7030A0"/>
                </a:solidFill>
              </a:rPr>
              <a:t>ідентифікаційний код </a:t>
            </a:r>
            <a:r>
              <a:rPr lang="uk-UA" sz="2800" dirty="0" smtClean="0"/>
              <a:t>дитини </a:t>
            </a:r>
            <a:r>
              <a:rPr lang="uk-UA" sz="2800" dirty="0" smtClean="0"/>
              <a:t>та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одного з батьків;</a:t>
            </a:r>
            <a:r>
              <a:rPr lang="uk-UA" sz="2800" b="1" dirty="0" smtClean="0">
                <a:solidFill>
                  <a:srgbClr val="7030A0"/>
                </a:solidFill>
              </a:rPr>
              <a:t/>
            </a:r>
            <a:br>
              <a:rPr lang="uk-UA" sz="2800" b="1" dirty="0" smtClean="0">
                <a:solidFill>
                  <a:srgbClr val="7030A0"/>
                </a:solidFill>
              </a:rPr>
            </a:br>
            <a:r>
              <a:rPr lang="uk-UA" sz="2800" b="1" i="1" dirty="0" smtClean="0">
                <a:solidFill>
                  <a:srgbClr val="7030A0"/>
                </a:solidFill>
              </a:rPr>
              <a:t>- фото 3х4 – 1 шт.;</a:t>
            </a:r>
            <a:br>
              <a:rPr lang="uk-UA" sz="2800" b="1" i="1" dirty="0" smtClean="0">
                <a:solidFill>
                  <a:srgbClr val="7030A0"/>
                </a:solidFill>
              </a:rPr>
            </a:br>
            <a:r>
              <a:rPr lang="uk-UA" sz="2800" b="1" i="1" dirty="0" smtClean="0">
                <a:solidFill>
                  <a:srgbClr val="7030A0"/>
                </a:solidFill>
              </a:rPr>
              <a:t>- запис проводиться з понеділка по п</a:t>
            </a:r>
            <a:r>
              <a:rPr lang="en-US" sz="2800" b="1" i="1" dirty="0" smtClean="0">
                <a:solidFill>
                  <a:srgbClr val="7030A0"/>
                </a:solidFill>
              </a:rPr>
              <a:t>’</a:t>
            </a:r>
            <a:r>
              <a:rPr lang="uk-UA" sz="2800" b="1" i="1" dirty="0" err="1" smtClean="0">
                <a:solidFill>
                  <a:srgbClr val="7030A0"/>
                </a:solidFill>
              </a:rPr>
              <a:t>ятницю</a:t>
            </a:r>
            <a:r>
              <a:rPr lang="uk-UA" sz="2800" b="1" i="1" dirty="0" smtClean="0">
                <a:solidFill>
                  <a:srgbClr val="7030A0"/>
                </a:solidFill>
              </a:rPr>
              <a:t> </a:t>
            </a:r>
            <a:br>
              <a:rPr lang="uk-UA" sz="2800" b="1" i="1" dirty="0" smtClean="0">
                <a:solidFill>
                  <a:srgbClr val="7030A0"/>
                </a:solidFill>
              </a:rPr>
            </a:br>
            <a:r>
              <a:rPr lang="uk-UA" sz="2800" b="1" i="1" dirty="0" smtClean="0">
                <a:solidFill>
                  <a:srgbClr val="7030A0"/>
                </a:solidFill>
              </a:rPr>
              <a:t>з 9.00. до </a:t>
            </a:r>
            <a:r>
              <a:rPr lang="uk-UA" sz="2800" b="1" i="1" dirty="0" smtClean="0">
                <a:solidFill>
                  <a:srgbClr val="7030A0"/>
                </a:solidFill>
              </a:rPr>
              <a:t>16.00</a:t>
            </a:r>
            <a:br>
              <a:rPr lang="uk-UA" sz="2800" b="1" i="1" dirty="0" smtClean="0">
                <a:solidFill>
                  <a:srgbClr val="7030A0"/>
                </a:solidFill>
              </a:rPr>
            </a:br>
            <a:r>
              <a:rPr lang="uk-UA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209471"/>
            <a:ext cx="5040560" cy="1200329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Що потрібно для запису на курси?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200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1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96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Консультаційно-підготовчі </a:t>
            </a:r>
            <a:br>
              <a:rPr lang="uk-UA" b="1" dirty="0" smtClean="0"/>
            </a:br>
            <a:r>
              <a:rPr lang="uk-UA" b="1" dirty="0" smtClean="0"/>
              <a:t>курси до ЗНО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844674"/>
            <a:ext cx="7488832" cy="4896693"/>
          </a:xfrm>
        </p:spPr>
        <p:txBody>
          <a:bodyPr>
            <a:normAutofit/>
          </a:bodyPr>
          <a:lstStyle/>
          <a:p>
            <a:pPr fontAlgn="base">
              <a:buNone/>
            </a:pPr>
            <a:endParaRPr lang="uk-UA" b="1" dirty="0" smtClean="0"/>
          </a:p>
          <a:p>
            <a:pPr fontAlgn="base">
              <a:buNone/>
            </a:pPr>
            <a:r>
              <a:rPr lang="uk-UA" b="1" i="1" dirty="0" smtClean="0"/>
              <a:t>Адреса:</a:t>
            </a:r>
            <a:r>
              <a:rPr lang="uk-UA" i="1" dirty="0"/>
              <a:t> </a:t>
            </a:r>
          </a:p>
          <a:p>
            <a:pPr fontAlgn="base">
              <a:buNone/>
            </a:pPr>
            <a:r>
              <a:rPr lang="uk-UA" dirty="0" smtClean="0"/>
              <a:t>вул</a:t>
            </a:r>
            <a:r>
              <a:rPr lang="uk-UA" dirty="0"/>
              <a:t>. </a:t>
            </a:r>
            <a:r>
              <a:rPr lang="uk-UA" dirty="0" smtClean="0"/>
              <a:t>Генерала </a:t>
            </a:r>
            <a:r>
              <a:rPr lang="uk-UA" dirty="0" err="1" smtClean="0"/>
              <a:t>Родімцева</a:t>
            </a:r>
            <a:r>
              <a:rPr lang="uk-UA" dirty="0" smtClean="0"/>
              <a:t>, 19</a:t>
            </a:r>
            <a:endParaRPr lang="uk-UA" dirty="0"/>
          </a:p>
          <a:p>
            <a:pPr fontAlgn="base">
              <a:buNone/>
            </a:pPr>
            <a:r>
              <a:rPr lang="uk-UA" b="1" dirty="0" smtClean="0"/>
              <a:t>Навчальний </a:t>
            </a:r>
            <a:r>
              <a:rPr lang="uk-UA" b="1" dirty="0"/>
              <a:t>корпус  №1, </a:t>
            </a:r>
            <a:r>
              <a:rPr lang="uk-UA" b="1" dirty="0" err="1"/>
              <a:t>кімн</a:t>
            </a:r>
            <a:r>
              <a:rPr lang="uk-UA" b="1" dirty="0"/>
              <a:t>. </a:t>
            </a:r>
            <a:r>
              <a:rPr lang="uk-UA" b="1" dirty="0" smtClean="0"/>
              <a:t>9</a:t>
            </a:r>
          </a:p>
          <a:p>
            <a:pPr fontAlgn="base">
              <a:buNone/>
            </a:pPr>
            <a:endParaRPr lang="uk-UA" sz="1400" dirty="0"/>
          </a:p>
          <a:p>
            <a:pPr fontAlgn="base">
              <a:buNone/>
            </a:pPr>
            <a:r>
              <a:rPr lang="uk-UA" dirty="0" smtClean="0"/>
              <a:t>тел</a:t>
            </a:r>
            <a:r>
              <a:rPr lang="uk-UA" dirty="0"/>
              <a:t>. (044) </a:t>
            </a:r>
            <a:r>
              <a:rPr lang="uk-UA" dirty="0" smtClean="0"/>
              <a:t>527-84-09, 067) 479-85-08</a:t>
            </a:r>
            <a:endParaRPr lang="uk-UA" dirty="0" smtClean="0"/>
          </a:p>
          <a:p>
            <a:pPr fontAlgn="base">
              <a:buNone/>
            </a:pPr>
            <a:r>
              <a:rPr lang="ru-RU" sz="2800" b="1" i="1" dirty="0">
                <a:solidFill>
                  <a:srgbClr val="04617B">
                    <a:lumMod val="50000"/>
                  </a:srgbClr>
                </a:solidFill>
                <a:ea typeface="+mj-ea"/>
                <a:cs typeface="+mj-cs"/>
              </a:rPr>
              <a:t>К.с.-</a:t>
            </a:r>
            <a:r>
              <a:rPr lang="ru-RU" sz="2800" b="1" i="1" dirty="0" err="1">
                <a:solidFill>
                  <a:srgbClr val="04617B">
                    <a:lumMod val="50000"/>
                  </a:srgbClr>
                </a:solidFill>
                <a:ea typeface="+mj-ea"/>
                <a:cs typeface="+mj-cs"/>
              </a:rPr>
              <a:t>г.н</a:t>
            </a:r>
            <a:r>
              <a:rPr lang="ru-RU" sz="2800" b="1" i="1" dirty="0">
                <a:solidFill>
                  <a:srgbClr val="04617B">
                    <a:lumMod val="50000"/>
                  </a:srgbClr>
                </a:solidFill>
                <a:ea typeface="+mj-ea"/>
                <a:cs typeface="+mj-cs"/>
              </a:rPr>
              <a:t>., доц. </a:t>
            </a:r>
            <a:r>
              <a:rPr lang="ru-RU" sz="2800" b="1" i="1" dirty="0" err="1">
                <a:solidFill>
                  <a:srgbClr val="04617B">
                    <a:lumMod val="50000"/>
                  </a:srgbClr>
                </a:solidFill>
                <a:ea typeface="+mj-ea"/>
                <a:cs typeface="+mj-cs"/>
              </a:rPr>
              <a:t>Багацька</a:t>
            </a:r>
            <a:r>
              <a:rPr lang="ru-RU" sz="2800" b="1" i="1" dirty="0">
                <a:solidFill>
                  <a:srgbClr val="04617B">
                    <a:lumMod val="50000"/>
                  </a:srgbClr>
                </a:solidFill>
                <a:ea typeface="+mj-ea"/>
                <a:cs typeface="+mj-cs"/>
              </a:rPr>
              <a:t> Оксана </a:t>
            </a:r>
            <a:r>
              <a:rPr lang="ru-RU" sz="2800" b="1" i="1" dirty="0" err="1">
                <a:solidFill>
                  <a:srgbClr val="04617B">
                    <a:lumMod val="50000"/>
                  </a:srgbClr>
                </a:solidFill>
                <a:ea typeface="+mj-ea"/>
                <a:cs typeface="+mj-cs"/>
              </a:rPr>
              <a:t>Михайлівна</a:t>
            </a:r>
            <a:endParaRPr lang="ru-RU" sz="1400" dirty="0"/>
          </a:p>
          <a:p>
            <a:pPr fontAlgn="base">
              <a:buNone/>
            </a:pPr>
            <a:r>
              <a:rPr lang="uk-UA" dirty="0"/>
              <a:t>E-</a:t>
            </a:r>
            <a:r>
              <a:rPr lang="uk-UA" dirty="0" err="1"/>
              <a:t>mail</a:t>
            </a:r>
            <a:r>
              <a:rPr lang="uk-UA" dirty="0"/>
              <a:t>: </a:t>
            </a:r>
            <a:r>
              <a:rPr lang="en-US" dirty="0" err="1" smtClean="0"/>
              <a:t>pidgotovche</a:t>
            </a:r>
            <a:r>
              <a:rPr lang="uk-UA" dirty="0" smtClean="0"/>
              <a:t>@</a:t>
            </a:r>
            <a:r>
              <a:rPr lang="en-US" dirty="0" smtClean="0"/>
              <a:t>nubip.edu.ua</a:t>
            </a:r>
            <a:r>
              <a:rPr lang="uk-UA" dirty="0" smtClean="0"/>
              <a:t> </a:t>
            </a:r>
            <a:endParaRPr lang="ru-RU" dirty="0"/>
          </a:p>
          <a:p>
            <a:pPr indent="287338">
              <a:buNone/>
            </a:pPr>
            <a:endParaRPr lang="ru-RU" dirty="0"/>
          </a:p>
        </p:txBody>
      </p:sp>
      <p:pic>
        <p:nvPicPr>
          <p:cNvPr id="1026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51" y="0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11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/>
          <a:lstStyle/>
          <a:p>
            <a:r>
              <a:rPr lang="uk-UA" b="1" dirty="0" smtClean="0"/>
              <a:t>Підготовчі курси:</a:t>
            </a:r>
            <a:endParaRPr lang="ru-RU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endParaRPr lang="ru-RU" dirty="0"/>
          </a:p>
          <a:p>
            <a:pPr indent="287338">
              <a:buNone/>
            </a:pPr>
            <a:r>
              <a:rPr lang="uk-UA" dirty="0" smtClean="0"/>
              <a:t>Підготовка до зовнішнього незалежного оцінювання знань </a:t>
            </a:r>
            <a:r>
              <a:rPr lang="en-US" dirty="0" smtClean="0"/>
              <a:t>(</a:t>
            </a:r>
            <a:r>
              <a:rPr lang="uk-UA" dirty="0" smtClean="0"/>
              <a:t>ЗНО) проводиться </a:t>
            </a:r>
          </a:p>
          <a:p>
            <a:pPr indent="22225">
              <a:buNone/>
            </a:pPr>
            <a:r>
              <a:rPr lang="uk-UA" b="1" i="1" dirty="0" smtClean="0"/>
              <a:t>на постійно діючих консультативно-підготовчих курсах</a:t>
            </a:r>
            <a:r>
              <a:rPr lang="uk-UA" dirty="0" smtClean="0"/>
              <a:t>, які проводяться висококваліфікованими викладачами університету згідно з програмами Міністерства освіти і науки України.</a:t>
            </a:r>
            <a:endParaRPr lang="ru-RU" dirty="0"/>
          </a:p>
        </p:txBody>
      </p:sp>
      <p:pic>
        <p:nvPicPr>
          <p:cNvPr id="5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332656"/>
            <a:ext cx="5112568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Що дають курси?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654505"/>
              </p:ext>
            </p:extLst>
          </p:nvPr>
        </p:nvGraphicFramePr>
        <p:xfrm>
          <a:off x="395536" y="1484784"/>
          <a:ext cx="8748464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832" y="0"/>
            <a:ext cx="1400894" cy="1308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16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845" y="260648"/>
            <a:ext cx="7056784" cy="17728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600" dirty="0" smtClean="0"/>
              <a:t>Перелік дисциплін, </a:t>
            </a:r>
            <a:br>
              <a:rPr lang="uk-UA" sz="3600" dirty="0" smtClean="0"/>
            </a:br>
            <a:r>
              <a:rPr lang="uk-UA" sz="3600" dirty="0" smtClean="0"/>
              <a:t>за якими здійснюється навчання </a:t>
            </a:r>
            <a:br>
              <a:rPr lang="uk-UA" sz="3600" dirty="0" smtClean="0"/>
            </a:br>
            <a:r>
              <a:rPr lang="uk-UA" sz="3600" dirty="0" smtClean="0"/>
              <a:t>на </a:t>
            </a:r>
            <a:r>
              <a:rPr lang="uk-UA" sz="3600" dirty="0" smtClean="0"/>
              <a:t>підготовчих курсах:</a:t>
            </a:r>
            <a:endParaRPr lang="ru-RU" sz="36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267744" y="2420888"/>
            <a:ext cx="6177880" cy="4165923"/>
          </a:xfrm>
          <a:solidFill>
            <a:srgbClr val="FFF7FF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/>
            <a:r>
              <a:rPr lang="uk-UA" dirty="0"/>
              <a:t>У</a:t>
            </a:r>
            <a:r>
              <a:rPr lang="uk-UA" dirty="0" smtClean="0"/>
              <a:t>країнська </a:t>
            </a:r>
            <a:r>
              <a:rPr lang="uk-UA" dirty="0"/>
              <a:t>мова та </a:t>
            </a:r>
            <a:r>
              <a:rPr lang="uk-UA" dirty="0" smtClean="0"/>
              <a:t>література;</a:t>
            </a:r>
            <a:endParaRPr lang="ru-RU" dirty="0"/>
          </a:p>
          <a:p>
            <a:pPr lvl="0"/>
            <a:r>
              <a:rPr lang="uk-UA" dirty="0"/>
              <a:t>М</a:t>
            </a:r>
            <a:r>
              <a:rPr lang="uk-UA" dirty="0" smtClean="0"/>
              <a:t>атематика;</a:t>
            </a:r>
            <a:endParaRPr lang="ru-RU" dirty="0"/>
          </a:p>
          <a:p>
            <a:pPr lvl="0"/>
            <a:r>
              <a:rPr lang="uk-UA" dirty="0"/>
              <a:t>Х</a:t>
            </a:r>
            <a:r>
              <a:rPr lang="uk-UA" dirty="0" smtClean="0"/>
              <a:t>імія;</a:t>
            </a:r>
            <a:endParaRPr lang="ru-RU" dirty="0"/>
          </a:p>
          <a:p>
            <a:pPr lvl="0"/>
            <a:r>
              <a:rPr lang="uk-UA" dirty="0"/>
              <a:t>Б</a:t>
            </a:r>
            <a:r>
              <a:rPr lang="uk-UA" dirty="0" smtClean="0"/>
              <a:t>іологія; </a:t>
            </a:r>
            <a:endParaRPr lang="ru-RU" dirty="0"/>
          </a:p>
          <a:p>
            <a:r>
              <a:rPr lang="uk-UA" dirty="0" smtClean="0"/>
              <a:t>Історія України;</a:t>
            </a:r>
            <a:endParaRPr lang="ru-RU" dirty="0" smtClean="0"/>
          </a:p>
          <a:p>
            <a:r>
              <a:rPr lang="uk-UA" dirty="0" smtClean="0"/>
              <a:t>Іноземні мови;</a:t>
            </a:r>
            <a:endParaRPr lang="ru-RU" dirty="0" smtClean="0"/>
          </a:p>
          <a:p>
            <a:pPr lvl="0"/>
            <a:r>
              <a:rPr lang="uk-UA" dirty="0" smtClean="0"/>
              <a:t>Фізика;</a:t>
            </a:r>
            <a:endParaRPr lang="ru-RU" dirty="0"/>
          </a:p>
          <a:p>
            <a:pPr lvl="0"/>
            <a:r>
              <a:rPr lang="uk-UA" dirty="0" smtClean="0"/>
              <a:t>Географія.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4" y="0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767" y="620688"/>
            <a:ext cx="6984776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>
                <a:solidFill>
                  <a:prstClr val="black"/>
                </a:solidFill>
              </a:rPr>
              <a:t>Тривалість курсів </a:t>
            </a:r>
            <a:br>
              <a:rPr lang="uk-UA" dirty="0" smtClean="0">
                <a:solidFill>
                  <a:prstClr val="black"/>
                </a:solidFill>
              </a:rPr>
            </a:br>
            <a:r>
              <a:rPr lang="uk-UA" dirty="0" smtClean="0">
                <a:solidFill>
                  <a:prstClr val="black"/>
                </a:solidFill>
              </a:rPr>
              <a:t>та обсяг годин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960440"/>
          </a:xfrm>
        </p:spPr>
        <p:txBody>
          <a:bodyPr>
            <a:normAutofit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208601708"/>
              </p:ext>
            </p:extLst>
          </p:nvPr>
        </p:nvGraphicFramePr>
        <p:xfrm>
          <a:off x="2555776" y="1916832"/>
          <a:ext cx="5472608" cy="4437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72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960440"/>
          </a:xfrm>
        </p:spPr>
        <p:txBody>
          <a:bodyPr>
            <a:normAutofit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698085263"/>
              </p:ext>
            </p:extLst>
          </p:nvPr>
        </p:nvGraphicFramePr>
        <p:xfrm>
          <a:off x="971600" y="1916832"/>
          <a:ext cx="7776864" cy="4437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411759" y="633065"/>
            <a:ext cx="5911949" cy="99412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Форми навчання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2" y="0"/>
            <a:ext cx="1743075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594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39552" y="2276872"/>
            <a:ext cx="8136904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b="1" dirty="0" smtClean="0"/>
              <a:t>Випускникам </a:t>
            </a:r>
            <a:r>
              <a:rPr lang="uk-UA" sz="3600" b="1" dirty="0" err="1" smtClean="0"/>
              <a:t>консультаційно</a:t>
            </a:r>
            <a:r>
              <a:rPr lang="uk-UA" sz="3600" b="1" dirty="0" smtClean="0"/>
              <a:t>-підготовчих курсів</a:t>
            </a:r>
            <a:endParaRPr lang="uk-UA" sz="3600" dirty="0" smtClean="0"/>
          </a:p>
          <a:p>
            <a:pPr>
              <a:buNone/>
            </a:pPr>
            <a:endParaRPr lang="uk-UA" sz="1000" dirty="0" smtClean="0"/>
          </a:p>
          <a:p>
            <a:pPr>
              <a:buNone/>
            </a:pPr>
            <a:r>
              <a:rPr lang="uk-UA" b="1" dirty="0" smtClean="0">
                <a:solidFill>
                  <a:srgbClr val="FF0000"/>
                </a:solidFill>
              </a:rPr>
              <a:t>додається до 10-ти балів</a:t>
            </a:r>
            <a:r>
              <a:rPr lang="uk-UA" dirty="0" smtClean="0">
                <a:solidFill>
                  <a:srgbClr val="FF0000"/>
                </a:solidFill>
              </a:rPr>
              <a:t> (5%) </a:t>
            </a:r>
            <a:r>
              <a:rPr lang="uk-UA" dirty="0" smtClean="0"/>
              <a:t>при вступі на </a:t>
            </a:r>
            <a:r>
              <a:rPr lang="uk-UA" dirty="0"/>
              <a:t>природничо-математичні та інженерно-технічні </a:t>
            </a:r>
            <a:r>
              <a:rPr lang="uk-UA" dirty="0" smtClean="0"/>
              <a:t>спеціальності, які нараховуються за результатами підсумкової атестації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691680" y="33164"/>
            <a:ext cx="6995120" cy="19556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Пільги при вступі до ВНЗ </a:t>
            </a:r>
            <a:b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випускників підготовчих курсів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164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28998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ПЕРЕЛІК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природничо-математичних та інженерно-технічних спеціальностей, на які під час вступу додається до 10 балів за успішне закінчення підготовчих курсів </a:t>
            </a:r>
            <a:r>
              <a:rPr lang="uk-UA" sz="2400" b="1" dirty="0" err="1" smtClean="0"/>
              <a:t>НУБіП</a:t>
            </a:r>
            <a:r>
              <a:rPr lang="uk-UA" sz="2400" b="1" dirty="0" smtClean="0"/>
              <a:t>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588223"/>
              </p:ext>
            </p:extLst>
          </p:nvPr>
        </p:nvGraphicFramePr>
        <p:xfrm>
          <a:off x="251520" y="1772816"/>
          <a:ext cx="3888432" cy="4939636"/>
        </p:xfrm>
        <a:graphic>
          <a:graphicData uri="http://schemas.openxmlformats.org/drawingml/2006/table">
            <a:tbl>
              <a:tblPr/>
              <a:tblGrid>
                <a:gridCol w="3888432"/>
              </a:tblGrid>
              <a:tr h="50405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Arial"/>
                          <a:ea typeface="Calibri"/>
                          <a:cs typeface="Times New Roman"/>
                        </a:rPr>
                        <a:t>Найменування спеціальності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4092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latin typeface="Arial"/>
                          <a:ea typeface="Calibri"/>
                          <a:cs typeface="Times New Roman"/>
                        </a:rPr>
                        <a:t>Професійна</a:t>
                      </a:r>
                      <a:r>
                        <a:rPr lang="uk-UA" sz="2000" baseline="0" dirty="0" smtClean="0">
                          <a:latin typeface="Arial"/>
                          <a:ea typeface="Calibri"/>
                          <a:cs typeface="Times New Roman"/>
                        </a:rPr>
                        <a:t> освіта </a:t>
                      </a:r>
                      <a:endParaRPr lang="en-US" sz="2000" dirty="0" smtClean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092">
                <a:tc>
                  <a:txBody>
                    <a:bodyPr/>
                    <a:lstStyle/>
                    <a:p>
                      <a:pPr marL="80645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Arial"/>
                          <a:ea typeface="Calibri"/>
                          <a:cs typeface="Times New Roman"/>
                        </a:rPr>
                        <a:t>Екологія</a:t>
                      </a:r>
                      <a:endParaRPr lang="en-US" sz="2000" dirty="0" smtClean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3666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Галузеве машинобудування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9300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Електроенергетика, електротехніка та електромеханіка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4934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Автоматизація та комп’ютерно-інтегровані технології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0568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Біотехнології та біоінженерія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6202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Харчові технології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3992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Будівництво та цивільна інженерія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87470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Геодезія та землеустрій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9348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Агрономія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256680"/>
              </p:ext>
            </p:extLst>
          </p:nvPr>
        </p:nvGraphicFramePr>
        <p:xfrm>
          <a:off x="4860032" y="1772816"/>
          <a:ext cx="3960440" cy="4922798"/>
        </p:xfrm>
        <a:graphic>
          <a:graphicData uri="http://schemas.openxmlformats.org/drawingml/2006/table">
            <a:tbl>
              <a:tblPr/>
              <a:tblGrid>
                <a:gridCol w="3960440"/>
              </a:tblGrid>
              <a:tr h="50405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Arial"/>
                          <a:ea typeface="Calibri"/>
                          <a:cs typeface="Times New Roman"/>
                        </a:rPr>
                        <a:t>Найменування спеціальності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8738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Захист і карантин рослин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8738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Деревообробні та меблеві технології</a:t>
                      </a:r>
                      <a:endParaRPr lang="ru-RU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7104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Садівництво та виноградарство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0006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Технологія виробництва і переробки продукції тваринництва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3428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Лісове господарство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5290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Садово-паркове господарство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8916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/>
                          <a:ea typeface="Calibri"/>
                          <a:cs typeface="Times New Roman"/>
                        </a:rPr>
                        <a:t>Водні біоресурси та аквакультура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8566">
                <a:tc>
                  <a:txBody>
                    <a:bodyPr/>
                    <a:lstStyle/>
                    <a:p>
                      <a:pPr marL="806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latin typeface="Arial"/>
                          <a:ea typeface="Calibri"/>
                          <a:cs typeface="Times New Roman"/>
                        </a:rPr>
                        <a:t>Агроінженерія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7144">
                <a:tc>
                  <a:txBody>
                    <a:bodyPr/>
                    <a:lstStyle/>
                    <a:p>
                      <a:pPr indent="81280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Транспортні технології (за видами)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9" marR="8419" marT="8419" marB="841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40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2490391"/>
            <a:ext cx="8496944" cy="3231654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3400" dirty="0" smtClean="0"/>
              <a:t>1. Прослухати курс </a:t>
            </a:r>
            <a:r>
              <a:rPr lang="uk-UA" sz="3400" b="1" i="1" dirty="0" smtClean="0">
                <a:solidFill>
                  <a:srgbClr val="7030A0"/>
                </a:solidFill>
              </a:rPr>
              <a:t>із трьох предметів                  </a:t>
            </a:r>
            <a:r>
              <a:rPr lang="uk-UA" sz="3400" dirty="0" smtClean="0"/>
              <a:t>(в тому числі українська мова та література).</a:t>
            </a:r>
          </a:p>
          <a:p>
            <a:r>
              <a:rPr lang="uk-UA" sz="3400" dirty="0" smtClean="0"/>
              <a:t>2. Строк навчання – не менше </a:t>
            </a:r>
            <a:r>
              <a:rPr lang="uk-UA" sz="3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трьох місяців</a:t>
            </a:r>
            <a:r>
              <a:rPr lang="uk-UA" sz="3400" dirty="0" smtClean="0"/>
              <a:t>.</a:t>
            </a:r>
            <a:endParaRPr lang="ru-RU" sz="3400" dirty="0"/>
          </a:p>
          <a:p>
            <a:r>
              <a:rPr lang="uk-UA" sz="3400" dirty="0"/>
              <a:t>3</a:t>
            </a:r>
            <a:r>
              <a:rPr lang="uk-UA" sz="3400" dirty="0" smtClean="0"/>
              <a:t>. Обсяг – не менше </a:t>
            </a:r>
            <a:r>
              <a:rPr lang="uk-UA" sz="3400" b="1" dirty="0">
                <a:solidFill>
                  <a:schemeClr val="accent1">
                    <a:lumMod val="75000"/>
                  </a:schemeClr>
                </a:solidFill>
              </a:rPr>
              <a:t>150 аудиторних </a:t>
            </a:r>
            <a:r>
              <a:rPr lang="uk-UA" sz="3400" b="1" dirty="0" smtClean="0">
                <a:solidFill>
                  <a:schemeClr val="accent1">
                    <a:lumMod val="75000"/>
                  </a:schemeClr>
                </a:solidFill>
              </a:rPr>
              <a:t>годин</a:t>
            </a:r>
            <a:r>
              <a:rPr lang="uk-UA" sz="3400" b="1" dirty="0" smtClean="0">
                <a:solidFill>
                  <a:schemeClr val="tx1"/>
                </a:solidFill>
              </a:rPr>
              <a:t>.</a:t>
            </a:r>
            <a:r>
              <a:rPr lang="ru-RU" sz="3400" dirty="0"/>
              <a:t> </a:t>
            </a:r>
            <a:endParaRPr lang="ru-RU" sz="3400" dirty="0" smtClean="0"/>
          </a:p>
          <a:p>
            <a:r>
              <a:rPr lang="ru-RU" sz="3400" dirty="0"/>
              <a:t>4</a:t>
            </a:r>
            <a:r>
              <a:rPr lang="ru-RU" sz="3400" dirty="0" smtClean="0"/>
              <a:t>. </a:t>
            </a:r>
            <a:r>
              <a:rPr lang="ru-RU" sz="3400" dirty="0"/>
              <a:t>У</a:t>
            </a:r>
            <a:r>
              <a:rPr lang="uk-UA" sz="3400" dirty="0"/>
              <a:t>спішне </a:t>
            </a:r>
            <a:r>
              <a:rPr lang="uk-UA" sz="3400" dirty="0" smtClean="0"/>
              <a:t>проходження підсумкової </a:t>
            </a:r>
            <a:r>
              <a:rPr lang="uk-UA" sz="3400" dirty="0" smtClean="0"/>
              <a:t>атестації з кожного предмету.</a:t>
            </a:r>
            <a:endParaRPr lang="uk-UA" sz="3400" b="1" dirty="0">
              <a:solidFill>
                <a:srgbClr val="00B050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984776" cy="1714202"/>
          </a:xfrm>
          <a:solidFill>
            <a:srgbClr val="FFF3F3"/>
          </a:solidFill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4800" b="1" i="1" dirty="0">
                <a:solidFill>
                  <a:srgbClr val="FF0000"/>
                </a:solidFill>
              </a:rPr>
              <a:t>Умови отримання пільг при вступі</a:t>
            </a:r>
            <a:r>
              <a:rPr lang="uk-UA" sz="4800" b="1" i="1" dirty="0" smtClean="0">
                <a:solidFill>
                  <a:srgbClr val="FF0000"/>
                </a:solidFill>
              </a:rPr>
              <a:t>: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H:\ПІДГОТОВЧЕ ВІДДІЛЕННЯ\nubip_logo_new_poisk_3_l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666" y="42900"/>
            <a:ext cx="174381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89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</TotalTime>
  <Words>578</Words>
  <Application>Microsoft Office PowerPoint</Application>
  <PresentationFormat>Экран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Підготовчі курси:</vt:lpstr>
      <vt:lpstr>Що дають курси?</vt:lpstr>
      <vt:lpstr>Перелік дисциплін,  за якими здійснюється навчання  на підготовчих курсах:</vt:lpstr>
      <vt:lpstr>Тривалість курсів  та обсяг годин</vt:lpstr>
      <vt:lpstr>Форми навчання</vt:lpstr>
      <vt:lpstr>Пільги при вступі до ВНЗ  для випускників підготовчих курсів</vt:lpstr>
      <vt:lpstr>ПЕРЕЛІК природничо-математичних та інженерно-технічних спеціальностей, на які під час вступу додається до 10 балів за успішне закінчення підготовчих курсів НУБіП України </vt:lpstr>
      <vt:lpstr>Умови отримання пільг при вступі:</vt:lpstr>
      <vt:lpstr>Презентация PowerPoint</vt:lpstr>
      <vt:lpstr>Презентация PowerPoint</vt:lpstr>
      <vt:lpstr>Вартість підготовчих курсів                                    в 2018-2019 н.р.</vt:lpstr>
      <vt:lpstr>Вартість підготовчих курсів                                    в 2017-2018 н.р.</vt:lpstr>
      <vt:lpstr>при наявності відповідних підтверджуючих документів мають наступні категорії громадян: - діти-сироти та діти, у яких батьки чи один з батьків загинули під час участі в АТО (пільга 100%); - діти, позбавлені батьківського піклування (пільга 50%); - діти співробітників, які працюють у НУБіП України понад 10 років (пільга 30%). </vt:lpstr>
      <vt:lpstr>- ксерокопії документів: паспорт  (1 і 2 сторінки) та ідентифікаційний код дитини та  одного з батьків; - фото 3х4 – 1 шт.; - запис проводиться з понеділка по п’ятницю  з 9.00. до 16.00  </vt:lpstr>
      <vt:lpstr>Консультаційно-підготовчі  курси до ЗНО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організацію роботи підготовчого відділення  НУБіП України</dc:title>
  <dc:creator>OKSI</dc:creator>
  <cp:lastModifiedBy>Наталья</cp:lastModifiedBy>
  <cp:revision>100</cp:revision>
  <dcterms:created xsi:type="dcterms:W3CDTF">2015-11-19T11:52:10Z</dcterms:created>
  <dcterms:modified xsi:type="dcterms:W3CDTF">2018-09-05T10:15:45Z</dcterms:modified>
</cp:coreProperties>
</file>