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63" r:id="rId3"/>
  </p:sldMasterIdLst>
  <p:notesMasterIdLst>
    <p:notesMasterId r:id="rId36"/>
  </p:notesMasterIdLst>
  <p:sldIdLst>
    <p:sldId id="256" r:id="rId4"/>
    <p:sldId id="286" r:id="rId5"/>
    <p:sldId id="287" r:id="rId6"/>
    <p:sldId id="356" r:id="rId7"/>
    <p:sldId id="305" r:id="rId8"/>
    <p:sldId id="306" r:id="rId9"/>
    <p:sldId id="290" r:id="rId10"/>
    <p:sldId id="362" r:id="rId11"/>
    <p:sldId id="317" r:id="rId12"/>
    <p:sldId id="301" r:id="rId13"/>
    <p:sldId id="358" r:id="rId14"/>
    <p:sldId id="294" r:id="rId15"/>
    <p:sldId id="357" r:id="rId16"/>
    <p:sldId id="359" r:id="rId17"/>
    <p:sldId id="307" r:id="rId18"/>
    <p:sldId id="348" r:id="rId19"/>
    <p:sldId id="363" r:id="rId20"/>
    <p:sldId id="344" r:id="rId21"/>
    <p:sldId id="345" r:id="rId22"/>
    <p:sldId id="346" r:id="rId23"/>
    <p:sldId id="347" r:id="rId24"/>
    <p:sldId id="324" r:id="rId25"/>
    <p:sldId id="325" r:id="rId26"/>
    <p:sldId id="360" r:id="rId27"/>
    <p:sldId id="326" r:id="rId28"/>
    <p:sldId id="361" r:id="rId29"/>
    <p:sldId id="327" r:id="rId30"/>
    <p:sldId id="328" r:id="rId31"/>
    <p:sldId id="329" r:id="rId32"/>
    <p:sldId id="364" r:id="rId33"/>
    <p:sldId id="365" r:id="rId34"/>
    <p:sldId id="332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0000"/>
    <a:srgbClr val="0000FF"/>
    <a:srgbClr val="2EA9B6"/>
    <a:srgbClr val="692AA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956" autoAdjust="0"/>
    <p:restoredTop sz="94660"/>
  </p:normalViewPr>
  <p:slideViewPr>
    <p:cSldViewPr>
      <p:cViewPr varScale="1">
        <p:scale>
          <a:sx n="111" d="100"/>
          <a:sy n="111" d="100"/>
        </p:scale>
        <p:origin x="-21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4071242793320533E-3"/>
          <c:y val="0"/>
          <c:w val="0.85819427934438286"/>
          <c:h val="0.91031453052805511"/>
        </c:manualLayout>
      </c:layout>
      <c:bar3DChart>
        <c:barDir val="col"/>
        <c:grouping val="standard"/>
        <c:ser>
          <c:idx val="0"/>
          <c:order val="0"/>
          <c:tx>
            <c:strRef>
              <c:f>Аркуш1!$B$1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  <a:ln>
              <a:noFill/>
            </a:ln>
            <a:effectLst/>
            <a:sp3d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Аркуш1!$A$2:$A$7</c:f>
              <c:strCache>
                <c:ptCount val="6"/>
                <c:pt idx="0">
                  <c:v>2012 р.</c:v>
                </c:pt>
                <c:pt idx="1">
                  <c:v>2013 р.</c:v>
                </c:pt>
                <c:pt idx="2">
                  <c:v>2014 р.</c:v>
                </c:pt>
                <c:pt idx="3">
                  <c:v>2015 р.</c:v>
                </c:pt>
                <c:pt idx="4">
                  <c:v>2016 р.</c:v>
                </c:pt>
                <c:pt idx="5">
                  <c:v>2017 р.</c:v>
                </c:pt>
              </c:strCache>
            </c:strRef>
          </c:cat>
          <c:val>
            <c:numRef>
              <c:f>Аркуш1!$B$2:$B$7</c:f>
              <c:numCache>
                <c:formatCode>General</c:formatCode>
                <c:ptCount val="6"/>
                <c:pt idx="0">
                  <c:v>169</c:v>
                </c:pt>
                <c:pt idx="1">
                  <c:v>112</c:v>
                </c:pt>
                <c:pt idx="2">
                  <c:v>165</c:v>
                </c:pt>
                <c:pt idx="3">
                  <c:v>160</c:v>
                </c:pt>
                <c:pt idx="4">
                  <c:v>200</c:v>
                </c:pt>
                <c:pt idx="5">
                  <c:v>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31A-49A9-8DF4-4C1BB4D8492E}"/>
            </c:ext>
          </c:extLst>
        </c:ser>
        <c:shape val="box"/>
        <c:axId val="73469312"/>
        <c:axId val="73475200"/>
        <c:axId val="97267712"/>
      </c:bar3DChart>
      <c:catAx>
        <c:axId val="73469312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475200"/>
        <c:crosses val="autoZero"/>
        <c:auto val="1"/>
        <c:lblAlgn val="ctr"/>
        <c:lblOffset val="100"/>
      </c:catAx>
      <c:valAx>
        <c:axId val="734752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73469312"/>
        <c:crosses val="autoZero"/>
        <c:crossBetween val="between"/>
      </c:valAx>
      <c:serAx>
        <c:axId val="97267712"/>
        <c:scaling>
          <c:orientation val="minMax"/>
        </c:scaling>
        <c:delete val="1"/>
        <c:axPos val="b"/>
        <c:majorTickMark val="none"/>
        <c:tickLblPos val="none"/>
        <c:crossAx val="73475200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27FEF4-777D-4ADF-89D1-20D0CF0BA137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68717C1A-244E-4A92-8FC2-9D46FDEA60E1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endParaRPr lang="ru-RU" sz="2000" dirty="0"/>
        </a:p>
      </dgm:t>
    </dgm:pt>
    <dgm:pt modelId="{2E7FFEB6-402B-443E-B96B-041FD510763D}" type="parTrans" cxnId="{330DFA9A-2472-411F-AE37-999703D2DEA9}">
      <dgm:prSet/>
      <dgm:spPr/>
      <dgm:t>
        <a:bodyPr/>
        <a:lstStyle/>
        <a:p>
          <a:endParaRPr lang="ru-RU" sz="1200"/>
        </a:p>
      </dgm:t>
    </dgm:pt>
    <dgm:pt modelId="{077281CD-6B83-4F94-A38E-50F0C3874692}" type="sibTrans" cxnId="{330DFA9A-2472-411F-AE37-999703D2DEA9}">
      <dgm:prSet/>
      <dgm:spPr/>
      <dgm:t>
        <a:bodyPr/>
        <a:lstStyle/>
        <a:p>
          <a:endParaRPr lang="ru-RU" sz="1200"/>
        </a:p>
      </dgm:t>
    </dgm:pt>
    <dgm:pt modelId="{2571B3CD-718B-4147-9C3F-BBDA516E9B71}">
      <dgm:prSet phldrT="[Текст]" custT="1"/>
      <dgm:spPr/>
      <dgm:t>
        <a:bodyPr/>
        <a:lstStyle/>
        <a:p>
          <a:r>
            <a:rPr lang="uk-UA" sz="2000" dirty="0" smtClean="0"/>
            <a:t>  </a:t>
          </a:r>
          <a:endParaRPr lang="ru-RU" sz="2000" dirty="0"/>
        </a:p>
      </dgm:t>
    </dgm:pt>
    <dgm:pt modelId="{8498A3BE-EC08-41DF-8522-D4A7EBABEA03}" type="parTrans" cxnId="{1D1B2FA9-7CCB-416F-ADE6-78B964F6E1C6}">
      <dgm:prSet/>
      <dgm:spPr/>
      <dgm:t>
        <a:bodyPr/>
        <a:lstStyle/>
        <a:p>
          <a:endParaRPr lang="ru-RU" sz="1200"/>
        </a:p>
      </dgm:t>
    </dgm:pt>
    <dgm:pt modelId="{2FFF29BC-C781-4B24-9390-F8E9658DA0FB}" type="sibTrans" cxnId="{1D1B2FA9-7CCB-416F-ADE6-78B964F6E1C6}">
      <dgm:prSet/>
      <dgm:spPr/>
      <dgm:t>
        <a:bodyPr/>
        <a:lstStyle/>
        <a:p>
          <a:endParaRPr lang="ru-RU" sz="1200"/>
        </a:p>
      </dgm:t>
    </dgm:pt>
    <dgm:pt modelId="{5F3E8DF9-2E89-4C9D-A86B-3E44D41A32D0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endParaRPr lang="ru-RU" sz="2000" dirty="0"/>
        </a:p>
      </dgm:t>
    </dgm:pt>
    <dgm:pt modelId="{45ED0D33-F0CB-4FFA-9A82-D033B4239E75}" type="parTrans" cxnId="{7FD9F504-19B5-4CC7-A49F-DD2664A18C8D}">
      <dgm:prSet/>
      <dgm:spPr/>
      <dgm:t>
        <a:bodyPr/>
        <a:lstStyle/>
        <a:p>
          <a:endParaRPr lang="ru-RU" sz="1200"/>
        </a:p>
      </dgm:t>
    </dgm:pt>
    <dgm:pt modelId="{6BACC4CF-175C-4F1A-B3B0-0F9EFFA6E807}" type="sibTrans" cxnId="{7FD9F504-19B5-4CC7-A49F-DD2664A18C8D}">
      <dgm:prSet/>
      <dgm:spPr/>
      <dgm:t>
        <a:bodyPr/>
        <a:lstStyle/>
        <a:p>
          <a:endParaRPr lang="ru-RU" sz="1200"/>
        </a:p>
      </dgm:t>
    </dgm:pt>
    <dgm:pt modelId="{40ACA91E-2D14-423E-831B-BC34CE3F9A1F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endParaRPr lang="ru-RU" sz="2000" dirty="0"/>
        </a:p>
      </dgm:t>
    </dgm:pt>
    <dgm:pt modelId="{7023CC0D-99F4-4A19-8F7A-6FEE98768EBC}" type="parTrans" cxnId="{70C3EFC3-7B76-46EA-A14E-686EF501BD22}">
      <dgm:prSet/>
      <dgm:spPr/>
      <dgm:t>
        <a:bodyPr/>
        <a:lstStyle/>
        <a:p>
          <a:endParaRPr lang="ru-RU" sz="1200"/>
        </a:p>
      </dgm:t>
    </dgm:pt>
    <dgm:pt modelId="{B0EE6169-23C7-4B56-8A5C-5DF88D4D1377}" type="sibTrans" cxnId="{70C3EFC3-7B76-46EA-A14E-686EF501BD22}">
      <dgm:prSet/>
      <dgm:spPr/>
      <dgm:t>
        <a:bodyPr/>
        <a:lstStyle/>
        <a:p>
          <a:endParaRPr lang="ru-RU" sz="1200"/>
        </a:p>
      </dgm:t>
    </dgm:pt>
    <dgm:pt modelId="{D4965DD9-EF1A-4993-89A4-9B1C6EFFE8EC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Взаємозв’язок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програм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з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науково-дослідними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тематиками 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FA743D28-5441-49D2-AB88-A555DE4DBDC7}" type="parTrans" cxnId="{2D752870-F6D0-47DF-AD46-1CE989F47CC3}">
      <dgm:prSet/>
      <dgm:spPr/>
      <dgm:t>
        <a:bodyPr/>
        <a:lstStyle/>
        <a:p>
          <a:endParaRPr lang="ru-RU" sz="1200"/>
        </a:p>
      </dgm:t>
    </dgm:pt>
    <dgm:pt modelId="{FAB2A666-507C-4866-B781-AC1D838B0550}" type="sibTrans" cxnId="{2D752870-F6D0-47DF-AD46-1CE989F47CC3}">
      <dgm:prSet/>
      <dgm:spPr/>
      <dgm:t>
        <a:bodyPr/>
        <a:lstStyle/>
        <a:p>
          <a:endParaRPr lang="ru-RU" sz="1200"/>
        </a:p>
      </dgm:t>
    </dgm:pt>
    <dgm:pt modelId="{E489572E-BAF3-4CB5-835F-9638C32944BC}">
      <dgm:prSet custT="1"/>
      <dgm:spPr/>
      <dgm:t>
        <a:bodyPr/>
        <a:lstStyle/>
        <a:p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Спецкурс “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Представлення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результатів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досліджень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магістрів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засобами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ІКТ” 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3B9E03E4-4052-49A3-8253-485BAB123377}" type="parTrans" cxnId="{5AC7E478-F1CB-41E8-BE2A-538638DF9C5D}">
      <dgm:prSet/>
      <dgm:spPr/>
      <dgm:t>
        <a:bodyPr/>
        <a:lstStyle/>
        <a:p>
          <a:endParaRPr lang="ru-RU" sz="1200"/>
        </a:p>
      </dgm:t>
    </dgm:pt>
    <dgm:pt modelId="{D2EF181D-1020-49F9-8B3B-38213B4FBDD7}" type="sibTrans" cxnId="{5AC7E478-F1CB-41E8-BE2A-538638DF9C5D}">
      <dgm:prSet/>
      <dgm:spPr/>
      <dgm:t>
        <a:bodyPr/>
        <a:lstStyle/>
        <a:p>
          <a:endParaRPr lang="ru-RU" sz="1200"/>
        </a:p>
      </dgm:t>
    </dgm:pt>
    <dgm:pt modelId="{2B4E0D87-701F-4162-A53F-B3038A19B75C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Оприлюднення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результатів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досліджень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у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друкованих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виданнях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0923B693-D575-4B78-ACE9-9AFF7D52EFF5}" type="parTrans" cxnId="{895A1166-8901-4C1C-87AF-853E66B217BF}">
      <dgm:prSet/>
      <dgm:spPr/>
      <dgm:t>
        <a:bodyPr/>
        <a:lstStyle/>
        <a:p>
          <a:endParaRPr lang="ru-RU" sz="1200"/>
        </a:p>
      </dgm:t>
    </dgm:pt>
    <dgm:pt modelId="{05A3C576-B7C1-44D3-9FB1-3023BA266307}" type="sibTrans" cxnId="{895A1166-8901-4C1C-87AF-853E66B217BF}">
      <dgm:prSet/>
      <dgm:spPr/>
      <dgm:t>
        <a:bodyPr/>
        <a:lstStyle/>
        <a:p>
          <a:endParaRPr lang="ru-RU" sz="1200"/>
        </a:p>
      </dgm:t>
    </dgm:pt>
    <dgm:pt modelId="{BFDF083F-3561-4AF6-89D3-1FB458F1FA62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Підготовка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авторефератів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робіт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6DB79114-EDF5-49F4-AC8F-A1FF88BBF834}" type="parTrans" cxnId="{06BF943F-558F-4996-8C32-EB8B29320BD1}">
      <dgm:prSet/>
      <dgm:spPr/>
      <dgm:t>
        <a:bodyPr/>
        <a:lstStyle/>
        <a:p>
          <a:endParaRPr lang="ru-RU" sz="1200"/>
        </a:p>
      </dgm:t>
    </dgm:pt>
    <dgm:pt modelId="{415214E7-1ECE-4A3D-8D5D-AEB4CD89846D}" type="sibTrans" cxnId="{06BF943F-558F-4996-8C32-EB8B29320BD1}">
      <dgm:prSet/>
      <dgm:spPr/>
      <dgm:t>
        <a:bodyPr/>
        <a:lstStyle/>
        <a:p>
          <a:endParaRPr lang="ru-RU" sz="1200"/>
        </a:p>
      </dgm:t>
    </dgm:pt>
    <dgm:pt modelId="{DD8F5719-C171-42D4-8661-90D6CEFB94EA}" type="pres">
      <dgm:prSet presAssocID="{E427FEF4-777D-4ADF-89D1-20D0CF0BA1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BFAD7C-72F7-43A2-9060-97B472DEA09E}" type="pres">
      <dgm:prSet presAssocID="{68717C1A-244E-4A92-8FC2-9D46FDEA60E1}" presName="composite" presStyleCnt="0"/>
      <dgm:spPr/>
    </dgm:pt>
    <dgm:pt modelId="{C284324E-DA59-4AA4-8513-3355D3B4D845}" type="pres">
      <dgm:prSet presAssocID="{68717C1A-244E-4A92-8FC2-9D46FDEA60E1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68A5EC-7325-4C0A-8460-E2FC694BEA70}" type="pres">
      <dgm:prSet presAssocID="{68717C1A-244E-4A92-8FC2-9D46FDEA60E1}" presName="descendantText" presStyleLbl="alignAcc1" presStyleIdx="0" presStyleCnt="4" custLinFactY="-100000" custLinFactNeighborX="4269" custLinFactNeighborY="-1492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D01767-9BC0-44FD-A336-4E4EA2766584}" type="pres">
      <dgm:prSet presAssocID="{077281CD-6B83-4F94-A38E-50F0C3874692}" presName="sp" presStyleCnt="0"/>
      <dgm:spPr/>
    </dgm:pt>
    <dgm:pt modelId="{B0F61B94-D13E-4A26-A740-1AEC70A4D394}" type="pres">
      <dgm:prSet presAssocID="{2571B3CD-718B-4147-9C3F-BBDA516E9B71}" presName="composite" presStyleCnt="0"/>
      <dgm:spPr/>
    </dgm:pt>
    <dgm:pt modelId="{D879805C-8659-473C-ADA8-DC35986681A8}" type="pres">
      <dgm:prSet presAssocID="{2571B3CD-718B-4147-9C3F-BBDA516E9B71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597D-DC00-455F-9AA5-34DD136E1D7D}" type="pres">
      <dgm:prSet presAssocID="{2571B3CD-718B-4147-9C3F-BBDA516E9B71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52FBF-28D2-4331-A4AA-510D850D5D21}" type="pres">
      <dgm:prSet presAssocID="{2FFF29BC-C781-4B24-9390-F8E9658DA0FB}" presName="sp" presStyleCnt="0"/>
      <dgm:spPr/>
    </dgm:pt>
    <dgm:pt modelId="{98D81C91-812A-4B91-9731-2DFC6D6D7A83}" type="pres">
      <dgm:prSet presAssocID="{5F3E8DF9-2E89-4C9D-A86B-3E44D41A32D0}" presName="composite" presStyleCnt="0"/>
      <dgm:spPr/>
    </dgm:pt>
    <dgm:pt modelId="{1BAC229F-9B79-4997-9AF9-8F1B38477FAA}" type="pres">
      <dgm:prSet presAssocID="{5F3E8DF9-2E89-4C9D-A86B-3E44D41A32D0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388F8-CA96-41EE-B540-8C5C306FDDE5}" type="pres">
      <dgm:prSet presAssocID="{5F3E8DF9-2E89-4C9D-A86B-3E44D41A32D0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D2D9-785D-4098-BC97-E1EE498923C7}" type="pres">
      <dgm:prSet presAssocID="{6BACC4CF-175C-4F1A-B3B0-0F9EFFA6E807}" presName="sp" presStyleCnt="0"/>
      <dgm:spPr/>
    </dgm:pt>
    <dgm:pt modelId="{E12D4D58-A515-4859-9110-388BE78C2486}" type="pres">
      <dgm:prSet presAssocID="{40ACA91E-2D14-423E-831B-BC34CE3F9A1F}" presName="composite" presStyleCnt="0"/>
      <dgm:spPr/>
    </dgm:pt>
    <dgm:pt modelId="{A84FF255-28BF-41B1-B545-67B8FA95083F}" type="pres">
      <dgm:prSet presAssocID="{40ACA91E-2D14-423E-831B-BC34CE3F9A1F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B17DB-5FA8-4CCA-A33D-C5A9308DCA83}" type="pres">
      <dgm:prSet presAssocID="{40ACA91E-2D14-423E-831B-BC34CE3F9A1F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7E478-F1CB-41E8-BE2A-538638DF9C5D}" srcId="{2571B3CD-718B-4147-9C3F-BBDA516E9B71}" destId="{E489572E-BAF3-4CB5-835F-9638C32944BC}" srcOrd="0" destOrd="0" parTransId="{3B9E03E4-4052-49A3-8253-485BAB123377}" sibTransId="{D2EF181D-1020-49F9-8B3B-38213B4FBDD7}"/>
    <dgm:cxn modelId="{68AF5792-008A-40E8-A9D4-BD8A80BE5583}" type="presOf" srcId="{E489572E-BAF3-4CB5-835F-9638C32944BC}" destId="{C2BF597D-DC00-455F-9AA5-34DD136E1D7D}" srcOrd="0" destOrd="0" presId="urn:microsoft.com/office/officeart/2005/8/layout/chevron2"/>
    <dgm:cxn modelId="{7B921554-0590-4029-8E55-D96A457159FF}" type="presOf" srcId="{BFDF083F-3561-4AF6-89D3-1FB458F1FA62}" destId="{D1DB17DB-5FA8-4CCA-A33D-C5A9308DCA83}" srcOrd="0" destOrd="0" presId="urn:microsoft.com/office/officeart/2005/8/layout/chevron2"/>
    <dgm:cxn modelId="{330DFA9A-2472-411F-AE37-999703D2DEA9}" srcId="{E427FEF4-777D-4ADF-89D1-20D0CF0BA137}" destId="{68717C1A-244E-4A92-8FC2-9D46FDEA60E1}" srcOrd="0" destOrd="0" parTransId="{2E7FFEB6-402B-443E-B96B-041FD510763D}" sibTransId="{077281CD-6B83-4F94-A38E-50F0C3874692}"/>
    <dgm:cxn modelId="{70C3EFC3-7B76-46EA-A14E-686EF501BD22}" srcId="{E427FEF4-777D-4ADF-89D1-20D0CF0BA137}" destId="{40ACA91E-2D14-423E-831B-BC34CE3F9A1F}" srcOrd="3" destOrd="0" parTransId="{7023CC0D-99F4-4A19-8F7A-6FEE98768EBC}" sibTransId="{B0EE6169-23C7-4B56-8A5C-5DF88D4D1377}"/>
    <dgm:cxn modelId="{6D4A6598-EEEF-4178-95F0-1C93DE645173}" type="presOf" srcId="{D4965DD9-EF1A-4993-89A4-9B1C6EFFE8EC}" destId="{4B68A5EC-7325-4C0A-8460-E2FC694BEA70}" srcOrd="0" destOrd="0" presId="urn:microsoft.com/office/officeart/2005/8/layout/chevron2"/>
    <dgm:cxn modelId="{2D752870-F6D0-47DF-AD46-1CE989F47CC3}" srcId="{68717C1A-244E-4A92-8FC2-9D46FDEA60E1}" destId="{D4965DD9-EF1A-4993-89A4-9B1C6EFFE8EC}" srcOrd="0" destOrd="0" parTransId="{FA743D28-5441-49D2-AB88-A555DE4DBDC7}" sibTransId="{FAB2A666-507C-4866-B781-AC1D838B0550}"/>
    <dgm:cxn modelId="{2838FDBC-B3B6-416E-A542-E5FA423EAB10}" type="presOf" srcId="{2571B3CD-718B-4147-9C3F-BBDA516E9B71}" destId="{D879805C-8659-473C-ADA8-DC35986681A8}" srcOrd="0" destOrd="0" presId="urn:microsoft.com/office/officeart/2005/8/layout/chevron2"/>
    <dgm:cxn modelId="{0CB7B7F3-0518-49E0-929E-5C8C511807E8}" type="presOf" srcId="{2B4E0D87-701F-4162-A53F-B3038A19B75C}" destId="{984388F8-CA96-41EE-B540-8C5C306FDDE5}" srcOrd="0" destOrd="0" presId="urn:microsoft.com/office/officeart/2005/8/layout/chevron2"/>
    <dgm:cxn modelId="{895A1166-8901-4C1C-87AF-853E66B217BF}" srcId="{5F3E8DF9-2E89-4C9D-A86B-3E44D41A32D0}" destId="{2B4E0D87-701F-4162-A53F-B3038A19B75C}" srcOrd="0" destOrd="0" parTransId="{0923B693-D575-4B78-ACE9-9AFF7D52EFF5}" sibTransId="{05A3C576-B7C1-44D3-9FB1-3023BA266307}"/>
    <dgm:cxn modelId="{EEF01629-CC3C-4799-B5D5-734DAB9FC8A8}" type="presOf" srcId="{68717C1A-244E-4A92-8FC2-9D46FDEA60E1}" destId="{C284324E-DA59-4AA4-8513-3355D3B4D845}" srcOrd="0" destOrd="0" presId="urn:microsoft.com/office/officeart/2005/8/layout/chevron2"/>
    <dgm:cxn modelId="{7FD9F504-19B5-4CC7-A49F-DD2664A18C8D}" srcId="{E427FEF4-777D-4ADF-89D1-20D0CF0BA137}" destId="{5F3E8DF9-2E89-4C9D-A86B-3E44D41A32D0}" srcOrd="2" destOrd="0" parTransId="{45ED0D33-F0CB-4FFA-9A82-D033B4239E75}" sibTransId="{6BACC4CF-175C-4F1A-B3B0-0F9EFFA6E807}"/>
    <dgm:cxn modelId="{8AC266C6-F519-4FAD-9B41-840D0A454386}" type="presOf" srcId="{40ACA91E-2D14-423E-831B-BC34CE3F9A1F}" destId="{A84FF255-28BF-41B1-B545-67B8FA95083F}" srcOrd="0" destOrd="0" presId="urn:microsoft.com/office/officeart/2005/8/layout/chevron2"/>
    <dgm:cxn modelId="{1D1B2FA9-7CCB-416F-ADE6-78B964F6E1C6}" srcId="{E427FEF4-777D-4ADF-89D1-20D0CF0BA137}" destId="{2571B3CD-718B-4147-9C3F-BBDA516E9B71}" srcOrd="1" destOrd="0" parTransId="{8498A3BE-EC08-41DF-8522-D4A7EBABEA03}" sibTransId="{2FFF29BC-C781-4B24-9390-F8E9658DA0FB}"/>
    <dgm:cxn modelId="{7C558289-E8F0-456B-8A8F-66E850B3062B}" type="presOf" srcId="{E427FEF4-777D-4ADF-89D1-20D0CF0BA137}" destId="{DD8F5719-C171-42D4-8661-90D6CEFB94EA}" srcOrd="0" destOrd="0" presId="urn:microsoft.com/office/officeart/2005/8/layout/chevron2"/>
    <dgm:cxn modelId="{06BF943F-558F-4996-8C32-EB8B29320BD1}" srcId="{40ACA91E-2D14-423E-831B-BC34CE3F9A1F}" destId="{BFDF083F-3561-4AF6-89D3-1FB458F1FA62}" srcOrd="0" destOrd="0" parTransId="{6DB79114-EDF5-49F4-AC8F-A1FF88BBF834}" sibTransId="{415214E7-1ECE-4A3D-8D5D-AEB4CD89846D}"/>
    <dgm:cxn modelId="{F7B96262-AD7D-4A15-8CFB-FB3BB4CB0430}" type="presOf" srcId="{5F3E8DF9-2E89-4C9D-A86B-3E44D41A32D0}" destId="{1BAC229F-9B79-4997-9AF9-8F1B38477FAA}" srcOrd="0" destOrd="0" presId="urn:microsoft.com/office/officeart/2005/8/layout/chevron2"/>
    <dgm:cxn modelId="{D5586FE0-CFAD-4900-87C0-FD568FA33460}" type="presParOf" srcId="{DD8F5719-C171-42D4-8661-90D6CEFB94EA}" destId="{DDBFAD7C-72F7-43A2-9060-97B472DEA09E}" srcOrd="0" destOrd="0" presId="urn:microsoft.com/office/officeart/2005/8/layout/chevron2"/>
    <dgm:cxn modelId="{7043C96C-B26D-4291-86D4-6ABA86447B07}" type="presParOf" srcId="{DDBFAD7C-72F7-43A2-9060-97B472DEA09E}" destId="{C284324E-DA59-4AA4-8513-3355D3B4D845}" srcOrd="0" destOrd="0" presId="urn:microsoft.com/office/officeart/2005/8/layout/chevron2"/>
    <dgm:cxn modelId="{1B917866-52D0-4435-B60B-8AF9649BBC02}" type="presParOf" srcId="{DDBFAD7C-72F7-43A2-9060-97B472DEA09E}" destId="{4B68A5EC-7325-4C0A-8460-E2FC694BEA70}" srcOrd="1" destOrd="0" presId="urn:microsoft.com/office/officeart/2005/8/layout/chevron2"/>
    <dgm:cxn modelId="{EDC5A947-C4E0-4A16-BDCA-BDB21F569B69}" type="presParOf" srcId="{DD8F5719-C171-42D4-8661-90D6CEFB94EA}" destId="{ABD01767-9BC0-44FD-A336-4E4EA2766584}" srcOrd="1" destOrd="0" presId="urn:microsoft.com/office/officeart/2005/8/layout/chevron2"/>
    <dgm:cxn modelId="{952FAC52-C18D-4117-B1B5-AF92D71CCD5C}" type="presParOf" srcId="{DD8F5719-C171-42D4-8661-90D6CEFB94EA}" destId="{B0F61B94-D13E-4A26-A740-1AEC70A4D394}" srcOrd="2" destOrd="0" presId="urn:microsoft.com/office/officeart/2005/8/layout/chevron2"/>
    <dgm:cxn modelId="{5F00B2C2-9803-4D33-AFF2-F410D5744535}" type="presParOf" srcId="{B0F61B94-D13E-4A26-A740-1AEC70A4D394}" destId="{D879805C-8659-473C-ADA8-DC35986681A8}" srcOrd="0" destOrd="0" presId="urn:microsoft.com/office/officeart/2005/8/layout/chevron2"/>
    <dgm:cxn modelId="{C28794C1-4CF6-4739-9917-97FBB2F019F4}" type="presParOf" srcId="{B0F61B94-D13E-4A26-A740-1AEC70A4D394}" destId="{C2BF597D-DC00-455F-9AA5-34DD136E1D7D}" srcOrd="1" destOrd="0" presId="urn:microsoft.com/office/officeart/2005/8/layout/chevron2"/>
    <dgm:cxn modelId="{B8202076-DB46-49A9-8183-D49E177977F3}" type="presParOf" srcId="{DD8F5719-C171-42D4-8661-90D6CEFB94EA}" destId="{1CC52FBF-28D2-4331-A4AA-510D850D5D21}" srcOrd="3" destOrd="0" presId="urn:microsoft.com/office/officeart/2005/8/layout/chevron2"/>
    <dgm:cxn modelId="{41AC664A-775E-4B53-BCF7-541D4D8592C1}" type="presParOf" srcId="{DD8F5719-C171-42D4-8661-90D6CEFB94EA}" destId="{98D81C91-812A-4B91-9731-2DFC6D6D7A83}" srcOrd="4" destOrd="0" presId="urn:microsoft.com/office/officeart/2005/8/layout/chevron2"/>
    <dgm:cxn modelId="{1E7FF17E-C2C9-450B-8CDA-79EA05621E40}" type="presParOf" srcId="{98D81C91-812A-4B91-9731-2DFC6D6D7A83}" destId="{1BAC229F-9B79-4997-9AF9-8F1B38477FAA}" srcOrd="0" destOrd="0" presId="urn:microsoft.com/office/officeart/2005/8/layout/chevron2"/>
    <dgm:cxn modelId="{B3006AC3-3B1C-449A-BA6F-D53278738085}" type="presParOf" srcId="{98D81C91-812A-4B91-9731-2DFC6D6D7A83}" destId="{984388F8-CA96-41EE-B540-8C5C306FDDE5}" srcOrd="1" destOrd="0" presId="urn:microsoft.com/office/officeart/2005/8/layout/chevron2"/>
    <dgm:cxn modelId="{66E01EDA-D425-45B6-B995-D2105B4E8AB5}" type="presParOf" srcId="{DD8F5719-C171-42D4-8661-90D6CEFB94EA}" destId="{7184D2D9-785D-4098-BC97-E1EE498923C7}" srcOrd="5" destOrd="0" presId="urn:microsoft.com/office/officeart/2005/8/layout/chevron2"/>
    <dgm:cxn modelId="{38E86CFB-EEE0-4470-82A0-F1A89471EC77}" type="presParOf" srcId="{DD8F5719-C171-42D4-8661-90D6CEFB94EA}" destId="{E12D4D58-A515-4859-9110-388BE78C2486}" srcOrd="6" destOrd="0" presId="urn:microsoft.com/office/officeart/2005/8/layout/chevron2"/>
    <dgm:cxn modelId="{9E951C48-6C2D-417C-B1AB-79FE794A907B}" type="presParOf" srcId="{E12D4D58-A515-4859-9110-388BE78C2486}" destId="{A84FF255-28BF-41B1-B545-67B8FA95083F}" srcOrd="0" destOrd="0" presId="urn:microsoft.com/office/officeart/2005/8/layout/chevron2"/>
    <dgm:cxn modelId="{79DC029E-9774-4497-AEF7-41878296AFD9}" type="presParOf" srcId="{E12D4D58-A515-4859-9110-388BE78C2486}" destId="{D1DB17DB-5FA8-4CCA-A33D-C5A9308DC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427FEF4-777D-4ADF-89D1-20D0CF0BA137}" type="doc">
      <dgm:prSet loTypeId="urn:microsoft.com/office/officeart/2005/8/layout/chevron2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2571B3CD-718B-4147-9C3F-BBDA516E9B71}">
      <dgm:prSet phldrT="[Текст]" custT="1"/>
      <dgm:spPr/>
      <dgm:t>
        <a:bodyPr/>
        <a:lstStyle/>
        <a:p>
          <a:r>
            <a:rPr lang="uk-UA" sz="2000" dirty="0" smtClean="0"/>
            <a:t>  </a:t>
          </a:r>
          <a:endParaRPr lang="ru-RU" sz="2000" dirty="0"/>
        </a:p>
      </dgm:t>
    </dgm:pt>
    <dgm:pt modelId="{8498A3BE-EC08-41DF-8522-D4A7EBABEA03}" type="parTrans" cxnId="{1D1B2FA9-7CCB-416F-ADE6-78B964F6E1C6}">
      <dgm:prSet/>
      <dgm:spPr/>
      <dgm:t>
        <a:bodyPr/>
        <a:lstStyle/>
        <a:p>
          <a:endParaRPr lang="ru-RU" sz="1200"/>
        </a:p>
      </dgm:t>
    </dgm:pt>
    <dgm:pt modelId="{2FFF29BC-C781-4B24-9390-F8E9658DA0FB}" type="sibTrans" cxnId="{1D1B2FA9-7CCB-416F-ADE6-78B964F6E1C6}">
      <dgm:prSet/>
      <dgm:spPr/>
      <dgm:t>
        <a:bodyPr/>
        <a:lstStyle/>
        <a:p>
          <a:endParaRPr lang="ru-RU" sz="1200"/>
        </a:p>
      </dgm:t>
    </dgm:pt>
    <dgm:pt modelId="{5F3E8DF9-2E89-4C9D-A86B-3E44D41A32D0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endParaRPr lang="ru-RU" sz="2000" dirty="0"/>
        </a:p>
      </dgm:t>
    </dgm:pt>
    <dgm:pt modelId="{45ED0D33-F0CB-4FFA-9A82-D033B4239E75}" type="parTrans" cxnId="{7FD9F504-19B5-4CC7-A49F-DD2664A18C8D}">
      <dgm:prSet/>
      <dgm:spPr/>
      <dgm:t>
        <a:bodyPr/>
        <a:lstStyle/>
        <a:p>
          <a:endParaRPr lang="ru-RU" sz="1200"/>
        </a:p>
      </dgm:t>
    </dgm:pt>
    <dgm:pt modelId="{6BACC4CF-175C-4F1A-B3B0-0F9EFFA6E807}" type="sibTrans" cxnId="{7FD9F504-19B5-4CC7-A49F-DD2664A18C8D}">
      <dgm:prSet/>
      <dgm:spPr/>
      <dgm:t>
        <a:bodyPr/>
        <a:lstStyle/>
        <a:p>
          <a:endParaRPr lang="ru-RU" sz="1200"/>
        </a:p>
      </dgm:t>
    </dgm:pt>
    <dgm:pt modelId="{40ACA91E-2D14-423E-831B-BC34CE3F9A1F}">
      <dgm:prSet phldrT="[Текст]" custT="1"/>
      <dgm:spPr/>
      <dgm:t>
        <a:bodyPr/>
        <a:lstStyle/>
        <a:p>
          <a:r>
            <a:rPr lang="uk-UA" sz="2000" dirty="0" smtClean="0"/>
            <a:t> </a:t>
          </a:r>
          <a:endParaRPr lang="ru-RU" sz="2000" dirty="0"/>
        </a:p>
      </dgm:t>
    </dgm:pt>
    <dgm:pt modelId="{7023CC0D-99F4-4A19-8F7A-6FEE98768EBC}" type="parTrans" cxnId="{70C3EFC3-7B76-46EA-A14E-686EF501BD22}">
      <dgm:prSet/>
      <dgm:spPr/>
      <dgm:t>
        <a:bodyPr/>
        <a:lstStyle/>
        <a:p>
          <a:endParaRPr lang="ru-RU" sz="1200"/>
        </a:p>
      </dgm:t>
    </dgm:pt>
    <dgm:pt modelId="{B0EE6169-23C7-4B56-8A5C-5DF88D4D1377}" type="sibTrans" cxnId="{70C3EFC3-7B76-46EA-A14E-686EF501BD22}">
      <dgm:prSet/>
      <dgm:spPr/>
      <dgm:t>
        <a:bodyPr/>
        <a:lstStyle/>
        <a:p>
          <a:endParaRPr lang="ru-RU" sz="1200"/>
        </a:p>
      </dgm:t>
    </dgm:pt>
    <dgm:pt modelId="{E489572E-BAF3-4CB5-835F-9638C32944BC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вибір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магістерської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програми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та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попереднє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формулювання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теми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магістерської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роботи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майбутнім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роботодавцем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3B9E03E4-4052-49A3-8253-485BAB123377}" type="parTrans" cxnId="{5AC7E478-F1CB-41E8-BE2A-538638DF9C5D}">
      <dgm:prSet/>
      <dgm:spPr/>
      <dgm:t>
        <a:bodyPr/>
        <a:lstStyle/>
        <a:p>
          <a:endParaRPr lang="ru-RU" sz="1200"/>
        </a:p>
      </dgm:t>
    </dgm:pt>
    <dgm:pt modelId="{D2EF181D-1020-49F9-8B3B-38213B4FBDD7}" type="sibTrans" cxnId="{5AC7E478-F1CB-41E8-BE2A-538638DF9C5D}">
      <dgm:prSet/>
      <dgm:spPr/>
      <dgm:t>
        <a:bodyPr/>
        <a:lstStyle/>
        <a:p>
          <a:endParaRPr lang="ru-RU" sz="1200"/>
        </a:p>
      </dgm:t>
    </dgm:pt>
    <dgm:pt modelId="{2B4E0D87-701F-4162-A53F-B3038A19B75C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проведення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практики на базах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підприємства-роботодавця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0923B693-D575-4B78-ACE9-9AFF7D52EFF5}" type="parTrans" cxnId="{895A1166-8901-4C1C-87AF-853E66B217BF}">
      <dgm:prSet/>
      <dgm:spPr/>
      <dgm:t>
        <a:bodyPr/>
        <a:lstStyle/>
        <a:p>
          <a:endParaRPr lang="ru-RU" sz="1200"/>
        </a:p>
      </dgm:t>
    </dgm:pt>
    <dgm:pt modelId="{05A3C576-B7C1-44D3-9FB1-3023BA266307}" type="sibTrans" cxnId="{895A1166-8901-4C1C-87AF-853E66B217BF}">
      <dgm:prSet/>
      <dgm:spPr/>
      <dgm:t>
        <a:bodyPr/>
        <a:lstStyle/>
        <a:p>
          <a:endParaRPr lang="ru-RU" sz="1200"/>
        </a:p>
      </dgm:t>
    </dgm:pt>
    <dgm:pt modelId="{BFDF083F-3561-4AF6-89D3-1FB458F1FA62}">
      <dgm:prSet custT="1"/>
      <dgm:spPr/>
      <dgm:t>
        <a:bodyPr/>
        <a:lstStyle/>
        <a:p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використання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комплексних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тематик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написання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робіт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з метою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наближення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студентів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до умов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виробництва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gm:t>
    </dgm:pt>
    <dgm:pt modelId="{6DB79114-EDF5-49F4-AC8F-A1FF88BBF834}" type="parTrans" cxnId="{06BF943F-558F-4996-8C32-EB8B29320BD1}">
      <dgm:prSet/>
      <dgm:spPr/>
      <dgm:t>
        <a:bodyPr/>
        <a:lstStyle/>
        <a:p>
          <a:endParaRPr lang="ru-RU" sz="1200"/>
        </a:p>
      </dgm:t>
    </dgm:pt>
    <dgm:pt modelId="{415214E7-1ECE-4A3D-8D5D-AEB4CD89846D}" type="sibTrans" cxnId="{06BF943F-558F-4996-8C32-EB8B29320BD1}">
      <dgm:prSet/>
      <dgm:spPr/>
      <dgm:t>
        <a:bodyPr/>
        <a:lstStyle/>
        <a:p>
          <a:endParaRPr lang="ru-RU" sz="1200"/>
        </a:p>
      </dgm:t>
    </dgm:pt>
    <dgm:pt modelId="{DD8F5719-C171-42D4-8661-90D6CEFB94EA}" type="pres">
      <dgm:prSet presAssocID="{E427FEF4-777D-4ADF-89D1-20D0CF0BA13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0F61B94-D13E-4A26-A740-1AEC70A4D394}" type="pres">
      <dgm:prSet presAssocID="{2571B3CD-718B-4147-9C3F-BBDA516E9B71}" presName="composite" presStyleCnt="0"/>
      <dgm:spPr/>
    </dgm:pt>
    <dgm:pt modelId="{D879805C-8659-473C-ADA8-DC35986681A8}" type="pres">
      <dgm:prSet presAssocID="{2571B3CD-718B-4147-9C3F-BBDA516E9B71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BF597D-DC00-455F-9AA5-34DD136E1D7D}" type="pres">
      <dgm:prSet presAssocID="{2571B3CD-718B-4147-9C3F-BBDA516E9B71}" presName="descendantText" presStyleLbl="alignAcc1" presStyleIdx="0" presStyleCnt="3" custScaleX="9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C52FBF-28D2-4331-A4AA-510D850D5D21}" type="pres">
      <dgm:prSet presAssocID="{2FFF29BC-C781-4B24-9390-F8E9658DA0FB}" presName="sp" presStyleCnt="0"/>
      <dgm:spPr/>
    </dgm:pt>
    <dgm:pt modelId="{98D81C91-812A-4B91-9731-2DFC6D6D7A83}" type="pres">
      <dgm:prSet presAssocID="{5F3E8DF9-2E89-4C9D-A86B-3E44D41A32D0}" presName="composite" presStyleCnt="0"/>
      <dgm:spPr/>
    </dgm:pt>
    <dgm:pt modelId="{1BAC229F-9B79-4997-9AF9-8F1B38477FAA}" type="pres">
      <dgm:prSet presAssocID="{5F3E8DF9-2E89-4C9D-A86B-3E44D41A32D0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4388F8-CA96-41EE-B540-8C5C306FDDE5}" type="pres">
      <dgm:prSet presAssocID="{5F3E8DF9-2E89-4C9D-A86B-3E44D41A32D0}" presName="descendantText" presStyleLbl="alignAcc1" presStyleIdx="1" presStyleCnt="3" custScaleX="9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84D2D9-785D-4098-BC97-E1EE498923C7}" type="pres">
      <dgm:prSet presAssocID="{6BACC4CF-175C-4F1A-B3B0-0F9EFFA6E807}" presName="sp" presStyleCnt="0"/>
      <dgm:spPr/>
    </dgm:pt>
    <dgm:pt modelId="{E12D4D58-A515-4859-9110-388BE78C2486}" type="pres">
      <dgm:prSet presAssocID="{40ACA91E-2D14-423E-831B-BC34CE3F9A1F}" presName="composite" presStyleCnt="0"/>
      <dgm:spPr/>
    </dgm:pt>
    <dgm:pt modelId="{A84FF255-28BF-41B1-B545-67B8FA95083F}" type="pres">
      <dgm:prSet presAssocID="{40ACA91E-2D14-423E-831B-BC34CE3F9A1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B17DB-5FA8-4CCA-A33D-C5A9308DCA83}" type="pres">
      <dgm:prSet presAssocID="{40ACA91E-2D14-423E-831B-BC34CE3F9A1F}" presName="descendantText" presStyleLbl="alignAcc1" presStyleIdx="2" presStyleCnt="3" custScaleX="932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AC7E478-F1CB-41E8-BE2A-538638DF9C5D}" srcId="{2571B3CD-718B-4147-9C3F-BBDA516E9B71}" destId="{E489572E-BAF3-4CB5-835F-9638C32944BC}" srcOrd="0" destOrd="0" parTransId="{3B9E03E4-4052-49A3-8253-485BAB123377}" sibTransId="{D2EF181D-1020-49F9-8B3B-38213B4FBDD7}"/>
    <dgm:cxn modelId="{1BC29B94-3839-47BC-B874-AAE5818F8184}" type="presOf" srcId="{BFDF083F-3561-4AF6-89D3-1FB458F1FA62}" destId="{D1DB17DB-5FA8-4CCA-A33D-C5A9308DCA83}" srcOrd="0" destOrd="0" presId="urn:microsoft.com/office/officeart/2005/8/layout/chevron2"/>
    <dgm:cxn modelId="{FA838D6D-881A-49FB-B26D-D6BAADBBBA8C}" type="presOf" srcId="{2B4E0D87-701F-4162-A53F-B3038A19B75C}" destId="{984388F8-CA96-41EE-B540-8C5C306FDDE5}" srcOrd="0" destOrd="0" presId="urn:microsoft.com/office/officeart/2005/8/layout/chevron2"/>
    <dgm:cxn modelId="{DA1B5990-034B-41C2-ADCD-7A9C75FD7E0D}" type="presOf" srcId="{2571B3CD-718B-4147-9C3F-BBDA516E9B71}" destId="{D879805C-8659-473C-ADA8-DC35986681A8}" srcOrd="0" destOrd="0" presId="urn:microsoft.com/office/officeart/2005/8/layout/chevron2"/>
    <dgm:cxn modelId="{A42FC9E4-ED0D-44CD-B20F-E77F543DDAA6}" type="presOf" srcId="{E427FEF4-777D-4ADF-89D1-20D0CF0BA137}" destId="{DD8F5719-C171-42D4-8661-90D6CEFB94EA}" srcOrd="0" destOrd="0" presId="urn:microsoft.com/office/officeart/2005/8/layout/chevron2"/>
    <dgm:cxn modelId="{70C3EFC3-7B76-46EA-A14E-686EF501BD22}" srcId="{E427FEF4-777D-4ADF-89D1-20D0CF0BA137}" destId="{40ACA91E-2D14-423E-831B-BC34CE3F9A1F}" srcOrd="2" destOrd="0" parTransId="{7023CC0D-99F4-4A19-8F7A-6FEE98768EBC}" sibTransId="{B0EE6169-23C7-4B56-8A5C-5DF88D4D1377}"/>
    <dgm:cxn modelId="{895A1166-8901-4C1C-87AF-853E66B217BF}" srcId="{5F3E8DF9-2E89-4C9D-A86B-3E44D41A32D0}" destId="{2B4E0D87-701F-4162-A53F-B3038A19B75C}" srcOrd="0" destOrd="0" parTransId="{0923B693-D575-4B78-ACE9-9AFF7D52EFF5}" sibTransId="{05A3C576-B7C1-44D3-9FB1-3023BA266307}"/>
    <dgm:cxn modelId="{7FD9F504-19B5-4CC7-A49F-DD2664A18C8D}" srcId="{E427FEF4-777D-4ADF-89D1-20D0CF0BA137}" destId="{5F3E8DF9-2E89-4C9D-A86B-3E44D41A32D0}" srcOrd="1" destOrd="0" parTransId="{45ED0D33-F0CB-4FFA-9A82-D033B4239E75}" sibTransId="{6BACC4CF-175C-4F1A-B3B0-0F9EFFA6E807}"/>
    <dgm:cxn modelId="{6013EFE6-3259-4C52-BCAC-B8BAC1C6E140}" type="presOf" srcId="{E489572E-BAF3-4CB5-835F-9638C32944BC}" destId="{C2BF597D-DC00-455F-9AA5-34DD136E1D7D}" srcOrd="0" destOrd="0" presId="urn:microsoft.com/office/officeart/2005/8/layout/chevron2"/>
    <dgm:cxn modelId="{FDDDABAF-19E8-43D2-A772-AE36E1DE1CB0}" type="presOf" srcId="{5F3E8DF9-2E89-4C9D-A86B-3E44D41A32D0}" destId="{1BAC229F-9B79-4997-9AF9-8F1B38477FAA}" srcOrd="0" destOrd="0" presId="urn:microsoft.com/office/officeart/2005/8/layout/chevron2"/>
    <dgm:cxn modelId="{1D1B2FA9-7CCB-416F-ADE6-78B964F6E1C6}" srcId="{E427FEF4-777D-4ADF-89D1-20D0CF0BA137}" destId="{2571B3CD-718B-4147-9C3F-BBDA516E9B71}" srcOrd="0" destOrd="0" parTransId="{8498A3BE-EC08-41DF-8522-D4A7EBABEA03}" sibTransId="{2FFF29BC-C781-4B24-9390-F8E9658DA0FB}"/>
    <dgm:cxn modelId="{06BF943F-558F-4996-8C32-EB8B29320BD1}" srcId="{40ACA91E-2D14-423E-831B-BC34CE3F9A1F}" destId="{BFDF083F-3561-4AF6-89D3-1FB458F1FA62}" srcOrd="0" destOrd="0" parTransId="{6DB79114-EDF5-49F4-AC8F-A1FF88BBF834}" sibTransId="{415214E7-1ECE-4A3D-8D5D-AEB4CD89846D}"/>
    <dgm:cxn modelId="{4702D8EA-7153-4A2A-9306-980B1A451A8B}" type="presOf" srcId="{40ACA91E-2D14-423E-831B-BC34CE3F9A1F}" destId="{A84FF255-28BF-41B1-B545-67B8FA95083F}" srcOrd="0" destOrd="0" presId="urn:microsoft.com/office/officeart/2005/8/layout/chevron2"/>
    <dgm:cxn modelId="{26017ABC-8070-4D31-87E9-377223EA18F2}" type="presParOf" srcId="{DD8F5719-C171-42D4-8661-90D6CEFB94EA}" destId="{B0F61B94-D13E-4A26-A740-1AEC70A4D394}" srcOrd="0" destOrd="0" presId="urn:microsoft.com/office/officeart/2005/8/layout/chevron2"/>
    <dgm:cxn modelId="{5ED0A7A8-F3CE-4871-8B1B-9EBFB5BEBD5D}" type="presParOf" srcId="{B0F61B94-D13E-4A26-A740-1AEC70A4D394}" destId="{D879805C-8659-473C-ADA8-DC35986681A8}" srcOrd="0" destOrd="0" presId="urn:microsoft.com/office/officeart/2005/8/layout/chevron2"/>
    <dgm:cxn modelId="{E7CC4972-1E17-4070-BCF6-C3E6B3336E6E}" type="presParOf" srcId="{B0F61B94-D13E-4A26-A740-1AEC70A4D394}" destId="{C2BF597D-DC00-455F-9AA5-34DD136E1D7D}" srcOrd="1" destOrd="0" presId="urn:microsoft.com/office/officeart/2005/8/layout/chevron2"/>
    <dgm:cxn modelId="{02A8343C-3261-4D3C-B942-44EEF67C6077}" type="presParOf" srcId="{DD8F5719-C171-42D4-8661-90D6CEFB94EA}" destId="{1CC52FBF-28D2-4331-A4AA-510D850D5D21}" srcOrd="1" destOrd="0" presId="urn:microsoft.com/office/officeart/2005/8/layout/chevron2"/>
    <dgm:cxn modelId="{1503C498-6CA4-4927-A81C-05B757A77B03}" type="presParOf" srcId="{DD8F5719-C171-42D4-8661-90D6CEFB94EA}" destId="{98D81C91-812A-4B91-9731-2DFC6D6D7A83}" srcOrd="2" destOrd="0" presId="urn:microsoft.com/office/officeart/2005/8/layout/chevron2"/>
    <dgm:cxn modelId="{9140F48F-1520-407C-96E8-AD20505E6E06}" type="presParOf" srcId="{98D81C91-812A-4B91-9731-2DFC6D6D7A83}" destId="{1BAC229F-9B79-4997-9AF9-8F1B38477FAA}" srcOrd="0" destOrd="0" presId="urn:microsoft.com/office/officeart/2005/8/layout/chevron2"/>
    <dgm:cxn modelId="{28A43F7E-C0D9-43F1-9FD1-2E3D3F50ACE9}" type="presParOf" srcId="{98D81C91-812A-4B91-9731-2DFC6D6D7A83}" destId="{984388F8-CA96-41EE-B540-8C5C306FDDE5}" srcOrd="1" destOrd="0" presId="urn:microsoft.com/office/officeart/2005/8/layout/chevron2"/>
    <dgm:cxn modelId="{E1912E7D-1CFE-4DEA-9C0A-775AF0A483A5}" type="presParOf" srcId="{DD8F5719-C171-42D4-8661-90D6CEFB94EA}" destId="{7184D2D9-785D-4098-BC97-E1EE498923C7}" srcOrd="3" destOrd="0" presId="urn:microsoft.com/office/officeart/2005/8/layout/chevron2"/>
    <dgm:cxn modelId="{D5A5A79A-E705-40A1-AABC-AD46AE356F70}" type="presParOf" srcId="{DD8F5719-C171-42D4-8661-90D6CEFB94EA}" destId="{E12D4D58-A515-4859-9110-388BE78C2486}" srcOrd="4" destOrd="0" presId="urn:microsoft.com/office/officeart/2005/8/layout/chevron2"/>
    <dgm:cxn modelId="{97AA9577-F1B1-41F9-AF6F-1614CE7B5760}" type="presParOf" srcId="{E12D4D58-A515-4859-9110-388BE78C2486}" destId="{A84FF255-28BF-41B1-B545-67B8FA95083F}" srcOrd="0" destOrd="0" presId="urn:microsoft.com/office/officeart/2005/8/layout/chevron2"/>
    <dgm:cxn modelId="{9FBD197E-4B20-482E-8BA3-1664DAC4825D}" type="presParOf" srcId="{E12D4D58-A515-4859-9110-388BE78C2486}" destId="{D1DB17DB-5FA8-4CCA-A33D-C5A9308DCA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84324E-DA59-4AA4-8513-3355D3B4D845}">
      <dsp:nvSpPr>
        <dsp:cNvPr id="0" name=""/>
        <dsp:cNvSpPr/>
      </dsp:nvSpPr>
      <dsp:spPr>
        <a:xfrm rot="5400000">
          <a:off x="-186027" y="189487"/>
          <a:ext cx="1240185" cy="86812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 rot="5400000">
        <a:off x="-186027" y="189487"/>
        <a:ext cx="1240185" cy="868129"/>
      </dsp:txXfrm>
    </dsp:sp>
    <dsp:sp modelId="{4B68A5EC-7325-4C0A-8460-E2FC694BEA70}">
      <dsp:nvSpPr>
        <dsp:cNvPr id="0" name=""/>
        <dsp:cNvSpPr/>
      </dsp:nvSpPr>
      <dsp:spPr>
        <a:xfrm rot="5400000">
          <a:off x="2155018" y="-1286888"/>
          <a:ext cx="806120" cy="337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Взаємозв’язок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програм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з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науково-дослідними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тематиками 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155018" y="-1286888"/>
        <a:ext cx="806120" cy="3379897"/>
      </dsp:txXfrm>
    </dsp:sp>
    <dsp:sp modelId="{D879805C-8659-473C-ADA8-DC35986681A8}">
      <dsp:nvSpPr>
        <dsp:cNvPr id="0" name=""/>
        <dsp:cNvSpPr/>
      </dsp:nvSpPr>
      <dsp:spPr>
        <a:xfrm rot="5400000">
          <a:off x="-186027" y="1282935"/>
          <a:ext cx="1240185" cy="868129"/>
        </a:xfrm>
        <a:prstGeom prst="chevron">
          <a:avLst/>
        </a:prstGeom>
        <a:gradFill rotWithShape="0">
          <a:gsLst>
            <a:gs pos="0">
              <a:schemeClr val="accent5">
                <a:hueOff val="1085675"/>
                <a:satOff val="3732"/>
                <a:lumOff val="-17909"/>
                <a:alphaOff val="0"/>
                <a:shade val="51000"/>
                <a:satMod val="130000"/>
              </a:schemeClr>
            </a:gs>
            <a:gs pos="80000">
              <a:schemeClr val="accent5">
                <a:hueOff val="1085675"/>
                <a:satOff val="3732"/>
                <a:lumOff val="-17909"/>
                <a:alphaOff val="0"/>
                <a:shade val="93000"/>
                <a:satMod val="130000"/>
              </a:schemeClr>
            </a:gs>
            <a:gs pos="100000">
              <a:schemeClr val="accent5">
                <a:hueOff val="1085675"/>
                <a:satOff val="3732"/>
                <a:lumOff val="-17909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 </a:t>
          </a:r>
          <a:endParaRPr lang="ru-RU" sz="2000" kern="1200" dirty="0"/>
        </a:p>
      </dsp:txBody>
      <dsp:txXfrm rot="5400000">
        <a:off x="-186027" y="1282935"/>
        <a:ext cx="1240185" cy="868129"/>
      </dsp:txXfrm>
    </dsp:sp>
    <dsp:sp modelId="{C2BF597D-DC00-455F-9AA5-34DD136E1D7D}">
      <dsp:nvSpPr>
        <dsp:cNvPr id="0" name=""/>
        <dsp:cNvSpPr/>
      </dsp:nvSpPr>
      <dsp:spPr>
        <a:xfrm rot="5400000">
          <a:off x="2155018" y="-189980"/>
          <a:ext cx="806120" cy="337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085675"/>
              <a:satOff val="3732"/>
              <a:lumOff val="-1790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Спецкурс “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Представлення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результатів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досліджень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магістрів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засобами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ІКТ” 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155018" y="-189980"/>
        <a:ext cx="806120" cy="3379897"/>
      </dsp:txXfrm>
    </dsp:sp>
    <dsp:sp modelId="{1BAC229F-9B79-4997-9AF9-8F1B38477FAA}">
      <dsp:nvSpPr>
        <dsp:cNvPr id="0" name=""/>
        <dsp:cNvSpPr/>
      </dsp:nvSpPr>
      <dsp:spPr>
        <a:xfrm rot="5400000">
          <a:off x="-186027" y="2376383"/>
          <a:ext cx="1240185" cy="868129"/>
        </a:xfrm>
        <a:prstGeom prst="chevron">
          <a:avLst/>
        </a:prstGeom>
        <a:gradFill rotWithShape="0">
          <a:gsLst>
            <a:gs pos="0">
              <a:schemeClr val="accent5">
                <a:hueOff val="2171350"/>
                <a:satOff val="7464"/>
                <a:lumOff val="-35817"/>
                <a:alphaOff val="0"/>
                <a:shade val="51000"/>
                <a:satMod val="130000"/>
              </a:schemeClr>
            </a:gs>
            <a:gs pos="80000">
              <a:schemeClr val="accent5">
                <a:hueOff val="2171350"/>
                <a:satOff val="7464"/>
                <a:lumOff val="-35817"/>
                <a:alphaOff val="0"/>
                <a:shade val="93000"/>
                <a:satMod val="130000"/>
              </a:schemeClr>
            </a:gs>
            <a:gs pos="100000">
              <a:schemeClr val="accent5">
                <a:hueOff val="2171350"/>
                <a:satOff val="7464"/>
                <a:lumOff val="-35817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 rot="5400000">
        <a:off x="-186027" y="2376383"/>
        <a:ext cx="1240185" cy="868129"/>
      </dsp:txXfrm>
    </dsp:sp>
    <dsp:sp modelId="{984388F8-CA96-41EE-B540-8C5C306FDDE5}">
      <dsp:nvSpPr>
        <dsp:cNvPr id="0" name=""/>
        <dsp:cNvSpPr/>
      </dsp:nvSpPr>
      <dsp:spPr>
        <a:xfrm rot="5400000">
          <a:off x="2155018" y="903467"/>
          <a:ext cx="806120" cy="337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2171350"/>
              <a:satOff val="7464"/>
              <a:lumOff val="-3581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Оприлюднення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результатів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наукових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досліджень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у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друкованих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виданнях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155018" y="903467"/>
        <a:ext cx="806120" cy="3379897"/>
      </dsp:txXfrm>
    </dsp:sp>
    <dsp:sp modelId="{A84FF255-28BF-41B1-B545-67B8FA95083F}">
      <dsp:nvSpPr>
        <dsp:cNvPr id="0" name=""/>
        <dsp:cNvSpPr/>
      </dsp:nvSpPr>
      <dsp:spPr>
        <a:xfrm rot="5400000">
          <a:off x="-186027" y="3469832"/>
          <a:ext cx="1240185" cy="868129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 rot="5400000">
        <a:off x="-186027" y="3469832"/>
        <a:ext cx="1240185" cy="868129"/>
      </dsp:txXfrm>
    </dsp:sp>
    <dsp:sp modelId="{D1DB17DB-5FA8-4CCA-A33D-C5A9308DCA83}">
      <dsp:nvSpPr>
        <dsp:cNvPr id="0" name=""/>
        <dsp:cNvSpPr/>
      </dsp:nvSpPr>
      <dsp:spPr>
        <a:xfrm rot="5400000">
          <a:off x="2155018" y="1996916"/>
          <a:ext cx="806120" cy="33798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Підготовка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авторефератів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робіт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155018" y="1996916"/>
        <a:ext cx="806120" cy="337989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879805C-8659-473C-ADA8-DC35986681A8}">
      <dsp:nvSpPr>
        <dsp:cNvPr id="0" name=""/>
        <dsp:cNvSpPr/>
      </dsp:nvSpPr>
      <dsp:spPr>
        <a:xfrm rot="5400000">
          <a:off x="-185234" y="245455"/>
          <a:ext cx="1617921" cy="1132545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 </a:t>
          </a:r>
          <a:endParaRPr lang="ru-RU" sz="2000" kern="1200" dirty="0"/>
        </a:p>
      </dsp:txBody>
      <dsp:txXfrm rot="5400000">
        <a:off x="-185234" y="245455"/>
        <a:ext cx="1617921" cy="1132545"/>
      </dsp:txXfrm>
    </dsp:sp>
    <dsp:sp modelId="{C2BF597D-DC00-455F-9AA5-34DD136E1D7D}">
      <dsp:nvSpPr>
        <dsp:cNvPr id="0" name=""/>
        <dsp:cNvSpPr/>
      </dsp:nvSpPr>
      <dsp:spPr>
        <a:xfrm rot="5400000">
          <a:off x="2359737" y="-1052061"/>
          <a:ext cx="1051649" cy="3161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вибір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магістерської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програми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та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попереднє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формулювання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теми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магістерської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роботи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майбутнім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роботодавцем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359737" y="-1052061"/>
        <a:ext cx="1051649" cy="3161308"/>
      </dsp:txXfrm>
    </dsp:sp>
    <dsp:sp modelId="{1BAC229F-9B79-4997-9AF9-8F1B38477FAA}">
      <dsp:nvSpPr>
        <dsp:cNvPr id="0" name=""/>
        <dsp:cNvSpPr/>
      </dsp:nvSpPr>
      <dsp:spPr>
        <a:xfrm rot="5400000">
          <a:off x="-185234" y="1669559"/>
          <a:ext cx="1617921" cy="1132545"/>
        </a:xfrm>
        <a:prstGeom prst="chevron">
          <a:avLst/>
        </a:prstGeom>
        <a:gradFill rotWithShape="0">
          <a:gsLst>
            <a:gs pos="0">
              <a:schemeClr val="accent5">
                <a:hueOff val="1628512"/>
                <a:satOff val="5598"/>
                <a:lumOff val="-26863"/>
                <a:alphaOff val="0"/>
                <a:shade val="51000"/>
                <a:satMod val="130000"/>
              </a:schemeClr>
            </a:gs>
            <a:gs pos="80000">
              <a:schemeClr val="accent5">
                <a:hueOff val="1628512"/>
                <a:satOff val="5598"/>
                <a:lumOff val="-26863"/>
                <a:alphaOff val="0"/>
                <a:shade val="93000"/>
                <a:satMod val="130000"/>
              </a:schemeClr>
            </a:gs>
            <a:gs pos="100000">
              <a:schemeClr val="accent5">
                <a:hueOff val="1628512"/>
                <a:satOff val="5598"/>
                <a:lumOff val="-26863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1628512"/>
              <a:satOff val="5598"/>
              <a:lumOff val="-2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 rot="5400000">
        <a:off x="-185234" y="1669559"/>
        <a:ext cx="1617921" cy="1132545"/>
      </dsp:txXfrm>
    </dsp:sp>
    <dsp:sp modelId="{984388F8-CA96-41EE-B540-8C5C306FDDE5}">
      <dsp:nvSpPr>
        <dsp:cNvPr id="0" name=""/>
        <dsp:cNvSpPr/>
      </dsp:nvSpPr>
      <dsp:spPr>
        <a:xfrm rot="5400000">
          <a:off x="2359737" y="372042"/>
          <a:ext cx="1051649" cy="3161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1628512"/>
              <a:satOff val="5598"/>
              <a:lumOff val="-2686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проведення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практики на базах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підприємства-роботодавця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359737" y="372042"/>
        <a:ext cx="1051649" cy="3161308"/>
      </dsp:txXfrm>
    </dsp:sp>
    <dsp:sp modelId="{A84FF255-28BF-41B1-B545-67B8FA95083F}">
      <dsp:nvSpPr>
        <dsp:cNvPr id="0" name=""/>
        <dsp:cNvSpPr/>
      </dsp:nvSpPr>
      <dsp:spPr>
        <a:xfrm rot="5400000">
          <a:off x="-185234" y="3093663"/>
          <a:ext cx="1617921" cy="1132545"/>
        </a:xfrm>
        <a:prstGeom prst="chevron">
          <a:avLst/>
        </a:prstGeom>
        <a:gradFill rotWithShape="0">
          <a:gsLst>
            <a:gs pos="0">
              <a:schemeClr val="accent5">
                <a:hueOff val="3257024"/>
                <a:satOff val="11196"/>
                <a:lumOff val="-53726"/>
                <a:alphaOff val="0"/>
                <a:shade val="51000"/>
                <a:satMod val="130000"/>
              </a:schemeClr>
            </a:gs>
            <a:gs pos="80000">
              <a:schemeClr val="accent5">
                <a:hueOff val="3257024"/>
                <a:satOff val="11196"/>
                <a:lumOff val="-53726"/>
                <a:alphaOff val="0"/>
                <a:shade val="93000"/>
                <a:satMod val="130000"/>
              </a:schemeClr>
            </a:gs>
            <a:gs pos="100000">
              <a:schemeClr val="accent5">
                <a:hueOff val="3257024"/>
                <a:satOff val="11196"/>
                <a:lumOff val="-53726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 </a:t>
          </a:r>
          <a:endParaRPr lang="ru-RU" sz="2000" kern="1200" dirty="0"/>
        </a:p>
      </dsp:txBody>
      <dsp:txXfrm rot="5400000">
        <a:off x="-185234" y="3093663"/>
        <a:ext cx="1617921" cy="1132545"/>
      </dsp:txXfrm>
    </dsp:sp>
    <dsp:sp modelId="{D1DB17DB-5FA8-4CCA-A33D-C5A9308DCA83}">
      <dsp:nvSpPr>
        <dsp:cNvPr id="0" name=""/>
        <dsp:cNvSpPr/>
      </dsp:nvSpPr>
      <dsp:spPr>
        <a:xfrm rot="5400000">
          <a:off x="2359737" y="1796146"/>
          <a:ext cx="1051649" cy="31613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3257024"/>
              <a:satOff val="11196"/>
              <a:lumOff val="-5372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використання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комплексних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тематик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написання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магістерських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робіт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з метою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наближення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студентів</a:t>
          </a:r>
          <a:r>
            <a:rPr lang="ru-RU" sz="1400" b="1" kern="1200" dirty="0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 до умов </a:t>
          </a:r>
          <a:r>
            <a:rPr lang="ru-RU" sz="1400" b="1" kern="1200" dirty="0" err="1" smtClean="0">
              <a:solidFill>
                <a:schemeClr val="tx2"/>
              </a:solidFill>
              <a:latin typeface="Arial" pitchFamily="34" charset="0"/>
              <a:ea typeface="+mn-ea"/>
              <a:cs typeface="+mn-cs"/>
            </a:rPr>
            <a:t>виробництва</a:t>
          </a:r>
          <a:endParaRPr lang="ru-RU" sz="1400" b="1" kern="1200" dirty="0">
            <a:solidFill>
              <a:schemeClr val="tx2"/>
            </a:solidFill>
            <a:latin typeface="Arial" pitchFamily="34" charset="0"/>
            <a:ea typeface="+mn-ea"/>
            <a:cs typeface="+mn-cs"/>
          </a:endParaRPr>
        </a:p>
      </dsp:txBody>
      <dsp:txXfrm rot="5400000">
        <a:off x="2359737" y="1796146"/>
        <a:ext cx="1051649" cy="31613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07923E-F85E-4374-BE0D-9AC4CD68F277}" type="datetimeFigureOut">
              <a:rPr lang="en-US" smtClean="0"/>
              <a:pPr/>
              <a:t>4/2/2018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8CADF1-B297-45DC-A67F-76084EF136F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78193-A527-41C6-BF21-71D21B3FF2C0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552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uk-UA" altLang="ru-RU"/>
          </a:p>
        </p:txBody>
      </p:sp>
    </p:spTree>
    <p:extLst>
      <p:ext uri="{BB962C8B-B14F-4D97-AF65-F5344CB8AC3E}">
        <p14:creationId xmlns:p14="http://schemas.microsoft.com/office/powerpoint/2010/main" xmlns="" val="2823979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CADF1-B297-45DC-A67F-76084EF136F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78193-A527-41C6-BF21-71D21B3FF2C0}" type="slidenum">
              <a:rPr lang="uk-UA" smtClean="0"/>
              <a:pPr/>
              <a:t>20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78193-A527-41C6-BF21-71D21B3FF2C0}" type="slidenum">
              <a:rPr lang="uk-UA" smtClean="0"/>
              <a:pPr/>
              <a:t>21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8"/>
          <p:cNvSpPr>
            <a:spLocks noChangeArrowheads="1"/>
          </p:cNvSpPr>
          <p:nvPr/>
        </p:nvSpPr>
        <p:spPr bwMode="gray">
          <a:xfrm>
            <a:off x="0" y="2971800"/>
            <a:ext cx="70866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29"/>
          <p:cNvSpPr>
            <a:spLocks noChangeArrowheads="1"/>
          </p:cNvSpPr>
          <p:nvPr/>
        </p:nvSpPr>
        <p:spPr bwMode="ltGray">
          <a:xfrm>
            <a:off x="7086600" y="2971800"/>
            <a:ext cx="20574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0" y="3429000"/>
          <a:ext cx="3009900" cy="1824038"/>
        </p:xfrm>
        <a:graphic>
          <a:graphicData uri="http://schemas.openxmlformats.org/presentationml/2006/ole">
            <p:oleObj spid="_x0000_s216065" name="Image" r:id="rId3" imgW="6920635" imgH="4139683" progId="">
              <p:embed/>
            </p:oleObj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028950" y="3429000"/>
          <a:ext cx="4035425" cy="1828800"/>
        </p:xfrm>
        <a:graphic>
          <a:graphicData uri="http://schemas.openxmlformats.org/presentationml/2006/ole">
            <p:oleObj spid="_x0000_s216066" name="Image" r:id="rId4" imgW="9155556" imgH="3733333" progId="">
              <p:embed/>
            </p:oleObj>
          </a:graphicData>
        </a:graphic>
      </p:graphicFrame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7086600" y="3429000"/>
          <a:ext cx="2057400" cy="1828800"/>
        </p:xfrm>
        <a:graphic>
          <a:graphicData uri="http://schemas.openxmlformats.org/presentationml/2006/ole">
            <p:oleObj spid="_x0000_s216067" name="Image" r:id="rId5" imgW="3250794" imgH="3276190" progId="">
              <p:embed/>
            </p:oleObj>
          </a:graphicData>
        </a:graphic>
      </p:graphicFrame>
      <p:pic>
        <p:nvPicPr>
          <p:cNvPr id="9" name="Picture 33" descr="glaba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7391400" y="1905000"/>
            <a:ext cx="131603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34"/>
          <p:cNvSpPr>
            <a:spLocks noChangeArrowheads="1"/>
          </p:cNvSpPr>
          <p:nvPr/>
        </p:nvSpPr>
        <p:spPr bwMode="gray">
          <a:xfrm rot="5400000">
            <a:off x="1635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AutoShape 35"/>
          <p:cNvSpPr>
            <a:spLocks noChangeArrowheads="1"/>
          </p:cNvSpPr>
          <p:nvPr/>
        </p:nvSpPr>
        <p:spPr bwMode="gray">
          <a:xfrm rot="5400000">
            <a:off x="4683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2" name="AutoShape 36"/>
          <p:cNvSpPr>
            <a:spLocks noChangeArrowheads="1"/>
          </p:cNvSpPr>
          <p:nvPr/>
        </p:nvSpPr>
        <p:spPr bwMode="gray">
          <a:xfrm rot="5400000">
            <a:off x="7731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" name="AutoShape 37"/>
          <p:cNvSpPr>
            <a:spLocks noChangeArrowheads="1"/>
          </p:cNvSpPr>
          <p:nvPr/>
        </p:nvSpPr>
        <p:spPr bwMode="gray">
          <a:xfrm rot="5400000">
            <a:off x="1077913" y="3070225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grpSp>
        <p:nvGrpSpPr>
          <p:cNvPr id="14" name="Group 16"/>
          <p:cNvGrpSpPr>
            <a:grpSpLocks/>
          </p:cNvGrpSpPr>
          <p:nvPr/>
        </p:nvGrpSpPr>
        <p:grpSpPr bwMode="auto">
          <a:xfrm>
            <a:off x="4114800" y="5562600"/>
            <a:ext cx="1079500" cy="633413"/>
            <a:chOff x="2680" y="3678"/>
            <a:chExt cx="680" cy="399"/>
          </a:xfrm>
        </p:grpSpPr>
        <p:sp>
          <p:nvSpPr>
            <p:cNvPr id="15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/>
              <a:ext uri="{91240B29-F687-4F45-9708-019B960494DF}"/>
              <a:ext uri="{AF507438-7753-43E0-B8FC-AC1667EBCBE1}"/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400" b="1"/>
                <a:t>LOGO</a:t>
              </a:r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black">
          <a:xfrm>
            <a:off x="1143000" y="1676400"/>
            <a:ext cx="6172200" cy="1241425"/>
          </a:xfrm>
          <a:extLst>
            <a:ext uri="{AF507438-7753-43E0-B8FC-AC1667EBCBE1}"/>
          </a:extLst>
        </p:spPr>
        <p:txBody>
          <a:bodyPr/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1524000" y="2971800"/>
            <a:ext cx="5410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1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BC122970-2952-4F52-8A81-AD6CA89B05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1338C-19F6-45C7-93C5-045F57AC7A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90550"/>
            <a:ext cx="2057400" cy="57340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90550"/>
            <a:ext cx="6019800" cy="57340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9128EA-04AD-44A2-A3ED-33049DE527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5950" y="590550"/>
            <a:ext cx="5943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5029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CA145-9AE3-4DAB-8F10-D49982FB84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 sz="2400">
                  <a:latin typeface="Times New Roman" pitchFamily="18" charset="0"/>
                </a:endParaRPr>
              </a:p>
            </p:txBody>
          </p:sp>
        </p:grpSp>
      </p:grpSp>
      <p:sp>
        <p:nvSpPr>
          <p:cNvPr id="6862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6862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AEFB1-D240-43DE-878B-EB6994351EF6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D198D-4AEC-4A63-ADDF-86EBE29E17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41E902-F5BE-4493-9143-896FAA127D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639C6-EB9E-4488-A774-8603F3C61DD2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F9B83-DC2D-40E4-BB23-E36297ECE6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EC781-EC43-40A1-8D16-5D3D2499BD42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C42A42-6807-45D8-9289-A88C6CD344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2CABB-4125-423A-9B25-BDC802E20A3D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666B5-E23D-4C2F-A1A2-B3082712AD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CB9A2F-2161-4152-A6D9-08DD6E9FB8B9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E45F3C-AE50-45A5-A3E7-636713A38D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715D75-0B98-476C-9D3F-1ADC23B1B4E0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35131-F5B9-4E96-986E-A43E1EDF21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BC99D-2295-46A9-997E-36A78DD47D8E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ADD6A3-BD9B-4611-8627-8C9B5F6FF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4CA0A5-2D8F-437A-BEC8-1AB41B1398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1D88E3-13B9-46B0-85EF-A71F9BF65893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73E94-41A0-4B4B-81F2-EBF24C7099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08EE4E-61C3-44BC-A34B-0D79AF2AF28B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2F958-5CCD-4443-BFCE-3692BD5FB3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D7CDE-011C-4B44-B303-A990B472D763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ED2B9-B476-4FD0-A4ED-1356BA0E34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6DE06-D6AE-4FD7-A439-9C847C55F9CD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254308-CBF3-4FEA-BF1A-F79FFE2D2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671F-60F6-479C-B6C3-2796F7758DEF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A37BCA-F0C1-4B77-ACFE-06CC0AF6A60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BE6EC4-12F8-46D9-B128-BBE10F1E156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1813-F968-4165-B4D4-91D067BF877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66567-6DF4-4106-B4A8-4B971F20A4E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9B4FB-9CC3-4D4D-8151-C76273EFAE6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741283-BDA8-45FC-887B-419615F9DA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77824-36CF-4AED-A34B-7C05590494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DE58C7-18BF-478F-8547-DE5176CF5E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A0E6C-B281-4CE2-8ED7-7483AC33852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34783A-51FE-4FC1-80E2-8354DB910D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085F8-73ED-4422-B518-1BC71E9F5D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C5EEF5-9C9B-49DF-AA06-A76F9D2C34C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981200"/>
            <a:ext cx="8229600" cy="38862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933E0-C7C0-4CF9-90F7-2D516C4C02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6CD21-A064-4E68-85AB-B74EE2347A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FD18-CB8A-49B8-9698-8051AF409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5C652-7421-44D9-9EAC-952518D63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25719D-47FB-40DE-B500-ACF044400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D6BFAB-E9ED-47D2-907B-5914EA7EAF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884DBE-8B3A-4F97-90B1-8D1BEECB4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1447800" y="561975"/>
            <a:ext cx="7696200" cy="6461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ltGray">
          <a:xfrm>
            <a:off x="0" y="558800"/>
            <a:ext cx="1447800" cy="6604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1028" name="Picture 31" descr="glabal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gray">
          <a:xfrm>
            <a:off x="7924800" y="304800"/>
            <a:ext cx="1093788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6" name="AutoShape 32"/>
          <p:cNvSpPr>
            <a:spLocks noChangeArrowheads="1"/>
          </p:cNvSpPr>
          <p:nvPr/>
        </p:nvSpPr>
        <p:spPr bwMode="gray">
          <a:xfrm rot="-37800000">
            <a:off x="2397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7" name="AutoShape 33"/>
          <p:cNvSpPr>
            <a:spLocks noChangeArrowheads="1"/>
          </p:cNvSpPr>
          <p:nvPr/>
        </p:nvSpPr>
        <p:spPr bwMode="gray">
          <a:xfrm rot="-37800000">
            <a:off x="5445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84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8" name="AutoShape 34"/>
          <p:cNvSpPr>
            <a:spLocks noChangeArrowheads="1"/>
          </p:cNvSpPr>
          <p:nvPr/>
        </p:nvSpPr>
        <p:spPr bwMode="gray">
          <a:xfrm rot="-37800000">
            <a:off x="8493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56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59" name="AutoShape 35"/>
          <p:cNvSpPr>
            <a:spLocks noChangeArrowheads="1"/>
          </p:cNvSpPr>
          <p:nvPr/>
        </p:nvSpPr>
        <p:spPr bwMode="gray">
          <a:xfrm rot="-378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00"/>
            </a:schemeClr>
          </a:solidFill>
          <a:ln>
            <a:noFill/>
          </a:ln>
          <a:effectLst/>
          <a:extLst>
            <a:ext uri="{91240B29-F687-4F45-9708-019B960494DF}"/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F4D3AB52-5FB8-411E-98DD-EAA671CE7F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885950" y="590550"/>
            <a:ext cx="5943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228600" y="685800"/>
            <a:ext cx="107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bg1"/>
                </a:solidFill>
              </a:rPr>
              <a:t>LOGO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F185540C-12C2-4049-AE17-9C64DB2933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9572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6758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759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759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759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759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759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hlink"/>
                </a:solidFill>
              </a:endParaRPr>
            </a:p>
          </p:txBody>
        </p:sp>
        <p:sp>
          <p:nvSpPr>
            <p:cNvPr id="6759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6759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  <p:sp>
          <p:nvSpPr>
            <p:cNvPr id="6759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solidFill>
                  <a:schemeClr val="accent2"/>
                </a:solidFill>
              </a:endParaRPr>
            </a:p>
          </p:txBody>
        </p:sp>
      </p:grpSp>
      <p:sp>
        <p:nvSpPr>
          <p:cNvPr id="109573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9574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760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51C8DDA2-E765-4104-B1BC-64B2348AC579}" type="datetimeFigureOut">
              <a:rPr lang="ru-RU"/>
              <a:pPr>
                <a:defRPr/>
              </a:pPr>
              <a:t>02.04.2018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36" r:id="rId2"/>
    <p:sldLayoutId id="2147483735" r:id="rId3"/>
    <p:sldLayoutId id="2147483734" r:id="rId4"/>
    <p:sldLayoutId id="2147483733" r:id="rId5"/>
    <p:sldLayoutId id="2147483732" r:id="rId6"/>
    <p:sldLayoutId id="2147483731" r:id="rId7"/>
    <p:sldLayoutId id="2147483730" r:id="rId8"/>
    <p:sldLayoutId id="2147483729" r:id="rId9"/>
    <p:sldLayoutId id="2147483728" r:id="rId10"/>
    <p:sldLayoutId id="2147483727" r:id="rId11"/>
    <p:sldLayoutId id="214748372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101CEF90-CEEA-44A8-B3EC-DE8BB4BBC0C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6" r:id="rId2"/>
    <p:sldLayoutId id="2147483745" r:id="rId3"/>
    <p:sldLayoutId id="2147483744" r:id="rId4"/>
    <p:sldLayoutId id="2147483743" r:id="rId5"/>
    <p:sldLayoutId id="2147483742" r:id="rId6"/>
    <p:sldLayoutId id="2147483741" r:id="rId7"/>
    <p:sldLayoutId id="2147483740" r:id="rId8"/>
    <p:sldLayoutId id="2147483739" r:id="rId9"/>
    <p:sldLayoutId id="2147483738" r:id="rId10"/>
    <p:sldLayoutId id="2147483737" r:id="rId11"/>
    <p:sldLayoutId id="21474837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38.jpeg"/><Relationship Id="rId11" Type="http://schemas.openxmlformats.org/officeDocument/2006/relationships/image" Target="../media/image42.jpeg"/><Relationship Id="rId5" Type="http://schemas.openxmlformats.org/officeDocument/2006/relationships/image" Target="../media/image37.jpeg"/><Relationship Id="rId10" Type="http://schemas.openxmlformats.org/officeDocument/2006/relationships/image" Target="../media/image41.jpeg"/><Relationship Id="rId4" Type="http://schemas.openxmlformats.org/officeDocument/2006/relationships/image" Target="../media/image36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0.png"/><Relationship Id="rId11" Type="http://schemas.openxmlformats.org/officeDocument/2006/relationships/image" Target="../media/image10.png"/><Relationship Id="rId5" Type="http://schemas.openxmlformats.org/officeDocument/2006/relationships/image" Target="../media/image19.png"/><Relationship Id="rId10" Type="http://schemas.openxmlformats.org/officeDocument/2006/relationships/image" Target="../media/image24.jpeg"/><Relationship Id="rId4" Type="http://schemas.openxmlformats.org/officeDocument/2006/relationships/hyperlink" Target="http://www.hs-anhalt.de/" TargetMode="External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1438" y="5516563"/>
            <a:ext cx="8964612" cy="1081087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r">
              <a:defRPr/>
            </a:pPr>
            <a:r>
              <a:rPr lang="uk-UA" dirty="0" smtClean="0">
                <a:solidFill>
                  <a:srgbClr val="000000"/>
                </a:solidFill>
              </a:rPr>
              <a:t>Доповідає заст. начальника навчального відділу</a:t>
            </a:r>
          </a:p>
          <a:p>
            <a:pPr algn="r">
              <a:defRPr/>
            </a:pPr>
            <a:r>
              <a:rPr lang="uk-UA" dirty="0" smtClean="0">
                <a:solidFill>
                  <a:srgbClr val="000000"/>
                </a:solidFill>
              </a:rPr>
              <a:t>з магістерських програм</a:t>
            </a:r>
          </a:p>
          <a:p>
            <a:pPr algn="r">
              <a:defRPr/>
            </a:pPr>
            <a:r>
              <a:rPr lang="uk-UA" dirty="0" smtClean="0">
                <a:solidFill>
                  <a:srgbClr val="0000FF"/>
                </a:solidFill>
              </a:rPr>
              <a:t>Колеснікова Олена Миколаївна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150531" name="Picture 8" descr="b2879daf27facbaebbba"/>
          <p:cNvPicPr preferRelativeResize="0"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19462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2" name="Picture 9" descr="157062_image_large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025" y="3429000"/>
            <a:ext cx="23399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3" name="Picture 10" descr="studenty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3429000"/>
            <a:ext cx="2449513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0534" name="Picture 11" descr="600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3429000"/>
            <a:ext cx="244792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535" name="Rectangle 12"/>
          <p:cNvSpPr>
            <a:spLocks noChangeArrowheads="1"/>
          </p:cNvSpPr>
          <p:nvPr/>
        </p:nvSpPr>
        <p:spPr bwMode="auto">
          <a:xfrm>
            <a:off x="1476375" y="836613"/>
            <a:ext cx="66595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4300" b="1" i="1" dirty="0" smtClean="0">
                <a:solidFill>
                  <a:srgbClr val="0000F6"/>
                </a:solidFill>
                <a:latin typeface="Bookman Old Style" pitchFamily="18" charset="0"/>
              </a:rPr>
              <a:t>ПІДГОТОВКА</a:t>
            </a:r>
          </a:p>
          <a:p>
            <a:pPr marL="342900" indent="-342900" algn="ctr" eaLnBrk="0" hangingPunct="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uk-UA" sz="4300" b="1" i="1" dirty="0" smtClean="0">
                <a:solidFill>
                  <a:srgbClr val="0000F6"/>
                </a:solidFill>
                <a:latin typeface="Bookman Old Style" pitchFamily="18" charset="0"/>
              </a:rPr>
              <a:t>МАГІСТРІВ </a:t>
            </a:r>
            <a:r>
              <a:rPr lang="uk-UA" sz="4300" b="1" i="1" dirty="0">
                <a:solidFill>
                  <a:srgbClr val="0000F6"/>
                </a:solidFill>
                <a:latin typeface="Bookman Old Style" pitchFamily="18" charset="0"/>
              </a:rPr>
              <a:t/>
            </a:r>
            <a:br>
              <a:rPr lang="uk-UA" sz="4300" b="1" i="1" dirty="0">
                <a:solidFill>
                  <a:srgbClr val="0000F6"/>
                </a:solidFill>
                <a:latin typeface="Bookman Old Style" pitchFamily="18" charset="0"/>
              </a:rPr>
            </a:br>
            <a:endParaRPr lang="uk-UA" sz="4300" b="1" i="1" dirty="0">
              <a:solidFill>
                <a:srgbClr val="0000F6"/>
              </a:solidFill>
              <a:latin typeface="Bookman Old Style" pitchFamily="18" charset="0"/>
            </a:endParaRPr>
          </a:p>
        </p:txBody>
      </p:sp>
      <p:pic>
        <p:nvPicPr>
          <p:cNvPr id="9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395536" y="188640"/>
            <a:ext cx="1440160" cy="1512168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4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3895880"/>
            <a:ext cx="1702494" cy="2773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450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52536" y="0"/>
            <a:ext cx="9649072" cy="11373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Нормативні документи</a:t>
            </a:r>
            <a:r>
              <a:rPr lang="en-US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28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НУБіП</a:t>
            </a:r>
            <a:r>
              <a:rPr lang="uk-UA" alt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України</a:t>
            </a:r>
            <a:br>
              <a:rPr lang="uk-UA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uk-UA" alt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із координування підготовки магістрів</a:t>
            </a:r>
            <a:endParaRPr lang="ru-RU" alt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827" name="TextBox 8"/>
          <p:cNvSpPr txBox="1">
            <a:spLocks noChangeArrowheads="1"/>
          </p:cNvSpPr>
          <p:nvPr/>
        </p:nvSpPr>
        <p:spPr bwMode="auto">
          <a:xfrm>
            <a:off x="0" y="1340768"/>
            <a:ext cx="9144000" cy="286941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467" tIns="49234" rIns="98467" bIns="49234">
            <a:spAutoFit/>
          </a:bodyPr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400">
                <a:solidFill>
                  <a:schemeClr val="tx2"/>
                </a:solidFill>
                <a:latin typeface="Candara" panose="020E0502030303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200">
                <a:solidFill>
                  <a:schemeClr val="tx2"/>
                </a:solidFill>
                <a:latin typeface="Candara" panose="020E0502030303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2000">
                <a:solidFill>
                  <a:schemeClr val="tx2"/>
                </a:solidFill>
                <a:latin typeface="Candara" panose="020E0502030303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>
                <a:solidFill>
                  <a:schemeClr val="tx2"/>
                </a:solidFill>
                <a:latin typeface="Candara" panose="020E0502030303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Symbol" panose="05050102010706020507" pitchFamily="18" charset="2"/>
              <a:buChar char=""/>
              <a:defRPr sz="1600">
                <a:solidFill>
                  <a:schemeClr val="tx2"/>
                </a:solidFill>
                <a:latin typeface="Candara" panose="020E0502030303020204" pitchFamily="34" charset="0"/>
              </a:defRPr>
            </a:lvl9pPr>
          </a:lstStyle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Положення про </a:t>
            </a:r>
            <a:r>
              <a:rPr lang="uk-UA" alt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підготовку магістрів </a:t>
            </a: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Національному університеті біоресурсів і природокористування </a:t>
            </a:r>
            <a:r>
              <a:rPr lang="uk-UA" alt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України</a:t>
            </a:r>
            <a:endParaRPr lang="en-US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Положення </a:t>
            </a:r>
            <a:r>
              <a:rPr lang="uk-UA" alt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 підготовку і захист магістерської роботи </a:t>
            </a: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uk-UA" altLang="ru-RU" sz="20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НУБіП</a:t>
            </a: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України</a:t>
            </a:r>
            <a:r>
              <a:rPr lang="en-US" altLang="ru-RU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alt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q"/>
              <a:defRPr/>
            </a:pP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Вимоги до атестації студентів магістратури та </a:t>
            </a:r>
            <a:r>
              <a:rPr lang="uk-UA" altLang="ru-RU" sz="2000" b="1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попереднього захисту </a:t>
            </a:r>
            <a:r>
              <a:rPr lang="uk-UA" altLang="ru-RU" sz="2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магістерських робіт</a:t>
            </a:r>
          </a:p>
        </p:txBody>
      </p:sp>
      <p:pic>
        <p:nvPicPr>
          <p:cNvPr id="234502" name="Picture 4"/>
          <p:cNvPicPr>
            <a:picLocks noChangeAspect="1" noChangeArrowheads="1"/>
          </p:cNvPicPr>
          <p:nvPr/>
        </p:nvPicPr>
        <p:blipFill>
          <a:blip r:embed="rId4" cstate="print"/>
          <a:srcRect l="4051" t="4688"/>
          <a:stretch>
            <a:fillRect/>
          </a:stretch>
        </p:blipFill>
        <p:spPr bwMode="auto">
          <a:xfrm>
            <a:off x="4099118" y="4221088"/>
            <a:ext cx="299316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1124744"/>
            <a:ext cx="9144000" cy="379274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8467" tIns="49234" rIns="98467" bIns="49234" anchor="ctr">
            <a:spAutoFit/>
          </a:bodyPr>
          <a:lstStyle>
            <a:lvl1pPr eaLnBrk="0" hangingPunct="0"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3609975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  <a:defRPr/>
            </a:pPr>
            <a:r>
              <a:rPr lang="uk-UA" altLang="ru-RU" sz="2200" b="1" dirty="0" smtClean="0">
                <a:solidFill>
                  <a:srgbClr val="0070C0"/>
                </a:solidFill>
              </a:rPr>
              <a:t>Структура тематики </a:t>
            </a:r>
            <a:r>
              <a:rPr lang="uk-UA" altLang="ru-RU" sz="2200" b="1" dirty="0">
                <a:solidFill>
                  <a:srgbClr val="0070C0"/>
                </a:solidFill>
              </a:rPr>
              <a:t>магістерських </a:t>
            </a:r>
            <a:r>
              <a:rPr lang="uk-UA" altLang="ru-RU" sz="2200" b="1" dirty="0" smtClean="0">
                <a:solidFill>
                  <a:srgbClr val="0070C0"/>
                </a:solidFill>
              </a:rPr>
              <a:t>робіт, впровадженої згідно Положень від 2016р.:</a:t>
            </a:r>
            <a:endParaRPr lang="uk-UA" altLang="ru-RU" sz="2200" b="1" dirty="0">
              <a:solidFill>
                <a:srgbClr val="0070C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ru-RU" sz="2200" b="1" dirty="0" smtClean="0">
                <a:solidFill>
                  <a:srgbClr val="0000FF"/>
                </a:solidFill>
              </a:rPr>
              <a:t>    </a:t>
            </a:r>
            <a:r>
              <a:rPr lang="uk-UA" altLang="ru-RU" sz="2200" b="1" dirty="0" smtClean="0">
                <a:solidFill>
                  <a:srgbClr val="0000FF"/>
                </a:solidFill>
              </a:rPr>
              <a:t>60</a:t>
            </a:r>
            <a:r>
              <a:rPr lang="uk-UA" altLang="ru-RU" sz="2200" b="1" dirty="0">
                <a:solidFill>
                  <a:srgbClr val="0000FF"/>
                </a:solidFill>
              </a:rPr>
              <a:t>% </a:t>
            </a:r>
            <a:r>
              <a:rPr lang="uk-UA" altLang="ru-RU" sz="2200" b="1" dirty="0"/>
              <a:t>– теми </a:t>
            </a:r>
            <a:r>
              <a:rPr lang="uk-UA" sz="2400" b="1" i="1" dirty="0" smtClean="0">
                <a:solidFill>
                  <a:srgbClr val="000066"/>
                </a:solidFill>
              </a:rPr>
              <a:t>загально-фахового змісту</a:t>
            </a:r>
            <a:r>
              <a:rPr lang="uk-UA" sz="2400" b="1" i="1" dirty="0" smtClean="0"/>
              <a:t> </a:t>
            </a:r>
            <a:r>
              <a:rPr lang="uk-UA" altLang="ru-RU" sz="2200" b="1" i="1" dirty="0" smtClean="0"/>
              <a:t>(базові теми)</a:t>
            </a:r>
            <a:endParaRPr lang="uk-UA" altLang="ru-RU" sz="2200" b="1" i="1" dirty="0"/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ru-RU" sz="2200" b="1" dirty="0" smtClean="0">
                <a:solidFill>
                  <a:srgbClr val="0000FF"/>
                </a:solidFill>
              </a:rPr>
              <a:t>   </a:t>
            </a:r>
            <a:r>
              <a:rPr lang="uk-UA" altLang="ru-RU" sz="2200" b="1" dirty="0" smtClean="0">
                <a:solidFill>
                  <a:srgbClr val="0000FF"/>
                </a:solidFill>
              </a:rPr>
              <a:t>25</a:t>
            </a:r>
            <a:r>
              <a:rPr lang="uk-UA" altLang="ru-RU" sz="2200" b="1" dirty="0">
                <a:solidFill>
                  <a:srgbClr val="0000FF"/>
                </a:solidFill>
              </a:rPr>
              <a:t>% </a:t>
            </a:r>
            <a:r>
              <a:rPr lang="uk-UA" altLang="ru-RU" sz="2200" b="1" dirty="0"/>
              <a:t>– теми </a:t>
            </a:r>
            <a:r>
              <a:rPr lang="uk-UA" altLang="ru-RU" sz="2400" b="1" i="1" dirty="0">
                <a:solidFill>
                  <a:srgbClr val="000066"/>
                </a:solidFill>
              </a:rPr>
              <a:t>інноваційного характеру  </a:t>
            </a:r>
            <a:r>
              <a:rPr lang="uk-UA" altLang="ru-RU" sz="2200" b="1" i="1" dirty="0"/>
              <a:t>(відповідають </a:t>
            </a:r>
            <a:r>
              <a:rPr lang="uk-UA" altLang="ru-RU" sz="2200" b="1" i="1" dirty="0" smtClean="0"/>
              <a:t> 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ru-RU" sz="2200" b="1" i="1" dirty="0" smtClean="0"/>
              <a:t>              сучасним проблемам науки і практики),</a:t>
            </a:r>
            <a:r>
              <a:rPr lang="uk-UA" altLang="ru-RU" sz="2200" b="1" dirty="0" smtClean="0"/>
              <a:t> </a:t>
            </a:r>
            <a:r>
              <a:rPr lang="en-US" alt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endParaRPr lang="uk-UA" altLang="ru-RU" sz="22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ru-RU" sz="2200" b="1" dirty="0" smtClean="0">
                <a:solidFill>
                  <a:schemeClr val="accent5">
                    <a:lumMod val="50000"/>
                  </a:schemeClr>
                </a:solidFill>
              </a:rPr>
              <a:t>  </a:t>
            </a:r>
            <a:r>
              <a:rPr lang="uk-UA" altLang="ru-RU" sz="2200" b="1" dirty="0" smtClean="0">
                <a:solidFill>
                  <a:srgbClr val="0000FF"/>
                </a:solidFill>
              </a:rPr>
              <a:t>15% </a:t>
            </a:r>
            <a:r>
              <a:rPr lang="uk-UA" altLang="ru-RU" sz="2200" b="1" dirty="0" smtClean="0"/>
              <a:t>– теми </a:t>
            </a:r>
            <a:r>
              <a:rPr lang="uk-UA" altLang="ru-RU" sz="2400" b="1" i="1" dirty="0" smtClean="0">
                <a:solidFill>
                  <a:srgbClr val="000066"/>
                </a:solidFill>
              </a:rPr>
              <a:t>неординарного характеру </a:t>
            </a:r>
            <a:r>
              <a:rPr lang="uk-UA" altLang="ru-RU" sz="2200" b="1" i="1" dirty="0" smtClean="0"/>
              <a:t>(підтвердження або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uk-UA" altLang="ru-RU" sz="2200" b="1" i="1" dirty="0" smtClean="0"/>
              <a:t>             спростування існуючих гіпотез та висунення нових). </a:t>
            </a:r>
            <a:endParaRPr lang="uk-UA" altLang="ru-RU" sz="2200" b="1" i="1" dirty="0"/>
          </a:p>
        </p:txBody>
      </p:sp>
      <p:pic>
        <p:nvPicPr>
          <p:cNvPr id="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-99392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3" name="Picture 2" descr="05_15_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332038"/>
            <a:ext cx="3114675" cy="4525962"/>
          </a:xfrm>
        </p:spPr>
      </p:pic>
      <p:pic>
        <p:nvPicPr>
          <p:cNvPr id="161794" name="Picture 3" descr="05_15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1916113"/>
            <a:ext cx="316865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5" name="Picture 4" descr="05_15_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2175" y="1412875"/>
            <a:ext cx="3171825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1796" name="Rectangle 5"/>
          <p:cNvSpPr>
            <a:spLocks noChangeArrowheads="1"/>
          </p:cNvSpPr>
          <p:nvPr/>
        </p:nvSpPr>
        <p:spPr bwMode="auto">
          <a:xfrm>
            <a:off x="107950" y="5229225"/>
            <a:ext cx="8805863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uk-UA" sz="2400" b="1" i="1">
                <a:solidFill>
                  <a:srgbClr val="002060"/>
                </a:solidFill>
              </a:rPr>
              <a:t>Наукова складова відображається в індивідуальному плані роботи студентів чи слухачів магістерських програм, а контроль її виконання відбувається у формі семестрових атестацій </a:t>
            </a:r>
            <a:endParaRPr lang="ru-RU" sz="2400" b="1" i="1">
              <a:solidFill>
                <a:srgbClr val="002060"/>
              </a:solidFill>
            </a:endParaRPr>
          </a:p>
        </p:txBody>
      </p:sp>
      <p:pic>
        <p:nvPicPr>
          <p:cNvPr id="161797" name="Picture 9" descr="DSC0257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025" y="0"/>
            <a:ext cx="2339975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8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22669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79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8538" y="0"/>
            <a:ext cx="22320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1800" name="Picture 4" descr="vet_1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56100" y="0"/>
            <a:ext cx="2568575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243" y="476672"/>
            <a:ext cx="9144000" cy="1152128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Основні етапи підготовки та захисту магістерських  робіт </a:t>
            </a:r>
            <a: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sz="1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нова </a:t>
            </a: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процедура </a:t>
            </a: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затверджена Вченою радою </a:t>
            </a:r>
            <a:r>
              <a:rPr lang="uk-UA" sz="18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від 27.12.2017)</a:t>
            </a:r>
            <a:r>
              <a:rPr lang="uk-UA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uk-UA" sz="1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uk-UA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248472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uk-UA" b="1" dirty="0" smtClean="0"/>
              <a:t>Впродовж </a:t>
            </a:r>
            <a:r>
              <a:rPr lang="uk-UA" b="1" dirty="0">
                <a:solidFill>
                  <a:srgbClr val="C00000"/>
                </a:solidFill>
              </a:rPr>
              <a:t>першого року навчання </a:t>
            </a:r>
            <a:r>
              <a:rPr lang="uk-UA" b="1" dirty="0" smtClean="0"/>
              <a:t>студенти </a:t>
            </a:r>
            <a:r>
              <a:rPr lang="uk-UA" b="1" dirty="0"/>
              <a:t>магістратури </a:t>
            </a:r>
            <a:r>
              <a:rPr lang="uk-UA" b="1" dirty="0" smtClean="0"/>
              <a:t>зобов'язані:</a:t>
            </a:r>
            <a:endParaRPr lang="uk-UA" b="1" dirty="0"/>
          </a:p>
          <a:p>
            <a:pPr marL="270000" indent="0">
              <a:buNone/>
            </a:pPr>
            <a:r>
              <a:rPr lang="uk-UA" dirty="0"/>
              <a:t>–  до </a:t>
            </a:r>
            <a:r>
              <a:rPr lang="uk-UA" b="1" dirty="0"/>
              <a:t>30 жовтня </a:t>
            </a:r>
            <a:r>
              <a:rPr lang="uk-UA" dirty="0"/>
              <a:t>затвердити теми магістерських робіт;</a:t>
            </a:r>
          </a:p>
          <a:p>
            <a:pPr marL="270000" indent="0">
              <a:buNone/>
            </a:pPr>
            <a:r>
              <a:rPr lang="uk-UA" dirty="0"/>
              <a:t>– до </a:t>
            </a:r>
            <a:r>
              <a:rPr lang="uk-UA" b="1" dirty="0"/>
              <a:t>30 листопада </a:t>
            </a:r>
            <a:r>
              <a:rPr lang="uk-UA" dirty="0"/>
              <a:t>провести презентацію методик дослідження на </a:t>
            </a:r>
            <a:r>
              <a:rPr lang="uk-UA" dirty="0" smtClean="0"/>
              <a:t>засіданнях </a:t>
            </a:r>
            <a:r>
              <a:rPr lang="uk-UA" dirty="0"/>
              <a:t>випускових кафедр;</a:t>
            </a:r>
          </a:p>
          <a:p>
            <a:pPr marL="270000" indent="0">
              <a:buNone/>
            </a:pPr>
            <a:r>
              <a:rPr lang="uk-UA" dirty="0"/>
              <a:t>– до </a:t>
            </a:r>
            <a:r>
              <a:rPr lang="uk-UA" b="1" dirty="0"/>
              <a:t>30 травня </a:t>
            </a:r>
            <a:r>
              <a:rPr lang="uk-UA" dirty="0"/>
              <a:t>провести презентацію теоретичної складової магістерських робіт на засіданнях випускових </a:t>
            </a:r>
            <a:r>
              <a:rPr lang="uk-UA" dirty="0" smtClean="0"/>
              <a:t>кафедр.</a:t>
            </a:r>
            <a:endParaRPr lang="uk-UA" dirty="0"/>
          </a:p>
          <a:p>
            <a:pPr lvl="0">
              <a:buNone/>
            </a:pPr>
            <a:endParaRPr lang="uk-UA" b="1" dirty="0" smtClean="0"/>
          </a:p>
          <a:p>
            <a:pPr lvl="0">
              <a:buNone/>
            </a:pPr>
            <a:r>
              <a:rPr lang="uk-UA" b="1" dirty="0" smtClean="0"/>
              <a:t>Впродовж </a:t>
            </a:r>
            <a:r>
              <a:rPr lang="uk-UA" b="1" dirty="0" smtClean="0">
                <a:solidFill>
                  <a:srgbClr val="C00000"/>
                </a:solidFill>
              </a:rPr>
              <a:t>другого року навчання</a:t>
            </a:r>
            <a:r>
              <a:rPr lang="uk-UA" b="1" dirty="0" smtClean="0"/>
              <a:t> студенти магістратури зобов'язані :</a:t>
            </a:r>
          </a:p>
          <a:p>
            <a:pPr marL="270000">
              <a:buNone/>
            </a:pPr>
            <a:r>
              <a:rPr lang="uk-UA" dirty="0" smtClean="0"/>
              <a:t>– </a:t>
            </a:r>
            <a:r>
              <a:rPr lang="uk-UA" dirty="0"/>
              <a:t>до </a:t>
            </a:r>
            <a:r>
              <a:rPr lang="uk-UA" b="1" dirty="0"/>
              <a:t>30 жовтня </a:t>
            </a:r>
            <a:r>
              <a:rPr lang="uk-UA" dirty="0"/>
              <a:t>провести на факультетах </a:t>
            </a:r>
            <a:r>
              <a:rPr lang="uk-UA" dirty="0" err="1"/>
              <a:t>постерні</a:t>
            </a:r>
            <a:r>
              <a:rPr lang="uk-UA" dirty="0"/>
              <a:t> презентації магістерських робіт;	</a:t>
            </a:r>
          </a:p>
          <a:p>
            <a:pPr marL="270000">
              <a:buNone/>
            </a:pPr>
            <a:r>
              <a:rPr lang="uk-UA" dirty="0" smtClean="0"/>
              <a:t>– до </a:t>
            </a:r>
            <a:r>
              <a:rPr lang="uk-UA" b="1" dirty="0"/>
              <a:t>30 листопада </a:t>
            </a:r>
            <a:r>
              <a:rPr lang="uk-UA" dirty="0"/>
              <a:t>забезпечити проведення:</a:t>
            </a:r>
          </a:p>
          <a:p>
            <a:pPr marL="540000"/>
            <a:r>
              <a:rPr lang="uk-UA" dirty="0" smtClean="0"/>
              <a:t>перевірки </a:t>
            </a:r>
            <a:r>
              <a:rPr lang="uk-UA" dirty="0"/>
              <a:t>магістерських робіт на наявність плагіату;</a:t>
            </a:r>
          </a:p>
          <a:p>
            <a:pPr marL="540000"/>
            <a:r>
              <a:rPr lang="uk-UA" dirty="0" smtClean="0"/>
              <a:t>попереднього </a:t>
            </a:r>
            <a:r>
              <a:rPr lang="uk-UA" dirty="0"/>
              <a:t>захисту магістерських робіт на засіданнях випускових кафедр.</a:t>
            </a: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69187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136904" cy="980728"/>
          </a:xfrm>
        </p:spPr>
        <p:txBody>
          <a:bodyPr>
            <a:normAutofit fontScale="90000"/>
          </a:bodyPr>
          <a:lstStyle/>
          <a:p>
            <a:r>
              <a:rPr lang="uk-UA" sz="3200" b="1" dirty="0" smtClean="0">
                <a:solidFill>
                  <a:srgbClr val="0070C0"/>
                </a:solidFill>
              </a:rPr>
              <a:t>Загальноуніверситетська конференція у форматі постерних презентацій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61156" y="836713"/>
            <a:ext cx="8229600" cy="792088"/>
          </a:xfrm>
        </p:spPr>
        <p:txBody>
          <a:bodyPr/>
          <a:lstStyle/>
          <a:p>
            <a:pPr algn="ctr">
              <a:buNone/>
            </a:pPr>
            <a:r>
              <a:rPr lang="uk-UA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Розпорядження проректора з навчальної і виховної роботи від 23.10.2017  № 27 </a:t>
            </a:r>
            <a:endParaRPr lang="en-US" sz="2000" b="1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61" y="3112443"/>
            <a:ext cx="2535942" cy="1800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058" y="4912643"/>
            <a:ext cx="2535943" cy="19453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3"/>
            <a:ext cx="2418576" cy="18002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6" y="4942308"/>
            <a:ext cx="2418576" cy="19156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96952"/>
            <a:ext cx="2411760" cy="1945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61" y="1268759"/>
            <a:ext cx="2511886" cy="1843683"/>
          </a:xfrm>
          <a:prstGeom prst="rect">
            <a:avLst/>
          </a:prstGeom>
        </p:spPr>
      </p:pic>
      <p:pic>
        <p:nvPicPr>
          <p:cNvPr id="12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827584" cy="837314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4365104"/>
            <a:ext cx="3024336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131840" y="1700808"/>
            <a:ext cx="3000891" cy="2309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2996952"/>
            <a:ext cx="241176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123757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69" name="Rectangle 4"/>
          <p:cNvSpPr>
            <a:spLocks noChangeArrowheads="1"/>
          </p:cNvSpPr>
          <p:nvPr/>
        </p:nvSpPr>
        <p:spPr bwMode="auto">
          <a:xfrm>
            <a:off x="0" y="394692"/>
            <a:ext cx="9144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indent="457200" algn="ctr">
              <a:tabLst>
                <a:tab pos="685800" algn="l"/>
              </a:tabLst>
            </a:pPr>
            <a:r>
              <a:rPr lang="uk-UA" sz="2400" b="1" dirty="0">
                <a:solidFill>
                  <a:srgbClr val="990000"/>
                </a:solidFill>
              </a:rPr>
              <a:t>МОЖЛИВІ ВАРІАНТИ ЗДОБУТТЯ ОС «МАГІСТР</a:t>
            </a:r>
            <a:r>
              <a:rPr lang="uk-UA" sz="2400" b="1" dirty="0" smtClean="0">
                <a:solidFill>
                  <a:srgbClr val="990000"/>
                </a:solidFill>
              </a:rPr>
              <a:t>»:</a:t>
            </a: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en-US" sz="2000" b="1" dirty="0" smtClean="0">
                <a:solidFill>
                  <a:srgbClr val="0000FF"/>
                </a:solidFill>
              </a:rPr>
              <a:t>1)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uk-UA" sz="2000" b="1" dirty="0" smtClean="0"/>
              <a:t>на </a:t>
            </a:r>
            <a:r>
              <a:rPr lang="uk-UA" sz="2000" b="1" dirty="0"/>
              <a:t>основі здобутого ОС «Бакалавр» </a:t>
            </a:r>
            <a:r>
              <a:rPr lang="uk-UA" sz="2000" b="1" dirty="0">
                <a:solidFill>
                  <a:srgbClr val="0000FF"/>
                </a:solidFill>
              </a:rPr>
              <a:t>зі спорідненої </a:t>
            </a:r>
            <a:r>
              <a:rPr lang="uk-UA" sz="2000" b="1" dirty="0" smtClean="0">
                <a:solidFill>
                  <a:srgbClr val="0000FF"/>
                </a:solidFill>
              </a:rPr>
              <a:t>    </a:t>
            </a: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>
                <a:solidFill>
                  <a:srgbClr val="0000FF"/>
                </a:solidFill>
              </a:rPr>
              <a:t>    спеціальності</a:t>
            </a:r>
            <a:r>
              <a:rPr lang="uk-UA" sz="2000" b="1" dirty="0" smtClean="0">
                <a:solidFill>
                  <a:schemeClr val="accent2"/>
                </a:solidFill>
              </a:rPr>
              <a:t>;</a:t>
            </a:r>
            <a:endParaRPr lang="ru-RU" sz="2000" b="1" dirty="0">
              <a:solidFill>
                <a:schemeClr val="accent2"/>
              </a:solidFill>
            </a:endParaRP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2)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/>
              <a:t>на основі здобутого ОС «Бакалавр» </a:t>
            </a:r>
            <a:r>
              <a:rPr lang="uk-UA" sz="2000" b="1" dirty="0">
                <a:solidFill>
                  <a:srgbClr val="0000FF"/>
                </a:solidFill>
              </a:rPr>
              <a:t>із неспорідненої 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en-US" sz="2000" b="1" dirty="0">
                <a:solidFill>
                  <a:srgbClr val="0000FF"/>
                </a:solidFill>
              </a:rPr>
              <a:t>    </a:t>
            </a:r>
            <a:r>
              <a:rPr lang="uk-UA" sz="2000" b="1" dirty="0">
                <a:solidFill>
                  <a:srgbClr val="0000FF"/>
                </a:solidFill>
              </a:rPr>
              <a:t>спеціальності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en-US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/>
              <a:t>(</a:t>
            </a:r>
            <a:r>
              <a:rPr lang="uk-UA" sz="2000" b="1" i="1" dirty="0"/>
              <a:t>із складанням</a:t>
            </a:r>
            <a:r>
              <a:rPr lang="uk-UA" sz="2000" b="1" dirty="0"/>
              <a:t> </a:t>
            </a:r>
            <a:r>
              <a:rPr lang="uk-UA" sz="2000" b="1" i="1" dirty="0"/>
              <a:t>додаткового вступного </a:t>
            </a:r>
            <a:r>
              <a:rPr lang="en-US" sz="2000" b="1" i="1" dirty="0"/>
              <a:t> 			               </a:t>
            </a:r>
            <a:r>
              <a:rPr lang="uk-UA" sz="2000" b="1" i="1" dirty="0"/>
              <a:t>випробування</a:t>
            </a:r>
            <a:r>
              <a:rPr lang="uk-UA" sz="2000" b="1" i="1" dirty="0" smtClean="0">
                <a:solidFill>
                  <a:schemeClr val="accent4"/>
                </a:solidFill>
              </a:rPr>
              <a:t>)</a:t>
            </a:r>
            <a:r>
              <a:rPr lang="uk-UA" sz="2000" b="1" dirty="0" smtClean="0">
                <a:solidFill>
                  <a:schemeClr val="accent4"/>
                </a:solidFill>
              </a:rPr>
              <a:t>;</a:t>
            </a:r>
          </a:p>
          <a:p>
            <a:pPr lvl="0"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>
                <a:solidFill>
                  <a:srgbClr val="0000FF"/>
                </a:solidFill>
              </a:rPr>
              <a:t>3) </a:t>
            </a:r>
            <a:r>
              <a:rPr lang="uk-UA" sz="2000" b="1" dirty="0" smtClean="0"/>
              <a:t>на основі здобутого ОС «Бакалавр» із </a:t>
            </a:r>
            <a:r>
              <a:rPr lang="uk-UA" sz="2000" b="1" dirty="0" smtClean="0">
                <a:solidFill>
                  <a:srgbClr val="0000FF"/>
                </a:solidFill>
              </a:rPr>
              <a:t>будь-якої спеціальності </a:t>
            </a:r>
          </a:p>
          <a:p>
            <a:pPr lvl="0"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/>
              <a:t>  (</a:t>
            </a:r>
            <a:r>
              <a:rPr lang="uk-UA" sz="2000" b="1" i="1" dirty="0" smtClean="0"/>
              <a:t>із складанням</a:t>
            </a:r>
            <a:r>
              <a:rPr lang="uk-UA" sz="2000" b="1" dirty="0" smtClean="0"/>
              <a:t> </a:t>
            </a:r>
            <a:r>
              <a:rPr lang="uk-UA" sz="2000" b="1" i="1" dirty="0" smtClean="0"/>
              <a:t>додаткового вступного випробування</a:t>
            </a:r>
            <a:r>
              <a:rPr lang="uk-UA" sz="2000" b="1" dirty="0" smtClean="0"/>
              <a:t>);</a:t>
            </a:r>
            <a:endParaRPr lang="en-US" sz="2000" b="1" dirty="0" smtClean="0"/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>
                <a:solidFill>
                  <a:srgbClr val="0000FF"/>
                </a:solidFill>
              </a:rPr>
              <a:t>4</a:t>
            </a:r>
            <a:r>
              <a:rPr lang="en-US" sz="2000" b="1" dirty="0" smtClean="0">
                <a:solidFill>
                  <a:srgbClr val="0000FF"/>
                </a:solidFill>
              </a:rPr>
              <a:t>) </a:t>
            </a:r>
            <a:r>
              <a:rPr lang="uk-UA" sz="2000" b="1" dirty="0" smtClean="0"/>
              <a:t>шляхом </a:t>
            </a:r>
            <a:r>
              <a:rPr lang="uk-UA" sz="2000" b="1" dirty="0"/>
              <a:t>паралельного навчання на </a:t>
            </a:r>
            <a:r>
              <a:rPr lang="uk-UA" sz="2000" b="1" i="1" dirty="0">
                <a:solidFill>
                  <a:srgbClr val="0000FF"/>
                </a:solidFill>
              </a:rPr>
              <a:t>денній</a:t>
            </a:r>
            <a:r>
              <a:rPr lang="uk-UA" sz="2000" b="1" dirty="0">
                <a:solidFill>
                  <a:srgbClr val="0000FF"/>
                </a:solidFill>
              </a:rPr>
              <a:t> </a:t>
            </a:r>
            <a:r>
              <a:rPr lang="uk-UA" sz="2000" b="1" dirty="0"/>
              <a:t>формі навчання</a:t>
            </a:r>
            <a:endParaRPr lang="en-US" sz="2000" b="1" dirty="0"/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en-US" sz="2000" b="1" dirty="0">
                <a:solidFill>
                  <a:schemeClr val="accent2"/>
                </a:solidFill>
              </a:rPr>
              <a:t>   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>
                <a:solidFill>
                  <a:srgbClr val="0000FF"/>
                </a:solidFill>
              </a:rPr>
              <a:t>за </a:t>
            </a:r>
            <a:r>
              <a:rPr lang="uk-UA" sz="2000" b="1" i="1" dirty="0">
                <a:solidFill>
                  <a:srgbClr val="0000FF"/>
                </a:solidFill>
              </a:rPr>
              <a:t>спорідненою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/>
              <a:t>спеціальністю </a:t>
            </a:r>
            <a:r>
              <a:rPr lang="uk-UA" sz="2000" b="1" dirty="0" smtClean="0"/>
              <a:t>та на </a:t>
            </a:r>
            <a:r>
              <a:rPr lang="uk-UA" sz="2000" b="1" i="1" dirty="0">
                <a:solidFill>
                  <a:srgbClr val="0000FF"/>
                </a:solidFill>
              </a:rPr>
              <a:t>заочній</a:t>
            </a:r>
            <a:r>
              <a:rPr lang="uk-UA" sz="2000" b="1" dirty="0"/>
              <a:t> формі навчання </a:t>
            </a:r>
            <a:endParaRPr lang="uk-UA" sz="2000" b="1" dirty="0" smtClean="0"/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i="1" dirty="0" smtClean="0">
                <a:solidFill>
                  <a:srgbClr val="0000FF"/>
                </a:solidFill>
              </a:rPr>
              <a:t>   із неспорідненої </a:t>
            </a:r>
            <a:r>
              <a:rPr lang="en-US" sz="2000" b="1" i="1" dirty="0" smtClean="0"/>
              <a:t> </a:t>
            </a:r>
            <a:r>
              <a:rPr lang="uk-UA" sz="2000" b="1" dirty="0" smtClean="0"/>
              <a:t>спеціальності</a:t>
            </a:r>
            <a:endParaRPr lang="ru-RU" sz="2000" b="1" dirty="0"/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>
                <a:solidFill>
                  <a:srgbClr val="0000FF"/>
                </a:solidFill>
              </a:rPr>
              <a:t>5</a:t>
            </a:r>
            <a:r>
              <a:rPr lang="en-US" sz="2000" b="1" dirty="0" smtClean="0">
                <a:solidFill>
                  <a:srgbClr val="0000FF"/>
                </a:solidFill>
              </a:rPr>
              <a:t>)</a:t>
            </a:r>
            <a:r>
              <a:rPr lang="en-US" sz="2000" b="1" dirty="0" smtClean="0">
                <a:solidFill>
                  <a:schemeClr val="accent2"/>
                </a:solidFill>
              </a:rPr>
              <a:t> </a:t>
            </a:r>
            <a:r>
              <a:rPr lang="uk-UA" sz="2000" b="1" dirty="0"/>
              <a:t>шляхом паралельного навчання на </a:t>
            </a:r>
            <a:r>
              <a:rPr lang="uk-UA" sz="2000" b="1" i="1" dirty="0">
                <a:solidFill>
                  <a:srgbClr val="0000FF"/>
                </a:solidFill>
              </a:rPr>
              <a:t>денній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 smtClean="0"/>
              <a:t>формі</a:t>
            </a:r>
            <a:endParaRPr lang="en-US" sz="2000" b="1" dirty="0"/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>
                <a:solidFill>
                  <a:srgbClr val="0000FF"/>
                </a:solidFill>
              </a:rPr>
              <a:t>    </a:t>
            </a:r>
            <a:r>
              <a:rPr lang="uk-UA" sz="2000" b="1" i="1" dirty="0" smtClean="0">
                <a:solidFill>
                  <a:srgbClr val="0000FF"/>
                </a:solidFill>
              </a:rPr>
              <a:t>із неспорідненої </a:t>
            </a:r>
            <a:r>
              <a:rPr lang="en-US" sz="2000" b="1" i="1" dirty="0" smtClean="0">
                <a:solidFill>
                  <a:srgbClr val="0000FF"/>
                </a:solidFill>
              </a:rPr>
              <a:t> </a:t>
            </a:r>
            <a:r>
              <a:rPr lang="uk-UA" sz="2000" b="1" dirty="0" smtClean="0"/>
              <a:t>спеціальності та </a:t>
            </a:r>
            <a:r>
              <a:rPr lang="uk-UA" sz="2000" b="1" dirty="0"/>
              <a:t>на </a:t>
            </a:r>
            <a:r>
              <a:rPr lang="uk-UA" sz="2000" b="1" i="1" dirty="0">
                <a:solidFill>
                  <a:srgbClr val="0000FF"/>
                </a:solidFill>
              </a:rPr>
              <a:t>заочній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/>
              <a:t>формі навчання </a:t>
            </a:r>
            <a:r>
              <a:rPr lang="uk-UA" sz="2000" b="1" dirty="0" smtClean="0"/>
              <a:t>      </a:t>
            </a:r>
          </a:p>
          <a:p>
            <a:pPr indent="457200">
              <a:lnSpc>
                <a:spcPct val="150000"/>
              </a:lnSpc>
              <a:tabLst>
                <a:tab pos="685800" algn="l"/>
              </a:tabLst>
            </a:pPr>
            <a:r>
              <a:rPr lang="uk-UA" sz="2000" b="1" dirty="0" smtClean="0"/>
              <a:t>   за </a:t>
            </a:r>
            <a:r>
              <a:rPr lang="uk-UA" sz="2000" b="1" i="1" dirty="0">
                <a:solidFill>
                  <a:srgbClr val="0000FF"/>
                </a:solidFill>
              </a:rPr>
              <a:t>спорідненою</a:t>
            </a:r>
            <a:r>
              <a:rPr lang="uk-UA" sz="2000" b="1" dirty="0">
                <a:solidFill>
                  <a:schemeClr val="accent2"/>
                </a:solidFill>
              </a:rPr>
              <a:t> </a:t>
            </a:r>
            <a:r>
              <a:rPr lang="uk-UA" sz="2000" b="1" dirty="0" smtClean="0"/>
              <a:t>спеціальністю</a:t>
            </a:r>
            <a:endParaRPr lang="uk-UA" sz="2000" b="1" dirty="0"/>
          </a:p>
        </p:txBody>
      </p:sp>
      <p:pic>
        <p:nvPicPr>
          <p:cNvPr id="3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-99392"/>
            <a:ext cx="854055" cy="864096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1" dirty="0" smtClean="0">
                <a:solidFill>
                  <a:srgbClr val="990000"/>
                </a:solidFill>
              </a:rPr>
              <a:t>1) варіант</a:t>
            </a:r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на основі здобутого ОС </a:t>
            </a:r>
            <a:r>
              <a:rPr lang="uk-UA" sz="2400" b="1" dirty="0" err="1" smtClean="0">
                <a:solidFill>
                  <a:schemeClr val="accent2"/>
                </a:solidFill>
              </a:rPr>
              <a:t>“Бакалавр”</a:t>
            </a:r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 зі </a:t>
            </a:r>
            <a:r>
              <a:rPr lang="uk-UA" sz="2800" b="1" dirty="0" smtClean="0">
                <a:solidFill>
                  <a:srgbClr val="0000FF"/>
                </a:solidFill>
              </a:rPr>
              <a:t>спорідненої</a:t>
            </a:r>
            <a:r>
              <a:rPr lang="uk-UA" sz="2400" b="1" dirty="0" smtClean="0">
                <a:solidFill>
                  <a:schemeClr val="accent2"/>
                </a:solidFill>
              </a:rPr>
              <a:t> спеціальності (1,5</a:t>
            </a:r>
            <a:r>
              <a:rPr lang="uk-UA" sz="2400" b="1" i="1" dirty="0" smtClean="0">
                <a:solidFill>
                  <a:schemeClr val="accent2"/>
                </a:solidFill>
              </a:rPr>
              <a:t> </a:t>
            </a:r>
            <a:r>
              <a:rPr lang="uk-UA" sz="2400" b="1" dirty="0" smtClean="0">
                <a:solidFill>
                  <a:schemeClr val="accent2"/>
                </a:solidFill>
              </a:rPr>
              <a:t>роки)</a:t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" y="1556793"/>
          <a:ext cx="9143999" cy="4657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1462"/>
                <a:gridCol w="3318884"/>
                <a:gridCol w="3133653"/>
              </a:tblGrid>
              <a:tr h="1117899">
                <a:tc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>
                          <a:solidFill>
                            <a:schemeClr val="accent2"/>
                          </a:solidFill>
                        </a:rPr>
                        <a:t>Споріднені напрями підготовки ступеня бакалавра </a:t>
                      </a:r>
                      <a:endParaRPr lang="uk-UA" sz="20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2000" noProof="0" dirty="0" smtClean="0">
                          <a:solidFill>
                            <a:schemeClr val="accent2"/>
                          </a:solidFill>
                        </a:rPr>
                        <a:t>Спеціальності (освітні програми)</a:t>
                      </a:r>
                    </a:p>
                    <a:p>
                      <a:pPr algn="ctr"/>
                      <a:r>
                        <a:rPr lang="uk-UA" sz="2000" noProof="0" dirty="0" smtClean="0">
                          <a:solidFill>
                            <a:schemeClr val="accent2"/>
                          </a:solidFill>
                        </a:rPr>
                        <a:t> ОС «Магістр»</a:t>
                      </a:r>
                      <a:endParaRPr lang="uk-UA" sz="20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337969"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Назва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 Спеціальність</a:t>
                      </a:r>
                      <a:r>
                        <a:rPr lang="uk-UA" sz="2000" baseline="0" dirty="0" smtClean="0"/>
                        <a:t> 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000" dirty="0" smtClean="0"/>
                        <a:t>Освітня програма</a:t>
                      </a:r>
                      <a:endParaRPr lang="uk-UA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180743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ru-RU" sz="2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«Агрономія» 6.090101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2000" b="1" dirty="0" smtClean="0">
                          <a:latin typeface="+mn-lt"/>
                        </a:rPr>
                        <a:t>201</a:t>
                      </a:r>
                      <a:r>
                        <a:rPr lang="uk-UA" sz="2000" b="1" baseline="0" dirty="0" smtClean="0">
                          <a:latin typeface="+mn-lt"/>
                        </a:rPr>
                        <a:t> </a:t>
                      </a: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Агрономія</a:t>
                      </a:r>
                      <a:endParaRPr lang="ru-RU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</a:pPr>
                      <a:endParaRPr lang="ru-RU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Агрономія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Агрохімія і ґрунтознавство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AutoNum type="arabicPeriod"/>
                        <a:tabLst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Селекція і генетика с.-г. культур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9851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 Садівництво та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виноградарство</a:t>
                      </a:r>
                      <a:endParaRPr lang="ru-RU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ru-RU" sz="20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Садівництво та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виноградарство</a:t>
                      </a:r>
                      <a:endParaRPr lang="uk-UA" altLang="ru-RU" sz="20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7" name="Заголовок 1"/>
          <p:cNvSpPr>
            <a:spLocks noGrp="1"/>
          </p:cNvSpPr>
          <p:nvPr>
            <p:ph type="title"/>
          </p:nvPr>
        </p:nvSpPr>
        <p:spPr>
          <a:xfrm>
            <a:off x="250825" y="0"/>
            <a:ext cx="8605838" cy="1557338"/>
          </a:xfrm>
        </p:spPr>
        <p:txBody>
          <a:bodyPr/>
          <a:lstStyle/>
          <a:p>
            <a:r>
              <a:rPr lang="uk-UA" sz="2400" b="1" smtClean="0">
                <a:solidFill>
                  <a:schemeClr val="accent2"/>
                </a:solidFill>
              </a:rPr>
              <a:t/>
            </a:r>
            <a:br>
              <a:rPr lang="uk-UA" sz="2400" b="1" smtClean="0">
                <a:solidFill>
                  <a:schemeClr val="accent2"/>
                </a:solidFill>
              </a:rPr>
            </a:br>
            <a:r>
              <a:rPr lang="uk-UA" sz="2400" b="1" smtClean="0">
                <a:solidFill>
                  <a:srgbClr val="990000"/>
                </a:solidFill>
              </a:rPr>
              <a:t>2) варіант</a:t>
            </a:r>
            <a:br>
              <a:rPr lang="uk-UA" sz="2400" b="1" smtClean="0">
                <a:solidFill>
                  <a:srgbClr val="990000"/>
                </a:solidFill>
              </a:rPr>
            </a:br>
            <a:r>
              <a:rPr lang="uk-UA" sz="2400" b="1" smtClean="0">
                <a:solidFill>
                  <a:schemeClr val="accent2"/>
                </a:solidFill>
              </a:rPr>
              <a:t>на основі здобутого ОС “Бакалавр” </a:t>
            </a:r>
            <a:br>
              <a:rPr lang="uk-UA" sz="2400" b="1" smtClean="0">
                <a:solidFill>
                  <a:schemeClr val="accent2"/>
                </a:solidFill>
              </a:rPr>
            </a:br>
            <a:r>
              <a:rPr lang="uk-UA" sz="2400" b="1" smtClean="0">
                <a:solidFill>
                  <a:schemeClr val="accent2"/>
                </a:solidFill>
              </a:rPr>
              <a:t>із </a:t>
            </a:r>
            <a:r>
              <a:rPr lang="uk-UA" sz="2800" b="1" smtClean="0">
                <a:solidFill>
                  <a:srgbClr val="0000FF"/>
                </a:solidFill>
              </a:rPr>
              <a:t>неспорідненої </a:t>
            </a:r>
            <a:r>
              <a:rPr lang="uk-UA" sz="2400" b="1" smtClean="0">
                <a:solidFill>
                  <a:schemeClr val="accent2"/>
                </a:solidFill>
              </a:rPr>
              <a:t>спеціальності</a:t>
            </a:r>
            <a:br>
              <a:rPr lang="uk-UA" sz="2400" b="1" smtClean="0">
                <a:solidFill>
                  <a:schemeClr val="accent2"/>
                </a:solidFill>
              </a:rPr>
            </a:br>
            <a:r>
              <a:rPr lang="uk-UA" sz="2400" b="1" smtClean="0">
                <a:solidFill>
                  <a:schemeClr val="accent2"/>
                </a:solidFill>
              </a:rPr>
              <a:t>із складанням </a:t>
            </a:r>
            <a:r>
              <a:rPr lang="uk-UA" sz="2400" b="1" i="1" smtClean="0">
                <a:solidFill>
                  <a:srgbClr val="0000FF"/>
                </a:solidFill>
              </a:rPr>
              <a:t>додаткового вступного</a:t>
            </a:r>
            <a:r>
              <a:rPr lang="uk-UA" sz="2400" b="1" i="1" smtClean="0">
                <a:solidFill>
                  <a:schemeClr val="accent2"/>
                </a:solidFill>
              </a:rPr>
              <a:t> випробування</a:t>
            </a:r>
            <a:r>
              <a:rPr lang="uk-UA" sz="2400" smtClean="0"/>
              <a:t/>
            </a:r>
            <a:br>
              <a:rPr lang="uk-UA" sz="2400" smtClean="0"/>
            </a:br>
            <a:endParaRPr lang="uk-UA" sz="2400" smtClean="0"/>
          </a:p>
        </p:txBody>
      </p:sp>
      <p:graphicFrame>
        <p:nvGraphicFramePr>
          <p:cNvPr id="281646" name="Group 46"/>
          <p:cNvGraphicFramePr>
            <a:graphicFrameLocks noGrp="1"/>
          </p:cNvGraphicFramePr>
          <p:nvPr/>
        </p:nvGraphicFramePr>
        <p:xfrm>
          <a:off x="1" y="1557339"/>
          <a:ext cx="9144000" cy="5239534"/>
        </p:xfrm>
        <a:graphic>
          <a:graphicData uri="http://schemas.openxmlformats.org/drawingml/2006/table">
            <a:tbl>
              <a:tblPr/>
              <a:tblGrid>
                <a:gridCol w="2051719"/>
                <a:gridCol w="864096"/>
                <a:gridCol w="3528392"/>
                <a:gridCol w="2699793"/>
              </a:tblGrid>
              <a:tr h="43150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Спеціальності ОС «Бакалавр»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Не споріднені спеціальності ступеня магістра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(ОКР спеціаліста)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897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Назва/код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Назва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Додаткове вступне випробування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458316"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uk-UA" altLang="ru-RU" sz="2000" b="1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«Агрономія» 6.090101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035.04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Філологія (германські мови та літератури (переклад))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(Англійська мова та друга іноземна мова, Німецька мова та друга іноземна мова)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Науково-технічний переклад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91663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Екологія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Загальна екологія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3326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Захист і карантин рослин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Хімічний і біологічний захист рослин</a:t>
                      </a:r>
                      <a:endParaRPr kumimoji="0" lang="ru-RU" alt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7240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73050" algn="l"/>
                          <a:tab pos="2636838" algn="ctr"/>
                          <a:tab pos="2968625" algn="ctr"/>
                          <a:tab pos="5273675" algn="r"/>
                          <a:tab pos="5940425" algn="r"/>
                        </a:tabLst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Лісове господарство </a:t>
                      </a:r>
                      <a:r>
                        <a:rPr kumimoji="0" lang="uk-UA" altLang="ru-RU" sz="16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(Лісове господарство)</a:t>
                      </a:r>
                      <a:endParaRPr kumimoji="0" lang="ru-RU" altLang="ru-RU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Лісівництво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7498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ru-RU" sz="2000" b="1" i="0" u="none" strike="noStrike" kern="1200" cap="none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Садово-паркове господарство 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 дисциплін з садово-паркового господарства</a:t>
                      </a:r>
                      <a:endParaRPr kumimoji="0" lang="ru-RU" alt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52" marR="59852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605838" cy="1412776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3</a:t>
            </a:r>
            <a:r>
              <a:rPr lang="uk-UA" sz="2400" b="1" dirty="0" smtClean="0">
                <a:solidFill>
                  <a:srgbClr val="990000"/>
                </a:solidFill>
              </a:rPr>
              <a:t>) варіант</a:t>
            </a:r>
            <a:br>
              <a:rPr lang="uk-UA" sz="2400" b="1" dirty="0" smtClean="0">
                <a:solidFill>
                  <a:srgbClr val="990000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на основі здобутого ОС </a:t>
            </a:r>
            <a:r>
              <a:rPr lang="uk-UA" sz="2400" b="1" dirty="0" err="1" smtClean="0">
                <a:solidFill>
                  <a:schemeClr val="accent2"/>
                </a:solidFill>
              </a:rPr>
              <a:t>“Бакалавр”</a:t>
            </a:r>
            <a:r>
              <a:rPr lang="uk-UA" sz="2400" b="1" dirty="0" smtClean="0">
                <a:solidFill>
                  <a:schemeClr val="accent2"/>
                </a:solidFill>
              </a:rPr>
              <a:t> </a:t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із </a:t>
            </a:r>
            <a:r>
              <a:rPr lang="uk-UA" sz="2400" b="1" dirty="0" smtClean="0">
                <a:solidFill>
                  <a:srgbClr val="990000"/>
                </a:solidFill>
              </a:rPr>
              <a:t>будь-якої</a:t>
            </a:r>
            <a:r>
              <a:rPr lang="uk-UA" sz="2800" b="1" dirty="0" smtClean="0">
                <a:solidFill>
                  <a:srgbClr val="0000FF"/>
                </a:solidFill>
              </a:rPr>
              <a:t> </a:t>
            </a:r>
            <a:r>
              <a:rPr lang="uk-UA" sz="2400" b="1" dirty="0" smtClean="0">
                <a:solidFill>
                  <a:schemeClr val="accent2"/>
                </a:solidFill>
              </a:rPr>
              <a:t>спеціальності зі</a:t>
            </a:r>
            <a:r>
              <a:rPr lang="uk-UA" sz="2400" b="1" dirty="0" smtClean="0">
                <a:solidFill>
                  <a:srgbClr val="0000FF"/>
                </a:solidFill>
              </a:rPr>
              <a:t> складанням</a:t>
            </a:r>
            <a:r>
              <a:rPr lang="uk-UA" sz="2400" b="1" dirty="0" smtClean="0">
                <a:solidFill>
                  <a:schemeClr val="accent2"/>
                </a:solidFill>
              </a:rPr>
              <a:t> </a:t>
            </a:r>
            <a:r>
              <a:rPr lang="uk-UA" sz="2400" b="1" i="1" dirty="0" smtClean="0">
                <a:solidFill>
                  <a:srgbClr val="0000FF"/>
                </a:solidFill>
              </a:rPr>
              <a:t>додаткового вступного випробування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</p:txBody>
      </p:sp>
      <p:graphicFrame>
        <p:nvGraphicFramePr>
          <p:cNvPr id="319850" name="Group 362"/>
          <p:cNvGraphicFramePr>
            <a:graphicFrameLocks noGrp="1"/>
          </p:cNvGraphicFramePr>
          <p:nvPr/>
        </p:nvGraphicFramePr>
        <p:xfrm>
          <a:off x="0" y="1484785"/>
          <a:ext cx="9143999" cy="5223674"/>
        </p:xfrm>
        <a:graphic>
          <a:graphicData uri="http://schemas.openxmlformats.org/drawingml/2006/table">
            <a:tbl>
              <a:tblPr/>
              <a:tblGrid>
                <a:gridCol w="611560"/>
                <a:gridCol w="2232248"/>
                <a:gridCol w="3456384"/>
                <a:gridCol w="2843807"/>
              </a:tblGrid>
              <a:tr h="710914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Не </a:t>
                      </a: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споріднені (специфічні) спеціальності ступеня магістра (ОКР спеціаліста)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Вступні випробування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018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Спеціальність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Освітня програма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8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теорія</a:t>
                      </a:r>
                      <a:endParaRPr lang="ru-RU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0002"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073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Менеджмент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Адміністративний менеджмент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7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Менеджмент організацій і адміністрування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4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Менеджмент зовнішньоекономічної діяльності</a:t>
                      </a:r>
                      <a:endParaRPr kumimoji="0" lang="uk-UA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345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i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Управління інвестиційною діяльністю та міжнародними проектами</a:t>
                      </a:r>
                      <a:endParaRPr kumimoji="0" lang="uk-UA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0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Дорадництво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7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Управління інноваційною діяльністю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872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Управління навчальним закладом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1" y="-99391"/>
            <a:ext cx="899591" cy="910168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50825" y="0"/>
            <a:ext cx="8605838" cy="1557338"/>
          </a:xfrm>
        </p:spPr>
        <p:txBody>
          <a:bodyPr/>
          <a:lstStyle/>
          <a:p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en-US" sz="2400" b="1" dirty="0" smtClean="0">
                <a:solidFill>
                  <a:srgbClr val="990000"/>
                </a:solidFill>
              </a:rPr>
              <a:t> 3</a:t>
            </a:r>
            <a:r>
              <a:rPr lang="uk-UA" sz="2400" b="1" dirty="0" smtClean="0">
                <a:solidFill>
                  <a:srgbClr val="990000"/>
                </a:solidFill>
              </a:rPr>
              <a:t>) варіант (продовження)</a:t>
            </a:r>
            <a:r>
              <a:rPr lang="uk-UA" sz="2400" b="1" dirty="0" smtClean="0">
                <a:solidFill>
                  <a:schemeClr val="accent2"/>
                </a:solidFill>
              </a:rPr>
              <a:t> </a:t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на основі здобутого ОС </a:t>
            </a:r>
            <a:r>
              <a:rPr lang="uk-UA" sz="2400" b="1" dirty="0" err="1" smtClean="0">
                <a:solidFill>
                  <a:schemeClr val="accent2"/>
                </a:solidFill>
              </a:rPr>
              <a:t>“Бакалавр”</a:t>
            </a:r>
            <a:r>
              <a:rPr lang="uk-UA" sz="2400" b="1" dirty="0" smtClean="0">
                <a:solidFill>
                  <a:schemeClr val="accent2"/>
                </a:solidFill>
              </a:rPr>
              <a:t> </a:t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chemeClr val="accent2"/>
                </a:solidFill>
              </a:rPr>
              <a:t>  із </a:t>
            </a:r>
            <a:r>
              <a:rPr lang="uk-UA" sz="2400" b="1" dirty="0" smtClean="0">
                <a:solidFill>
                  <a:srgbClr val="990000"/>
                </a:solidFill>
              </a:rPr>
              <a:t>будь-якої</a:t>
            </a:r>
            <a:r>
              <a:rPr lang="uk-UA" sz="2800" b="1" dirty="0" smtClean="0">
                <a:solidFill>
                  <a:srgbClr val="0000FF"/>
                </a:solidFill>
              </a:rPr>
              <a:t> </a:t>
            </a:r>
            <a:r>
              <a:rPr lang="uk-UA" sz="2400" b="1" dirty="0" smtClean="0">
                <a:solidFill>
                  <a:schemeClr val="accent2"/>
                </a:solidFill>
              </a:rPr>
              <a:t>спеціальності зі</a:t>
            </a:r>
            <a:r>
              <a:rPr lang="uk-UA" sz="2400" b="1" dirty="0" smtClean="0">
                <a:solidFill>
                  <a:srgbClr val="0000FF"/>
                </a:solidFill>
              </a:rPr>
              <a:t> складанням</a:t>
            </a:r>
            <a:r>
              <a:rPr lang="uk-UA" sz="2400" b="1" dirty="0" smtClean="0">
                <a:solidFill>
                  <a:schemeClr val="accent2"/>
                </a:solidFill>
              </a:rPr>
              <a:t> </a:t>
            </a:r>
            <a:r>
              <a:rPr lang="uk-UA" sz="2400" b="1" i="1" dirty="0" smtClean="0">
                <a:solidFill>
                  <a:srgbClr val="0000FF"/>
                </a:solidFill>
              </a:rPr>
              <a:t>додаткового вступного випробування</a:t>
            </a:r>
            <a:r>
              <a:rPr lang="uk-UA" sz="2400" dirty="0" smtClean="0"/>
              <a:t/>
            </a:r>
            <a:br>
              <a:rPr lang="uk-UA" sz="2400" dirty="0" smtClean="0"/>
            </a:br>
            <a:endParaRPr lang="uk-UA" sz="2400" dirty="0" smtClean="0"/>
          </a:p>
        </p:txBody>
      </p:sp>
      <p:graphicFrame>
        <p:nvGraphicFramePr>
          <p:cNvPr id="319850" name="Group 362"/>
          <p:cNvGraphicFramePr>
            <a:graphicFrameLocks noGrp="1"/>
          </p:cNvGraphicFramePr>
          <p:nvPr/>
        </p:nvGraphicFramePr>
        <p:xfrm>
          <a:off x="1" y="1556792"/>
          <a:ext cx="9143999" cy="6083696"/>
        </p:xfrm>
        <a:graphic>
          <a:graphicData uri="http://schemas.openxmlformats.org/drawingml/2006/table">
            <a:tbl>
              <a:tblPr/>
              <a:tblGrid>
                <a:gridCol w="611560"/>
                <a:gridCol w="2232248"/>
                <a:gridCol w="3456384"/>
                <a:gridCol w="2843807"/>
              </a:tblGrid>
              <a:tr h="689085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Не споріднені (специфічні) спеціальності ступеня магістра (ОКР спеціаліста)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Вступні випробування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90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Код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Спеціальність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Освітня програма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659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Підприємництво, торгівля та БД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altLang="ru-RU" sz="1600" b="1" dirty="0" smtClean="0"/>
                        <a:t>Підприємництво, торгівля </a:t>
                      </a:r>
                    </a:p>
                    <a:p>
                      <a:pPr algn="ctr"/>
                      <a:r>
                        <a:rPr lang="uk-UA" altLang="ru-RU" sz="1600" b="1" dirty="0" smtClean="0"/>
                        <a:t>та </a:t>
                      </a: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біржова діяльність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Економічна теорія</a:t>
                      </a:r>
                      <a:endParaRPr lang="ru-RU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574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Економіка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altLang="ru-RU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Прикладна  економіка</a:t>
                      </a:r>
                      <a:endParaRPr kumimoji="0" lang="uk-UA" sz="16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0636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Освітні, педагогічні науки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Педагогіка вищої школи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Комплекс гуманітарних дисциплін</a:t>
                      </a:r>
                      <a:endParaRPr lang="ru-RU" sz="1600" b="1" dirty="0" smtClean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8913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Метрологія та інформаційно-вимірювальна техніка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Якість, стандартизація та сертифікація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Стандартизація, сертифікація та метрологічне забезпечення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621" marR="61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uk-UA" sz="1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Соціальна робота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621" marR="61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Соціальна робота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Комплекс гум. дисциплін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621" marR="61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Електроенергетика, електротехніка та електромеханіка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Електроенергетика, електротехніка та електромеханіка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Теоретичні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основи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електротехніки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621" marR="61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Автоматизація та комп’ютерно-інтегровані технології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Автоматизація та комп’ютерно-інтегровані технології</a:t>
                      </a:r>
                      <a:endParaRPr lang="en-US" sz="1600" b="1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Теоретичні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основи</a:t>
                      </a: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автоматики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44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081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621" marR="61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ru-R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Право </a:t>
                      </a:r>
                      <a:endParaRPr kumimoji="0" lang="ru-RU" sz="16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621" marR="6162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Комп-кс</a:t>
                      </a: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uk-UA" sz="1600" b="1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юрид</a:t>
                      </a:r>
                      <a:r>
                        <a:rPr kumimoji="0" lang="uk-UA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дисциплін</a:t>
                      </a:r>
                      <a:endParaRPr kumimoji="0" lang="ru-RU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4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404813"/>
            <a:ext cx="8229600" cy="1371600"/>
          </a:xfrm>
        </p:spPr>
        <p:txBody>
          <a:bodyPr/>
          <a:lstStyle/>
          <a:p>
            <a:pPr algn="ctr" eaLnBrk="1" hangingPunct="1"/>
            <a:r>
              <a:rPr lang="uk-UA" sz="4000" b="1" dirty="0" smtClean="0">
                <a:solidFill>
                  <a:schemeClr val="bg2"/>
                </a:solidFill>
              </a:rPr>
              <a:t>Безперервність ступеневої освіти в </a:t>
            </a:r>
            <a:r>
              <a:rPr lang="uk-UA" sz="4000" b="1" dirty="0" err="1" smtClean="0">
                <a:solidFill>
                  <a:schemeClr val="bg2"/>
                </a:solidFill>
              </a:rPr>
              <a:t>НУБіП</a:t>
            </a:r>
            <a:r>
              <a:rPr lang="uk-UA" sz="4000" b="1" dirty="0" smtClean="0">
                <a:solidFill>
                  <a:schemeClr val="bg2"/>
                </a:solidFill>
              </a:rPr>
              <a:t> України</a:t>
            </a:r>
            <a:endParaRPr lang="ru-RU" sz="4000" b="1" dirty="0" smtClean="0">
              <a:solidFill>
                <a:schemeClr val="bg2"/>
              </a:solidFill>
            </a:endParaRPr>
          </a:p>
        </p:txBody>
      </p:sp>
      <p:sp>
        <p:nvSpPr>
          <p:cNvPr id="153602" name="AutoShape 3" descr="5%"/>
          <p:cNvSpPr>
            <a:spLocks noChangeAspect="1" noChangeArrowheads="1"/>
          </p:cNvSpPr>
          <p:nvPr/>
        </p:nvSpPr>
        <p:spPr bwMode="auto">
          <a:xfrm>
            <a:off x="0" y="1773238"/>
            <a:ext cx="9144000" cy="508476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3" name="AutoShape 4"/>
          <p:cNvSpPr>
            <a:spLocks noChangeArrowheads="1"/>
          </p:cNvSpPr>
          <p:nvPr/>
        </p:nvSpPr>
        <p:spPr bwMode="auto">
          <a:xfrm rot="-7014955">
            <a:off x="6992144" y="5353844"/>
            <a:ext cx="508000" cy="690562"/>
          </a:xfrm>
          <a:prstGeom prst="curvedUpArrow">
            <a:avLst>
              <a:gd name="adj1" fmla="val 20000"/>
              <a:gd name="adj2" fmla="val 40000"/>
              <a:gd name="adj3" fmla="val 45312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4" name="AutoShape 5"/>
          <p:cNvSpPr>
            <a:spLocks noChangeArrowheads="1"/>
          </p:cNvSpPr>
          <p:nvPr/>
        </p:nvSpPr>
        <p:spPr bwMode="auto">
          <a:xfrm rot="-7014955">
            <a:off x="6130132" y="4647406"/>
            <a:ext cx="508000" cy="690563"/>
          </a:xfrm>
          <a:prstGeom prst="curvedUpArrow">
            <a:avLst>
              <a:gd name="adj1" fmla="val 20000"/>
              <a:gd name="adj2" fmla="val 40000"/>
              <a:gd name="adj3" fmla="val 45313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5" name="AutoShape 6"/>
          <p:cNvSpPr>
            <a:spLocks noChangeArrowheads="1"/>
          </p:cNvSpPr>
          <p:nvPr/>
        </p:nvSpPr>
        <p:spPr bwMode="auto">
          <a:xfrm rot="-7014955">
            <a:off x="5439569" y="3940969"/>
            <a:ext cx="508000" cy="690562"/>
          </a:xfrm>
          <a:prstGeom prst="curvedUpArrow">
            <a:avLst>
              <a:gd name="adj1" fmla="val 20000"/>
              <a:gd name="adj2" fmla="val 40000"/>
              <a:gd name="adj3" fmla="val 45312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6" name="AutoShape 7"/>
          <p:cNvSpPr>
            <a:spLocks noChangeArrowheads="1"/>
          </p:cNvSpPr>
          <p:nvPr/>
        </p:nvSpPr>
        <p:spPr bwMode="auto">
          <a:xfrm rot="-7014955">
            <a:off x="4232275" y="3233738"/>
            <a:ext cx="508000" cy="692150"/>
          </a:xfrm>
          <a:prstGeom prst="curvedUpArrow">
            <a:avLst>
              <a:gd name="adj1" fmla="val 20000"/>
              <a:gd name="adj2" fmla="val 40000"/>
              <a:gd name="adj3" fmla="val 45417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07" name="Text Box 8"/>
          <p:cNvSpPr txBox="1">
            <a:spLocks noChangeArrowheads="1"/>
          </p:cNvSpPr>
          <p:nvPr/>
        </p:nvSpPr>
        <p:spPr bwMode="auto">
          <a:xfrm>
            <a:off x="1208088" y="3186113"/>
            <a:ext cx="2930525" cy="563562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endParaRPr lang="uk-UA">
              <a:solidFill>
                <a:srgbClr val="000080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uk-UA">
                <a:solidFill>
                  <a:srgbClr val="000080"/>
                </a:solidFill>
              </a:rPr>
              <a:t>Доктор наук</a:t>
            </a:r>
            <a:endParaRPr lang="ru-RU">
              <a:solidFill>
                <a:srgbClr val="000080"/>
              </a:solidFill>
            </a:endParaRPr>
          </a:p>
        </p:txBody>
      </p:sp>
      <p:sp>
        <p:nvSpPr>
          <p:cNvPr id="153608" name="Text Box 9"/>
          <p:cNvSpPr txBox="1">
            <a:spLocks noChangeArrowheads="1"/>
          </p:cNvSpPr>
          <p:nvPr/>
        </p:nvSpPr>
        <p:spPr bwMode="auto">
          <a:xfrm>
            <a:off x="2933700" y="3892550"/>
            <a:ext cx="2413000" cy="563563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000">
                <a:solidFill>
                  <a:srgbClr val="000080"/>
                </a:solidFill>
              </a:rPr>
              <a:t>Доктор філософії</a:t>
            </a:r>
            <a:r>
              <a:rPr lang="ru-RU" sz="2000" b="1"/>
              <a:t> </a:t>
            </a:r>
          </a:p>
        </p:txBody>
      </p:sp>
      <p:sp>
        <p:nvSpPr>
          <p:cNvPr id="153609" name="Text Box 10"/>
          <p:cNvSpPr txBox="1">
            <a:spLocks noChangeArrowheads="1"/>
          </p:cNvSpPr>
          <p:nvPr/>
        </p:nvSpPr>
        <p:spPr bwMode="auto">
          <a:xfrm>
            <a:off x="3624263" y="4598988"/>
            <a:ext cx="2414587" cy="56356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endParaRPr lang="uk-UA" b="1">
              <a:solidFill>
                <a:srgbClr val="000080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uk-UA" b="1">
                <a:solidFill>
                  <a:srgbClr val="000080"/>
                </a:solidFill>
              </a:rPr>
              <a:t>Магістр</a:t>
            </a:r>
            <a:endParaRPr lang="uk-UA" sz="1600" b="1">
              <a:solidFill>
                <a:srgbClr val="000080"/>
              </a:solidFill>
              <a:latin typeface="Times New Roman" pitchFamily="18" charset="0"/>
            </a:endParaRPr>
          </a:p>
        </p:txBody>
      </p:sp>
      <p:sp>
        <p:nvSpPr>
          <p:cNvPr id="153610" name="Text Box 11"/>
          <p:cNvSpPr txBox="1">
            <a:spLocks noChangeArrowheads="1"/>
          </p:cNvSpPr>
          <p:nvPr/>
        </p:nvSpPr>
        <p:spPr bwMode="auto">
          <a:xfrm>
            <a:off x="4484688" y="5303838"/>
            <a:ext cx="2414587" cy="56515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endParaRPr lang="uk-UA" sz="1400" b="1">
              <a:solidFill>
                <a:srgbClr val="00008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uk-UA" sz="1400" b="1">
                <a:solidFill>
                  <a:srgbClr val="000080"/>
                </a:solidFill>
              </a:rPr>
              <a:t>Бакалавр</a:t>
            </a:r>
            <a:endParaRPr lang="ru-RU"/>
          </a:p>
        </p:txBody>
      </p:sp>
      <p:sp>
        <p:nvSpPr>
          <p:cNvPr id="153611" name="Text Box 12"/>
          <p:cNvSpPr txBox="1">
            <a:spLocks noChangeArrowheads="1"/>
          </p:cNvSpPr>
          <p:nvPr/>
        </p:nvSpPr>
        <p:spPr bwMode="auto">
          <a:xfrm>
            <a:off x="5865813" y="6010275"/>
            <a:ext cx="2414587" cy="565150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 sz="1200" b="1">
                <a:solidFill>
                  <a:srgbClr val="000080"/>
                </a:solidFill>
              </a:rPr>
              <a:t>Молодший</a:t>
            </a:r>
          </a:p>
          <a:p>
            <a:pPr algn="ctr"/>
            <a:r>
              <a:rPr lang="uk-UA" sz="1200" b="1">
                <a:solidFill>
                  <a:srgbClr val="000080"/>
                </a:solidFill>
              </a:rPr>
              <a:t>бакалавр</a:t>
            </a:r>
            <a:endParaRPr lang="ru-RU"/>
          </a:p>
        </p:txBody>
      </p:sp>
      <p:pic>
        <p:nvPicPr>
          <p:cNvPr id="153612" name="Picture 13" descr="1890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588" y="3213100"/>
            <a:ext cx="1655762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3" name="Picture 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773238"/>
            <a:ext cx="19081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4" name="Picture 1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050" y="5229225"/>
            <a:ext cx="2160588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15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860800"/>
            <a:ext cx="1871663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16" name="AutoShape 17" descr="5%"/>
          <p:cNvSpPr>
            <a:spLocks noChangeAspect="1" noChangeArrowheads="1"/>
          </p:cNvSpPr>
          <p:nvPr/>
        </p:nvSpPr>
        <p:spPr bwMode="auto">
          <a:xfrm>
            <a:off x="4500563" y="6008688"/>
            <a:ext cx="2087562" cy="849312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17" name="AutoShape 18"/>
          <p:cNvSpPr>
            <a:spLocks noChangeArrowheads="1"/>
          </p:cNvSpPr>
          <p:nvPr/>
        </p:nvSpPr>
        <p:spPr bwMode="auto">
          <a:xfrm rot="-7014955">
            <a:off x="6992144" y="5353844"/>
            <a:ext cx="508000" cy="690562"/>
          </a:xfrm>
          <a:prstGeom prst="curvedUpArrow">
            <a:avLst>
              <a:gd name="adj1" fmla="val 20000"/>
              <a:gd name="adj2" fmla="val 40000"/>
              <a:gd name="adj3" fmla="val 45312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18" name="AutoShape 19"/>
          <p:cNvSpPr>
            <a:spLocks noChangeArrowheads="1"/>
          </p:cNvSpPr>
          <p:nvPr/>
        </p:nvSpPr>
        <p:spPr bwMode="auto">
          <a:xfrm rot="-7014955">
            <a:off x="6130132" y="4647406"/>
            <a:ext cx="508000" cy="690563"/>
          </a:xfrm>
          <a:prstGeom prst="curvedUpArrow">
            <a:avLst>
              <a:gd name="adj1" fmla="val 20000"/>
              <a:gd name="adj2" fmla="val 40000"/>
              <a:gd name="adj3" fmla="val 45313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19" name="AutoShape 20"/>
          <p:cNvSpPr>
            <a:spLocks noChangeArrowheads="1"/>
          </p:cNvSpPr>
          <p:nvPr/>
        </p:nvSpPr>
        <p:spPr bwMode="auto">
          <a:xfrm rot="-7014955">
            <a:off x="5439569" y="3940969"/>
            <a:ext cx="508000" cy="690562"/>
          </a:xfrm>
          <a:prstGeom prst="curvedUpArrow">
            <a:avLst>
              <a:gd name="adj1" fmla="val 20000"/>
              <a:gd name="adj2" fmla="val 40000"/>
              <a:gd name="adj3" fmla="val 45312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20" name="AutoShape 21"/>
          <p:cNvSpPr>
            <a:spLocks noChangeArrowheads="1"/>
          </p:cNvSpPr>
          <p:nvPr/>
        </p:nvSpPr>
        <p:spPr bwMode="auto">
          <a:xfrm rot="-7014955">
            <a:off x="4232275" y="3233738"/>
            <a:ext cx="508000" cy="692150"/>
          </a:xfrm>
          <a:prstGeom prst="curvedUpArrow">
            <a:avLst>
              <a:gd name="adj1" fmla="val 20000"/>
              <a:gd name="adj2" fmla="val 40000"/>
              <a:gd name="adj3" fmla="val 45417"/>
            </a:avLst>
          </a:prstGeom>
          <a:solidFill>
            <a:srgbClr val="CCEC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21" name="Text Box 22"/>
          <p:cNvSpPr txBox="1">
            <a:spLocks noChangeArrowheads="1"/>
          </p:cNvSpPr>
          <p:nvPr/>
        </p:nvSpPr>
        <p:spPr bwMode="auto">
          <a:xfrm>
            <a:off x="1208088" y="3186113"/>
            <a:ext cx="2930525" cy="563562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endParaRPr lang="uk-UA">
              <a:solidFill>
                <a:srgbClr val="000080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uk-UA">
                <a:solidFill>
                  <a:srgbClr val="000080"/>
                </a:solidFill>
              </a:rPr>
              <a:t>Доктор наук</a:t>
            </a:r>
            <a:endParaRPr lang="ru-RU">
              <a:solidFill>
                <a:srgbClr val="000080"/>
              </a:solidFill>
            </a:endParaRPr>
          </a:p>
        </p:txBody>
      </p:sp>
      <p:sp>
        <p:nvSpPr>
          <p:cNvPr id="153622" name="Text Box 23"/>
          <p:cNvSpPr txBox="1">
            <a:spLocks noChangeArrowheads="1"/>
          </p:cNvSpPr>
          <p:nvPr/>
        </p:nvSpPr>
        <p:spPr bwMode="auto">
          <a:xfrm>
            <a:off x="2933700" y="3892550"/>
            <a:ext cx="2413000" cy="563563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solidFill>
                  <a:srgbClr val="000080"/>
                </a:solidFill>
              </a:rPr>
              <a:t>Доктор філософії</a:t>
            </a:r>
            <a:r>
              <a:rPr lang="ru-RU" b="1"/>
              <a:t> </a:t>
            </a:r>
          </a:p>
        </p:txBody>
      </p:sp>
      <p:sp>
        <p:nvSpPr>
          <p:cNvPr id="153623" name="Text Box 24"/>
          <p:cNvSpPr txBox="1">
            <a:spLocks noChangeArrowheads="1"/>
          </p:cNvSpPr>
          <p:nvPr/>
        </p:nvSpPr>
        <p:spPr bwMode="auto">
          <a:xfrm>
            <a:off x="3624263" y="4598988"/>
            <a:ext cx="2414587" cy="563562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60000"/>
              </a:lnSpc>
            </a:pPr>
            <a:endParaRPr lang="uk-UA" b="1">
              <a:solidFill>
                <a:srgbClr val="000080"/>
              </a:solidFill>
            </a:endParaRPr>
          </a:p>
          <a:p>
            <a:pPr algn="ctr">
              <a:lnSpc>
                <a:spcPct val="60000"/>
              </a:lnSpc>
            </a:pPr>
            <a:r>
              <a:rPr lang="uk-UA" b="1">
                <a:solidFill>
                  <a:srgbClr val="000080"/>
                </a:solidFill>
              </a:rPr>
              <a:t>Магістр</a:t>
            </a:r>
            <a:endParaRPr lang="uk-UA" sz="1600" b="1">
              <a:solidFill>
                <a:srgbClr val="000080"/>
              </a:solidFill>
              <a:latin typeface="Times New Roman" pitchFamily="18" charset="0"/>
            </a:endParaRPr>
          </a:p>
        </p:txBody>
      </p:sp>
      <p:sp>
        <p:nvSpPr>
          <p:cNvPr id="153624" name="Text Box 25"/>
          <p:cNvSpPr txBox="1">
            <a:spLocks noChangeArrowheads="1"/>
          </p:cNvSpPr>
          <p:nvPr/>
        </p:nvSpPr>
        <p:spPr bwMode="auto">
          <a:xfrm>
            <a:off x="4484688" y="5303838"/>
            <a:ext cx="2414587" cy="565150"/>
          </a:xfrm>
          <a:prstGeom prst="rect">
            <a:avLst/>
          </a:prstGeom>
          <a:solidFill>
            <a:schemeClr val="accent1"/>
          </a:solidFill>
          <a:ln w="9525" cap="rnd">
            <a:solidFill>
              <a:schemeClr val="bg2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70000"/>
              </a:lnSpc>
            </a:pPr>
            <a:endParaRPr lang="uk-UA" sz="1400" b="1">
              <a:solidFill>
                <a:srgbClr val="000080"/>
              </a:solidFill>
            </a:endParaRPr>
          </a:p>
          <a:p>
            <a:pPr algn="ctr">
              <a:lnSpc>
                <a:spcPct val="70000"/>
              </a:lnSpc>
            </a:pPr>
            <a:r>
              <a:rPr lang="uk-UA">
                <a:solidFill>
                  <a:srgbClr val="000080"/>
                </a:solidFill>
              </a:rPr>
              <a:t>Бакалавр</a:t>
            </a:r>
            <a:endParaRPr lang="ru-RU"/>
          </a:p>
        </p:txBody>
      </p:sp>
      <p:sp>
        <p:nvSpPr>
          <p:cNvPr id="153625" name="Text Box 26"/>
          <p:cNvSpPr txBox="1">
            <a:spLocks noChangeArrowheads="1"/>
          </p:cNvSpPr>
          <p:nvPr/>
        </p:nvSpPr>
        <p:spPr bwMode="auto">
          <a:xfrm>
            <a:off x="5865813" y="6010275"/>
            <a:ext cx="2414587" cy="565150"/>
          </a:xfrm>
          <a:prstGeom prst="rect">
            <a:avLst/>
          </a:prstGeom>
          <a:solidFill>
            <a:schemeClr val="accent1"/>
          </a:solidFill>
          <a:ln w="9525" cap="rnd">
            <a:solidFill>
              <a:srgbClr val="00000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uk-UA">
                <a:solidFill>
                  <a:srgbClr val="000080"/>
                </a:solidFill>
              </a:rPr>
              <a:t>Молодший</a:t>
            </a:r>
          </a:p>
          <a:p>
            <a:pPr algn="ctr"/>
            <a:r>
              <a:rPr lang="uk-UA">
                <a:solidFill>
                  <a:srgbClr val="000080"/>
                </a:solidFill>
              </a:rPr>
              <a:t>бакалавр</a:t>
            </a:r>
            <a:endParaRPr lang="ru-RU"/>
          </a:p>
        </p:txBody>
      </p:sp>
      <p:pic>
        <p:nvPicPr>
          <p:cNvPr id="28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-99392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80728"/>
          </a:xfrm>
        </p:spPr>
        <p:txBody>
          <a:bodyPr/>
          <a:lstStyle/>
          <a:p>
            <a:r>
              <a:rPr lang="uk-UA" sz="2400" b="1" dirty="0" smtClean="0">
                <a:solidFill>
                  <a:srgbClr val="990000"/>
                </a:solidFill>
              </a:rPr>
              <a:t>4) Варіант</a:t>
            </a:r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rgbClr val="0000FF"/>
                </a:solidFill>
              </a:rPr>
              <a:t>паралельне </a:t>
            </a:r>
            <a:r>
              <a:rPr lang="uk-UA" sz="2400" b="1" dirty="0" smtClean="0">
                <a:solidFill>
                  <a:schemeClr val="accent2"/>
                </a:solidFill>
              </a:rPr>
              <a:t>навчання</a:t>
            </a:r>
            <a:r>
              <a:rPr lang="uk-UA" sz="2400" b="1" dirty="0" smtClean="0">
                <a:solidFill>
                  <a:srgbClr val="0000FF"/>
                </a:solidFill>
              </a:rPr>
              <a:t>  на денній </a:t>
            </a:r>
            <a:r>
              <a:rPr lang="uk-UA" sz="2400" b="1" dirty="0" smtClean="0">
                <a:solidFill>
                  <a:schemeClr val="accent2"/>
                </a:solidFill>
              </a:rPr>
              <a:t>формі за </a:t>
            </a:r>
            <a:r>
              <a:rPr lang="uk-UA" sz="2400" b="1" dirty="0" smtClean="0">
                <a:solidFill>
                  <a:srgbClr val="0000FF"/>
                </a:solidFill>
              </a:rPr>
              <a:t>споріднено</a:t>
            </a:r>
            <a:r>
              <a:rPr lang="uk-UA" sz="2400" b="1" dirty="0" smtClean="0">
                <a:solidFill>
                  <a:schemeClr val="accent2"/>
                </a:solidFill>
              </a:rPr>
              <a:t>ю спеціальністю (1,5 роки)</a:t>
            </a:r>
            <a:endParaRPr lang="uk-UA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187624" y="4437112"/>
            <a:ext cx="6984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на </a:t>
            </a:r>
            <a:r>
              <a:rPr lang="uk-UA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заочній  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формі </a:t>
            </a:r>
            <a:r>
              <a:rPr lang="uk-UA" sz="2400" b="1" dirty="0" smtClean="0">
                <a:solidFill>
                  <a:schemeClr val="accent2"/>
                </a:solidFill>
              </a:rPr>
              <a:t>(1,5 роки) 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за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не спорідненою  чи специфічною 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спеціальністю/освітньою програмою</a:t>
            </a:r>
          </a:p>
        </p:txBody>
      </p:sp>
      <p:sp>
        <p:nvSpPr>
          <p:cNvPr id="6" name="Плюс 5"/>
          <p:cNvSpPr/>
          <p:nvPr/>
        </p:nvSpPr>
        <p:spPr>
          <a:xfrm>
            <a:off x="4355976" y="3789040"/>
            <a:ext cx="648072" cy="5543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99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412776"/>
          <a:ext cx="9144000" cy="220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2304256"/>
                <a:gridCol w="3347864"/>
              </a:tblGrid>
              <a:tr h="6162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chemeClr val="accent2"/>
                          </a:solidFill>
                        </a:rPr>
                        <a:t>Споріднені</a:t>
                      </a:r>
                      <a:r>
                        <a:rPr lang="uk-UA" sz="1600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accent2"/>
                          </a:solidFill>
                        </a:rPr>
                        <a:t>напрями підготовки ступеня бакалавра </a:t>
                      </a:r>
                      <a:endParaRPr lang="uk-UA" sz="16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solidFill>
                            <a:schemeClr val="accent2"/>
                          </a:solidFill>
                        </a:rPr>
                        <a:t>Спеціальності (освітні програми)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solidFill>
                            <a:schemeClr val="accent2"/>
                          </a:solidFill>
                        </a:rPr>
                        <a:t> ОС «Магістр»</a:t>
                      </a:r>
                      <a:endParaRPr lang="uk-UA" sz="18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4698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Назва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 Спеціальність</a:t>
                      </a:r>
                      <a:r>
                        <a:rPr lang="uk-UA" sz="1600" b="1" baseline="0" dirty="0" smtClean="0"/>
                        <a:t> 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Освітня програма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042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600" b="1" noProof="0" dirty="0" smtClean="0">
                          <a:solidFill>
                            <a:srgbClr val="990000"/>
                          </a:solidFill>
                        </a:rPr>
                        <a:t>«Агрономія»</a:t>
                      </a:r>
                      <a:r>
                        <a:rPr lang="uk-UA" sz="1600" b="1" baseline="0" noProof="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600" b="1" noProof="0" dirty="0" smtClean="0">
                          <a:solidFill>
                            <a:srgbClr val="990000"/>
                          </a:solidFill>
                        </a:rPr>
                        <a:t>6.090101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dirty="0" smtClean="0">
                          <a:latin typeface="+mn-lt"/>
                        </a:rPr>
                        <a:t>201</a:t>
                      </a:r>
                      <a:r>
                        <a:rPr lang="uk-UA" sz="1600" b="1" baseline="0" dirty="0" smtClean="0">
                          <a:latin typeface="+mn-lt"/>
                        </a:rPr>
                        <a:t> </a:t>
                      </a: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Агрономія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Агрономія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Агрохімія і ґрунтознавство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Селекція і генетика с.-г.</a:t>
                      </a:r>
                      <a:r>
                        <a:rPr lang="uk-UA" alt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754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 Садівництво та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виноградарство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Садівництво та</a:t>
                      </a:r>
                      <a:r>
                        <a:rPr lang="uk-UA" alt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виноградарство</a:t>
                      </a:r>
                      <a:endParaRPr lang="uk-UA" altLang="ru-RU" sz="14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3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52736"/>
          </a:xfrm>
        </p:spPr>
        <p:txBody>
          <a:bodyPr/>
          <a:lstStyle/>
          <a:p>
            <a:r>
              <a:rPr lang="uk-UA" sz="2400" b="1" dirty="0" smtClean="0">
                <a:solidFill>
                  <a:srgbClr val="990000"/>
                </a:solidFill>
              </a:rPr>
              <a:t>5) варіант</a:t>
            </a:r>
            <a:r>
              <a:rPr lang="uk-UA" sz="2400" b="1" dirty="0" smtClean="0">
                <a:solidFill>
                  <a:schemeClr val="accent2"/>
                </a:solidFill>
              </a:rPr>
              <a:t/>
            </a:r>
            <a:br>
              <a:rPr lang="uk-UA" sz="2400" b="1" dirty="0" smtClean="0">
                <a:solidFill>
                  <a:schemeClr val="accent2"/>
                </a:solidFill>
              </a:rPr>
            </a:br>
            <a:r>
              <a:rPr lang="uk-UA" sz="2400" b="1" dirty="0" smtClean="0">
                <a:solidFill>
                  <a:srgbClr val="0000FF"/>
                </a:solidFill>
              </a:rPr>
              <a:t>паралельне </a:t>
            </a:r>
            <a:r>
              <a:rPr lang="uk-UA" sz="2400" b="1" dirty="0" smtClean="0">
                <a:solidFill>
                  <a:schemeClr val="accent2"/>
                </a:solidFill>
              </a:rPr>
              <a:t>навчання</a:t>
            </a:r>
            <a:r>
              <a:rPr lang="uk-UA" sz="2400" b="1" dirty="0" smtClean="0">
                <a:solidFill>
                  <a:srgbClr val="0000FF"/>
                </a:solidFill>
              </a:rPr>
              <a:t>  на заочній </a:t>
            </a:r>
            <a:r>
              <a:rPr lang="uk-UA" sz="2400" b="1" dirty="0" smtClean="0">
                <a:solidFill>
                  <a:schemeClr val="accent2"/>
                </a:solidFill>
              </a:rPr>
              <a:t>формі (1,5 роки)</a:t>
            </a:r>
            <a:r>
              <a:rPr lang="uk-UA" sz="2400" dirty="0" smtClean="0"/>
              <a:t/>
            </a:r>
            <a:br>
              <a:rPr lang="uk-UA" sz="2400" dirty="0" smtClean="0"/>
            </a:br>
            <a:r>
              <a:rPr lang="uk-UA" sz="2400" b="1" dirty="0" smtClean="0">
                <a:solidFill>
                  <a:schemeClr val="accent2"/>
                </a:solidFill>
              </a:rPr>
              <a:t> за </a:t>
            </a:r>
            <a:r>
              <a:rPr lang="uk-UA" sz="2400" b="1" dirty="0" smtClean="0">
                <a:solidFill>
                  <a:srgbClr val="0000FF"/>
                </a:solidFill>
              </a:rPr>
              <a:t>спорідненою</a:t>
            </a:r>
            <a:r>
              <a:rPr lang="uk-UA" sz="2400" b="1" dirty="0" smtClean="0">
                <a:solidFill>
                  <a:schemeClr val="accent2"/>
                </a:solidFill>
              </a:rPr>
              <a:t> спеціальністю</a:t>
            </a:r>
            <a:endParaRPr lang="uk-UA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83568" y="4293096"/>
            <a:ext cx="81369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 на </a:t>
            </a:r>
            <a:r>
              <a:rPr lang="uk-UA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денній  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формі </a:t>
            </a:r>
            <a:r>
              <a:rPr lang="uk-UA" sz="2400" b="1" dirty="0" smtClean="0">
                <a:solidFill>
                  <a:schemeClr val="accent2"/>
                </a:solidFill>
              </a:rPr>
              <a:t>(1,5</a:t>
            </a:r>
            <a:r>
              <a:rPr lang="uk-UA" sz="2400" b="1" dirty="0" smtClean="0">
                <a:solidFill>
                  <a:srgbClr val="FF0000"/>
                </a:solidFill>
              </a:rPr>
              <a:t> </a:t>
            </a:r>
            <a:r>
              <a:rPr lang="uk-UA" sz="2400" b="1" dirty="0" smtClean="0">
                <a:solidFill>
                  <a:schemeClr val="accent2"/>
                </a:solidFill>
              </a:rPr>
              <a:t>роки)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за </a:t>
            </a:r>
          </a:p>
          <a:p>
            <a:pPr algn="ctr"/>
            <a:r>
              <a:rPr lang="uk-UA" sz="2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не спорідненою  чи специфічною  </a:t>
            </a:r>
            <a:r>
              <a:rPr lang="uk-UA" sz="2400" b="1" dirty="0" smtClean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спеціальністю/освітньою програмою</a:t>
            </a:r>
          </a:p>
        </p:txBody>
      </p:sp>
      <p:sp>
        <p:nvSpPr>
          <p:cNvPr id="6" name="Плюс 5"/>
          <p:cNvSpPr/>
          <p:nvPr/>
        </p:nvSpPr>
        <p:spPr>
          <a:xfrm>
            <a:off x="4283968" y="3573016"/>
            <a:ext cx="648072" cy="55436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990000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0" y="1196752"/>
          <a:ext cx="9144000" cy="22072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1880"/>
                <a:gridCol w="2304256"/>
                <a:gridCol w="3347864"/>
              </a:tblGrid>
              <a:tr h="42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noProof="0" dirty="0" smtClean="0">
                          <a:solidFill>
                            <a:schemeClr val="accent2"/>
                          </a:solidFill>
                        </a:rPr>
                        <a:t>Споріднені</a:t>
                      </a:r>
                      <a:r>
                        <a:rPr lang="uk-UA" sz="1600" baseline="0" noProof="0" dirty="0" smtClean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uk-UA" sz="1600" noProof="0" dirty="0" smtClean="0">
                          <a:solidFill>
                            <a:schemeClr val="accent2"/>
                          </a:solidFill>
                        </a:rPr>
                        <a:t>напрями підготовки ступеня бакалавра </a:t>
                      </a:r>
                      <a:endParaRPr lang="uk-UA" sz="16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solidFill>
                            <a:schemeClr val="accent2"/>
                          </a:solidFill>
                        </a:rPr>
                        <a:t>Спеціальності (освітні програми)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800" noProof="0" dirty="0" smtClean="0">
                          <a:solidFill>
                            <a:schemeClr val="accent2"/>
                          </a:solidFill>
                        </a:rPr>
                        <a:t> ОС «Магістр»</a:t>
                      </a:r>
                      <a:endParaRPr lang="uk-UA" sz="1800" noProof="0" dirty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</a:tr>
              <a:tr h="246984"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Назва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 Спеціальність</a:t>
                      </a:r>
                      <a:r>
                        <a:rPr lang="uk-UA" sz="1600" b="1" baseline="0" dirty="0" smtClean="0"/>
                        <a:t> 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600" b="1" dirty="0" smtClean="0"/>
                        <a:t>Освітня програма</a:t>
                      </a:r>
                      <a:endParaRPr lang="uk-UA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70427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600" b="1" noProof="0" dirty="0" smtClean="0">
                          <a:solidFill>
                            <a:srgbClr val="990000"/>
                          </a:solidFill>
                        </a:rPr>
                        <a:t>«Агрономія»</a:t>
                      </a:r>
                      <a:r>
                        <a:rPr lang="uk-UA" sz="1600" b="1" baseline="0" noProof="0" dirty="0" smtClean="0">
                          <a:solidFill>
                            <a:srgbClr val="990000"/>
                          </a:solidFill>
                        </a:rPr>
                        <a:t>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uk-UA" sz="1600" b="1" noProof="0" dirty="0" smtClean="0">
                          <a:solidFill>
                            <a:srgbClr val="990000"/>
                          </a:solidFill>
                        </a:rPr>
                        <a:t>6.090101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sz="1600" b="1" dirty="0" smtClean="0">
                          <a:latin typeface="+mn-lt"/>
                        </a:rPr>
                        <a:t>201</a:t>
                      </a:r>
                      <a:r>
                        <a:rPr lang="uk-UA" sz="1600" b="1" baseline="0" dirty="0" smtClean="0">
                          <a:latin typeface="+mn-lt"/>
                        </a:rPr>
                        <a:t> </a:t>
                      </a: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Агрономія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uk-UA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Агрономія 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 Агрохімія і ґрунтознавство</a:t>
                      </a:r>
                    </a:p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 Селекція і генетика с.-г.</a:t>
                      </a:r>
                      <a:r>
                        <a:rPr lang="uk-UA" alt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культур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557549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sz="16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99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203 Садівництво та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    виноградарство</a:t>
                      </a:r>
                      <a:endParaRPr lang="ru-RU" altLang="ru-RU" sz="16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Садівництво та</a:t>
                      </a:r>
                      <a:r>
                        <a:rPr lang="uk-UA" altLang="ru-RU" sz="14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uk-UA" altLang="ru-RU" sz="1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виноградарство</a:t>
                      </a:r>
                      <a:endParaRPr lang="uk-UA" altLang="ru-RU" sz="14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755575" cy="84672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843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107504" y="5949280"/>
            <a:ext cx="1512168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 rot="8449678">
            <a:off x="1318435" y="5383041"/>
            <a:ext cx="1610588" cy="75247"/>
          </a:xfrm>
          <a:prstGeom prst="rightArrow">
            <a:avLst>
              <a:gd name="adj1" fmla="val 50000"/>
              <a:gd name="adj2" fmla="val 124913"/>
            </a:avLst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50" cy="793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0" y="4293096"/>
            <a:ext cx="2195736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 rot="8449678">
            <a:off x="1966505" y="3425154"/>
            <a:ext cx="1610588" cy="75247"/>
          </a:xfrm>
          <a:prstGeom prst="rightArrow">
            <a:avLst>
              <a:gd name="adj1" fmla="val 50000"/>
              <a:gd name="adj2" fmla="val 124913"/>
            </a:avLst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01150" cy="794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6876256" y="3212976"/>
            <a:ext cx="2267744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трелка вправо 3"/>
          <p:cNvSpPr/>
          <p:nvPr/>
        </p:nvSpPr>
        <p:spPr>
          <a:xfrm rot="891232">
            <a:off x="6858990" y="2914104"/>
            <a:ext cx="1610588" cy="75247"/>
          </a:xfrm>
          <a:prstGeom prst="rightArrow">
            <a:avLst>
              <a:gd name="adj1" fmla="val 50000"/>
              <a:gd name="adj2" fmla="val 124913"/>
            </a:avLst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59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740352" y="260648"/>
            <a:ext cx="16561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b="1" dirty="0" smtClean="0">
                <a:latin typeface="Times New Roman" pitchFamily="18" charset="0"/>
                <a:cs typeface="Times New Roman" pitchFamily="18" charset="0"/>
              </a:rPr>
              <a:t>Додаток 1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7596336" y="836712"/>
            <a:ext cx="1224136" cy="57606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7596336" y="260648"/>
            <a:ext cx="115212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4544" y="0"/>
            <a:ext cx="9468544" cy="751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 6"/>
          <p:cNvSpPr/>
          <p:nvPr/>
        </p:nvSpPr>
        <p:spPr>
          <a:xfrm>
            <a:off x="7452320" y="548680"/>
            <a:ext cx="115212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323528" y="1124744"/>
            <a:ext cx="1080120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753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вал 5"/>
          <p:cNvSpPr/>
          <p:nvPr/>
        </p:nvSpPr>
        <p:spPr>
          <a:xfrm>
            <a:off x="1187624" y="980728"/>
            <a:ext cx="1152128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Овал 6"/>
          <p:cNvSpPr/>
          <p:nvPr/>
        </p:nvSpPr>
        <p:spPr>
          <a:xfrm>
            <a:off x="611560" y="1412776"/>
            <a:ext cx="122413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49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Овал 4"/>
          <p:cNvSpPr/>
          <p:nvPr/>
        </p:nvSpPr>
        <p:spPr>
          <a:xfrm>
            <a:off x="5508104" y="1196752"/>
            <a:ext cx="1763688" cy="432048"/>
          </a:xfrm>
          <a:prstGeom prst="ellipse">
            <a:avLst/>
          </a:prstGeom>
          <a:noFill/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4"/>
          <p:cNvSpPr>
            <a:spLocks noChangeArrowheads="1"/>
          </p:cNvSpPr>
          <p:nvPr/>
        </p:nvSpPr>
        <p:spPr bwMode="auto">
          <a:xfrm>
            <a:off x="0" y="0"/>
            <a:ext cx="9144000" cy="1107996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uk-UA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</a:t>
            </a:r>
            <a:r>
              <a:rPr lang="uk-UA" altLang="ru-RU" sz="2200" b="1" dirty="0" err="1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Підготовк</a:t>
            </a:r>
            <a:r>
              <a:rPr lang="ru-RU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</a:t>
            </a:r>
            <a:r>
              <a:rPr lang="uk-UA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магістрів </a:t>
            </a:r>
            <a:r>
              <a:rPr lang="uk-UA" altLang="ru-RU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здійснюється </a:t>
            </a:r>
            <a:r>
              <a:rPr lang="uk-UA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uk-UA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освітньо-професійною та освітньо-науковою</a:t>
            </a:r>
          </a:p>
          <a:p>
            <a:pPr algn="ctr">
              <a:defRPr/>
            </a:pPr>
            <a:r>
              <a:rPr lang="ru-RU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uk-UA" altLang="ru-RU" sz="2200" b="1" dirty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uk-UA" altLang="ru-RU" sz="2200" b="1" dirty="0" smtClean="0">
                <a:solidFill>
                  <a:srgbClr val="3333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орієнтацією освітніх програм</a:t>
            </a:r>
            <a:endParaRPr lang="ru-RU" altLang="ru-RU" sz="2200" b="1" dirty="0">
              <a:solidFill>
                <a:srgbClr val="33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127483" y="1781871"/>
          <a:ext cx="4248027" cy="4527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124" name="Rectangle 2"/>
          <p:cNvSpPr txBox="1">
            <a:spLocks noChangeArrowheads="1"/>
          </p:cNvSpPr>
          <p:nvPr/>
        </p:nvSpPr>
        <p:spPr bwMode="auto">
          <a:xfrm>
            <a:off x="4800600" y="1143000"/>
            <a:ext cx="404336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uk-UA" altLang="ru-RU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Освітньо-професійна</a:t>
            </a:r>
            <a:endParaRPr lang="ru-RU" altLang="ru-RU" b="1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81000" y="1143000"/>
            <a:ext cx="4464050" cy="373063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 anchor="ctr"/>
          <a:lstStyle/>
          <a:p>
            <a:pPr algn="ctr">
              <a:defRPr/>
            </a:pPr>
            <a:r>
              <a:rPr lang="uk-UA" altLang="ru-RU" b="1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Освітньо-наукова</a:t>
            </a:r>
            <a:endParaRPr lang="ru-RU" altLang="ru-RU" b="1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7" name="Схема 16"/>
          <p:cNvGraphicFramePr/>
          <p:nvPr/>
        </p:nvGraphicFramePr>
        <p:xfrm>
          <a:off x="4556547" y="1729135"/>
          <a:ext cx="4523670" cy="44716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726718" y="6093296"/>
            <a:ext cx="34172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1 р. 4 міс.</a:t>
            </a:r>
            <a:r>
              <a:rPr lang="en-US" b="1" dirty="0" smtClean="0">
                <a:solidFill>
                  <a:srgbClr val="002060"/>
                </a:solidFill>
              </a:rPr>
              <a:t>(</a:t>
            </a:r>
            <a:r>
              <a:rPr lang="uk-UA" b="1" dirty="0" smtClean="0">
                <a:solidFill>
                  <a:srgbClr val="002060"/>
                </a:solidFill>
              </a:rPr>
              <a:t>90 кредитів ЄКТС</a:t>
            </a:r>
            <a:r>
              <a:rPr lang="en-US" b="1" dirty="0" smtClean="0">
                <a:solidFill>
                  <a:srgbClr val="002060"/>
                </a:solidFill>
              </a:rPr>
              <a:t>)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6093296"/>
            <a:ext cx="3609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C00000"/>
                </a:solidFill>
              </a:rPr>
              <a:t>1 р. 9 міс. </a:t>
            </a:r>
            <a:r>
              <a:rPr lang="uk-UA" b="1" dirty="0" smtClean="0">
                <a:solidFill>
                  <a:srgbClr val="002060"/>
                </a:solidFill>
              </a:rPr>
              <a:t>(120 кредитів ЄКТС)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813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0" y="5661248"/>
            <a:ext cx="1512168" cy="28803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Стрелка вправо 3"/>
          <p:cNvSpPr/>
          <p:nvPr/>
        </p:nvSpPr>
        <p:spPr>
          <a:xfrm rot="8724341">
            <a:off x="1886196" y="5969943"/>
            <a:ext cx="1344952" cy="89410"/>
          </a:xfrm>
          <a:prstGeom prst="rightArrow">
            <a:avLst>
              <a:gd name="adj1" fmla="val 50000"/>
              <a:gd name="adj2" fmla="val 124913"/>
            </a:avLst>
          </a:prstGeom>
          <a:solidFill>
            <a:srgbClr val="990000"/>
          </a:solidFill>
          <a:ln>
            <a:solidFill>
              <a:srgbClr val="99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1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814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Овал 3"/>
          <p:cNvSpPr/>
          <p:nvPr/>
        </p:nvSpPr>
        <p:spPr>
          <a:xfrm>
            <a:off x="251520" y="2132856"/>
            <a:ext cx="1800200" cy="43204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3707904" y="4725144"/>
            <a:ext cx="280831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9950"/>
            <a:ext cx="9144000" cy="776288"/>
          </a:xfrm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002060"/>
                </a:solidFill>
              </a:rPr>
              <a:t>Ласкаво просимо до магістратури НУБіП України</a:t>
            </a:r>
            <a:endParaRPr lang="ru-RU" sz="2800" b="1" smtClean="0">
              <a:solidFill>
                <a:srgbClr val="002060"/>
              </a:solidFill>
            </a:endParaRPr>
          </a:p>
        </p:txBody>
      </p:sp>
      <p:pic>
        <p:nvPicPr>
          <p:cNvPr id="559106" name="Picture 4" descr="приймальна комісія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404813"/>
            <a:ext cx="8207375" cy="550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133955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725" b="1" cap="all" dirty="0">
                <a:solidFill>
                  <a:srgbClr val="C00000"/>
                </a:solidFill>
              </a:rPr>
              <a:t/>
            </a:r>
            <a:br>
              <a:rPr lang="en-US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2325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Новий розподіл навчального навантаження </a:t>
            </a:r>
            <a:br>
              <a:rPr lang="uk-UA" sz="2325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uk-UA" sz="2325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студентів </a:t>
            </a:r>
            <a:r>
              <a:rPr lang="uk-UA" sz="2325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магістратури на 2018-2019 </a:t>
            </a:r>
            <a:r>
              <a:rPr lang="uk-UA" sz="2325" b="1" cap="all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uk-UA" sz="2325" b="1" cap="all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.р.</a:t>
            </a:r>
            <a:r>
              <a:rPr lang="en-US" sz="1725" b="1" cap="all" dirty="0">
                <a:solidFill>
                  <a:srgbClr val="0070C0"/>
                </a:solidFill>
              </a:rPr>
              <a:t/>
            </a:r>
            <a:br>
              <a:rPr lang="en-US" sz="1725" b="1" cap="all" dirty="0">
                <a:solidFill>
                  <a:srgbClr val="0070C0"/>
                </a:solidFill>
              </a:rPr>
            </a:br>
            <a:r>
              <a:rPr lang="en-US" sz="1725" b="1" cap="all" dirty="0">
                <a:solidFill>
                  <a:srgbClr val="C00000"/>
                </a:solidFill>
              </a:rPr>
              <a:t/>
            </a:r>
            <a:br>
              <a:rPr lang="en-US" sz="1725" b="1" cap="all" dirty="0">
                <a:solidFill>
                  <a:srgbClr val="C00000"/>
                </a:solidFill>
              </a:rPr>
            </a:br>
            <a:r>
              <a:rPr lang="ru-RU" sz="1725" dirty="0">
                <a:solidFill>
                  <a:srgbClr val="C00000"/>
                </a:solidFill>
              </a:rPr>
              <a:t> </a:t>
            </a:r>
            <a:r>
              <a:rPr lang="ru-RU" sz="2025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Навчання слід максимально наблизити до майбутнього робочого місця – це базовий принцип компетентнісного підходу до сучасної освіти.</a:t>
            </a:r>
            <a:r>
              <a:rPr lang="uk-UA" sz="2025" b="1" cap="al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25" b="1" cap="all" dirty="0">
                <a:solidFill>
                  <a:srgbClr val="002060"/>
                </a:solidFill>
              </a:rPr>
              <a:t/>
            </a:r>
            <a:br>
              <a:rPr lang="en-US" sz="1725" b="1" cap="all" dirty="0">
                <a:solidFill>
                  <a:srgbClr val="00206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cap="all" dirty="0">
                <a:solidFill>
                  <a:srgbClr val="C00000"/>
                </a:solidFill>
              </a:rPr>
              <a:t/>
            </a:r>
            <a:br>
              <a:rPr lang="uk-UA" sz="1725" b="1" cap="all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/>
            </a:r>
            <a:br>
              <a:rPr lang="uk-UA" sz="1725" b="1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/>
            </a:r>
            <a:br>
              <a:rPr lang="uk-UA" sz="1725" b="1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/>
            </a:r>
            <a:br>
              <a:rPr lang="uk-UA" sz="1725" b="1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/>
            </a:r>
            <a:br>
              <a:rPr lang="uk-UA" sz="1725" b="1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/>
            </a:r>
            <a:br>
              <a:rPr lang="uk-UA" sz="1725" b="1" dirty="0">
                <a:solidFill>
                  <a:srgbClr val="C00000"/>
                </a:solidFill>
              </a:rPr>
            </a:br>
            <a:r>
              <a:rPr lang="uk-UA" sz="1725" b="1" dirty="0">
                <a:solidFill>
                  <a:srgbClr val="C00000"/>
                </a:solidFill>
              </a:rPr>
              <a:t> </a:t>
            </a:r>
            <a:endParaRPr lang="uk-UA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60420"/>
            <a:ext cx="9144000" cy="2481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0" y="2486816"/>
            <a:ext cx="9144000" cy="712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7920" tIns="43960" rIns="87920" bIns="4396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879196" fontAlgn="base">
              <a:spcBef>
                <a:spcPct val="0"/>
              </a:spcBef>
              <a:spcAft>
                <a:spcPct val="0"/>
              </a:spcAft>
              <a:tabLst>
                <a:tab pos="439598" algn="l"/>
              </a:tabLst>
            </a:pP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Аудиторне тижневе навантаження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24 год. </a:t>
            </a:r>
            <a:endParaRPr lang="uk-UA" sz="1350" b="1" dirty="0">
              <a:solidFill>
                <a:srgbClr val="C00000"/>
              </a:solidFill>
              <a:latin typeface="Arial" pitchFamily="34" charset="0"/>
            </a:endParaRPr>
          </a:p>
          <a:p>
            <a:pPr algn="just" defTabSz="879196" fontAlgn="base">
              <a:spcBef>
                <a:spcPct val="0"/>
              </a:spcBef>
              <a:spcAft>
                <a:spcPct val="0"/>
              </a:spcAft>
              <a:tabLst>
                <a:tab pos="439598" algn="l"/>
              </a:tabLst>
            </a:pP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 </a:t>
            </a:r>
            <a:r>
              <a:rPr lang="uk-UA" sz="135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теоретичним навчанням </a:t>
            </a: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протягом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двох семестрів </a:t>
            </a: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тривалістю по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15 тижнів,  </a:t>
            </a:r>
            <a:endParaRPr lang="en-US" sz="1350" b="1" dirty="0">
              <a:solidFill>
                <a:srgbClr val="C00000"/>
              </a:solidFill>
              <a:latin typeface="Arial" pitchFamily="34" charset="0"/>
            </a:endParaRPr>
          </a:p>
          <a:p>
            <a:pPr algn="just" defTabSz="879196" eaLnBrk="0" fontAlgn="base" hangingPunct="0">
              <a:spcBef>
                <a:spcPct val="0"/>
              </a:spcBef>
              <a:spcAft>
                <a:spcPct val="0"/>
              </a:spcAft>
              <a:tabLst>
                <a:tab pos="439598" algn="l"/>
              </a:tabLst>
            </a:pPr>
            <a:r>
              <a:rPr lang="uk-UA" sz="1350" b="1" dirty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3-й </a:t>
            </a:r>
            <a:r>
              <a:rPr lang="uk-UA" sz="135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(окремий) семестр </a:t>
            </a: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–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практика </a:t>
            </a:r>
            <a:r>
              <a:rPr lang="uk-UA" sz="1350" b="1" dirty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науково-виробнича, </a:t>
            </a:r>
            <a:r>
              <a:rPr lang="uk-UA" sz="1350" b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написання магістерської роботи </a:t>
            </a:r>
            <a:endParaRPr lang="uk-UA" sz="1350" b="1" dirty="0">
              <a:solidFill>
                <a:srgbClr val="C00000"/>
              </a:solidFill>
              <a:latin typeface="Arial" pitchFamily="34" charset="0"/>
            </a:endParaRPr>
          </a:p>
        </p:txBody>
      </p:sp>
      <p:pic>
        <p:nvPicPr>
          <p:cNvPr id="6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19854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1" name="Rectangle 2"/>
          <p:cNvSpPr>
            <a:spLocks noChangeArrowheads="1"/>
          </p:cNvSpPr>
          <p:nvPr/>
        </p:nvSpPr>
        <p:spPr bwMode="auto">
          <a:xfrm>
            <a:off x="0" y="6508750"/>
            <a:ext cx="9144000" cy="366713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uk-UA" altLang="ru-RU" b="1">
              <a:solidFill>
                <a:srgbClr val="000000"/>
              </a:solidFill>
            </a:endParaRPr>
          </a:p>
        </p:txBody>
      </p:sp>
      <p:graphicFrame>
        <p:nvGraphicFramePr>
          <p:cNvPr id="271418" name="Group 58"/>
          <p:cNvGraphicFramePr>
            <a:graphicFrameLocks noGrp="1"/>
          </p:cNvGraphicFramePr>
          <p:nvPr/>
        </p:nvGraphicFramePr>
        <p:xfrm>
          <a:off x="1" y="1196752"/>
          <a:ext cx="9144000" cy="5397307"/>
        </p:xfrm>
        <a:graphic>
          <a:graphicData uri="http://schemas.openxmlformats.org/drawingml/2006/table">
            <a:tbl>
              <a:tblPr/>
              <a:tblGrid>
                <a:gridCol w="4427983"/>
                <a:gridCol w="4716017"/>
              </a:tblGrid>
              <a:tr h="2174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Освітні, педагогічні науки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Біотехнології та біоінженерія 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Філологія (германські мови та літератури (переклад </a:t>
                      </a:r>
                      <a:r>
                        <a:rPr lang="uk-UA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включно</a:t>
                      </a: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), перша – англійська)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Харчові технології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0538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Філологія (германські мови та літератури (переклад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включно), </a:t>
                      </a: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перша – німецька)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Деревообробні та меблеві технології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87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lang="uk-UA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Економіка </a:t>
                      </a: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Будівництво та цивільна інженерія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95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Облік і оподаткування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Геодезія та землеустрій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161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Фінанси, банківська справа та страхування </a:t>
                      </a:r>
                      <a:endParaRPr lang="en-U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Агрономія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Менеджмент</a:t>
                      </a: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Захист і карантин рослин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668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/>
                          <a:ea typeface="Times New Roman"/>
                          <a:cs typeface="Times New Roman"/>
                        </a:rPr>
                        <a:t>Публічне управління та адміністрування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Садівництво та виноградарство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495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Маркетинг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Технологія виробництва та переробки продукції 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baseline="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тваринництва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/>
                          <a:ea typeface="Times New Roman"/>
                          <a:cs typeface="Times New Roman"/>
                        </a:rPr>
                        <a:t>Підприємництво, торгівля та біржова діяльність 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Лісове господарство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Arial"/>
                          <a:ea typeface="Times New Roman"/>
                          <a:cs typeface="Times New Roman"/>
                        </a:rPr>
                        <a:t>Право</a:t>
                      </a:r>
                      <a:endParaRPr lang="en-US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Садово-паркове господарство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52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Екологія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Водні біоресурси та аквакультура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69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Комп’ютерні науки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Агроінженерія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Інженерія програмного забезпечення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Ветеринарна медицина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6466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Комп’ютерна інженерія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Ветеринарна гігієна, санітарія і експертиза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lang="uk-UA" sz="1400" kern="1200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 Галузеве машинобудування </a:t>
                      </a:r>
                      <a:endParaRPr lang="uk-UA" altLang="ru-RU" sz="1400" kern="1200" dirty="0" smtClean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Соціальна робота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Електроенергетика, електротехніка та електромеханіка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Автомобільний транспорт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Автоматизація та комп’ютерно-інтегровані технології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Транспортні технології (на автомобільному транспорті)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uk-UA" sz="1400" kern="12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Метрологія та інформаційно-вимірювальна техніка 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00" name="Rectangle 93"/>
          <p:cNvSpPr>
            <a:spLocks noChangeArrowheads="1"/>
          </p:cNvSpPr>
          <p:nvPr/>
        </p:nvSpPr>
        <p:spPr bwMode="auto">
          <a:xfrm>
            <a:off x="642938" y="476672"/>
            <a:ext cx="8501062" cy="581025"/>
          </a:xfrm>
          <a:prstGeom prst="rect">
            <a:avLst/>
          </a:prstGeom>
          <a:noFill/>
          <a:ln>
            <a:noFill/>
          </a:ln>
          <a:extLst/>
        </p:spPr>
        <p:txBody>
          <a:bodyPr lIns="18000" rIns="18000" anchor="ctr"/>
          <a:lstStyle/>
          <a:p>
            <a:pPr algn="ctr">
              <a:defRPr/>
            </a:pP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У </a:t>
            </a:r>
            <a:r>
              <a:rPr lang="uk-UA" altLang="ru-RU" sz="2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НУБіП</a:t>
            </a: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України в 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</a:t>
            </a:r>
            <a:r>
              <a:rPr lang="en-US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8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-201</a:t>
            </a:r>
            <a:r>
              <a:rPr lang="en-US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н.р. </a:t>
            </a: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підготовка магістрів здійснюватиметься за 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37 </a:t>
            </a: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спеціальностями </a:t>
            </a:r>
            <a:endParaRPr lang="ru-RU" alt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891528" cy="936104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0430" name="Group 94"/>
          <p:cNvGraphicFramePr>
            <a:graphicFrameLocks noGrp="1"/>
          </p:cNvGraphicFramePr>
          <p:nvPr/>
        </p:nvGraphicFramePr>
        <p:xfrm>
          <a:off x="107504" y="1143000"/>
          <a:ext cx="8976171" cy="5694967"/>
        </p:xfrm>
        <a:graphic>
          <a:graphicData uri="http://schemas.openxmlformats.org/drawingml/2006/table">
            <a:tbl>
              <a:tblPr/>
              <a:tblGrid>
                <a:gridCol w="4485134"/>
                <a:gridCol w="4491037"/>
              </a:tblGrid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Агрономія</a:t>
                      </a:r>
                    </a:p>
                  </a:txBody>
                  <a:tcPr marL="35999" marR="35999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Геодезія та землеустрій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Селекція і  генетика сільськогосподарських культур 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Право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Садівництво та виноградарство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Агроінженерія</a:t>
                      </a: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Агрохімія і ґрунтознавство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Автомобільний транспорт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Захист рослин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Будівництво та цивільна інженерія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Карантин рослин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Машини та обладнання с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виробництва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Екологія та охорона навколишнього середовища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Обладнання лісового  комплексу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Екологічний контроль та аудит 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 організацій і адміністрування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Екологічна біотехнологія та біоенергетика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Менеджмент зовнішньоекономічної діяльності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635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8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</a:t>
                      </a: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ехнологія виробництва та переробки продукції твар</a:t>
                      </a:r>
                      <a:r>
                        <a:rPr kumimoji="0" lang="en-US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uk-UA" altLang="ru-RU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ва</a:t>
                      </a:r>
                      <a:endParaRPr kumimoji="0" lang="uk-UA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68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 інноваційною діяльністю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865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Водні біоресурси та аквакультура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Маркетинг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Ветеринарна медицина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Економіка підприємства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Ветеринарна гігієна, санітарія і експертиза</a:t>
                      </a:r>
                      <a:endParaRPr kumimoji="0" lang="en-US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Прикладна  економіка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Деревообробні та меблеві технології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Фінанси і кредит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Лісове господарство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Облік і аудит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Садово-паркове господарство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Підприємництво, торгівля та біржова діяльність 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192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 зберігання, консервування та переробки м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яса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Дорадництво 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Технології зберігання та переробки водних біоресурсів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Соціальна робота</a:t>
                      </a:r>
                      <a:endParaRPr kumimoji="0" lang="ru-RU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Електроенергетика, електротехніка та електромеханіка</a:t>
                      </a:r>
                      <a:endParaRPr kumimoji="0" lang="en-US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Англійська мова та друга іноземна мова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Транспортні технології (на автомобільному транспорті)</a:t>
                      </a:r>
                      <a:endParaRPr kumimoji="0" lang="en-US" alt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Німецька мова та друга іноземна мова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Технічний сервіс машин та обладнання с</a:t>
                      </a:r>
                      <a:r>
                        <a:rPr kumimoji="0" lang="ru-RU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.-</a:t>
                      </a: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 виробництва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Педагогіка вищої школи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Програмне забезпечення  інформаційних систем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Адміністративний менеджмент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743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Інформаційні управляючі системи та технології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Якість, стандартизація та сертифікація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Комп'ютерний еколого-економічний моніторинг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 навчальним закладом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Економічна кібернетика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Управління інвестиційною діяльністю та міжнародними проектами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087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  <a:defRPr/>
                      </a:pPr>
                      <a:r>
                        <a:rPr kumimoji="0" lang="uk-UA" alt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Комп'ютерні  системи і мережі</a:t>
                      </a: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5000"/>
                        <a:buFontTx/>
                        <a:buNone/>
                        <a:tabLst/>
                      </a:pPr>
                      <a:endParaRPr kumimoji="0" lang="uk-UA" alt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5999" marR="35999" marT="18002" marB="1800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200" name="Rectangle 93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noFill/>
          <a:ln>
            <a:noFill/>
          </a:ln>
          <a:extLst/>
        </p:spPr>
        <p:txBody>
          <a:bodyPr lIns="18000" rIns="18000" anchor="ctr"/>
          <a:lstStyle/>
          <a:p>
            <a:pPr algn="r">
              <a:defRPr/>
            </a:pP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   </a:t>
            </a:r>
          </a:p>
          <a:p>
            <a:pPr algn="r">
              <a:defRPr/>
            </a:pP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У </a:t>
            </a:r>
            <a:r>
              <a:rPr lang="uk-UA" altLang="ru-RU" sz="2400" b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НУБіП</a:t>
            </a: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України в 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201</a:t>
            </a:r>
            <a:r>
              <a:rPr lang="en-US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8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-201</a:t>
            </a:r>
            <a:r>
              <a:rPr lang="en-US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9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</a:t>
            </a: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н.р. підготовка магістрів </a:t>
            </a:r>
          </a:p>
          <a:p>
            <a:pPr algn="r">
              <a:lnSpc>
                <a:spcPct val="70000"/>
              </a:lnSpc>
              <a:defRPr/>
            </a:pPr>
            <a:r>
              <a:rPr lang="uk-UA" alt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здійснюватиметься за 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5</a:t>
            </a:r>
            <a:r>
              <a:rPr lang="en-US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</a:t>
            </a:r>
            <a:r>
              <a:rPr lang="uk-UA" alt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освітніми програмами</a:t>
            </a:r>
            <a:endParaRPr lang="uk-UA" altLang="ru-RU" sz="2400" b="1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r">
              <a:lnSpc>
                <a:spcPct val="70000"/>
              </a:lnSpc>
              <a:defRPr/>
            </a:pPr>
            <a:r>
              <a:rPr lang="uk-UA" altLang="ru-RU" sz="2000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 межах </a:t>
            </a:r>
            <a:r>
              <a:rPr lang="uk-UA" altLang="ru-RU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3</a:t>
            </a:r>
            <a:r>
              <a:rPr lang="en-US" altLang="ru-RU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7</a:t>
            </a:r>
            <a:r>
              <a:rPr lang="uk-UA" altLang="ru-RU" sz="20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 спеціальності </a:t>
            </a:r>
            <a:endParaRPr lang="ru-RU" altLang="ru-RU" sz="2000" dirty="0">
              <a:solidFill>
                <a:srgbClr val="990033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pic>
        <p:nvPicPr>
          <p:cNvPr id="5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15"/>
          <p:cNvSpPr>
            <a:spLocks noChangeArrowheads="1"/>
          </p:cNvSpPr>
          <p:nvPr/>
        </p:nvSpPr>
        <p:spPr bwMode="auto">
          <a:xfrm>
            <a:off x="1115616" y="116632"/>
            <a:ext cx="7885112" cy="1440458"/>
          </a:xfrm>
          <a:prstGeom prst="rect">
            <a:avLst/>
          </a:prstGeom>
          <a:solidFill>
            <a:srgbClr val="99C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2400" b="1" dirty="0">
                <a:solidFill>
                  <a:srgbClr val="000000"/>
                </a:solidFill>
                <a:cs typeface="Arial" charset="0"/>
              </a:rPr>
              <a:t> </a:t>
            </a:r>
            <a:endParaRPr lang="uk-UA" altLang="ru-RU" sz="2400" b="1" dirty="0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Освітні програми </a:t>
            </a:r>
          </a:p>
          <a:p>
            <a:pPr algn="ctr"/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із </a:t>
            </a:r>
            <a:r>
              <a:rPr lang="uk-UA" altLang="ru-RU" sz="2000" b="1" dirty="0">
                <a:solidFill>
                  <a:srgbClr val="000000"/>
                </a:solidFill>
                <a:cs typeface="Arial" charset="0"/>
              </a:rPr>
              <a:t>можливістю перехресного вступу </a:t>
            </a:r>
          </a:p>
          <a:p>
            <a:pPr algn="ctr"/>
            <a:r>
              <a:rPr lang="uk-UA" altLang="ru-RU" sz="2000" b="1" dirty="0" smtClean="0">
                <a:solidFill>
                  <a:srgbClr val="000000"/>
                </a:solidFill>
                <a:cs typeface="Arial" charset="0"/>
              </a:rPr>
              <a:t>на основі </a:t>
            </a:r>
            <a:r>
              <a:rPr lang="uk-UA" altLang="ru-RU" sz="2000" b="1" dirty="0">
                <a:solidFill>
                  <a:srgbClr val="000000"/>
                </a:solidFill>
                <a:cs typeface="Arial" charset="0"/>
              </a:rPr>
              <a:t>базової вищої освіти </a:t>
            </a:r>
            <a:r>
              <a:rPr lang="uk-UA" altLang="ru-RU" sz="2000" b="1" dirty="0">
                <a:solidFill>
                  <a:srgbClr val="C00000"/>
                </a:solidFill>
                <a:cs typeface="Arial" charset="0"/>
              </a:rPr>
              <a:t>із будь-якої </a:t>
            </a:r>
            <a:r>
              <a:rPr lang="uk-UA" altLang="ru-RU" sz="2000" b="1" dirty="0" smtClean="0">
                <a:solidFill>
                  <a:srgbClr val="C00000"/>
                </a:solidFill>
                <a:cs typeface="Arial" charset="0"/>
              </a:rPr>
              <a:t>спеціальності</a:t>
            </a:r>
            <a:r>
              <a:rPr lang="en-US" altLang="ru-RU" sz="2000" b="1" dirty="0" smtClean="0">
                <a:solidFill>
                  <a:srgbClr val="C00000"/>
                </a:solidFill>
                <a:cs typeface="Arial" charset="0"/>
              </a:rPr>
              <a:t>/</a:t>
            </a:r>
          </a:p>
          <a:p>
            <a:pPr algn="ctr"/>
            <a:r>
              <a:rPr lang="uk-UA" altLang="ru-RU" sz="2000" b="1" dirty="0" smtClean="0">
                <a:solidFill>
                  <a:srgbClr val="C00000"/>
                </a:solidFill>
                <a:cs typeface="Arial" charset="0"/>
              </a:rPr>
              <a:t>напряму підготовки</a:t>
            </a:r>
            <a:endParaRPr lang="en-US" altLang="ru-RU" sz="2000" b="1" dirty="0" smtClean="0">
              <a:solidFill>
                <a:srgbClr val="C00000"/>
              </a:solidFill>
              <a:cs typeface="Arial" charset="0"/>
            </a:endParaRPr>
          </a:p>
          <a:p>
            <a:pPr algn="ctr"/>
            <a:endParaRPr lang="uk-UA" altLang="ru-RU" sz="20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156677" name="Rectangle 46"/>
          <p:cNvSpPr>
            <a:spLocks noChangeArrowheads="1"/>
          </p:cNvSpPr>
          <p:nvPr/>
        </p:nvSpPr>
        <p:spPr bwMode="auto">
          <a:xfrm>
            <a:off x="285750" y="5214938"/>
            <a:ext cx="8610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uk-UA" altLang="ru-RU" b="1" dirty="0">
                <a:solidFill>
                  <a:srgbClr val="333399"/>
                </a:solidFill>
              </a:rPr>
              <a:t>     </a:t>
            </a:r>
            <a:r>
              <a:rPr lang="uk-UA" altLang="ru-RU" b="1" dirty="0" smtClean="0">
                <a:solidFill>
                  <a:srgbClr val="002060"/>
                </a:solidFill>
              </a:rPr>
              <a:t>Підготовка </a:t>
            </a:r>
            <a:r>
              <a:rPr lang="uk-UA" altLang="ru-RU" b="1" dirty="0">
                <a:solidFill>
                  <a:srgbClr val="002060"/>
                </a:solidFill>
              </a:rPr>
              <a:t>фахівців ОС </a:t>
            </a:r>
            <a:r>
              <a:rPr lang="uk-UA" altLang="ru-RU" b="1" dirty="0" err="1">
                <a:solidFill>
                  <a:srgbClr val="002060"/>
                </a:solidFill>
              </a:rPr>
              <a:t>“</a:t>
            </a:r>
            <a:r>
              <a:rPr lang="uk-UA" altLang="ru-RU" b="1" dirty="0" err="1" smtClean="0">
                <a:solidFill>
                  <a:srgbClr val="002060"/>
                </a:solidFill>
              </a:rPr>
              <a:t>Магістр”</a:t>
            </a:r>
            <a:r>
              <a:rPr lang="uk-UA" altLang="ru-RU" b="1" dirty="0" smtClean="0">
                <a:solidFill>
                  <a:srgbClr val="002060"/>
                </a:solidFill>
              </a:rPr>
              <a:t> за </a:t>
            </a:r>
            <a:r>
              <a:rPr lang="uk-UA" altLang="ru-RU" b="1" dirty="0">
                <a:solidFill>
                  <a:srgbClr val="002060"/>
                </a:solidFill>
              </a:rPr>
              <a:t>вказаними </a:t>
            </a:r>
            <a:r>
              <a:rPr lang="uk-UA" altLang="ru-RU" b="1" dirty="0" smtClean="0">
                <a:solidFill>
                  <a:srgbClr val="002060"/>
                </a:solidFill>
              </a:rPr>
              <a:t>освітніми програмами </a:t>
            </a:r>
            <a:r>
              <a:rPr lang="uk-UA" altLang="ru-RU" b="1" dirty="0">
                <a:solidFill>
                  <a:srgbClr val="002060"/>
                </a:solidFill>
              </a:rPr>
              <a:t>здійснюється на </a:t>
            </a:r>
            <a:r>
              <a:rPr lang="uk-UA" altLang="ru-RU" b="1" dirty="0">
                <a:solidFill>
                  <a:srgbClr val="C00000"/>
                </a:solidFill>
              </a:rPr>
              <a:t>базі </a:t>
            </a:r>
            <a:r>
              <a:rPr lang="uk-UA" altLang="ru-RU" b="1" dirty="0" smtClean="0">
                <a:solidFill>
                  <a:srgbClr val="C00000"/>
                </a:solidFill>
              </a:rPr>
              <a:t>всіх напрямів підготовки ОС </a:t>
            </a:r>
            <a:r>
              <a:rPr lang="uk-UA" altLang="ru-RU" b="1" dirty="0" err="1" smtClean="0">
                <a:solidFill>
                  <a:srgbClr val="C00000"/>
                </a:solidFill>
              </a:rPr>
              <a:t>“Бакалавр”</a:t>
            </a:r>
            <a:r>
              <a:rPr lang="uk-UA" altLang="ru-RU" b="1" dirty="0" smtClean="0">
                <a:solidFill>
                  <a:srgbClr val="C00000"/>
                </a:solidFill>
              </a:rPr>
              <a:t> </a:t>
            </a:r>
            <a:r>
              <a:rPr lang="uk-UA" altLang="ru-RU" b="1" dirty="0">
                <a:solidFill>
                  <a:srgbClr val="C00000"/>
                </a:solidFill>
              </a:rPr>
              <a:t>та спеціальностей ОС </a:t>
            </a:r>
            <a:r>
              <a:rPr lang="uk-UA" altLang="ru-RU" b="1" dirty="0" err="1">
                <a:solidFill>
                  <a:srgbClr val="C00000"/>
                </a:solidFill>
              </a:rPr>
              <a:t>“</a:t>
            </a:r>
            <a:r>
              <a:rPr lang="uk-UA" altLang="ru-RU" b="1" dirty="0" err="1" smtClean="0">
                <a:solidFill>
                  <a:srgbClr val="C00000"/>
                </a:solidFill>
              </a:rPr>
              <a:t>Магістр”</a:t>
            </a:r>
            <a:r>
              <a:rPr lang="uk-UA" altLang="ru-RU" b="1" dirty="0" smtClean="0">
                <a:solidFill>
                  <a:srgbClr val="C00000"/>
                </a:solidFill>
              </a:rPr>
              <a:t> та </a:t>
            </a:r>
            <a:r>
              <a:rPr lang="uk-UA" altLang="ru-RU" b="1" dirty="0" err="1" smtClean="0">
                <a:solidFill>
                  <a:srgbClr val="C00000"/>
                </a:solidFill>
              </a:rPr>
              <a:t>“Спеціаліст”</a:t>
            </a:r>
            <a:endParaRPr lang="uk-UA" altLang="ru-RU" b="1" dirty="0">
              <a:solidFill>
                <a:srgbClr val="C00000"/>
              </a:solidFill>
            </a:endParaRPr>
          </a:p>
        </p:txBody>
      </p:sp>
      <p:sp>
        <p:nvSpPr>
          <p:cNvPr id="156686" name="Rectangle 41"/>
          <p:cNvSpPr>
            <a:spLocks noChangeArrowheads="1"/>
          </p:cNvSpPr>
          <p:nvPr/>
        </p:nvSpPr>
        <p:spPr bwMode="auto">
          <a:xfrm>
            <a:off x="0" y="3212976"/>
            <a:ext cx="2987824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smtClean="0"/>
              <a:t>“Прикладна економіка”</a:t>
            </a:r>
            <a:endParaRPr lang="uk-UA" altLang="ru-RU" sz="1600" b="1"/>
          </a:p>
          <a:p>
            <a:pPr algn="ctr"/>
            <a:endParaRPr lang="uk-UA" altLang="ru-RU" sz="1600" b="1">
              <a:solidFill>
                <a:srgbClr val="FF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6687" name="Rectangle 12"/>
          <p:cNvSpPr>
            <a:spLocks noChangeArrowheads="1"/>
          </p:cNvSpPr>
          <p:nvPr/>
        </p:nvSpPr>
        <p:spPr bwMode="auto">
          <a:xfrm>
            <a:off x="0" y="1928813"/>
            <a:ext cx="2987824" cy="7080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0" rIns="0" anchor="ctr"/>
          <a:lstStyle/>
          <a:p>
            <a:pPr algn="ctr"/>
            <a:endParaRPr lang="uk-UA" altLang="ru-RU" sz="12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uk-UA" altLang="ru-RU" sz="1600" b="1" smtClean="0">
              <a:solidFill>
                <a:srgbClr val="000000"/>
              </a:solidFill>
              <a:cs typeface="Arial" charset="0"/>
            </a:endParaRP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  <a:cs typeface="Arial" charset="0"/>
              </a:rPr>
              <a:t>“</a:t>
            </a:r>
            <a:r>
              <a:rPr lang="uk-UA" altLang="ru-RU" sz="1600" b="1">
                <a:solidFill>
                  <a:srgbClr val="000000"/>
                </a:solidFill>
                <a:cs typeface="Arial" charset="0"/>
              </a:rPr>
              <a:t>Дорадництво”</a:t>
            </a:r>
          </a:p>
          <a:p>
            <a:pPr algn="ctr"/>
            <a:endParaRPr lang="uk-UA" altLang="ru-RU" sz="16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  <a:p>
            <a:pPr algn="ctr"/>
            <a:endParaRPr lang="uk-UA" altLang="ru-RU" sz="16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6688" name="Rectangle 14"/>
          <p:cNvSpPr>
            <a:spLocks noChangeArrowheads="1"/>
          </p:cNvSpPr>
          <p:nvPr/>
        </p:nvSpPr>
        <p:spPr bwMode="auto">
          <a:xfrm>
            <a:off x="2987824" y="1928813"/>
            <a:ext cx="3260576" cy="708099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smtClean="0"/>
              <a:t>“Управління інвестиційною</a:t>
            </a:r>
          </a:p>
          <a:p>
            <a:pPr algn="ctr"/>
            <a:r>
              <a:rPr lang="uk-UA" altLang="ru-RU" sz="1600" b="1" smtClean="0"/>
              <a:t> діяльністю та міжнародними</a:t>
            </a:r>
          </a:p>
          <a:p>
            <a:pPr algn="ctr"/>
            <a:r>
              <a:rPr lang="uk-UA" altLang="ru-RU" sz="1600" b="1" smtClean="0"/>
              <a:t> проектами”</a:t>
            </a:r>
            <a:endParaRPr lang="uk-UA" altLang="ru-RU" sz="1600" b="1"/>
          </a:p>
        </p:txBody>
      </p:sp>
      <p:sp>
        <p:nvSpPr>
          <p:cNvPr id="156689" name="Rectangle 41"/>
          <p:cNvSpPr>
            <a:spLocks noChangeArrowheads="1"/>
          </p:cNvSpPr>
          <p:nvPr/>
        </p:nvSpPr>
        <p:spPr bwMode="auto">
          <a:xfrm>
            <a:off x="6228184" y="1928813"/>
            <a:ext cx="2915816" cy="708099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>
              <a:solidFill>
                <a:srgbClr val="000000"/>
              </a:solidFill>
            </a:endParaRP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</a:rPr>
              <a:t>“Якість, стандартизація </a:t>
            </a: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</a:rPr>
              <a:t>та сертифікація ”</a:t>
            </a:r>
            <a:endParaRPr lang="uk-UA" altLang="ru-RU" sz="1600" b="1">
              <a:solidFill>
                <a:srgbClr val="000000"/>
              </a:solidFill>
            </a:endParaRPr>
          </a:p>
          <a:p>
            <a:pPr algn="ctr"/>
            <a:endParaRPr lang="uk-UA" altLang="ru-RU" sz="1600" b="1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6690" name="Rectangle 13"/>
          <p:cNvSpPr>
            <a:spLocks noChangeArrowheads="1"/>
          </p:cNvSpPr>
          <p:nvPr/>
        </p:nvSpPr>
        <p:spPr bwMode="auto">
          <a:xfrm>
            <a:off x="2915816" y="2636912"/>
            <a:ext cx="3312368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>
              <a:solidFill>
                <a:srgbClr val="000000"/>
              </a:solidFill>
            </a:endParaRP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</a:rPr>
              <a:t>“</a:t>
            </a:r>
            <a:r>
              <a:rPr lang="uk-UA" altLang="ru-RU" sz="1600" b="1">
                <a:solidFill>
                  <a:srgbClr val="000000"/>
                </a:solidFill>
              </a:rPr>
              <a:t>Адміністративний </a:t>
            </a:r>
          </a:p>
          <a:p>
            <a:pPr algn="ctr"/>
            <a:r>
              <a:rPr lang="uk-UA" altLang="ru-RU" sz="1600" b="1">
                <a:solidFill>
                  <a:srgbClr val="000000"/>
                </a:solidFill>
              </a:rPr>
              <a:t>менеджмент</a:t>
            </a:r>
            <a:r>
              <a:rPr lang="uk-UA" altLang="ru-RU" sz="1600" b="1" smtClean="0">
                <a:solidFill>
                  <a:srgbClr val="000000"/>
                </a:solidFill>
              </a:rPr>
              <a:t>”</a:t>
            </a:r>
          </a:p>
          <a:p>
            <a:pPr algn="ctr">
              <a:lnSpc>
                <a:spcPct val="90000"/>
              </a:lnSpc>
            </a:pPr>
            <a:endParaRPr lang="uk-UA" altLang="ru-RU" sz="1600" b="1">
              <a:cs typeface="Arial" charset="0"/>
            </a:endParaRPr>
          </a:p>
        </p:txBody>
      </p:sp>
      <p:sp>
        <p:nvSpPr>
          <p:cNvPr id="156691" name="Rectangle 6"/>
          <p:cNvSpPr>
            <a:spLocks noChangeArrowheads="1"/>
          </p:cNvSpPr>
          <p:nvPr/>
        </p:nvSpPr>
        <p:spPr bwMode="auto">
          <a:xfrm>
            <a:off x="6228184" y="2636912"/>
            <a:ext cx="2915816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200" b="1">
              <a:solidFill>
                <a:srgbClr val="C00000"/>
              </a:solidFill>
            </a:endParaRPr>
          </a:p>
          <a:p>
            <a:pPr algn="ctr"/>
            <a:r>
              <a:rPr lang="uk-UA" altLang="ru-RU" sz="1600" b="1" smtClean="0"/>
              <a:t>“Управління навчальним </a:t>
            </a:r>
          </a:p>
          <a:p>
            <a:pPr algn="ctr"/>
            <a:r>
              <a:rPr lang="uk-UA" altLang="ru-RU" sz="1600" b="1" smtClean="0"/>
              <a:t>закладом </a:t>
            </a:r>
            <a:r>
              <a:rPr lang="uk-UA" altLang="ru-RU" sz="1600" b="1" smtClean="0">
                <a:solidFill>
                  <a:srgbClr val="000000"/>
                </a:solidFill>
              </a:rPr>
              <a:t>”</a:t>
            </a:r>
            <a:endParaRPr lang="uk-UA" altLang="ru-RU" sz="1600" b="1" smtClean="0"/>
          </a:p>
          <a:p>
            <a:pPr algn="ctr">
              <a:lnSpc>
                <a:spcPct val="85000"/>
              </a:lnSpc>
            </a:pPr>
            <a:r>
              <a:rPr lang="uk-UA" altLang="ru-RU" smtClean="0"/>
              <a:t> </a:t>
            </a:r>
            <a:endParaRPr lang="uk-UA" altLang="ru-RU"/>
          </a:p>
        </p:txBody>
      </p:sp>
      <p:sp>
        <p:nvSpPr>
          <p:cNvPr id="156692" name="Rectangle 8"/>
          <p:cNvSpPr>
            <a:spLocks noChangeArrowheads="1"/>
          </p:cNvSpPr>
          <p:nvPr/>
        </p:nvSpPr>
        <p:spPr bwMode="auto">
          <a:xfrm>
            <a:off x="0" y="2636913"/>
            <a:ext cx="2987824" cy="576063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smtClean="0"/>
              <a:t>“</a:t>
            </a:r>
            <a:r>
              <a:rPr lang="uk-UA" altLang="ru-RU" sz="1600" b="1"/>
              <a:t>Управління інноваційною</a:t>
            </a:r>
          </a:p>
          <a:p>
            <a:pPr algn="ctr"/>
            <a:r>
              <a:rPr lang="uk-UA" altLang="ru-RU" sz="1600" b="1"/>
              <a:t> діяльністю</a:t>
            </a:r>
            <a:r>
              <a:rPr lang="uk-UA" altLang="ru-RU" sz="1600" b="1" smtClean="0"/>
              <a:t>”</a:t>
            </a:r>
            <a:endParaRPr lang="uk-UA" altLang="ru-RU" sz="1600" b="1"/>
          </a:p>
        </p:txBody>
      </p:sp>
      <p:sp>
        <p:nvSpPr>
          <p:cNvPr id="156693" name="Rectangle 41"/>
          <p:cNvSpPr>
            <a:spLocks noChangeArrowheads="1"/>
          </p:cNvSpPr>
          <p:nvPr/>
        </p:nvSpPr>
        <p:spPr bwMode="auto">
          <a:xfrm>
            <a:off x="6228184" y="3212976"/>
            <a:ext cx="2915816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smtClean="0"/>
              <a:t>“Педагогіка вищої школи”</a:t>
            </a:r>
          </a:p>
          <a:p>
            <a:pPr algn="ctr"/>
            <a:endParaRPr lang="uk-UA" altLang="ru-RU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2987824" y="3212976"/>
            <a:ext cx="3240360" cy="576064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>
              <a:solidFill>
                <a:srgbClr val="000000"/>
              </a:solidFill>
            </a:endParaRP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</a:rPr>
              <a:t>“Менеджмент</a:t>
            </a:r>
          </a:p>
          <a:p>
            <a:pPr algn="ctr"/>
            <a:r>
              <a:rPr lang="uk-UA" altLang="ru-RU" sz="1600" b="1" smtClean="0">
                <a:solidFill>
                  <a:srgbClr val="000000"/>
                </a:solidFill>
              </a:rPr>
              <a:t>організацій і адміністрування”</a:t>
            </a:r>
          </a:p>
          <a:p>
            <a:pPr algn="ctr">
              <a:lnSpc>
                <a:spcPct val="90000"/>
              </a:lnSpc>
            </a:pPr>
            <a:endParaRPr lang="uk-UA" altLang="ru-RU" sz="1600" b="1">
              <a:cs typeface="Arial" charset="0"/>
            </a:endParaRPr>
          </a:p>
        </p:txBody>
      </p:sp>
      <p:sp>
        <p:nvSpPr>
          <p:cNvPr id="21" name="Rectangle 8"/>
          <p:cNvSpPr>
            <a:spLocks noChangeArrowheads="1"/>
          </p:cNvSpPr>
          <p:nvPr/>
        </p:nvSpPr>
        <p:spPr bwMode="auto">
          <a:xfrm>
            <a:off x="0" y="3789040"/>
            <a:ext cx="2987824" cy="79208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dirty="0" err="1" smtClean="0"/>
              <a:t>“Підприємництво</a:t>
            </a:r>
            <a:r>
              <a:rPr lang="uk-UA" altLang="ru-RU" sz="1600" b="1" dirty="0" smtClean="0"/>
              <a:t>, торгівля </a:t>
            </a:r>
          </a:p>
          <a:p>
            <a:pPr algn="ctr"/>
            <a:r>
              <a:rPr lang="uk-UA" altLang="ru-RU" sz="1600" b="1" dirty="0" smtClean="0"/>
              <a:t>та біржова </a:t>
            </a:r>
            <a:r>
              <a:rPr lang="uk-UA" altLang="ru-RU" sz="1600" b="1" dirty="0" err="1" smtClean="0"/>
              <a:t>діяльність”</a:t>
            </a:r>
            <a:endParaRPr lang="uk-UA" altLang="ru-RU" sz="1600" b="1" dirty="0" smtClean="0"/>
          </a:p>
        </p:txBody>
      </p:sp>
      <p:sp>
        <p:nvSpPr>
          <p:cNvPr id="22" name="Rectangle 41"/>
          <p:cNvSpPr>
            <a:spLocks noChangeArrowheads="1"/>
          </p:cNvSpPr>
          <p:nvPr/>
        </p:nvSpPr>
        <p:spPr bwMode="auto">
          <a:xfrm>
            <a:off x="6228184" y="3789040"/>
            <a:ext cx="2915816" cy="792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smtClean="0">
                <a:latin typeface="+mn-lt"/>
              </a:rPr>
              <a:t>“</a:t>
            </a:r>
            <a:r>
              <a:rPr lang="uk-UA" sz="1600" b="1" smtClean="0">
                <a:solidFill>
                  <a:srgbClr val="0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Соціальна робота</a:t>
            </a:r>
            <a:r>
              <a:rPr lang="uk-UA" altLang="ru-RU" sz="1600" b="1" smtClean="0">
                <a:latin typeface="+mn-lt"/>
              </a:rPr>
              <a:t>”</a:t>
            </a:r>
          </a:p>
          <a:p>
            <a:pPr algn="ctr"/>
            <a:endParaRPr lang="uk-UA" altLang="ru-RU" sz="1600" b="1">
              <a:latin typeface="Times New Roman" pitchFamily="18" charset="0"/>
              <a:cs typeface="Arial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987824" y="3789040"/>
            <a:ext cx="3240360" cy="792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 dirty="0">
              <a:solidFill>
                <a:srgbClr val="000000"/>
              </a:solidFill>
            </a:endParaRPr>
          </a:p>
          <a:p>
            <a:pPr algn="ctr"/>
            <a:r>
              <a:rPr lang="uk-UA" altLang="ru-RU" sz="1600" b="1" dirty="0" err="1" smtClean="0">
                <a:solidFill>
                  <a:srgbClr val="000000"/>
                </a:solidFill>
              </a:rPr>
              <a:t>“Менеджмент</a:t>
            </a:r>
            <a:r>
              <a:rPr lang="uk-UA" altLang="ru-RU" sz="1600" b="1" dirty="0" smtClean="0">
                <a:solidFill>
                  <a:srgbClr val="000000"/>
                </a:solidFill>
              </a:rPr>
              <a:t> </a:t>
            </a:r>
            <a:r>
              <a:rPr lang="uk-UA" altLang="ru-RU" sz="1600" b="1" dirty="0" err="1" smtClean="0">
                <a:solidFill>
                  <a:srgbClr val="000000"/>
                </a:solidFill>
              </a:rPr>
              <a:t>зовнішньо-</a:t>
            </a:r>
            <a:endParaRPr lang="uk-UA" altLang="ru-RU" sz="1600" b="1" dirty="0" smtClean="0">
              <a:solidFill>
                <a:srgbClr val="000000"/>
              </a:solidFill>
            </a:endParaRPr>
          </a:p>
          <a:p>
            <a:pPr algn="ctr"/>
            <a:r>
              <a:rPr lang="uk-UA" altLang="ru-RU" sz="1600" b="1" dirty="0" smtClean="0">
                <a:solidFill>
                  <a:srgbClr val="000000"/>
                </a:solidFill>
              </a:rPr>
              <a:t>економічної </a:t>
            </a:r>
            <a:r>
              <a:rPr lang="uk-UA" altLang="ru-RU" sz="1600" b="1" dirty="0" err="1" smtClean="0">
                <a:solidFill>
                  <a:srgbClr val="000000"/>
                </a:solidFill>
              </a:rPr>
              <a:t>діяльності”</a:t>
            </a:r>
            <a:endParaRPr lang="uk-UA" altLang="ru-RU" sz="16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endParaRPr lang="uk-UA" altLang="ru-RU" sz="1600" b="1" dirty="0">
              <a:cs typeface="Arial" charset="0"/>
            </a:endParaRPr>
          </a:p>
        </p:txBody>
      </p:sp>
      <p:pic>
        <p:nvPicPr>
          <p:cNvPr id="1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116632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8"/>
          <p:cNvSpPr>
            <a:spLocks noChangeArrowheads="1"/>
          </p:cNvSpPr>
          <p:nvPr/>
        </p:nvSpPr>
        <p:spPr bwMode="auto">
          <a:xfrm>
            <a:off x="0" y="4581128"/>
            <a:ext cx="2987824" cy="792088"/>
          </a:xfrm>
          <a:prstGeom prst="rect">
            <a:avLst/>
          </a:prstGeom>
          <a:solidFill>
            <a:srgbClr val="CCEC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lvl="0" algn="ctr"/>
            <a:r>
              <a:rPr lang="uk-UA" altLang="ru-RU" sz="1600" b="1" dirty="0" err="1" smtClean="0"/>
              <a:t>“Електроенергетика</a:t>
            </a:r>
            <a:r>
              <a:rPr lang="uk-UA" altLang="ru-RU" sz="1600" b="1" dirty="0" smtClean="0"/>
              <a:t>, </a:t>
            </a:r>
            <a:r>
              <a:rPr lang="uk-UA" altLang="ru-RU" sz="1600" b="1" dirty="0" err="1" smtClean="0"/>
              <a:t>електро-</a:t>
            </a:r>
            <a:endParaRPr lang="uk-UA" altLang="ru-RU" sz="1600" b="1" dirty="0" smtClean="0"/>
          </a:p>
          <a:p>
            <a:pPr lvl="0" algn="ctr"/>
            <a:r>
              <a:rPr lang="uk-UA" altLang="ru-RU" sz="1600" b="1" dirty="0" smtClean="0"/>
              <a:t>техніка та </a:t>
            </a:r>
            <a:r>
              <a:rPr lang="uk-UA" altLang="ru-RU" sz="1600" b="1" dirty="0" err="1" smtClean="0"/>
              <a:t>електромеханіка”</a:t>
            </a:r>
            <a:endParaRPr lang="uk-UA" altLang="ru-RU" sz="1600" b="1" dirty="0" smtClean="0"/>
          </a:p>
        </p:txBody>
      </p:sp>
      <p:sp>
        <p:nvSpPr>
          <p:cNvPr id="19" name="Rectangle 41"/>
          <p:cNvSpPr>
            <a:spLocks noChangeArrowheads="1"/>
          </p:cNvSpPr>
          <p:nvPr/>
        </p:nvSpPr>
        <p:spPr bwMode="auto">
          <a:xfrm>
            <a:off x="6228184" y="4581128"/>
            <a:ext cx="2915816" cy="792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1600" b="1" dirty="0" err="1" smtClean="0">
                <a:latin typeface="+mn-lt"/>
              </a:rPr>
              <a:t>“Право”</a:t>
            </a:r>
            <a:endParaRPr lang="uk-UA" altLang="ru-RU" sz="1600" b="1" dirty="0" smtClean="0">
              <a:latin typeface="+mn-lt"/>
            </a:endParaRPr>
          </a:p>
          <a:p>
            <a:pPr algn="ctr"/>
            <a:endParaRPr lang="uk-UA" altLang="ru-RU" sz="1600" b="1" dirty="0">
              <a:latin typeface="Times New Roman" pitchFamily="18" charset="0"/>
              <a:cs typeface="Arial" charset="0"/>
            </a:endParaRPr>
          </a:p>
        </p:txBody>
      </p:sp>
      <p:sp>
        <p:nvSpPr>
          <p:cNvPr id="23" name="Rectangle 13"/>
          <p:cNvSpPr>
            <a:spLocks noChangeArrowheads="1"/>
          </p:cNvSpPr>
          <p:nvPr/>
        </p:nvSpPr>
        <p:spPr bwMode="auto">
          <a:xfrm>
            <a:off x="2987824" y="4581128"/>
            <a:ext cx="3240360" cy="792088"/>
          </a:xfrm>
          <a:prstGeom prst="rect">
            <a:avLst/>
          </a:prstGeom>
          <a:solidFill>
            <a:srgbClr val="CCE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uk-UA" altLang="ru-RU" sz="1600" b="1" dirty="0">
              <a:solidFill>
                <a:srgbClr val="000000"/>
              </a:solidFill>
            </a:endParaRPr>
          </a:p>
          <a:p>
            <a:pPr algn="ctr"/>
            <a:r>
              <a:rPr lang="uk-UA" altLang="ru-RU" sz="1600" b="1" dirty="0" err="1" smtClean="0">
                <a:solidFill>
                  <a:srgbClr val="000000"/>
                </a:solidFill>
              </a:rPr>
              <a:t>“</a:t>
            </a:r>
            <a:r>
              <a:rPr lang="uk-UA" sz="1600" b="1" dirty="0" err="1" smtClean="0">
                <a:latin typeface="Arial"/>
                <a:ea typeface="Times New Roman"/>
                <a:cs typeface="Times New Roman"/>
              </a:rPr>
              <a:t>Автоматизація</a:t>
            </a:r>
            <a:r>
              <a:rPr lang="uk-UA" sz="1600" b="1" dirty="0" smtClean="0">
                <a:latin typeface="Arial"/>
                <a:ea typeface="Times New Roman"/>
                <a:cs typeface="Times New Roman"/>
              </a:rPr>
              <a:t> та </a:t>
            </a:r>
            <a:r>
              <a:rPr lang="uk-UA" sz="1600" b="1" dirty="0" err="1" smtClean="0">
                <a:latin typeface="Arial"/>
                <a:ea typeface="Times New Roman"/>
                <a:cs typeface="Times New Roman"/>
              </a:rPr>
              <a:t>комп’ютерно-</a:t>
            </a:r>
            <a:endParaRPr lang="uk-UA" sz="1600" b="1" dirty="0" smtClean="0">
              <a:latin typeface="Arial"/>
              <a:ea typeface="Times New Roman"/>
              <a:cs typeface="Times New Roman"/>
            </a:endParaRPr>
          </a:p>
          <a:p>
            <a:pPr algn="ctr"/>
            <a:r>
              <a:rPr lang="uk-UA" sz="1600" b="1" dirty="0" smtClean="0">
                <a:latin typeface="Arial"/>
                <a:ea typeface="Times New Roman"/>
                <a:cs typeface="Times New Roman"/>
              </a:rPr>
              <a:t>інтегровані </a:t>
            </a:r>
            <a:r>
              <a:rPr lang="uk-UA" sz="1600" b="1" dirty="0" err="1" smtClean="0">
                <a:latin typeface="Arial"/>
                <a:ea typeface="Times New Roman"/>
                <a:cs typeface="Times New Roman"/>
              </a:rPr>
              <a:t>технології</a:t>
            </a:r>
            <a:r>
              <a:rPr lang="uk-UA" altLang="ru-RU" sz="1600" b="1" dirty="0" err="1" smtClean="0">
                <a:solidFill>
                  <a:srgbClr val="000000"/>
                </a:solidFill>
              </a:rPr>
              <a:t>”</a:t>
            </a:r>
            <a:endParaRPr lang="uk-UA" altLang="ru-RU" sz="1600" b="1" dirty="0" smtClean="0">
              <a:solidFill>
                <a:srgbClr val="000000"/>
              </a:solidFill>
            </a:endParaRPr>
          </a:p>
          <a:p>
            <a:pPr algn="ctr">
              <a:lnSpc>
                <a:spcPct val="90000"/>
              </a:lnSpc>
            </a:pPr>
            <a:endParaRPr lang="uk-UA" altLang="ru-RU" sz="1600" b="1" dirty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ChangeArrowheads="1"/>
          </p:cNvSpPr>
          <p:nvPr/>
        </p:nvSpPr>
        <p:spPr bwMode="auto">
          <a:xfrm>
            <a:off x="0" y="1124744"/>
            <a:ext cx="2209800" cy="19812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Випускникам,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які навчалися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в групах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із викладанням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дисциплін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англійською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мовою</a:t>
            </a:r>
            <a:r>
              <a:rPr lang="ru-RU" altLang="ru-RU" sz="1400" dirty="0"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видаються 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uk-UA" altLang="ru-RU" sz="1400" b="1" dirty="0">
                <a:cs typeface="Arial" panose="020B0604020202020204" pitchFamily="34" charset="0"/>
              </a:rPr>
              <a:t>сертифікати</a:t>
            </a:r>
            <a:endParaRPr lang="ru-RU" altLang="ru-RU" sz="1400" b="1" dirty="0">
              <a:cs typeface="Arial" panose="020B0604020202020204" pitchFamily="34" charset="0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-396552" y="332656"/>
            <a:ext cx="8991600" cy="59323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uk-UA" altLang="ru-RU" sz="2400" b="1" dirty="0" smtClean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                  Забезпечення </a:t>
            </a:r>
            <a:r>
              <a:rPr lang="uk-UA" altLang="ru-RU" sz="24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якості </a:t>
            </a:r>
            <a:r>
              <a:rPr lang="uk-UA" altLang="ru-RU" sz="2200" b="1" dirty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вивчення </a:t>
            </a:r>
            <a:r>
              <a:rPr lang="uk-UA" altLang="ru-RU" sz="2200" b="1" dirty="0" smtClean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окремих дисциплін</a:t>
            </a:r>
          </a:p>
          <a:p>
            <a:pPr algn="ctr" eaLnBrk="0" hangingPunct="0">
              <a:defRPr/>
            </a:pPr>
            <a:r>
              <a:rPr lang="uk-UA" altLang="ru-RU" sz="2200" b="1" dirty="0" smtClean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                        іноземною </a:t>
            </a:r>
            <a:r>
              <a:rPr lang="uk-UA" altLang="ru-RU" sz="2400" b="1" dirty="0" smtClean="0">
                <a:solidFill>
                  <a:srgbClr val="0070C0"/>
                </a:solidFill>
                <a:ea typeface="Calibri" pitchFamily="34" charset="0"/>
                <a:cs typeface="Arial" pitchFamily="34" charset="0"/>
              </a:rPr>
              <a:t>мовою</a:t>
            </a:r>
            <a:endParaRPr lang="ru-RU" altLang="ru-RU" sz="2400" b="1" dirty="0">
              <a:solidFill>
                <a:srgbClr val="0070C0"/>
              </a:solidFill>
              <a:ea typeface="Calibri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endParaRPr lang="uk-UA" altLang="ru-RU" sz="1333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3" name="Місце для номера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ED7D9-DE23-4F77-A497-9161FE982AC2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-38413" y="3199227"/>
            <a:ext cx="3962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uk-UA" sz="1400" b="1" dirty="0">
                <a:ea typeface="Calibri" pitchFamily="34" charset="0"/>
                <a:cs typeface="Times New Roman" pitchFamily="18" charset="0"/>
              </a:rPr>
              <a:t>Динаміка кількості виданих сертифікатів про закінчення навчання з вивченням дисциплін англійською мовою  </a:t>
            </a:r>
            <a:endParaRPr lang="uk-UA" sz="1400" dirty="0"/>
          </a:p>
        </p:txBody>
      </p:sp>
      <p:pic>
        <p:nvPicPr>
          <p:cNvPr id="10" name="Рисунок 9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24744"/>
            <a:ext cx="2719537" cy="201054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Діаграма 4"/>
          <p:cNvGraphicFramePr/>
          <p:nvPr>
            <p:extLst>
              <p:ext uri="{D42A27DB-BD31-4B8C-83A1-F6EECF244321}">
                <p14:modId xmlns="" xmlns:p14="http://schemas.microsoft.com/office/powerpoint/2010/main" val="2919200945"/>
              </p:ext>
            </p:extLst>
          </p:nvPr>
        </p:nvGraphicFramePr>
        <p:xfrm>
          <a:off x="0" y="3068960"/>
          <a:ext cx="449999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Таблица 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386332830"/>
              </p:ext>
            </p:extLst>
          </p:nvPr>
        </p:nvGraphicFramePr>
        <p:xfrm>
          <a:off x="4419599" y="2181740"/>
          <a:ext cx="4724399" cy="4664368"/>
        </p:xfrm>
        <a:graphic>
          <a:graphicData uri="http://schemas.openxmlformats.org/drawingml/2006/table">
            <a:tbl>
              <a:tblPr/>
              <a:tblGrid>
                <a:gridCol w="3690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99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953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89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708660" algn="l"/>
                        </a:tabLst>
                      </a:pP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№ 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08660" algn="l"/>
                        </a:tabLst>
                      </a:pP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п/</a:t>
                      </a:r>
                      <a:r>
                        <a:rPr lang="uk-UA" sz="1200" b="1" noProof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</a:t>
                      </a:r>
                      <a:endParaRPr lang="uk-UA" sz="1200" b="1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Напрям підготовки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(спеціальність</a:t>
                      </a: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ОС, курси </a:t>
                      </a:r>
                      <a:r>
                        <a:rPr lang="uk-UA" sz="1200" b="1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(рік) навчання</a:t>
                      </a:r>
                    </a:p>
                  </a:txBody>
                  <a:tcPr marL="33867" marR="3386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Менеджмент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Менеджмент </a:t>
                      </a:r>
                      <a:r>
                        <a:rPr lang="uk-UA" sz="1200" noProof="0" dirty="0" err="1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ЗЕД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998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3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Ветеринарна медицина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Агрономія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1-3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5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Захист рослин 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543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6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Біотехнологія (Біотехнологія та біоінженерія)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53695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47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7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Екологія, охорона навколишнього середовища та збалансоване природокористування (Екологія)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020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Економічна кібернетика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2-4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753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9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Економіка підприємства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6498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10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Облік і аудит (Облік і оподаткування)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5663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47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11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Фінанси і кредит (Фінанси, банківська справа та страхування)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649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12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Геодезія, картографія </a:t>
                      </a: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та землеустрій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13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Правознавство 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1-3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649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14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Соціальна педагогіка 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4734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15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Філологія 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1-4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6498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Магістр, 1-2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22783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16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Машинобудування</a:t>
                      </a:r>
                      <a:endParaRPr lang="uk-UA" sz="1200" noProof="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noProof="0" dirty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Бакалавр, 1-3</a:t>
                      </a:r>
                    </a:p>
                  </a:txBody>
                  <a:tcPr marL="33867" marR="338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4324348" y="1214605"/>
            <a:ext cx="4914899" cy="690563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defRPr/>
            </a:pPr>
            <a:r>
              <a:rPr lang="uk-UA" altLang="ru-RU" b="1" dirty="0">
                <a:cs typeface="Arial" panose="020B0604020202020204" pitchFamily="34" charset="0"/>
              </a:rPr>
              <a:t>Навчання студентів бакалаврату та магістратури в групах  </a:t>
            </a:r>
          </a:p>
          <a:p>
            <a:pPr algn="ctr" eaLnBrk="0" hangingPunct="0">
              <a:defRPr/>
            </a:pPr>
            <a:r>
              <a:rPr lang="uk-UA" altLang="ru-RU" b="1" dirty="0">
                <a:cs typeface="Arial" panose="020B0604020202020204" pitchFamily="34" charset="0"/>
              </a:rPr>
              <a:t>із викладанням дисциплін англійською мовою у </a:t>
            </a:r>
            <a:r>
              <a:rPr lang="uk-UA" altLang="ru-RU" b="1" dirty="0" smtClean="0">
                <a:cs typeface="Arial" panose="020B0604020202020204" pitchFamily="34" charset="0"/>
              </a:rPr>
              <a:t>201</a:t>
            </a:r>
            <a:r>
              <a:rPr lang="en-US" altLang="ru-RU" b="1" dirty="0" smtClean="0">
                <a:cs typeface="Arial" panose="020B0604020202020204" pitchFamily="34" charset="0"/>
              </a:rPr>
              <a:t>8</a:t>
            </a:r>
            <a:r>
              <a:rPr lang="uk-UA" altLang="ru-RU" b="1" dirty="0" smtClean="0">
                <a:cs typeface="Arial" panose="020B0604020202020204" pitchFamily="34" charset="0"/>
              </a:rPr>
              <a:t>-</a:t>
            </a:r>
            <a:r>
              <a:rPr lang="ru-RU" altLang="ru-RU" b="1" dirty="0" smtClean="0">
                <a:cs typeface="Arial" panose="020B0604020202020204" pitchFamily="34" charset="0"/>
              </a:rPr>
              <a:t>201</a:t>
            </a:r>
            <a:r>
              <a:rPr lang="en-US" altLang="ru-RU" b="1" dirty="0" smtClean="0">
                <a:cs typeface="Arial" panose="020B0604020202020204" pitchFamily="34" charset="0"/>
              </a:rPr>
              <a:t>9 </a:t>
            </a:r>
            <a:r>
              <a:rPr lang="ru-RU" altLang="ru-RU" b="1" dirty="0" smtClean="0">
                <a:cs typeface="Arial" panose="020B0604020202020204" pitchFamily="34" charset="0"/>
              </a:rPr>
              <a:t>н.р</a:t>
            </a:r>
            <a:r>
              <a:rPr lang="ru-RU" altLang="ru-RU" b="1" dirty="0">
                <a:cs typeface="Arial" panose="020B0604020202020204" pitchFamily="34" charset="0"/>
              </a:rPr>
              <a:t>.</a:t>
            </a:r>
          </a:p>
          <a:p>
            <a:pPr algn="ctr" eaLnBrk="0" hangingPunct="0">
              <a:defRPr/>
            </a:pPr>
            <a:endParaRPr lang="uk-UA" altLang="ru-RU" sz="1000" dirty="0">
              <a:effectLst>
                <a:outerShdw blurRad="38100" dist="38100" dir="2700000" algn="tl">
                  <a:srgbClr val="C0C0C0"/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1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116632"/>
            <a:ext cx="996397" cy="1008112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1896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95736" y="0"/>
            <a:ext cx="6551637" cy="647700"/>
          </a:xfrm>
        </p:spPr>
        <p:txBody>
          <a:bodyPr/>
          <a:lstStyle/>
          <a:p>
            <a:pPr algn="l" eaLnBrk="1" hangingPunct="1"/>
            <a:r>
              <a:rPr lang="uk-UA" sz="2000" b="1" dirty="0" smtClean="0">
                <a:solidFill>
                  <a:srgbClr val="002060"/>
                </a:solidFill>
              </a:rPr>
              <a:t>Міжнародні магістерські програми </a:t>
            </a:r>
            <a:br>
              <a:rPr lang="uk-UA" sz="2000" b="1" dirty="0" smtClean="0">
                <a:solidFill>
                  <a:srgbClr val="002060"/>
                </a:solidFill>
              </a:rPr>
            </a:br>
            <a:r>
              <a:rPr lang="uk-UA" sz="2000" b="1" dirty="0" smtClean="0">
                <a:solidFill>
                  <a:srgbClr val="002060"/>
                </a:solidFill>
              </a:rPr>
              <a:t>з отриманням  подвійних   дипломів</a:t>
            </a:r>
            <a:endParaRPr lang="ru-RU" sz="2000" b="1" dirty="0" smtClean="0">
              <a:solidFill>
                <a:srgbClr val="002060"/>
              </a:solidFill>
            </a:endParaRPr>
          </a:p>
        </p:txBody>
      </p:sp>
      <p:sp>
        <p:nvSpPr>
          <p:cNvPr id="541698" name="Rectangle 20"/>
          <p:cNvSpPr>
            <a:spLocks noChangeArrowheads="1"/>
          </p:cNvSpPr>
          <p:nvPr/>
        </p:nvSpPr>
        <p:spPr bwMode="auto">
          <a:xfrm>
            <a:off x="1403648" y="810232"/>
            <a:ext cx="6840760" cy="228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80000"/>
              </a:lnSpc>
            </a:pPr>
            <a:endParaRPr lang="uk-UA" sz="1600" b="1">
              <a:cs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     “</a:t>
            </a:r>
            <a:r>
              <a:rPr lang="uk-UA" sz="1600" b="1">
                <a:solidFill>
                  <a:srgbClr val="0000FF"/>
                </a:solidFill>
                <a:cs typeface="Arial" charset="0"/>
              </a:rPr>
              <a:t>Міжнародний біобізнес” </a:t>
            </a:r>
            <a:r>
              <a:rPr lang="uk-UA" sz="1600" b="1">
                <a:cs typeface="Arial" charset="0"/>
              </a:rPr>
              <a:t>Токійський аграрний ун-т (Японія</a:t>
            </a:r>
            <a:r>
              <a:rPr lang="uk-UA" sz="1600" b="1" smtClean="0">
                <a:cs typeface="Arial" charset="0"/>
              </a:rPr>
              <a:t>)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uk-UA" sz="1600" b="1" smtClean="0">
              <a:cs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uk-UA" sz="1600" b="1">
              <a:cs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     “Masters </a:t>
            </a:r>
            <a:r>
              <a:rPr lang="uk-UA" sz="1600" b="1">
                <a:solidFill>
                  <a:srgbClr val="0000FF"/>
                </a:solidFill>
                <a:cs typeface="Arial" charset="0"/>
              </a:rPr>
              <a:t>of Business Administration in Agriculture (MBA)</a:t>
            </a:r>
          </a:p>
          <a:p>
            <a:pPr>
              <a:lnSpc>
                <a:spcPct val="80000"/>
              </a:lnSpc>
            </a:pPr>
            <a:r>
              <a:rPr lang="uk-UA" sz="1600" b="1" smtClean="0">
                <a:cs typeface="Arial" charset="0"/>
              </a:rPr>
              <a:t>      Ун-т </a:t>
            </a:r>
            <a:r>
              <a:rPr lang="uk-UA" sz="1600" b="1">
                <a:cs typeface="Arial" charset="0"/>
              </a:rPr>
              <a:t>прикладних наук Вайнштефан </a:t>
            </a:r>
            <a:r>
              <a:rPr lang="uk-UA" sz="1600" b="1" smtClean="0">
                <a:cs typeface="Arial" charset="0"/>
              </a:rPr>
              <a:t>(Німеччина)</a:t>
            </a:r>
            <a:endParaRPr lang="uk-UA" sz="1600" b="1">
              <a:cs typeface="Arial" charset="0"/>
            </a:endParaRPr>
          </a:p>
          <a:p>
            <a:pPr>
              <a:lnSpc>
                <a:spcPct val="80000"/>
              </a:lnSpc>
            </a:pPr>
            <a:endParaRPr lang="uk-UA" sz="1600" b="1" smtClean="0">
              <a:cs typeface="Arial" charset="0"/>
            </a:endParaRPr>
          </a:p>
          <a:p>
            <a:pPr>
              <a:lnSpc>
                <a:spcPct val="80000"/>
              </a:lnSpc>
            </a:pPr>
            <a:endParaRPr lang="uk-UA" sz="1600" b="1">
              <a:cs typeface="Arial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      “Master of Food and Agribusiness (MFA)</a:t>
            </a:r>
            <a:endParaRPr lang="uk-UA" sz="1600" b="1">
              <a:solidFill>
                <a:srgbClr val="0000FF"/>
              </a:solidFill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uk-UA" sz="1600" b="1" smtClean="0">
                <a:cs typeface="Arial" charset="0"/>
              </a:rPr>
              <a:t>       Ун-т </a:t>
            </a:r>
            <a:r>
              <a:rPr lang="uk-UA" sz="1600" b="1">
                <a:cs typeface="Arial" charset="0"/>
              </a:rPr>
              <a:t>прикладних наук </a:t>
            </a:r>
            <a:r>
              <a:rPr lang="uk-UA" sz="1600" b="1" smtClean="0">
                <a:cs typeface="Arial" charset="0"/>
              </a:rPr>
              <a:t>Ангальт   (Німеччина)</a:t>
            </a:r>
            <a:endParaRPr lang="uk-UA" sz="1600" b="1"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uk-UA"/>
              <a:t> </a:t>
            </a:r>
          </a:p>
        </p:txBody>
      </p:sp>
      <p:pic>
        <p:nvPicPr>
          <p:cNvPr id="541700" name="Picture 19" descr="東京農業大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08720"/>
            <a:ext cx="1403350" cy="61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1" name="Picture 5" descr="FH-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1331913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2" name="Picture 8" descr="Logo Hochschule Anhalt (FH)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348880"/>
            <a:ext cx="141288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1703" name="Picture 11" descr="Hochschule Anhalt (FH)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492896"/>
            <a:ext cx="1225550" cy="201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1704" name="Rectangle 13"/>
          <p:cNvSpPr>
            <a:spLocks noChangeArrowheads="1"/>
          </p:cNvSpPr>
          <p:nvPr/>
        </p:nvSpPr>
        <p:spPr bwMode="auto">
          <a:xfrm>
            <a:off x="0" y="6524625"/>
            <a:ext cx="9144000" cy="33337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chemeClr val="accent1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uk-UA"/>
          </a:p>
        </p:txBody>
      </p:sp>
      <p:pic>
        <p:nvPicPr>
          <p:cNvPr id="541705" name="Picture 16" descr="%D1%81%D0%B3%D0%B3%D0%B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2780928"/>
            <a:ext cx="1043608" cy="10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7"/>
          <p:cNvSpPr>
            <a:spLocks noChangeArrowheads="1"/>
          </p:cNvSpPr>
          <p:nvPr/>
        </p:nvSpPr>
        <p:spPr bwMode="auto">
          <a:xfrm>
            <a:off x="1403847" y="5466129"/>
            <a:ext cx="77401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 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“Економіка</a:t>
            </a: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і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менеджмент”</a:t>
            </a:r>
            <a:endParaRPr lang="uk-UA" sz="1600" b="1" dirty="0">
              <a:solidFill>
                <a:srgbClr val="0000FF"/>
              </a:solidFill>
              <a:cs typeface="Arial" charset="0"/>
            </a:endParaRPr>
          </a:p>
          <a:p>
            <a:r>
              <a:rPr lang="uk-UA" sz="1600" b="1" dirty="0" smtClean="0"/>
              <a:t>    Словацький аграрний університет, </a:t>
            </a:r>
            <a:r>
              <a:rPr lang="uk-UA" sz="1600" b="1" dirty="0" err="1" smtClean="0"/>
              <a:t>Нітра</a:t>
            </a:r>
            <a:r>
              <a:rPr lang="uk-UA" sz="1600" b="1" dirty="0" smtClean="0"/>
              <a:t>      </a:t>
            </a:r>
          </a:p>
          <a:p>
            <a:r>
              <a:rPr lang="uk-UA" sz="1600" b="1" dirty="0" smtClean="0"/>
              <a:t>                                                                         </a:t>
            </a:r>
            <a:r>
              <a:rPr lang="uk-UA" sz="1600" b="1" dirty="0" smtClean="0">
                <a:solidFill>
                  <a:srgbClr val="C00000"/>
                </a:solidFill>
              </a:rPr>
              <a:t>міжнародний відділ к.107 корп.3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4" name="Rectangle 18"/>
          <p:cNvSpPr>
            <a:spLocks noChangeArrowheads="1"/>
          </p:cNvSpPr>
          <p:nvPr/>
        </p:nvSpPr>
        <p:spPr bwMode="auto">
          <a:xfrm>
            <a:off x="1403648" y="3068960"/>
            <a:ext cx="734481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“Енергетика</a:t>
            </a:r>
            <a:r>
              <a:rPr lang="uk-UA" b="1" smtClean="0">
                <a:solidFill>
                  <a:srgbClr val="0000FF"/>
                </a:solidFill>
              </a:rPr>
              <a:t> </a:t>
            </a:r>
            <a:r>
              <a:rPr lang="uk-UA" sz="1600" b="1">
                <a:solidFill>
                  <a:srgbClr val="0000FF"/>
                </a:solidFill>
                <a:cs typeface="Arial" charset="0"/>
              </a:rPr>
              <a:t>і </a:t>
            </a: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автоматика біосистем” </a:t>
            </a:r>
            <a:r>
              <a:rPr lang="uk-UA" sz="1600" b="1">
                <a:solidFill>
                  <a:srgbClr val="0000FF"/>
                </a:solidFill>
                <a:cs typeface="Arial" charset="0"/>
              </a:rPr>
              <a:t>, “</a:t>
            </a: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Економіка і менеджмент”</a:t>
            </a:r>
            <a:endParaRPr lang="uk-UA" sz="1600" b="1">
              <a:solidFill>
                <a:srgbClr val="0000FF"/>
              </a:solidFill>
              <a:cs typeface="Arial" charset="0"/>
            </a:endParaRPr>
          </a:p>
          <a:p>
            <a:r>
              <a:rPr lang="uk-UA" sz="1600" b="1" smtClean="0"/>
              <a:t>       Варшавський </a:t>
            </a:r>
            <a:r>
              <a:rPr lang="uk-UA" sz="1600" b="1"/>
              <a:t>університет наук про життя, Польща </a:t>
            </a:r>
          </a:p>
        </p:txBody>
      </p:sp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1403648" y="4869160"/>
            <a:ext cx="7272808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b="1" smtClean="0">
                <a:solidFill>
                  <a:srgbClr val="0000FF"/>
                </a:solidFill>
                <a:cs typeface="Arial" charset="0"/>
              </a:rPr>
              <a:t>    “Екологія”, “Соціальна педагогіка”</a:t>
            </a:r>
            <a:endParaRPr lang="uk-UA" sz="1600" b="1">
              <a:solidFill>
                <a:srgbClr val="0000FF"/>
              </a:solidFill>
              <a:cs typeface="Arial" charset="0"/>
            </a:endParaRPr>
          </a:p>
          <a:p>
            <a:r>
              <a:rPr lang="uk-UA" smtClean="0"/>
              <a:t>     </a:t>
            </a:r>
            <a:r>
              <a:rPr lang="uk-UA" sz="1600" b="1" smtClean="0"/>
              <a:t>Поморська академія в Слупську, </a:t>
            </a:r>
            <a:r>
              <a:rPr lang="uk-UA" b="1" smtClean="0"/>
              <a:t>Польща</a:t>
            </a:r>
            <a:endParaRPr lang="uk-UA"/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1403648" y="3861048"/>
            <a:ext cx="748883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  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“Якість</a:t>
            </a: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та безпечність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продукції”</a:t>
            </a: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,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“Менеджмент”</a:t>
            </a: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,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“Компютерні</a:t>
            </a:r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   </a:t>
            </a:r>
          </a:p>
          <a:p>
            <a:r>
              <a:rPr lang="uk-UA" sz="1600" b="1" dirty="0" smtClean="0">
                <a:solidFill>
                  <a:srgbClr val="0000FF"/>
                </a:solidFill>
                <a:cs typeface="Arial" charset="0"/>
              </a:rPr>
              <a:t>     </a:t>
            </a:r>
            <a:r>
              <a:rPr lang="uk-UA" sz="1600" b="1" dirty="0" err="1" smtClean="0">
                <a:solidFill>
                  <a:srgbClr val="0000FF"/>
                </a:solidFill>
                <a:cs typeface="Arial" charset="0"/>
              </a:rPr>
              <a:t>технології”</a:t>
            </a:r>
            <a:endParaRPr lang="uk-UA" sz="1600" b="1" dirty="0" smtClean="0">
              <a:solidFill>
                <a:srgbClr val="0000FF"/>
              </a:solidFill>
              <a:cs typeface="Arial" charset="0"/>
            </a:endParaRPr>
          </a:p>
          <a:p>
            <a:r>
              <a:rPr lang="uk-UA" sz="1600" b="1" dirty="0" smtClean="0"/>
              <a:t>     Академія Бізнесу (</a:t>
            </a:r>
            <a:r>
              <a:rPr lang="uk-UA" sz="1600" b="1" dirty="0" err="1" smtClean="0"/>
              <a:t>Домброва</a:t>
            </a:r>
            <a:r>
              <a:rPr lang="uk-UA" sz="1600" b="1" dirty="0" smtClean="0"/>
              <a:t> </a:t>
            </a:r>
            <a:r>
              <a:rPr lang="uk-UA" sz="1600" b="1" dirty="0" err="1" smtClean="0"/>
              <a:t>Гурніча</a:t>
            </a:r>
            <a:r>
              <a:rPr lang="uk-UA" sz="1600" b="1" dirty="0" smtClean="0"/>
              <a:t>, Польща)</a:t>
            </a:r>
            <a:endParaRPr lang="uk-UA" dirty="0"/>
          </a:p>
        </p:txBody>
      </p:sp>
      <p:pic>
        <p:nvPicPr>
          <p:cNvPr id="707586" name="Picture 2" descr="WSBD logo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3789040"/>
            <a:ext cx="936104" cy="936104"/>
          </a:xfrm>
          <a:prstGeom prst="rect">
            <a:avLst/>
          </a:prstGeom>
          <a:noFill/>
        </p:spPr>
      </p:pic>
      <p:pic>
        <p:nvPicPr>
          <p:cNvPr id="707588" name="Picture 4" descr="slupsk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4725144"/>
            <a:ext cx="899592" cy="803635"/>
          </a:xfrm>
          <a:prstGeom prst="rect">
            <a:avLst/>
          </a:prstGeom>
          <a:noFill/>
        </p:spPr>
      </p:pic>
      <p:pic>
        <p:nvPicPr>
          <p:cNvPr id="707590" name="Picture 6" descr="Nitr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9512" y="5589240"/>
            <a:ext cx="875033" cy="864096"/>
          </a:xfrm>
          <a:prstGeom prst="rect">
            <a:avLst/>
          </a:prstGeom>
          <a:noFill/>
        </p:spPr>
      </p:pic>
      <p:pic>
        <p:nvPicPr>
          <p:cNvPr id="17" name="Picture 9" descr="E:\nubip_logo_new_poisk_18_2.png">
            <a:extLst>
              <a:ext uri="{FF2B5EF4-FFF2-40B4-BE49-F238E27FC236}">
                <a16:creationId xmlns:a16="http://schemas.microsoft.com/office/drawing/2014/main" xmlns="" id="{3E180B12-39F9-40B1-BC69-42A9A3090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844"/>
          <a:stretch/>
        </p:blipFill>
        <p:spPr bwMode="auto">
          <a:xfrm>
            <a:off x="0" y="0"/>
            <a:ext cx="919751" cy="864096"/>
          </a:xfrm>
          <a:prstGeom prst="rect">
            <a:avLst/>
          </a:prstGeom>
          <a:noFill/>
          <a:ln>
            <a:noFill/>
          </a:ln>
          <a:effectLst>
            <a:outerShdw blurRad="241300" dir="3000000" sx="102000" sy="102000" algn="ctr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db2004171l">
  <a:themeElements>
    <a:clrScheme name="170Gp_natural_light 2">
      <a:dk1>
        <a:srgbClr val="000000"/>
      </a:dk1>
      <a:lt1>
        <a:srgbClr val="FFFFFF"/>
      </a:lt1>
      <a:dk2>
        <a:srgbClr val="333399"/>
      </a:dk2>
      <a:lt2>
        <a:srgbClr val="C0C0C0"/>
      </a:lt2>
      <a:accent1>
        <a:srgbClr val="2EA9B6"/>
      </a:accent1>
      <a:accent2>
        <a:srgbClr val="F1900F"/>
      </a:accent2>
      <a:accent3>
        <a:srgbClr val="FFFFFF"/>
      </a:accent3>
      <a:accent4>
        <a:srgbClr val="000000"/>
      </a:accent4>
      <a:accent5>
        <a:srgbClr val="ADD1D7"/>
      </a:accent5>
      <a:accent6>
        <a:srgbClr val="DA820C"/>
      </a:accent6>
      <a:hlink>
        <a:srgbClr val="CC3300"/>
      </a:hlink>
      <a:folHlink>
        <a:srgbClr val="0066CC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2EA9B6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ADD1D7"/>
        </a:accent5>
        <a:accent6>
          <a:srgbClr val="DA820C"/>
        </a:accent6>
        <a:hlink>
          <a:srgbClr val="CC330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E29B3C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ECBAF"/>
        </a:accent5>
        <a:accent6>
          <a:srgbClr val="A1A1A1"/>
        </a:accent6>
        <a:hlink>
          <a:srgbClr val="7DA0D3"/>
        </a:hlink>
        <a:folHlink>
          <a:srgbClr val="B2E38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Пиксел">
  <a:themeElements>
    <a:clrScheme name="Пиксел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Пиксел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иксел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иксел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иксел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cdb2004171l</Template>
  <TotalTime>1844</TotalTime>
  <Words>1699</Words>
  <Application>Microsoft Office PowerPoint</Application>
  <PresentationFormat>Экран (4:3)</PresentationFormat>
  <Paragraphs>466</Paragraphs>
  <Slides>32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3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6" baseType="lpstr">
      <vt:lpstr>cdb2004171l</vt:lpstr>
      <vt:lpstr>Пиксел</vt:lpstr>
      <vt:lpstr>Оформление по умолчанию</vt:lpstr>
      <vt:lpstr>Image</vt:lpstr>
      <vt:lpstr>Слайд 1</vt:lpstr>
      <vt:lpstr>Безперервність ступеневої освіти в НУБіП України</vt:lpstr>
      <vt:lpstr>Слайд 3</vt:lpstr>
      <vt:lpstr>          Новий розподіл навчального навантаження  студентів магістратури на 2018-2019 н.р.   Навчання слід максимально наблизити до майбутнього робочого місця – це базовий принцип компетентнісного підходу до сучасної освіти.            </vt:lpstr>
      <vt:lpstr>Слайд 5</vt:lpstr>
      <vt:lpstr>Слайд 6</vt:lpstr>
      <vt:lpstr>Слайд 7</vt:lpstr>
      <vt:lpstr>Слайд 8</vt:lpstr>
      <vt:lpstr>Міжнародні магістерські програми  з отриманням  подвійних   дипломів</vt:lpstr>
      <vt:lpstr>Нормативні документи НУБіП України із координування підготовки магістрів</vt:lpstr>
      <vt:lpstr>Слайд 11</vt:lpstr>
      <vt:lpstr>Слайд 12</vt:lpstr>
      <vt:lpstr>Основні етапи підготовки та захисту магістерських  робіт  (нова процедура затверджена Вченою радою від 27.12.2017) </vt:lpstr>
      <vt:lpstr>Загальноуніверситетська конференція у форматі постерних презентацій</vt:lpstr>
      <vt:lpstr>Слайд 15</vt:lpstr>
      <vt:lpstr>1) варіант на основі здобутого ОС “Бакалавр”  зі спорідненої спеціальності (1,5 роки)  </vt:lpstr>
      <vt:lpstr> 2) варіант на основі здобутого ОС “Бакалавр”  із неспорідненої спеціальності із складанням додаткового вступного випробування </vt:lpstr>
      <vt:lpstr> 3) варіант на основі здобутого ОС “Бакалавр”  із будь-якої спеціальності зі складанням додаткового вступного випробування </vt:lpstr>
      <vt:lpstr>  3) варіант (продовження)  на основі здобутого ОС “Бакалавр”    із будь-якої спеціальності зі складанням додаткового вступного випробування </vt:lpstr>
      <vt:lpstr>4) Варіант паралельне навчання  на денній формі за спорідненою спеціальністю (1,5 роки)</vt:lpstr>
      <vt:lpstr>5) варіант паралельне навчання  на заочній формі (1,5 роки)  за спорідненою спеціальністю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Ласкаво просимо до магістратури НУБіП України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 ПРЕЗЕНТАЦІЇ</dc:title>
  <dc:creator>Kasatkin</dc:creator>
  <cp:lastModifiedBy>XP GAME 2009</cp:lastModifiedBy>
  <cp:revision>174</cp:revision>
  <dcterms:created xsi:type="dcterms:W3CDTF">2015-12-17T14:09:17Z</dcterms:created>
  <dcterms:modified xsi:type="dcterms:W3CDTF">2018-04-02T14:49:47Z</dcterms:modified>
</cp:coreProperties>
</file>