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7" r:id="rId5"/>
    <p:sldId id="275" r:id="rId6"/>
    <p:sldId id="276" r:id="rId7"/>
    <p:sldId id="286" r:id="rId8"/>
    <p:sldId id="258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59" r:id="rId18"/>
    <p:sldId id="260" r:id="rId19"/>
    <p:sldId id="26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Спряжка\Фото\Первинна насінництво кукурудзи\IMG_20191108_101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108774"/>
            <a:ext cx="9289032" cy="6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77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ділянки гібридизації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61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1600200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uk-UA" altLang="ru-RU" sz="3600">
                <a:solidFill>
                  <a:schemeClr val="tx1"/>
                </a:solidFill>
                <a:latin typeface="Arial Black" pitchFamily="34" charset="0"/>
              </a:rPr>
              <a:t> (Т) Техаський</a:t>
            </a:r>
            <a:r>
              <a:rPr lang="uk-UA" altLang="ru-RU">
                <a:solidFill>
                  <a:schemeClr val="tx1"/>
                </a:solidFill>
                <a:latin typeface="Garamond" pitchFamily="18" charset="0"/>
              </a:rPr>
              <a:t> </a:t>
            </a:r>
            <a:endParaRPr lang="ru-RU" altLang="ru-RU">
              <a:solidFill>
                <a:schemeClr val="tx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0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гібридизація кукурудзи\DSC07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34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609600" y="381000"/>
            <a:ext cx="762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uk-UA" altLang="ru-RU" sz="3600">
                <a:solidFill>
                  <a:schemeClr val="tx1"/>
                </a:solidFill>
                <a:latin typeface="Arial Black" pitchFamily="34" charset="0"/>
              </a:rPr>
              <a:t>(М) Молдавський</a:t>
            </a:r>
            <a:endParaRPr lang="ru-RU" altLang="ru-RU" sz="360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96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:\гібридизація кукурудзи\DSC07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гібридизація кукурудзи\DSC07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6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488"/>
            <a:ext cx="8575675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82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81000"/>
            <a:ext cx="85185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588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50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пряжка\Фото\Первинна насінництво кукурудзи\IMG_20191108_094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64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52400"/>
            <a:ext cx="8077200" cy="990600"/>
          </a:xfrm>
        </p:spPr>
        <p:txBody>
          <a:bodyPr/>
          <a:lstStyle/>
          <a:p>
            <a:pPr algn="ctr" eaLnBrk="1" hangingPunct="1"/>
            <a:r>
              <a:rPr lang="uk-UA" altLang="ru-RU" smtClean="0">
                <a:solidFill>
                  <a:schemeClr val="tx1"/>
                </a:solidFill>
                <a:latin typeface="Arial Black" pitchFamily="34" charset="0"/>
              </a:rPr>
              <a:t>Після самозапилення: </a:t>
            </a:r>
            <a:endParaRPr lang="ru-RU" altLang="ru-RU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915400" cy="5392738"/>
          </a:xfrm>
        </p:spPr>
        <p:txBody>
          <a:bodyPr rtlCol="0">
            <a:normAutofit fontScale="850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першому поколінні  (І</a:t>
            </a:r>
            <a:r>
              <a:rPr lang="uk-UA" alt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буде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50% гетерозигот  і  50%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гомозигот;</a:t>
            </a:r>
            <a:r>
              <a:rPr lang="ru-RU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ru-RU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</a:t>
            </a:r>
            <a:r>
              <a:rPr lang="uk-UA" alt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25% гетерозигот і 75%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гомозигот</a:t>
            </a:r>
            <a:r>
              <a:rPr lang="ru-RU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r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ru-RU" sz="3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</a:t>
            </a:r>
            <a:r>
              <a:rPr lang="uk-UA" alt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alt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 гетерозигот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зменшиться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половину і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 -12,5%;</a:t>
            </a:r>
            <a:endParaRPr lang="uk-UA" altLang="ru-RU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alt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зменшиться до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- 6,25%</a:t>
            </a:r>
            <a:r>
              <a:rPr lang="ru-RU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uk-UA" alt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3,13%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наближаючись у </a:t>
            </a:r>
            <a:endParaRPr lang="uk-UA" altLang="ru-RU" sz="4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наступних </a:t>
            </a:r>
            <a:r>
              <a:rPr lang="uk-UA" altLang="ru-RU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поколіннях до 0.</a:t>
            </a:r>
            <a:endParaRPr lang="ru-RU" altLang="ru-RU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85725"/>
            <a:ext cx="85344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6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4938"/>
            <a:ext cx="883920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03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пряжка\Фото\Первинна насінництво кукурудзи\IMG_20191108_094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83264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86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51678" cy="128089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Норми просторової ізоляції насінницьких посівів кукурудзи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601979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34955"/>
                <a:gridCol w="3009045"/>
              </a:tblGrid>
              <a:tr h="535307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Arial" pitchFamily="34" charset="0"/>
                          <a:cs typeface="Arial" pitchFamily="34" charset="0"/>
                        </a:rPr>
                        <a:t>Назва посіву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Arial" pitchFamily="34" charset="0"/>
                          <a:cs typeface="Arial" pitchFamily="34" charset="0"/>
                        </a:rPr>
                        <a:t>Ізоляція,</a:t>
                      </a:r>
                      <a:r>
                        <a:rPr lang="uk-U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uk-UA" sz="1600" b="1" dirty="0" smtClean="0">
                          <a:latin typeface="Arial" pitchFamily="34" charset="0"/>
                          <a:cs typeface="Arial" pitchFamily="34" charset="0"/>
                        </a:rPr>
                        <a:t>не менше м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</a:tr>
              <a:tr h="525493"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Arial" pitchFamily="34" charset="0"/>
                          <a:cs typeface="Arial" pitchFamily="34" charset="0"/>
                        </a:rPr>
                        <a:t>Самозапильні лінії: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41198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А) Супер</a:t>
                      </a:r>
                      <a:r>
                        <a:rPr lang="uk-UA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 еліта та еліта</a:t>
                      </a:r>
                    </a:p>
                    <a:p>
                      <a:r>
                        <a:rPr lang="uk-UA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Б) Перша та послідуючі репродукції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  <a:p>
                      <a:pPr algn="ctr"/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</a:tr>
              <a:tr h="586289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Супереліта та еліта сортів і гібридних популяцій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</a:tr>
              <a:tr h="1096106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Ділянки  гібридизації та розмноження простих та гібридизації трилінійних гібридів (Батьківських форм)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</a:tr>
              <a:tr h="1860831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Ділянки  гібридизації подвійних, міжлінійних, трилінійних </a:t>
                      </a:r>
                      <a:r>
                        <a:rPr lang="uk-UA" sz="1800" b="1" dirty="0" err="1" smtClean="0">
                          <a:latin typeface="Arial" pitchFamily="34" charset="0"/>
                          <a:cs typeface="Arial" pitchFamily="34" charset="0"/>
                        </a:rPr>
                        <a:t>п'ятилінійних</a:t>
                      </a:r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, сортолінійних, міжсортових  та простих гібридів фуражного використання, а також посіви сортів та гібридних популяцій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04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08" y="327546"/>
            <a:ext cx="7103660" cy="61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r>
              <a:rPr lang="uk-UA" sz="3200" b="1" smtClean="0">
                <a:solidFill>
                  <a:schemeClr val="tx1"/>
                </a:solidFill>
                <a:latin typeface="Arial Black" pitchFamily="34" charset="0"/>
              </a:rPr>
              <a:t>Самозапильна лінія може бути:</a:t>
            </a:r>
            <a:endParaRPr lang="ru-RU" sz="3200" b="1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53340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А</a:t>
            </a:r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k</a:t>
            </a:r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 1</a:t>
            </a:r>
            <a:r>
              <a:rPr lang="ru-RU" smtClean="0">
                <a:solidFill>
                  <a:schemeClr val="tx1"/>
                </a:solidFill>
                <a:latin typeface="Arial Black" pitchFamily="34" charset="0"/>
              </a:rPr>
              <a:t>35  -        фертильна</a:t>
            </a:r>
          </a:p>
          <a:p>
            <a:pPr algn="just"/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Ak </a:t>
            </a:r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135 </a:t>
            </a:r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St – </a:t>
            </a:r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          стерильна</a:t>
            </a:r>
            <a:endParaRPr lang="en-US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/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Ak 135 </a:t>
            </a:r>
            <a:r>
              <a:rPr lang="ru-RU" smtClean="0">
                <a:solidFill>
                  <a:schemeClr val="tx1"/>
                </a:solidFill>
                <a:latin typeface="Arial Black" pitchFamily="34" charset="0"/>
              </a:rPr>
              <a:t>з</a:t>
            </a:r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M – </a:t>
            </a:r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 закріплювач стерильності</a:t>
            </a:r>
            <a:endParaRPr lang="en-US" smtClean="0">
              <a:solidFill>
                <a:schemeClr val="tx1"/>
              </a:solidFill>
              <a:latin typeface="Arial Black" pitchFamily="34" charset="0"/>
            </a:endParaRPr>
          </a:p>
          <a:p>
            <a:pPr algn="just"/>
            <a:r>
              <a:rPr lang="en-US" smtClean="0">
                <a:solidFill>
                  <a:schemeClr val="tx1"/>
                </a:solidFill>
                <a:latin typeface="Arial Black" pitchFamily="34" charset="0"/>
              </a:rPr>
              <a:t>Ak 135 MB – </a:t>
            </a:r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  відновлювач фертильності</a:t>
            </a:r>
            <a:endParaRPr lang="en-US" smtClean="0">
              <a:solidFill>
                <a:schemeClr val="tx1"/>
              </a:solidFill>
              <a:latin typeface="Arial Black" pitchFamily="34" charset="0"/>
            </a:endParaRPr>
          </a:p>
          <a:p>
            <a:endParaRPr lang="uk-UA" smtClean="0"/>
          </a:p>
          <a:p>
            <a:endParaRPr lang="uk-UA" smtClean="0"/>
          </a:p>
          <a:p>
            <a:r>
              <a:rPr lang="uk-UA" sz="3200" smtClean="0">
                <a:solidFill>
                  <a:schemeClr val="tx1"/>
                </a:solidFill>
                <a:latin typeface="Arial Black" pitchFamily="34" charset="0"/>
              </a:rPr>
              <a:t>Гібриди вирощені на:</a:t>
            </a:r>
          </a:p>
          <a:p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Деа –                               фертильній основі</a:t>
            </a:r>
          </a:p>
          <a:p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Акцент М –                      схема змішування</a:t>
            </a:r>
          </a:p>
          <a:p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Дніпровський 247 МВ – за схемою повного   </a:t>
            </a:r>
          </a:p>
          <a:p>
            <a:r>
              <a:rPr lang="uk-UA" smtClean="0">
                <a:solidFill>
                  <a:schemeClr val="tx1"/>
                </a:solidFill>
                <a:latin typeface="Arial Black" pitchFamily="34" charset="0"/>
              </a:rPr>
              <a:t>                                       відновлення фертильності</a:t>
            </a:r>
          </a:p>
        </p:txBody>
      </p:sp>
    </p:spTree>
    <p:extLst>
      <p:ext uri="{BB962C8B-B14F-4D97-AF65-F5344CB8AC3E}">
        <p14:creationId xmlns:p14="http://schemas.microsoft.com/office/powerpoint/2010/main" val="342144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пряжка\Фото\Первинна насінництво кукурудзи\IMG_20191108_094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760640" cy="689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7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mtClean="0">
                <a:solidFill>
                  <a:schemeClr val="tx1"/>
                </a:solidFill>
                <a:latin typeface="Arial Black" pitchFamily="34" charset="0"/>
              </a:rPr>
              <a:t>Типи стерильності</a:t>
            </a:r>
            <a:br>
              <a:rPr lang="uk-UA" altLang="ru-RU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uk-UA" altLang="ru-RU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uk-UA" altLang="ru-RU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altLang="ru-RU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600200"/>
            <a:ext cx="89154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uk-UA" sz="3200" dirty="0">
                <a:latin typeface="Arial Black" panose="020B0A04020102020204" pitchFamily="34" charset="0"/>
              </a:rPr>
              <a:t>Техаський (Т) – пиляки сильно деформовані не виходять на зовні;</a:t>
            </a:r>
          </a:p>
          <a:p>
            <a:pPr>
              <a:defRPr/>
            </a:pPr>
            <a:endParaRPr lang="uk-UA" sz="3200" dirty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uk-UA" sz="3200" dirty="0">
                <a:latin typeface="Arial Black" panose="020B0A04020102020204" pitchFamily="34" charset="0"/>
              </a:rPr>
              <a:t>Молдавський (М) – пиляки іноді виходять але недорозвинені, не розкриваються;</a:t>
            </a:r>
          </a:p>
          <a:p>
            <a:pPr>
              <a:defRPr/>
            </a:pPr>
            <a:endParaRPr lang="uk-UA" sz="3200" dirty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uk-UA" sz="3200" dirty="0">
                <a:latin typeface="Arial Black" panose="020B0A04020102020204" pitchFamily="34" charset="0"/>
              </a:rPr>
              <a:t>Болівійський (С) – мітелки «голі»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171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244</Words>
  <Application>Microsoft Office PowerPoint</Application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Норми просторової ізоляції насінницьких посівів кукурудзи</vt:lpstr>
      <vt:lpstr>Презентация PowerPoint</vt:lpstr>
      <vt:lpstr>Презентация PowerPoint</vt:lpstr>
      <vt:lpstr>Самозапильна лінія може бути:</vt:lpstr>
      <vt:lpstr>Презентация PowerPoint</vt:lpstr>
      <vt:lpstr>Типи стерильності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Після самозапилення: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2019-11-08T08:15:19Z</dcterms:created>
  <dcterms:modified xsi:type="dcterms:W3CDTF">2019-11-08T08:44:49Z</dcterms:modified>
</cp:coreProperties>
</file>