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84" r:id="rId4"/>
    <p:sldId id="288" r:id="rId5"/>
    <p:sldId id="258" r:id="rId6"/>
    <p:sldId id="274" r:id="rId7"/>
    <p:sldId id="289" r:id="rId8"/>
    <p:sldId id="278" r:id="rId9"/>
    <p:sldId id="279" r:id="rId10"/>
    <p:sldId id="280" r:id="rId11"/>
    <p:sldId id="281" r:id="rId12"/>
    <p:sldId id="282" r:id="rId13"/>
    <p:sldId id="275" r:id="rId14"/>
    <p:sldId id="302" r:id="rId15"/>
    <p:sldId id="294" r:id="rId16"/>
    <p:sldId id="305" r:id="rId17"/>
    <p:sldId id="290" r:id="rId18"/>
    <p:sldId id="293" r:id="rId19"/>
    <p:sldId id="295" r:id="rId20"/>
    <p:sldId id="296" r:id="rId21"/>
    <p:sldId id="285" r:id="rId22"/>
    <p:sldId id="276" r:id="rId23"/>
    <p:sldId id="297" r:id="rId24"/>
    <p:sldId id="303" r:id="rId25"/>
    <p:sldId id="304" r:id="rId26"/>
    <p:sldId id="299" r:id="rId27"/>
    <p:sldId id="300" r:id="rId28"/>
    <p:sldId id="264" r:id="rId29"/>
    <p:sldId id="261" r:id="rId30"/>
    <p:sldId id="262" r:id="rId31"/>
    <p:sldId id="301" r:id="rId32"/>
    <p:sldId id="306" r:id="rId33"/>
    <p:sldId id="307" r:id="rId34"/>
    <p:sldId id="267" r:id="rId35"/>
    <p:sldId id="272" r:id="rId36"/>
    <p:sldId id="273" r:id="rId37"/>
    <p:sldId id="283" r:id="rId38"/>
    <p:sldId id="286" r:id="rId39"/>
    <p:sldId id="287" r:id="rId40"/>
    <p:sldId id="263" r:id="rId41"/>
    <p:sldId id="308" r:id="rId42"/>
    <p:sldId id="265" r:id="rId43"/>
    <p:sldId id="266" r:id="rId44"/>
    <p:sldId id="309" r:id="rId45"/>
    <p:sldId id="268" r:id="rId46"/>
    <p:sldId id="310" r:id="rId47"/>
    <p:sldId id="311" r:id="rId48"/>
    <p:sldId id="312" r:id="rId49"/>
    <p:sldId id="260" r:id="rId50"/>
    <p:sldId id="259" r:id="rId51"/>
    <p:sldId id="271" r:id="rId52"/>
    <p:sldId id="313" r:id="rId53"/>
    <p:sldId id="314" r:id="rId54"/>
    <p:sldId id="315" r:id="rId55"/>
    <p:sldId id="316" r:id="rId56"/>
    <p:sldId id="277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298" r:id="rId75"/>
    <p:sldId id="334" r:id="rId76"/>
    <p:sldId id="335" r:id="rId77"/>
    <p:sldId id="269" r:id="rId78"/>
    <p:sldId id="270" r:id="rId79"/>
    <p:sldId id="336" r:id="rId80"/>
    <p:sldId id="337" r:id="rId8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0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53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3450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631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5635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976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35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90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407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0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67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40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01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44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59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03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8A225-E76F-4636-8CD0-865DB3D5B738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31C132E-24CA-4CB0-9387-45DF5540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8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2640" y="330958"/>
            <a:ext cx="10521972" cy="2262781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tx1"/>
                </a:solidFill>
                <a:latin typeface="Arial Black" panose="020B0A04020102020204" pitchFamily="34" charset="0"/>
              </a:rPr>
              <a:t>Насінництво – як галузь с/г виробництва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6789" y="2961564"/>
            <a:ext cx="10399594" cy="3425587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Організаційні основи насінництва.</a:t>
            </a:r>
          </a:p>
          <a:p>
            <a:pPr marL="342900" indent="-342900">
              <a:buAutoNum type="arabicPeriod"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Історія та етапи розвитку насінництва.</a:t>
            </a:r>
          </a:p>
          <a:p>
            <a:pPr marL="342900" indent="-342900">
              <a:buAutoNum type="arabicPeriod"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Поняття про еліту, категорії та генерації насіння.</a:t>
            </a:r>
          </a:p>
          <a:p>
            <a:pPr marL="342900" indent="-342900">
              <a:buAutoNum type="arabicPeriod"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Сортозаміна та сортооновлення.</a:t>
            </a:r>
            <a:endParaRPr lang="ru-RU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4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939615"/>
              </p:ext>
            </p:extLst>
          </p:nvPr>
        </p:nvGraphicFramePr>
        <p:xfrm>
          <a:off x="1241944" y="719666"/>
          <a:ext cx="9908276" cy="5577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54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4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Черговий</a:t>
                      </a:r>
                      <a:r>
                        <a:rPr lang="uk-UA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етап розвитку насінництва </a:t>
                      </a:r>
                      <a:r>
                        <a:rPr lang="uk-UA" sz="2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1937-1960 </a:t>
                      </a:r>
                      <a:r>
                        <a:rPr lang="uk-UA" sz="2400" b="1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р.р</a:t>
                      </a:r>
                      <a:r>
                        <a:rPr lang="uk-UA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Постанова</a:t>
                      </a:r>
                      <a:r>
                        <a:rPr lang="uk-UA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Раднаркому 1937 р.</a:t>
                      </a:r>
                    </a:p>
                    <a:p>
                      <a:pPr algn="ctr"/>
                      <a:r>
                        <a:rPr lang="uk-UA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«Про міри по покращенню насіння зернових культур»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Передбачалась</a:t>
                      </a:r>
                      <a:r>
                        <a:rPr lang="uk-UA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2400" u="sng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слідуюча структура:</a:t>
                      </a:r>
                      <a:endParaRPr lang="ru-RU" sz="2400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Селекційні станції елітно – насінницькі господарства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еліта, І репродукція 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Райнасінгоспи,</a:t>
                      </a:r>
                      <a:r>
                        <a:rPr lang="uk-UA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насінницькі посіви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еліта, ІІ репр. Слаба ланка (</a:t>
                      </a:r>
                      <a:r>
                        <a:rPr lang="uk-UA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</a:t>
                      </a:r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Мат. База, мало</a:t>
                      </a:r>
                      <a:r>
                        <a:rPr lang="uk-UA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уваги насінницькій роботі із-за великих планів</a:t>
                      </a:r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Насінницькі посіви</a:t>
                      </a:r>
                    </a:p>
                    <a:p>
                      <a:pPr algn="ctr"/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Колгоспів, радгоспів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репр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(з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1937 по 1940рр. </a:t>
                      </a:r>
                      <a:r>
                        <a:rPr lang="uk-UA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площі сортових посівів </a:t>
                      </a:r>
                      <a:r>
                        <a:rPr lang="uk-UA" sz="2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</a:t>
                      </a:r>
                      <a:r>
                        <a:rPr lang="uk-UA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Та з/б зросли з 41,6 до 84,0%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 За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роки </a:t>
                      </a:r>
                      <a:r>
                        <a:rPr lang="ru-RU" sz="2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війни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скоротились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55%.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6469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4525" y="805218"/>
            <a:ext cx="109727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     Слідуючий організаційний етап 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(1960 – 1976)  </a:t>
            </a:r>
          </a:p>
          <a:p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Постанова «Про покращення насінництва зернових, олійних культур і трав»</a:t>
            </a:r>
          </a:p>
          <a:p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Райнасінгоспи ліквідовані, насіння еліти попадало на ділянки розмноження еліти в насінницькі бригади кожного колгоспу (радгоспу).</a:t>
            </a:r>
          </a:p>
          <a:p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uk-U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НДЗ  ------» колгоспи (</a:t>
            </a:r>
            <a:r>
              <a:rPr lang="uk-UA" sz="3200" dirty="0" err="1">
                <a:latin typeface="Arial" panose="020B0604020202020204" pitchFamily="34" charset="0"/>
                <a:cs typeface="Arial" panose="020B0604020202020204" pitchFamily="34" charset="0"/>
              </a:rPr>
              <a:t>насін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. посіви)------» товарні посіви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030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012" y="627797"/>
            <a:ext cx="1195998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Останній організаційний період – </a:t>
            </a:r>
            <a:r>
              <a:rPr lang="uk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1976р</a:t>
            </a:r>
            <a:r>
              <a:rPr lang="uk-UA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Постанова  «Про міроприємства по дальнішому покращенню селекції та насінництва зернових, олійних культур і трав»</a:t>
            </a:r>
          </a:p>
          <a:p>
            <a:endParaRPr lang="uk-UA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  Основний напрямок – поступовий перехід насінництва на промислову основу, що можливо лише при наявності певної МТБ.</a:t>
            </a:r>
          </a:p>
          <a:p>
            <a:endParaRPr lang="uk-UA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   Тому, необхідно було передбачити конкретні дії по проектуванню та будівництву необхідних об'єктів  в селекційних центрах, НДУ, насінницьких господарствах.</a:t>
            </a:r>
          </a:p>
          <a:p>
            <a:endParaRPr lang="uk-UA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    НДУ, їх насінгоспи -----»    насінгоспи І гр. ------»насінгоспи ІІ гр. -----»товар.</a:t>
            </a:r>
          </a:p>
          <a:p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посіви супер, еліта І репр.        І-ІІ репр.                                     ІІ – ІІІ репр</a:t>
            </a:r>
            <a:r>
              <a:rPr lang="uk-UA" b="1" dirty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53462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5911" y="95534"/>
            <a:ext cx="11477767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4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uk-UA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Первинне насінництво </a:t>
            </a:r>
            <a:r>
              <a:rPr lang="uk-UA" sz="3400" dirty="0">
                <a:latin typeface="Arial" panose="020B0604020202020204" pitchFamily="34" charset="0"/>
                <a:cs typeface="Arial" panose="020B0604020202020204" pitchFamily="34" charset="0"/>
              </a:rPr>
              <a:t>ведеться безпосередньо</a:t>
            </a:r>
          </a:p>
          <a:p>
            <a:pPr algn="just"/>
            <a:r>
              <a:rPr lang="uk-UA" sz="3400" dirty="0">
                <a:latin typeface="Arial" panose="020B0604020202020204" pitchFamily="34" charset="0"/>
                <a:cs typeface="Arial" panose="020B0604020202020204" pitchFamily="34" charset="0"/>
              </a:rPr>
              <a:t>        оригінатором чи </a:t>
            </a:r>
            <a:r>
              <a:rPr lang="uk-UA" sz="3400" dirty="0" err="1">
                <a:latin typeface="Arial" panose="020B0604020202020204" pitchFamily="34" charset="0"/>
                <a:cs typeface="Arial" panose="020B0604020202020204" pitchFamily="34" charset="0"/>
              </a:rPr>
              <a:t>підтримувачем</a:t>
            </a:r>
            <a:r>
              <a:rPr lang="uk-UA" sz="3400" dirty="0">
                <a:latin typeface="Arial" panose="020B0604020202020204" pitchFamily="34" charset="0"/>
                <a:cs typeface="Arial" panose="020B0604020202020204" pitchFamily="34" charset="0"/>
              </a:rPr>
              <a:t> сорту, а також за їх згодою та методикою іншими організаціями.</a:t>
            </a:r>
          </a:p>
          <a:p>
            <a:pPr algn="just"/>
            <a:r>
              <a:rPr lang="uk-UA" sz="3400" dirty="0">
                <a:latin typeface="Arial" panose="020B0604020202020204" pitchFamily="34" charset="0"/>
                <a:cs typeface="Arial" panose="020B0604020202020204" pitchFamily="34" charset="0"/>
              </a:rPr>
              <a:t> Воно складається з добору вихідного матеріалу кращих типових рослин, їхньої оцінки за потомством та попереднього розмноження.</a:t>
            </a:r>
            <a:endParaRPr lang="uk-UA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34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uk-UA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Добазове</a:t>
            </a:r>
            <a:r>
              <a:rPr lang="uk-UA" sz="3400" b="1" dirty="0">
                <a:latin typeface="Arial" panose="020B0604020202020204" pitchFamily="34" charset="0"/>
                <a:cs typeface="Arial" panose="020B0604020202020204" pitchFamily="34" charset="0"/>
              </a:rPr>
              <a:t> (ДН) або оригінальне насіння (0Н</a:t>
            </a:r>
            <a:r>
              <a:rPr lang="uk-UA" sz="3400" dirty="0">
                <a:latin typeface="Arial" panose="020B0604020202020204" pitchFamily="34" charset="0"/>
                <a:cs typeface="Arial" panose="020B0604020202020204" pitchFamily="34" charset="0"/>
              </a:rPr>
              <a:t>) – насіння первинних ланок насінництва (розсадник збереження сорту, розсадник випробування потомств першого-другого років – РВ – 1, РВ – 2, розсадник розмноження першого року – Р-1), яке реалізується для подальшого розмноження й отримання елітного насіння.</a:t>
            </a:r>
            <a:endParaRPr lang="ru-RU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847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0"/>
            <a:ext cx="6440487" cy="673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475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1" y="391886"/>
            <a:ext cx="8273143" cy="603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231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посів колоск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446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пряжка\Фото\АФ Колос\2018411152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9085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458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Звіт\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11" y="-242887"/>
            <a:ext cx="9467850" cy="71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932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пряжка\Фото\Первинне насінництво\IMG_20190726_1235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689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5719" y="259308"/>
            <a:ext cx="9866881" cy="1146411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chemeClr val="tx1"/>
                </a:solidFill>
                <a:latin typeface="Arial Black" panose="020B0A04020102020204" pitchFamily="34" charset="0"/>
              </a:rPr>
              <a:t>Література :</a:t>
            </a:r>
            <a:endParaRPr lang="ru-RU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1569" y="1173707"/>
            <a:ext cx="11286699" cy="55819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Основна  - Молоцький М. Я.</a:t>
            </a:r>
          </a:p>
          <a:p>
            <a:pPr marL="0" indent="0">
              <a:buNone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Додаткова :</a:t>
            </a:r>
          </a:p>
          <a:p>
            <a:pPr marL="514350" indent="-514350">
              <a:buAutoNum type="arabicPeriod"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Кириченко В. В. – «Спеціальна селекція і насінництво польових культур». Харків, 2010</a:t>
            </a:r>
          </a:p>
          <a:p>
            <a:pPr marL="514350" indent="-514350">
              <a:buAutoNum type="arabicPeriod"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Гаврилюк М.М. - «Насінництво і насіннєзнавство». К.: «Аграрна наука», 2007</a:t>
            </a:r>
          </a:p>
          <a:p>
            <a:pPr marL="514350" indent="-514350">
              <a:buAutoNum type="arabicPeriod"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Гаврилюк М.М. – «Основи сучасного насінництва». Київ, 2004</a:t>
            </a:r>
          </a:p>
          <a:p>
            <a:pPr marL="514350" indent="-514350">
              <a:buAutoNum type="arabicPeriod"/>
            </a:pPr>
            <a:r>
              <a:rPr lang="uk-UA" sz="3200" dirty="0" err="1">
                <a:solidFill>
                  <a:schemeClr val="tx1"/>
                </a:solidFill>
                <a:latin typeface="Arial Black" panose="020B0A04020102020204" pitchFamily="34" charset="0"/>
              </a:rPr>
              <a:t>Макрушин</a:t>
            </a: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 М.М. – «Насінництво». Сімферополь, ВД «</a:t>
            </a:r>
            <a:r>
              <a:rPr lang="uk-UA" sz="3200" dirty="0" err="1">
                <a:solidFill>
                  <a:schemeClr val="tx1"/>
                </a:solidFill>
                <a:latin typeface="Arial Black" panose="020B0A04020102020204" pitchFamily="34" charset="0"/>
              </a:rPr>
              <a:t>Аріал</a:t>
            </a: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», 2011</a:t>
            </a:r>
          </a:p>
          <a:p>
            <a:pPr marL="514350" indent="-514350">
              <a:buAutoNum type="arabicPeriod"/>
            </a:pPr>
            <a:endParaRPr lang="uk-UA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514350" indent="-514350">
              <a:buAutoNum type="arabicPeriod"/>
            </a:pPr>
            <a:endParaRPr lang="ru-RU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632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пряжка\Фото\Первинне насінництво\IMG_20190726_1236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128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1570" y="846161"/>
            <a:ext cx="1078173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      Насінництво базового насіння ведуть установи </a:t>
            </a:r>
            <a:r>
              <a:rPr lang="uk-UA" dirty="0">
                <a:latin typeface="Arial Black" panose="020B0A04020102020204" pitchFamily="34" charset="0"/>
                <a:cs typeface="Arial" panose="020B0604020202020204" pitchFamily="34" charset="0"/>
              </a:rPr>
              <a:t>– 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оригінатори, їхні дослідно- насінницькі господарства, інші спеціалізовані формування, занесені до Державного реєстру виробників насіння і садивного матеріалу. </a:t>
            </a:r>
          </a:p>
          <a:p>
            <a:pPr algn="just"/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    Таке насінництво ведеться під безпосереднім наглядом установи – оригінатора (</a:t>
            </a:r>
            <a:r>
              <a:rPr lang="uk-UA" sz="3200" dirty="0" err="1">
                <a:latin typeface="Arial" panose="020B0604020202020204" pitchFamily="34" charset="0"/>
                <a:cs typeface="Arial" panose="020B0604020202020204" pitchFamily="34" charset="0"/>
              </a:rPr>
              <a:t>підтримувача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) сорту. Кінцевою метою є отримання насіння, призначеного в подальшому для виробництва сертифікованого насіння (в т. ч. гібридного).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10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8049" y="682388"/>
            <a:ext cx="111502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just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    Базове (БН) або елітне насіння (ЕН) </a:t>
            </a:r>
            <a:r>
              <a:rPr lang="uk-UA" sz="3600" dirty="0">
                <a:latin typeface="Arial" panose="020B0604020202020204" pitchFamily="34" charset="0"/>
                <a:cs typeface="Arial" panose="020B0604020202020204" pitchFamily="34" charset="0"/>
              </a:rPr>
              <a:t>– насіння, отримане послідовним розмноженням </a:t>
            </a:r>
            <a:r>
              <a:rPr lang="uk-UA" sz="3600" dirty="0" err="1">
                <a:latin typeface="Arial" panose="020B0604020202020204" pitchFamily="34" charset="0"/>
                <a:cs typeface="Arial" panose="020B0604020202020204" pitchFamily="34" charset="0"/>
              </a:rPr>
              <a:t>оригіна-льного</a:t>
            </a:r>
            <a:r>
              <a:rPr lang="uk-UA" sz="3600" dirty="0">
                <a:latin typeface="Arial" panose="020B0604020202020204" pitchFamily="34" charset="0"/>
                <a:cs typeface="Arial" panose="020B0604020202020204" pitchFamily="34" charset="0"/>
              </a:rPr>
              <a:t> насіння (розсадники розмноження, починаючи з другого року – Р-2, Р-3, супереліта, еліта) у господарствах, занесених до Державного реєстру виробників насіннєвого і садивного матеріалу.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03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57" y="435429"/>
            <a:ext cx="9013372" cy="613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415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Спряжка\Фото\АФ Колос Червень\IMG_20180622_102110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91" y="-114300"/>
            <a:ext cx="92964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922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Спряжка\Фото\АФ Колос Червень\IMG_20180622_113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6509"/>
            <a:ext cx="11619345" cy="871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141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Спряжка\Фото\Первинне насінництво\IMG_20190726_1236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00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Спряжка\Фото\Первинне насінництво\IMG_20190726_1236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288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137" y="655093"/>
            <a:ext cx="1154600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Насінництво сертифікованого насіння </a:t>
            </a:r>
            <a:r>
              <a:rPr lang="uk-UA" sz="4400" dirty="0">
                <a:latin typeface="Arial" panose="020B0604020202020204" pitchFamily="34" charset="0"/>
                <a:cs typeface="Arial" panose="020B0604020202020204" pitchFamily="34" charset="0"/>
              </a:rPr>
              <a:t>ведуть спеціалізовані господарства, а також товаровиробники, яким надано таке право, з метою отримання достатньої кількості насіння для сівби товарних посівів.</a:t>
            </a:r>
          </a:p>
          <a:p>
            <a:pPr algn="just"/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86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7923" y="1146412"/>
            <a:ext cx="1153235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    Сертифіковане (СН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,  СН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, СН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) або репродукційне насіння 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(РН1, РН2, РН3) -  перша, перша-друга, перша-друга-третя, РНН – відповідні наступні репродукції) – насіння, яке отримують послідовним пересівом насіння еліти. До цієї категорії прирівнюється насіння ще не визнаних селекційних форм, що проходять виробниче випробування – «розмноження».</a:t>
            </a:r>
          </a:p>
          <a:p>
            <a:pPr algn="just"/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    В Україні використання насіння зернових культур нижче п'ятої репродукції не допускається за винятком форс мажорних обставин (загибель насінницьких посівів від вимерзання, посухи, </a:t>
            </a:r>
            <a:r>
              <a:rPr lang="uk-UA" sz="3200" dirty="0" err="1">
                <a:latin typeface="Arial" panose="020B0604020202020204" pitchFamily="34" charset="0"/>
                <a:cs typeface="Arial" panose="020B0604020202020204" pitchFamily="34" charset="0"/>
              </a:rPr>
              <a:t>градобою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, тощо).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17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675" y="245660"/>
            <a:ext cx="10058400" cy="900752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chemeClr val="tx1"/>
                </a:solidFill>
                <a:latin typeface="Arial Black" panose="020B0A04020102020204" pitchFamily="34" charset="0"/>
              </a:rPr>
              <a:t>Основні законодавчі документи :</a:t>
            </a:r>
            <a:endParaRPr lang="ru-RU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728" y="1473958"/>
            <a:ext cx="11755271" cy="5131558"/>
          </a:xfrm>
        </p:spPr>
        <p:txBody>
          <a:bodyPr>
            <a:noAutofit/>
          </a:bodyPr>
          <a:lstStyle/>
          <a:p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1. Закон України «Про насіння і садивний матеріал».</a:t>
            </a:r>
          </a:p>
          <a:p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2. Державний реєстр сортів рослин України.</a:t>
            </a:r>
          </a:p>
          <a:p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3. Державний реєстр виробників насіння і садивного матеріалу.</a:t>
            </a:r>
          </a:p>
          <a:p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4. Державний стандарт України «Насіння сільськогосподарських культур. Сортові та посівні умови. ДСТУ 2240-93»</a:t>
            </a:r>
            <a:endParaRPr lang="ru-RU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402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2" y="1160060"/>
            <a:ext cx="111638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Гібридне насіння (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перше поколінн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я) – насіння, отримане від схрещування генетично відмінних рослин (батьківських форм гібридів) на ділянках гібридизації.</a:t>
            </a:r>
          </a:p>
          <a:p>
            <a:pPr algn="just"/>
            <a:endParaRPr lang="uk-U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  Згідно з цими категоріями та біологічними особливостями культур національний стандарт ДСТУ 2240 ставить диференційовані вимоги до сортових та посівних якостей насіння.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653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45" y="-433581"/>
            <a:ext cx="9809019" cy="729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511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2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15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ownloads\3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518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5680" y="204716"/>
            <a:ext cx="1047693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    В процесі насінництва здійснюється </a:t>
            </a:r>
            <a:r>
              <a:rPr lang="uk-UA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два основних    процеси:</a:t>
            </a:r>
          </a:p>
          <a:p>
            <a:pPr marL="342900" indent="-342900" algn="just">
              <a:buAutoNum type="arabicParenR"/>
            </a:pP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Сортозаміна</a:t>
            </a:r>
          </a:p>
          <a:p>
            <a:pPr marL="342900" indent="-342900" algn="just">
              <a:buAutoNum type="arabicParenR"/>
            </a:pPr>
            <a:r>
              <a:rPr lang="uk-UA" sz="3200" dirty="0" err="1">
                <a:latin typeface="Arial" panose="020B0604020202020204" pitchFamily="34" charset="0"/>
                <a:cs typeface="Arial" panose="020B0604020202020204" pitchFamily="34" charset="0"/>
              </a:rPr>
              <a:t>Сортопоновлення</a:t>
            </a:r>
            <a:endParaRPr lang="uk-U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arenR"/>
            </a:pPr>
            <a:endParaRPr lang="uk-U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Сортозаміна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– заміна у виробництві на основі результатів </a:t>
            </a:r>
            <a:r>
              <a:rPr lang="uk-UA" sz="3200" dirty="0" err="1">
                <a:latin typeface="Arial" panose="020B0604020202020204" pitchFamily="34" charset="0"/>
                <a:cs typeface="Arial" panose="020B0604020202020204" pitchFamily="34" charset="0"/>
              </a:rPr>
              <a:t>держсортовипробування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старих сортів новими, більш врожайними або кращими по якості продукції.</a:t>
            </a:r>
          </a:p>
          <a:p>
            <a:pPr algn="just"/>
            <a:endParaRPr lang="uk-U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Сортопоновлення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– планова заміна насіння, у якого погіршились сортові та біологічні властивості, кращим насінням того ж сорту.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1908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6" y="464457"/>
            <a:ext cx="9071428" cy="557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2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9935" y="1214651"/>
            <a:ext cx="1068619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Сортові властивості 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– це сукупність показників, що характеризують належність насіння до відповідного сорту і характеризуються переважно ступенем їх чистосортності.</a:t>
            </a:r>
          </a:p>
          <a:p>
            <a:pPr marL="342900" indent="-342900" algn="just">
              <a:buAutoNum type="arabicPeriod"/>
            </a:pP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Посівні властивості 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– це сукупність показників якості насіння, які характеризують його придатність до сівби.</a:t>
            </a:r>
          </a:p>
          <a:p>
            <a:pPr marL="342900" indent="-342900" algn="just">
              <a:buAutoNum type="arabicPeriod"/>
            </a:pP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Урожайні властивості 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– здатність насіння давати той чи інший урожай величина якого за однакових умов вирощування визначається його складовими (сортовими) і посівними властивостями.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77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356" y="750627"/>
            <a:ext cx="107407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Вивчення й узагальнення досвіду роботи міжнародних організацій:</a:t>
            </a:r>
          </a:p>
          <a:p>
            <a:pPr algn="just"/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Міжнародної організації з випробування насіння;</a:t>
            </a:r>
          </a:p>
          <a:p>
            <a:pPr algn="just"/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Міжнародного союзу з охорони нових сортів рослин;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ISO, CEN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Міжнародних організацій зі стандартизації;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OECD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Організації економічного розвитку й співробітництва;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ЄС</a:t>
            </a:r>
            <a:r>
              <a:rPr lang="uk-UA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– Європейського союзу та інших.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5870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" y="0"/>
            <a:ext cx="11837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93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665" y="624110"/>
            <a:ext cx="10610335" cy="1280890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  <a:latin typeface="Arial Black" panose="020B0A04020102020204" pitchFamily="34" charset="0"/>
              </a:rPr>
              <a:t>Система насінництва зернових культур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8141811"/>
              </p:ext>
            </p:extLst>
          </p:nvPr>
        </p:nvGraphicFramePr>
        <p:xfrm>
          <a:off x="1359242" y="1378425"/>
          <a:ext cx="10691731" cy="4493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3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86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8762"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1-а ланка насінництва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Науково- дослідні установи, оригінатори нових сортів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Отримання</a:t>
                      </a:r>
                    </a:p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ДН</a:t>
                      </a:r>
                      <a:r>
                        <a:rPr lang="uk-UA" sz="2000" baseline="0" dirty="0">
                          <a:latin typeface="Arial Black" panose="020B0A04020102020204" pitchFamily="34" charset="0"/>
                        </a:rPr>
                        <a:t> та БН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4626"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2-а ланка насінництва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Елітно-насінницькі</a:t>
                      </a:r>
                      <a:r>
                        <a:rPr lang="uk-UA" sz="2000" baseline="0" dirty="0">
                          <a:latin typeface="Arial Black" panose="020B0A04020102020204" pitchFamily="34" charset="0"/>
                        </a:rPr>
                        <a:t> господарства НДУ,</a:t>
                      </a:r>
                    </a:p>
                    <a:p>
                      <a:r>
                        <a:rPr lang="uk-UA" sz="2000" baseline="0" dirty="0">
                          <a:latin typeface="Arial Black" panose="020B0A04020102020204" pitchFamily="34" charset="0"/>
                        </a:rPr>
                        <a:t>дослідні господарства вищих навчальних с.-г. закладів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Отримання насіння  (БН</a:t>
                      </a:r>
                      <a:r>
                        <a:rPr lang="uk-UA" sz="2000" baseline="0" dirty="0">
                          <a:latin typeface="Arial Black" panose="020B0A04020102020204" pitchFamily="34" charset="0"/>
                        </a:rPr>
                        <a:t> та СН1</a:t>
                      </a:r>
                      <a:r>
                        <a:rPr lang="uk-UA" sz="2000" dirty="0">
                          <a:latin typeface="Arial Black" panose="020B0A04020102020204" pitchFamily="34" charset="0"/>
                        </a:rPr>
                        <a:t>)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9888"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3-а ланка насінництва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Спеціалізовані насінницькі господарства,</a:t>
                      </a:r>
                    </a:p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Колективні с.-г. підприємства різних форм власності, фермерські господарства.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Отримання насіння </a:t>
                      </a:r>
                    </a:p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(СН2,</a:t>
                      </a:r>
                      <a:r>
                        <a:rPr lang="uk-UA" sz="2000" baseline="0" dirty="0">
                          <a:latin typeface="Arial Black" panose="020B0A04020102020204" pitchFamily="34" charset="0"/>
                        </a:rPr>
                        <a:t> СН3, СН4 та СН5</a:t>
                      </a:r>
                      <a:r>
                        <a:rPr lang="uk-UA" sz="2000" dirty="0">
                          <a:latin typeface="Arial Black" panose="020B0A040201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74209" y="6073254"/>
            <a:ext cx="9717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Arial Black" panose="020B0A04020102020204" pitchFamily="34" charset="0"/>
              </a:rPr>
              <a:t>Товарні посіви колективних с.-г. підприємств різних форм власності, фермерські господарства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096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1" y="116632"/>
          <a:ext cx="9143999" cy="6691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5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4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Ланка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Завдання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Виконавці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4009">
                <a:tc>
                  <a:txBody>
                    <a:bodyPr/>
                    <a:lstStyle/>
                    <a:p>
                      <a:pPr algn="ctr"/>
                      <a:r>
                        <a:rPr lang="uk-UA" sz="2000" i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Насінництво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Розмноження сортового та одержання гібридного насіння при збереженні його чистосортності, біологічних та урожайних якостей:</a:t>
                      </a:r>
                    </a:p>
                    <a:p>
                      <a:pPr algn="l"/>
                      <a:endParaRPr lang="uk-UA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- виробництво та використання сертифікованого та гібридного насіння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Суб'єкти насінництва,</a:t>
                      </a:r>
                      <a:r>
                        <a:rPr lang="uk-UA" sz="2000" baseline="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що мають патент і занесені до «Державного реєстру виробників насіннєвого матеріалу»</a:t>
                      </a:r>
                    </a:p>
                    <a:p>
                      <a:pPr algn="l"/>
                      <a:endParaRPr lang="uk-UA" sz="2000" baseline="0" dirty="0"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uk-UA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Науково-дослідні установи,</a:t>
                      </a:r>
                    </a:p>
                    <a:p>
                      <a:pPr algn="just"/>
                      <a:r>
                        <a:rPr lang="uk-UA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вищі навчальні заклади, </a:t>
                      </a:r>
                    </a:p>
                    <a:p>
                      <a:pPr algn="just"/>
                      <a:r>
                        <a:rPr lang="uk-UA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елітно-насінницькі господарства</a:t>
                      </a:r>
                      <a:r>
                        <a:rPr lang="uk-UA" sz="2000" baseline="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НДУ, </a:t>
                      </a:r>
                    </a:p>
                    <a:p>
                      <a:pPr algn="just"/>
                      <a:r>
                        <a:rPr lang="uk-UA" sz="2000" baseline="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дослідні господарства вищих навчальних с.-г. закладів за наявності ліцензійної угоди з оригінатором сорту (гібриду).</a:t>
                      </a:r>
                    </a:p>
                    <a:p>
                      <a:pPr algn="just"/>
                      <a:endParaRPr lang="uk-UA" sz="2000" baseline="0" dirty="0"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uk-UA" sz="2000" baseline="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Спеціалізовані насінницькі господарства, колективні с.-г. підприємства різних форм власності, фермерські господарства , тощо</a:t>
                      </a:r>
                      <a:endParaRPr lang="uk-UA" sz="2000" dirty="0"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6190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773" y="1255593"/>
            <a:ext cx="12028227" cy="3916907"/>
          </a:xfrm>
        </p:spPr>
        <p:txBody>
          <a:bodyPr>
            <a:normAutofit/>
          </a:bodyPr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Arial Black" panose="020B0A04020102020204" pitchFamily="34" charset="0"/>
              </a:rPr>
              <a:t>Сорт та гетерозисний гібрид – як об’єкти насінництва</a:t>
            </a:r>
            <a:endParaRPr lang="ru-RU" sz="6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930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4938" y="1150961"/>
            <a:ext cx="10198740" cy="3777622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uk-UA" sz="3600" dirty="0">
                <a:solidFill>
                  <a:schemeClr val="tx1"/>
                </a:solidFill>
                <a:latin typeface="Arial Black" panose="020B0A04020102020204" pitchFamily="34" charset="0"/>
              </a:rPr>
              <a:t>Що таке сорт, гібрид?</a:t>
            </a:r>
          </a:p>
          <a:p>
            <a:pPr>
              <a:buAutoNum type="arabicPeriod"/>
            </a:pPr>
            <a:r>
              <a:rPr lang="uk-UA" sz="3600" dirty="0">
                <a:solidFill>
                  <a:schemeClr val="tx1"/>
                </a:solidFill>
                <a:latin typeface="Arial Black" panose="020B0A04020102020204" pitchFamily="34" charset="0"/>
              </a:rPr>
              <a:t>Вимоги, які ставить виробництво перед сортом.</a:t>
            </a:r>
          </a:p>
          <a:p>
            <a:pPr>
              <a:buFont typeface="Wingdings 3" charset="2"/>
              <a:buAutoNum type="arabicPeriod"/>
            </a:pPr>
            <a:r>
              <a:rPr lang="uk-UA" sz="3600" dirty="0">
                <a:solidFill>
                  <a:schemeClr val="tx1"/>
                </a:solidFill>
                <a:latin typeface="Arial Black" panose="020B0A04020102020204" pitchFamily="34" charset="0"/>
              </a:rPr>
              <a:t>Причини погіршення сортового насіння та збереження чистоти сорту</a:t>
            </a:r>
            <a:r>
              <a:rPr lang="ru-RU" sz="36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uk-UA" sz="36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3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161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90791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  <a:latin typeface="Arial Black" panose="020B0A04020102020204" pitchFamily="34" charset="0"/>
              </a:rPr>
              <a:t>Сорт – як засіб с.-г. виробництва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991" y="1514901"/>
            <a:ext cx="10904561" cy="53430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3500" dirty="0">
                <a:solidFill>
                  <a:schemeClr val="tx1"/>
                </a:solidFill>
                <a:latin typeface="Arial Black" panose="020B0A04020102020204" pitchFamily="34" charset="0"/>
              </a:rPr>
              <a:t>   Для успішного ведення селекційно-насінницької роботи і правильного використання сортів у с.-г. виробництві необхідно глибоко усвідомити - </a:t>
            </a:r>
            <a:r>
              <a:rPr lang="uk-UA" sz="3500" dirty="0">
                <a:solidFill>
                  <a:schemeClr val="accent1"/>
                </a:solidFill>
                <a:latin typeface="Arial Black" panose="020B0A04020102020204" pitchFamily="34" charset="0"/>
              </a:rPr>
              <a:t>що таке СОРТ</a:t>
            </a:r>
            <a:r>
              <a:rPr lang="uk-UA" sz="3500" dirty="0">
                <a:solidFill>
                  <a:schemeClr val="tx1"/>
                </a:solidFill>
                <a:latin typeface="Arial Black" panose="020B0A04020102020204" pitchFamily="34" charset="0"/>
              </a:rPr>
              <a:t>?</a:t>
            </a:r>
          </a:p>
          <a:p>
            <a:pPr marL="0" indent="0">
              <a:buNone/>
            </a:pPr>
            <a:endParaRPr lang="uk-UA" sz="35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uk-UA" sz="3500" dirty="0">
                <a:solidFill>
                  <a:schemeClr val="tx1"/>
                </a:solidFill>
                <a:latin typeface="Arial Black" panose="020B0A04020102020204" pitchFamily="34" charset="0"/>
              </a:rPr>
              <a:t> -  це група подібних за господарсько-біологічними властивостями і морфологічними ознаками культурних рослин, відібраних і розмножених для вирощування у відповідних природніх і виробничих умовах для підвищення врожайності і якості продукції.</a:t>
            </a:r>
          </a:p>
          <a:p>
            <a:pPr marL="0" indent="0">
              <a:buNone/>
            </a:pPr>
            <a:endParaRPr lang="uk-UA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ru-RU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46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9452" y="409432"/>
            <a:ext cx="9985612" cy="62233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При цьому потрібно пам’ятати :</a:t>
            </a:r>
          </a:p>
          <a:p>
            <a:pPr marL="457200" indent="-457200">
              <a:buAutoNum type="arabicPeriod"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Група рослин, що становлять сорт, має спільне походження. Це розмножене потомство однієї або кількох рослин.</a:t>
            </a:r>
          </a:p>
          <a:p>
            <a:pPr marL="457200" indent="-457200">
              <a:buAutoNum type="arabicPeriod"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Розмножуючи вихідні родоначальні рослини селекціонер прагне досягти подібності за морфоло-гічними ознаками та господарсько-біологічними властивостями.</a:t>
            </a:r>
          </a:p>
          <a:p>
            <a:pPr marL="457200" indent="-457200">
              <a:buAutoNum type="arabicPeriod"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Сорт створюють для вирощування в певних (конкретних) природних і виробничих умовах. </a:t>
            </a:r>
          </a:p>
          <a:p>
            <a:pPr marL="0" indent="0">
              <a:buNone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  Сорт має в цих умовах забезпечувати стійкі високі врожаї та доброякісну продукцію.</a:t>
            </a:r>
            <a:endParaRPr lang="ru-RU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313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5881" y="700585"/>
            <a:ext cx="10171444" cy="58503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200" u="sng" dirty="0">
                <a:solidFill>
                  <a:srgbClr val="C00000"/>
                </a:solidFill>
                <a:latin typeface="Arial Black" panose="020B0A04020102020204" pitchFamily="34" charset="0"/>
              </a:rPr>
              <a:t>Гібрид</a:t>
            </a: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 - гетерозиготна особина, створена в результаті схрещування генетично різних форм.</a:t>
            </a:r>
          </a:p>
          <a:p>
            <a:pPr marL="0" indent="0" algn="just">
              <a:buNone/>
            </a:pPr>
            <a:endParaRPr lang="uk-UA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uk-UA" sz="3200" u="sng" dirty="0">
                <a:solidFill>
                  <a:srgbClr val="C00000"/>
                </a:solidFill>
                <a:latin typeface="Arial Black" panose="020B0A04020102020204" pitchFamily="34" charset="0"/>
              </a:rPr>
              <a:t>Гібрид гетерозисний </a:t>
            </a: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– гібрид, який переважає внаслідок проявлення гетерозису кращу батьківську форму по врожайності.</a:t>
            </a:r>
            <a:endParaRPr lang="ru-RU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587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0561" y="624110"/>
            <a:ext cx="9744051" cy="1280890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solidFill>
                  <a:schemeClr val="tx1"/>
                </a:solidFill>
                <a:latin typeface="Arial Black" panose="020B0A04020102020204" pitchFamily="34" charset="0"/>
              </a:rPr>
              <a:t>Вимоги виробництва до сорту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8740" y="2183642"/>
            <a:ext cx="11232108" cy="4462818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Висока і стабільна за роками врожайність;</a:t>
            </a:r>
          </a:p>
          <a:p>
            <a:pPr marL="457200" indent="-457200" algn="just">
              <a:buAutoNum type="arabicPeriod" startAt="2"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Витривалість у несприятливих умовах виробництва;</a:t>
            </a:r>
          </a:p>
          <a:p>
            <a:pPr marL="457200" indent="-457200" algn="just">
              <a:buAutoNum type="arabicPeriod" startAt="2"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Комплексна стійкість проти хвороб і шкідників;</a:t>
            </a:r>
          </a:p>
          <a:p>
            <a:pPr marL="457200" indent="-457200" algn="just">
              <a:buAutoNum type="arabicPeriod" startAt="2"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Пристосованість до механізованого вирощування;</a:t>
            </a:r>
          </a:p>
          <a:p>
            <a:pPr marL="457200" indent="-457200" algn="just">
              <a:buAutoNum type="arabicPeriod" startAt="2"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Висока якість продукції.</a:t>
            </a:r>
          </a:p>
          <a:p>
            <a:pPr marL="0" indent="0" algn="just">
              <a:buNone/>
            </a:pPr>
            <a:endParaRPr lang="uk-UA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55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209" y="624110"/>
            <a:ext cx="9730403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1"/>
                </a:solidFill>
                <a:latin typeface="Arial Black" panose="020B0A04020102020204" pitchFamily="34" charset="0"/>
              </a:rPr>
              <a:t> Причини погіршення сортового насіння  та збереження чистоти сорту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6663" y="2133600"/>
            <a:ext cx="10057949" cy="377762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  Практика насінництва показує, що в процесі розмноження якість насіннєвого матеріалу може погіршуватись. Це можливо в тих випадках, порушуються (нехтуються) правила збереження сортової чистоти.</a:t>
            </a:r>
            <a:endParaRPr lang="ru-RU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705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7104" y="668741"/>
            <a:ext cx="10959153" cy="59913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Види засмічення :</a:t>
            </a:r>
          </a:p>
          <a:p>
            <a:pPr marL="0" indent="0" algn="ctr">
              <a:buNone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    </a:t>
            </a:r>
          </a:p>
          <a:p>
            <a:pPr>
              <a:buAutoNum type="arabicPeriod"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Механічне засмічення</a:t>
            </a:r>
          </a:p>
          <a:p>
            <a:pPr>
              <a:buAutoNum type="arabicPeriod"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Біологічне засмічення</a:t>
            </a:r>
            <a:endParaRPr lang="ru-RU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78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70" y="627796"/>
            <a:ext cx="12000930" cy="6127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      </a:t>
            </a:r>
          </a:p>
          <a:p>
            <a:pPr marL="0" indent="0">
              <a:buNone/>
            </a:pPr>
            <a:r>
              <a:rPr lang="uk-UA" sz="3600" dirty="0">
                <a:solidFill>
                  <a:srgbClr val="C00000"/>
                </a:solidFill>
                <a:latin typeface="Arial Black" panose="020B0A04020102020204" pitchFamily="34" charset="0"/>
              </a:rPr>
              <a:t>    Засмічення</a:t>
            </a:r>
            <a:r>
              <a:rPr lang="uk-UA" sz="3600" dirty="0">
                <a:solidFill>
                  <a:schemeClr val="tx1"/>
                </a:solidFill>
                <a:latin typeface="Arial Black" panose="020B0A04020102020204" pitchFamily="34" charset="0"/>
              </a:rPr>
              <a:t>  - </a:t>
            </a: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це загибель сорту, як в біологічному так і в виробничому відношенні.</a:t>
            </a:r>
          </a:p>
          <a:p>
            <a:pPr marL="0" indent="0" algn="ctr">
              <a:buNone/>
            </a:pPr>
            <a:r>
              <a:rPr lang="uk-UA" sz="3600" dirty="0">
                <a:solidFill>
                  <a:schemeClr val="tx1"/>
                </a:solidFill>
                <a:latin typeface="Arial Black" panose="020B0A04020102020204" pitchFamily="34" charset="0"/>
              </a:rPr>
              <a:t>   </a:t>
            </a: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Які ж домішки більш шкідливі видові чи сортові?</a:t>
            </a:r>
          </a:p>
          <a:p>
            <a:pPr marL="0" indent="0" algn="ctr">
              <a:buNone/>
            </a:pPr>
            <a:endParaRPr lang="uk-UA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514350" indent="-514350" algn="just">
              <a:buAutoNum type="arabicParenR"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в розсадниках первинного насінництва – </a:t>
            </a:r>
            <a:r>
              <a:rPr lang="uk-UA" sz="3200" dirty="0">
                <a:solidFill>
                  <a:srgbClr val="C00000"/>
                </a:solidFill>
                <a:latin typeface="Arial Black" panose="020B0A04020102020204" pitchFamily="34" charset="0"/>
              </a:rPr>
              <a:t>сортова</a:t>
            </a: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;</a:t>
            </a:r>
          </a:p>
          <a:p>
            <a:pPr marL="514350" indent="-514350" algn="just">
              <a:buAutoNum type="arabicParenR"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в насінницьких посівах – </a:t>
            </a:r>
            <a:r>
              <a:rPr lang="uk-UA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видові та рядові</a:t>
            </a: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.</a:t>
            </a:r>
          </a:p>
          <a:p>
            <a:pPr marL="0" indent="0">
              <a:buNone/>
            </a:pPr>
            <a:endParaRPr lang="uk-UA" sz="3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438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24110"/>
            <a:ext cx="9675813" cy="1280890"/>
          </a:xfrm>
        </p:spPr>
        <p:txBody>
          <a:bodyPr>
            <a:normAutofit/>
          </a:bodyPr>
          <a:lstStyle/>
          <a:p>
            <a:pPr algn="ctr"/>
            <a:r>
              <a:rPr lang="uk-UA" sz="3200" dirty="0" err="1">
                <a:solidFill>
                  <a:schemeClr val="tx1"/>
                </a:solidFill>
                <a:latin typeface="Arial Black" panose="020B0A04020102020204" pitchFamily="34" charset="0"/>
              </a:rPr>
              <a:t>Важковідокремлюване</a:t>
            </a: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 насіння культурних рослин</a:t>
            </a:r>
            <a:endParaRPr lang="ru-RU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351128" y="1904998"/>
          <a:ext cx="10290411" cy="46322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6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2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066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№ з/п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Культура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Важко відокремлюване насіння культурних рослин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77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1.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Озима</a:t>
                      </a:r>
                      <a:r>
                        <a:rPr lang="uk-UA" sz="20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пшениця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Жито, тритикале, ячмінь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77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2.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Озиме жито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Пшениця, ячмінь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77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3.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Тритикале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Пшениця, жито, ячмінь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77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4.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Яра пшениця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Ячмінь, яре тритикале, гречка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77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5.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Ячмінь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Пшениця, тритикале, овес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277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6.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Овес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Ячмінь, яре тритикале,</a:t>
                      </a:r>
                      <a:r>
                        <a:rPr lang="uk-UA" sz="20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жито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277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7.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Гречка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Пшениця, ячмінь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6277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8.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Горох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Вика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96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9" y="682171"/>
            <a:ext cx="10688108" cy="56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597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071" y="433041"/>
            <a:ext cx="8911687" cy="1280890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C00000"/>
                </a:solidFill>
                <a:latin typeface="Arial Black" panose="020B0A04020102020204" pitchFamily="34" charset="0"/>
              </a:rPr>
              <a:t>Механічне засмічення 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4937" y="1713931"/>
            <a:ext cx="10116854" cy="45230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u="sng" dirty="0">
                <a:solidFill>
                  <a:schemeClr val="tx1"/>
                </a:solidFill>
                <a:latin typeface="Arial Black" panose="020B0A04020102020204" pitchFamily="34" charset="0"/>
              </a:rPr>
              <a:t>Не допустити при розмноженні насіння механічного засмічення:</a:t>
            </a:r>
          </a:p>
          <a:p>
            <a:pPr>
              <a:buFontTx/>
              <a:buChar char="-"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сівалках,</a:t>
            </a:r>
          </a:p>
          <a:p>
            <a:pPr>
              <a:buFontTx/>
              <a:buChar char="-"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в тарі,</a:t>
            </a:r>
          </a:p>
          <a:p>
            <a:pPr>
              <a:buFontTx/>
              <a:buChar char="-"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при збиранні,</a:t>
            </a:r>
          </a:p>
          <a:p>
            <a:pPr>
              <a:buFontTx/>
              <a:buChar char="-"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при збереженні на складах, тобто попадання зерен іншого сорту чи виду в партії насіння основного сорту. </a:t>
            </a:r>
            <a:endParaRPr lang="ru-RU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6419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46" y="0"/>
            <a:ext cx="9910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45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86" y="0"/>
            <a:ext cx="10157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825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46" y="0"/>
            <a:ext cx="10181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825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338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076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60" y="0"/>
            <a:ext cx="10157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409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73" y="0"/>
            <a:ext cx="9803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540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46" y="0"/>
            <a:ext cx="1000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344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9951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91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46" y="0"/>
            <a:ext cx="10124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2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86" y="436728"/>
            <a:ext cx="10467832" cy="62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178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19" y="0"/>
            <a:ext cx="10124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930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32" y="0"/>
            <a:ext cx="9901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346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19" y="0"/>
            <a:ext cx="1000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304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59" y="0"/>
            <a:ext cx="9951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952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46" y="0"/>
            <a:ext cx="9926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139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05" y="0"/>
            <a:ext cx="10025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532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21" y="0"/>
            <a:ext cx="6944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936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99" y="0"/>
            <a:ext cx="7547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892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8299" y="696035"/>
            <a:ext cx="10963701" cy="59777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</a:t>
            </a: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Одначе і при повному виключенні механічного засмічення в процесі розмноження сорту його сортові на насінні якості можуть погіршуватись під дією ряду біологічних факторів як то:</a:t>
            </a:r>
          </a:p>
          <a:p>
            <a:pPr algn="just">
              <a:buFontTx/>
              <a:buChar char="-"/>
            </a:pP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природнього перезапилення,</a:t>
            </a:r>
          </a:p>
          <a:p>
            <a:pPr algn="just">
              <a:buFontTx/>
              <a:buChar char="-"/>
            </a:pP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розщеплення,</a:t>
            </a:r>
          </a:p>
          <a:p>
            <a:pPr algn="just">
              <a:buFontTx/>
              <a:buChar char="-"/>
            </a:pP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виникнення мутантів,</a:t>
            </a:r>
          </a:p>
          <a:p>
            <a:pPr algn="just">
              <a:buFontTx/>
              <a:buChar char="-"/>
            </a:pP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підвищення рівня захворювань,</a:t>
            </a:r>
          </a:p>
          <a:p>
            <a:pPr algn="just">
              <a:buFontTx/>
              <a:buChar char="-"/>
            </a:pP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екологічної депресії сорту,</a:t>
            </a:r>
          </a:p>
          <a:p>
            <a:pPr algn="just">
              <a:buFontTx/>
              <a:buChar char="-"/>
            </a:pP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травмування насіння</a:t>
            </a:r>
          </a:p>
          <a:p>
            <a:pPr marL="0" indent="0" algn="just">
              <a:buNone/>
            </a:pPr>
            <a:endParaRPr lang="uk-UA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just">
              <a:buFontTx/>
              <a:buChar char="-"/>
            </a:pPr>
            <a:endParaRPr lang="uk-UA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just">
              <a:buFontTx/>
              <a:buChar char="-"/>
            </a:pP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6710149" y="2483892"/>
            <a:ext cx="846162" cy="1337481"/>
          </a:xfrm>
          <a:prstGeom prst="rightBrace">
            <a:avLst>
              <a:gd name="adj1" fmla="val 4024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6143" y="2453788"/>
            <a:ext cx="48358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Arial Black" panose="020B0A04020102020204" pitchFamily="34" charset="0"/>
              </a:rPr>
              <a:t>  </a:t>
            </a:r>
            <a:r>
              <a:rPr lang="uk-UA" sz="2200" dirty="0">
                <a:latin typeface="Arial Black" panose="020B0A04020102020204" pitchFamily="34" charset="0"/>
              </a:rPr>
              <a:t>Зачіпають генетичну природу сорту і носять назву </a:t>
            </a:r>
          </a:p>
          <a:p>
            <a:r>
              <a:rPr lang="uk-UA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біологічне засмічення</a:t>
            </a:r>
            <a:endParaRPr lang="ru-RU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386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513" y="201029"/>
            <a:ext cx="10672099" cy="1280890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tx1"/>
                </a:solidFill>
                <a:latin typeface="Arial Black" panose="020B0A04020102020204" pitchFamily="34" charset="0"/>
              </a:rPr>
              <a:t>Просторова ізоляція для перехреснозапильних культур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546100" y="2133600"/>
          <a:ext cx="10958514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2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Культура 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Просторова ізоляція, м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з перешкодою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без перешкоди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Соняшник 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500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1000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Сорго зернове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250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500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Цукрові буряки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2000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5000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Кукурудза 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200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500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Соя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250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500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Ріпак 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250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500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Жито 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-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250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Гречка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-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Arial Black" panose="020B0A04020102020204" pitchFamily="34" charset="0"/>
                        </a:rPr>
                        <a:t>250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139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1" y="244475"/>
            <a:ext cx="8385175" cy="827088"/>
          </a:xfrm>
        </p:spPr>
        <p:txBody>
          <a:bodyPr/>
          <a:lstStyle/>
          <a:p>
            <a:pPr eaLnBrk="1" hangingPunct="1"/>
            <a:r>
              <a:rPr lang="uk-UA" altLang="ru-RU" sz="4000" b="1">
                <a:solidFill>
                  <a:srgbClr val="C00000"/>
                </a:solidFill>
                <a:latin typeface="Times New Roman" panose="02020603050405020304" pitchFamily="18" charset="0"/>
              </a:rPr>
              <a:t>Категорії насіння:</a:t>
            </a:r>
            <a:endParaRPr lang="uk-UA" altLang="ru-RU" sz="4000" b="1" i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063750" y="1268414"/>
            <a:ext cx="8305800" cy="4827587"/>
          </a:xfrm>
        </p:spPr>
        <p:txBody>
          <a:bodyPr/>
          <a:lstStyle/>
          <a:p>
            <a:pPr eaLnBrk="1" hangingPunct="1"/>
            <a:r>
              <a:rPr lang="uk-UA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добазове насіння</a:t>
            </a: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(ДН) – насіння первинних ланок насінництва (розсадники випробування потомств, розсадники розмноження), призначене для отримання базового насіння;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базове насіння</a:t>
            </a: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(БН) – насіння супереліти та еліти сортів (ліній, популяцій), призначене для отримання сертифікованого насіння;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сертифіковане насіння</a:t>
            </a: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(СН) – насіння першої (СН</a:t>
            </a:r>
            <a:r>
              <a:rPr lang="uk-UA" altLang="ru-RU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), другої (СН</a:t>
            </a:r>
            <a:r>
              <a:rPr lang="uk-UA" altLang="ru-RU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та наступних (СН</a:t>
            </a:r>
            <a:r>
              <a:rPr lang="uk-UA" altLang="ru-RU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генерацій сортів, а також насіння першого покоління гібридів (F</a:t>
            </a:r>
            <a:r>
              <a:rPr lang="uk-UA" altLang="ru-RU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), отримане з ділянок гібридизації.</a:t>
            </a:r>
          </a:p>
        </p:txBody>
      </p:sp>
    </p:spTree>
    <p:extLst>
      <p:ext uri="{BB962C8B-B14F-4D97-AF65-F5344CB8AC3E}">
        <p14:creationId xmlns:p14="http://schemas.microsoft.com/office/powerpoint/2010/main" val="33143649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391" y="364802"/>
            <a:ext cx="9935570" cy="1280890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tx1"/>
                </a:solidFill>
                <a:latin typeface="Arial Black" panose="020B0A04020102020204" pitchFamily="34" charset="0"/>
              </a:rPr>
              <a:t>Норми просторової ізоляції насінницьких посівів кукурудзи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378424" y="1566216"/>
          <a:ext cx="10098894" cy="52917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75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250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Arial Black" panose="020B0A04020102020204" pitchFamily="34" charset="0"/>
                        </a:rPr>
                        <a:t>Назва посіву</a:t>
                      </a:r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 Black" panose="020B0A04020102020204" pitchFamily="34" charset="0"/>
                        </a:rPr>
                        <a:t>Норма посіву,</a:t>
                      </a:r>
                      <a:r>
                        <a:rPr lang="uk-UA" b="1" baseline="0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uk-UA" b="1" dirty="0">
                          <a:latin typeface="Arial Black" panose="020B0A04020102020204" pitchFamily="34" charset="0"/>
                        </a:rPr>
                        <a:t>не менше м</a:t>
                      </a:r>
                      <a:endParaRPr lang="ru-RU" b="1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344">
                <a:tc gridSpan="2"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Arial Black" panose="020B0A04020102020204" pitchFamily="34" charset="0"/>
                        </a:rPr>
                        <a:t>Самозапильні лінії:</a:t>
                      </a:r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344"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А) Супер</a:t>
                      </a:r>
                      <a:r>
                        <a:rPr lang="uk-UA" sz="2000" baseline="0" dirty="0">
                          <a:latin typeface="Arial Black" panose="020B0A04020102020204" pitchFamily="34" charset="0"/>
                        </a:rPr>
                        <a:t> еліта та еліта</a:t>
                      </a:r>
                    </a:p>
                    <a:p>
                      <a:r>
                        <a:rPr lang="uk-UA" sz="2000" baseline="0" dirty="0">
                          <a:latin typeface="Arial Black" panose="020B0A04020102020204" pitchFamily="34" charset="0"/>
                        </a:rPr>
                        <a:t>Б) Перша та послідуючі репродукції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Arial Black" panose="020B0A04020102020204" pitchFamily="34" charset="0"/>
                        </a:rPr>
                        <a:t>500</a:t>
                      </a:r>
                    </a:p>
                    <a:p>
                      <a:pPr algn="ctr"/>
                      <a:r>
                        <a:rPr lang="uk-UA" sz="2000" dirty="0">
                          <a:latin typeface="Arial Black" panose="020B0A04020102020204" pitchFamily="34" charset="0"/>
                        </a:rPr>
                        <a:t>300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344"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Супереліта та еліта сортів і гібридних популяцій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Arial Black" panose="020B0A04020102020204" pitchFamily="34" charset="0"/>
                        </a:rPr>
                        <a:t>300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344"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Ділянки  гібридизації та розмноження простих та гібридизації трилінійних гібридів (Батьківських форм)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Arial Black" panose="020B0A04020102020204" pitchFamily="34" charset="0"/>
                        </a:rPr>
                        <a:t>300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344"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 Black" panose="020B0A04020102020204" pitchFamily="34" charset="0"/>
                        </a:rPr>
                        <a:t>Ділянки  гібридизації подвійних, міжлінійних, трилінійних </a:t>
                      </a:r>
                      <a:r>
                        <a:rPr lang="uk-UA" sz="2000" dirty="0" err="1">
                          <a:latin typeface="Arial Black" panose="020B0A04020102020204" pitchFamily="34" charset="0"/>
                        </a:rPr>
                        <a:t>п'ятилінійних</a:t>
                      </a:r>
                      <a:r>
                        <a:rPr lang="uk-UA" sz="2000" dirty="0">
                          <a:latin typeface="Arial Black" panose="020B0A04020102020204" pitchFamily="34" charset="0"/>
                        </a:rPr>
                        <a:t>, сортолінійних, міжсортових  та простих гібридів фуражного використання, а також посіви сортів та гібридних популяцій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Arial Black" panose="020B0A04020102020204" pitchFamily="34" charset="0"/>
                        </a:rPr>
                        <a:t>200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2061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265" y="201029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solidFill>
                  <a:schemeClr val="tx1"/>
                </a:solidFill>
                <a:latin typeface="Arial Black" panose="020B0A04020102020204" pitchFamily="34" charset="0"/>
              </a:rPr>
              <a:t>Норми просторової ізоляції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68740" y="1323668"/>
          <a:ext cx="11286250" cy="487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04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2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Можливі комбінації розміщення насінників різних форм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Відстань</a:t>
                      </a:r>
                      <a:r>
                        <a:rPr lang="uk-UA" sz="2000" b="1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км, не менше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Цукровий та інші форми культурного буряку – столовий, кормовий,</a:t>
                      </a:r>
                      <a:r>
                        <a:rPr lang="uk-UA" sz="20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напівцукровий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10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Стерильний по пилку та фертильний / з нормальним пилком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10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Однонасінний </a:t>
                      </a:r>
                      <a:r>
                        <a:rPr lang="uk-UA" sz="20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тетраплоїдний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/ 4-х/ багатонасінний /2-х/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5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Багатонасінний </a:t>
                      </a:r>
                      <a:r>
                        <a:rPr lang="uk-UA" sz="20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тетраплоїдний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/4-х/ та диплоїдний</a:t>
                      </a:r>
                      <a:r>
                        <a:rPr lang="uk-UA" sz="20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/2-х/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5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Однонасінний та багатонасінний диплоїдний /2-х/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3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Однонасінний та багатонасінний </a:t>
                      </a:r>
                      <a:r>
                        <a:rPr lang="uk-UA" sz="20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тетраплоїдний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/4-х/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3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Різні</a:t>
                      </a:r>
                      <a:r>
                        <a:rPr lang="uk-UA" sz="20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однонасінні ґатунки  з однаковою </a:t>
                      </a:r>
                      <a:r>
                        <a:rPr lang="uk-UA" sz="2000" baseline="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плоїдністю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Різні багатонасінні ґатунки </a:t>
                      </a:r>
                      <a:r>
                        <a:rPr lang="uk-UA" sz="20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однаковою </a:t>
                      </a:r>
                      <a:r>
                        <a:rPr lang="uk-UA" sz="2000" baseline="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плоїдністю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Насінники і цукровий</a:t>
                      </a:r>
                      <a:r>
                        <a:rPr lang="uk-UA" sz="20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буряк першого року життя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4522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13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276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114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744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276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43" y="327546"/>
            <a:ext cx="9471547" cy="61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153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8" y="172995"/>
            <a:ext cx="9564130" cy="64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912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86" y="0"/>
            <a:ext cx="9803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87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4" y="0"/>
            <a:ext cx="10033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74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6663" y="0"/>
            <a:ext cx="10577015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Етапи розвитку насінництва в Україні</a:t>
            </a:r>
          </a:p>
          <a:p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uk-UA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1921 році </a:t>
            </a:r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В. Ульянов (Ленін) підписав Декрет Ради Народних               комісарів «Про насінництво»,  а  вже через місяць в Києві пройшла перша нарада працівників контрольно – насінницьких закладів, де обговорювалося питання створення єдиної системи контролю.</a:t>
            </a:r>
          </a:p>
          <a:p>
            <a:endParaRPr lang="uk-UA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В Декреті було обговорено:</a:t>
            </a:r>
          </a:p>
          <a:p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 - негайно приступити до організації масового розмноження та поширення чистосортного насіння;</a:t>
            </a:r>
          </a:p>
          <a:p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 - утворити з чистосортного селекційного матеріалу держфонд спеціального призначення;</a:t>
            </a:r>
          </a:p>
          <a:p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 - доручити обласним дослідним станціям негайно приступити до розширення та швидкої організації державних розсадників первинного насінництва;</a:t>
            </a:r>
          </a:p>
          <a:p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 - виділити в кожній області сітку найбільш відповідаючи вимогам насінницьких господарств для розмноження насіння з ціллю їх поширення серед селян.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7179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2131" y="2879678"/>
            <a:ext cx="8952481" cy="11327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  <a:t>ДЯКУЮ ЗА УВАГУ !</a:t>
            </a:r>
          </a:p>
        </p:txBody>
      </p:sp>
    </p:spTree>
    <p:extLst>
      <p:ext uri="{BB962C8B-B14F-4D97-AF65-F5344CB8AC3E}">
        <p14:creationId xmlns:p14="http://schemas.microsoft.com/office/powerpoint/2010/main" val="968666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0878" y="968991"/>
            <a:ext cx="108090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   В </a:t>
            </a:r>
            <a:r>
              <a:rPr lang="uk-UA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році були законодавчо затверджені організаційні принципи насінництва і </a:t>
            </a:r>
            <a:r>
              <a:rPr lang="uk-UA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1937 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року тривав ІІ етап його розвитку.</a:t>
            </a:r>
          </a:p>
          <a:p>
            <a:pPr algn="just"/>
            <a:endParaRPr lang="uk-U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Виробництво насіння вищих репродукцій, </a:t>
            </a:r>
          </a:p>
          <a:p>
            <a:pPr algn="just"/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  І – (селекційні станції, насінницькі радгоспи);</a:t>
            </a:r>
          </a:p>
          <a:p>
            <a:pPr marL="285750" indent="-285750" algn="just">
              <a:buFontTx/>
              <a:buChar char="-"/>
            </a:pP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ІІ репродукція – (насінгоспи республіканських трестів);</a:t>
            </a:r>
          </a:p>
          <a:p>
            <a:pPr marL="285750" indent="-285750" algn="just">
              <a:buFontTx/>
              <a:buChar char="-"/>
            </a:pP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ІІІ репродукція – (насінницькі господарства).</a:t>
            </a:r>
          </a:p>
          <a:p>
            <a:pPr algn="just"/>
            <a:endParaRPr lang="uk-U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    Створювалися страхові фонди сортового насіння.</a:t>
            </a:r>
          </a:p>
        </p:txBody>
      </p:sp>
    </p:spTree>
    <p:extLst>
      <p:ext uri="{BB962C8B-B14F-4D97-AF65-F5344CB8AC3E}">
        <p14:creationId xmlns:p14="http://schemas.microsoft.com/office/powerpoint/2010/main" val="65307020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</TotalTime>
  <Words>2091</Words>
  <Application>Microsoft Office PowerPoint</Application>
  <PresentationFormat>Широкоэкранный</PresentationFormat>
  <Paragraphs>273</Paragraphs>
  <Slides>80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6" baseType="lpstr">
      <vt:lpstr>Arial</vt:lpstr>
      <vt:lpstr>Arial Black</vt:lpstr>
      <vt:lpstr>Century Gothic</vt:lpstr>
      <vt:lpstr>Times New Roman</vt:lpstr>
      <vt:lpstr>Wingdings 3</vt:lpstr>
      <vt:lpstr>Легкий дым</vt:lpstr>
      <vt:lpstr>Насінництво – як галузь с/г виробництва</vt:lpstr>
      <vt:lpstr>Література :</vt:lpstr>
      <vt:lpstr>Основні законодавчі документи :</vt:lpstr>
      <vt:lpstr>Презентация PowerPoint</vt:lpstr>
      <vt:lpstr>Презентация PowerPoint</vt:lpstr>
      <vt:lpstr>Презентация PowerPoint</vt:lpstr>
      <vt:lpstr>Категорії насіння: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насінництва зернових культур</vt:lpstr>
      <vt:lpstr>Сорт та гетерозисний гібрид – як об’єкти насінництва</vt:lpstr>
      <vt:lpstr>Презентация PowerPoint</vt:lpstr>
      <vt:lpstr>Сорт – як засіб с.-г. виробництва </vt:lpstr>
      <vt:lpstr>Презентация PowerPoint</vt:lpstr>
      <vt:lpstr>Презентация PowerPoint</vt:lpstr>
      <vt:lpstr>Вимоги виробництва до сорту</vt:lpstr>
      <vt:lpstr> Причини погіршення сортового насіння  та збереження чистоти сорту</vt:lpstr>
      <vt:lpstr>Презентация PowerPoint</vt:lpstr>
      <vt:lpstr>Презентация PowerPoint</vt:lpstr>
      <vt:lpstr>Важковідокремлюване насіння культурних рослин</vt:lpstr>
      <vt:lpstr>Механічне засмічення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Просторова ізоляція для перехреснозапильних культур</vt:lpstr>
      <vt:lpstr>Норми просторової ізоляції насінницьких посівів кукурудзи</vt:lpstr>
      <vt:lpstr>Норми просторової ізоляції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Насінництво – як галузь с/г виробництва</dc:title>
  <dc:creator>Пользователь Windows</dc:creator>
  <cp:lastModifiedBy>user</cp:lastModifiedBy>
  <cp:revision>45</cp:revision>
  <dcterms:created xsi:type="dcterms:W3CDTF">2015-11-19T08:23:34Z</dcterms:created>
  <dcterms:modified xsi:type="dcterms:W3CDTF">2021-11-23T14:30:13Z</dcterms:modified>
</cp:coreProperties>
</file>