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323" r:id="rId10"/>
    <p:sldId id="268" r:id="rId11"/>
    <p:sldId id="262" r:id="rId12"/>
    <p:sldId id="269" r:id="rId13"/>
    <p:sldId id="321" r:id="rId14"/>
    <p:sldId id="290" r:id="rId15"/>
    <p:sldId id="325" r:id="rId16"/>
    <p:sldId id="326" r:id="rId17"/>
    <p:sldId id="327" r:id="rId18"/>
    <p:sldId id="270" r:id="rId19"/>
    <p:sldId id="324" r:id="rId20"/>
    <p:sldId id="295" r:id="rId21"/>
    <p:sldId id="313" r:id="rId22"/>
    <p:sldId id="314" r:id="rId23"/>
    <p:sldId id="315" r:id="rId24"/>
    <p:sldId id="316" r:id="rId25"/>
    <p:sldId id="291" r:id="rId26"/>
    <p:sldId id="292" r:id="rId27"/>
    <p:sldId id="293" r:id="rId28"/>
    <p:sldId id="294" r:id="rId29"/>
    <p:sldId id="322" r:id="rId30"/>
    <p:sldId id="328" r:id="rId31"/>
    <p:sldId id="329" r:id="rId32"/>
    <p:sldId id="330" r:id="rId33"/>
    <p:sldId id="296" r:id="rId34"/>
    <p:sldId id="297" r:id="rId35"/>
    <p:sldId id="298" r:id="rId36"/>
    <p:sldId id="299" r:id="rId37"/>
    <p:sldId id="302" r:id="rId38"/>
    <p:sldId id="303" r:id="rId39"/>
    <p:sldId id="306" r:id="rId40"/>
    <p:sldId id="307" r:id="rId41"/>
    <p:sldId id="308" r:id="rId42"/>
    <p:sldId id="309" r:id="rId43"/>
    <p:sldId id="332" r:id="rId44"/>
    <p:sldId id="331" r:id="rId45"/>
    <p:sldId id="312" r:id="rId46"/>
    <p:sldId id="275" r:id="rId47"/>
    <p:sldId id="266" r:id="rId48"/>
    <p:sldId id="267" r:id="rId49"/>
    <p:sldId id="277" r:id="rId50"/>
    <p:sldId id="278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45E6E-0048-4077-BFE8-028E3BE8A201}" type="doc">
      <dgm:prSet loTypeId="urn:microsoft.com/office/officeart/2005/8/layout/hList1" loCatId="list" qsTypeId="urn:microsoft.com/office/officeart/2005/8/quickstyle/simple3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08AAB235-66AC-4D48-9679-F8B888246863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863D"/>
              </a:solidFill>
            </a:rPr>
            <a:t>Полісся</a:t>
          </a:r>
          <a:endParaRPr lang="ru-RU" sz="2000" b="1" dirty="0">
            <a:solidFill>
              <a:srgbClr val="00863D"/>
            </a:solidFill>
          </a:endParaRPr>
        </a:p>
      </dgm:t>
    </dgm:pt>
    <dgm:pt modelId="{BAEE3E6B-B4D0-498E-9EF8-8E13A718422B}" type="parTrans" cxnId="{35C876AA-A2E7-49CF-BDFC-DB3BF18A41AE}">
      <dgm:prSet/>
      <dgm:spPr/>
      <dgm:t>
        <a:bodyPr/>
        <a:lstStyle/>
        <a:p>
          <a:endParaRPr lang="ru-RU"/>
        </a:p>
      </dgm:t>
    </dgm:pt>
    <dgm:pt modelId="{54BDCD5F-891A-4C87-B8CA-6A8840C1691A}" type="sibTrans" cxnId="{35C876AA-A2E7-49CF-BDFC-DB3BF18A41AE}">
      <dgm:prSet/>
      <dgm:spPr/>
      <dgm:t>
        <a:bodyPr/>
        <a:lstStyle/>
        <a:p>
          <a:endParaRPr lang="ru-RU"/>
        </a:p>
      </dgm:t>
    </dgm:pt>
    <dgm:pt modelId="{FCAF21A7-6722-46DC-9896-5DCA501A719F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300"/>
            </a:spcBef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Волинська філія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F41F38AC-8E09-4CE5-AA54-ABDDA40A8A13}" type="parTrans" cxnId="{C1E2B7B5-800F-4698-AA44-F7E74DECCF1F}">
      <dgm:prSet/>
      <dgm:spPr/>
      <dgm:t>
        <a:bodyPr/>
        <a:lstStyle/>
        <a:p>
          <a:endParaRPr lang="ru-RU"/>
        </a:p>
      </dgm:t>
    </dgm:pt>
    <dgm:pt modelId="{17FF99B4-DBD2-450F-AB1F-2D148252F08C}" type="sibTrans" cxnId="{C1E2B7B5-800F-4698-AA44-F7E74DECCF1F}">
      <dgm:prSet/>
      <dgm:spPr/>
      <dgm:t>
        <a:bodyPr/>
        <a:lstStyle/>
        <a:p>
          <a:endParaRPr lang="ru-RU"/>
        </a:p>
      </dgm:t>
    </dgm:pt>
    <dgm:pt modelId="{4F8E7E5F-3107-4E74-A072-977D4E74B3E2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863D"/>
              </a:solidFill>
            </a:rPr>
            <a:t>Лісостеп</a:t>
          </a:r>
          <a:endParaRPr lang="ru-RU" sz="2000" b="1" dirty="0">
            <a:solidFill>
              <a:srgbClr val="00863D"/>
            </a:solidFill>
          </a:endParaRPr>
        </a:p>
      </dgm:t>
    </dgm:pt>
    <dgm:pt modelId="{1575FEE2-8A50-4972-AA25-9A7184CDDFD1}" type="parTrans" cxnId="{CC802A40-2EF6-48D4-BDAE-1AA3C990D078}">
      <dgm:prSet/>
      <dgm:spPr/>
      <dgm:t>
        <a:bodyPr/>
        <a:lstStyle/>
        <a:p>
          <a:endParaRPr lang="ru-RU"/>
        </a:p>
      </dgm:t>
    </dgm:pt>
    <dgm:pt modelId="{8AE81713-1FBF-45E0-9947-062B8043B806}" type="sibTrans" cxnId="{CC802A40-2EF6-48D4-BDAE-1AA3C990D078}">
      <dgm:prSet/>
      <dgm:spPr/>
      <dgm:t>
        <a:bodyPr/>
        <a:lstStyle/>
        <a:p>
          <a:endParaRPr lang="ru-RU"/>
        </a:p>
      </dgm:t>
    </dgm:pt>
    <dgm:pt modelId="{8581EEEC-C043-453D-9A96-DF80266BE7FF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Вінницька філія 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218A06DD-A7B7-4FE9-8FC3-1190FD18E5EF}" type="parTrans" cxnId="{D25A5450-0B1C-44F9-8F10-A997029F6480}">
      <dgm:prSet/>
      <dgm:spPr/>
      <dgm:t>
        <a:bodyPr/>
        <a:lstStyle/>
        <a:p>
          <a:endParaRPr lang="ru-RU"/>
        </a:p>
      </dgm:t>
    </dgm:pt>
    <dgm:pt modelId="{07EF638A-A910-46BA-92D5-855E748A7D98}" type="sibTrans" cxnId="{D25A5450-0B1C-44F9-8F10-A997029F6480}">
      <dgm:prSet/>
      <dgm:spPr/>
      <dgm:t>
        <a:bodyPr/>
        <a:lstStyle/>
        <a:p>
          <a:endParaRPr lang="ru-RU"/>
        </a:p>
      </dgm:t>
    </dgm:pt>
    <dgm:pt modelId="{EEA78ECD-8C3A-402F-9A7C-D84814C19FCD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Чернівецька філія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6E556AB6-F055-4163-BA90-629F5BD700B6}" type="parTrans" cxnId="{3EFE89CA-D4BD-418F-9FED-95F94EEE6B5A}">
      <dgm:prSet/>
      <dgm:spPr/>
      <dgm:t>
        <a:bodyPr/>
        <a:lstStyle/>
        <a:p>
          <a:endParaRPr lang="ru-RU"/>
        </a:p>
      </dgm:t>
    </dgm:pt>
    <dgm:pt modelId="{5D659196-5351-4335-BBC0-F3158F5E6283}" type="sibTrans" cxnId="{3EFE89CA-D4BD-418F-9FED-95F94EEE6B5A}">
      <dgm:prSet/>
      <dgm:spPr/>
      <dgm:t>
        <a:bodyPr/>
        <a:lstStyle/>
        <a:p>
          <a:endParaRPr lang="ru-RU"/>
        </a:p>
      </dgm:t>
    </dgm:pt>
    <dgm:pt modelId="{E2BFB7A2-AE3E-4B02-A8E7-CAE979922B2E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00863D"/>
              </a:solidFill>
            </a:rPr>
            <a:t>Степ </a:t>
          </a:r>
          <a:endParaRPr lang="ru-RU" sz="2000" b="1" dirty="0">
            <a:solidFill>
              <a:srgbClr val="00863D"/>
            </a:solidFill>
          </a:endParaRPr>
        </a:p>
      </dgm:t>
    </dgm:pt>
    <dgm:pt modelId="{A7F1F5A0-30DF-46F8-AA35-9697DDF32220}" type="parTrans" cxnId="{1EA7EDD8-E8CE-4016-883C-35BBB08C1971}">
      <dgm:prSet/>
      <dgm:spPr/>
      <dgm:t>
        <a:bodyPr/>
        <a:lstStyle/>
        <a:p>
          <a:endParaRPr lang="ru-RU"/>
        </a:p>
      </dgm:t>
    </dgm:pt>
    <dgm:pt modelId="{A2E021AE-25B1-4375-A595-11067930DC68}" type="sibTrans" cxnId="{1EA7EDD8-E8CE-4016-883C-35BBB08C1971}">
      <dgm:prSet/>
      <dgm:spPr/>
      <dgm:t>
        <a:bodyPr/>
        <a:lstStyle/>
        <a:p>
          <a:endParaRPr lang="ru-RU"/>
        </a:p>
      </dgm:t>
    </dgm:pt>
    <dgm:pt modelId="{0C01ED8F-8210-4D87-A02A-2E5E66927EA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Нікопольська лабораторія 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BB9DABEA-DB21-4C8F-8064-CB1E14C65298}" type="parTrans" cxnId="{3E57CF9D-7ABD-4BB3-9D7E-3CA6CF7C95F2}">
      <dgm:prSet/>
      <dgm:spPr/>
      <dgm:t>
        <a:bodyPr/>
        <a:lstStyle/>
        <a:p>
          <a:endParaRPr lang="ru-RU"/>
        </a:p>
      </dgm:t>
    </dgm:pt>
    <dgm:pt modelId="{B78C24EA-5A7B-4688-AAFE-B2CEBA10DE27}" type="sibTrans" cxnId="{3E57CF9D-7ABD-4BB3-9D7E-3CA6CF7C95F2}">
      <dgm:prSet/>
      <dgm:spPr/>
      <dgm:t>
        <a:bodyPr/>
        <a:lstStyle/>
        <a:p>
          <a:endParaRPr lang="ru-RU"/>
        </a:p>
      </dgm:t>
    </dgm:pt>
    <dgm:pt modelId="{596F4F15-0451-46E9-A99F-B1DC9D84852F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300"/>
            </a:spcBef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Житомирська лабораторія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F8E53246-A93B-4E3D-A49F-B737CFA1B410}" type="parTrans" cxnId="{7A01B81F-1D15-4C6B-8236-D648828ADE9A}">
      <dgm:prSet/>
      <dgm:spPr/>
      <dgm:t>
        <a:bodyPr/>
        <a:lstStyle/>
        <a:p>
          <a:endParaRPr lang="ru-RU"/>
        </a:p>
      </dgm:t>
    </dgm:pt>
    <dgm:pt modelId="{7D1119C2-04E8-49EF-ACD2-F9CE1BEFB116}" type="sibTrans" cxnId="{7A01B81F-1D15-4C6B-8236-D648828ADE9A}">
      <dgm:prSet/>
      <dgm:spPr/>
      <dgm:t>
        <a:bodyPr/>
        <a:lstStyle/>
        <a:p>
          <a:endParaRPr lang="ru-RU"/>
        </a:p>
      </dgm:t>
    </dgm:pt>
    <dgm:pt modelId="{4B6D5EE3-E72A-4760-AC44-BEDFE83B0D6A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300"/>
            </a:spcBef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Закарпатська філія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21C706B-B093-4AC0-95AC-502097807E48}" type="parTrans" cxnId="{1541F004-4B4F-4751-AFDD-2C44871E8A8C}">
      <dgm:prSet/>
      <dgm:spPr/>
      <dgm:t>
        <a:bodyPr/>
        <a:lstStyle/>
        <a:p>
          <a:endParaRPr lang="ru-RU"/>
        </a:p>
      </dgm:t>
    </dgm:pt>
    <dgm:pt modelId="{008C3226-9C72-452D-B63B-B3CFCA46EF3C}" type="sibTrans" cxnId="{1541F004-4B4F-4751-AFDD-2C44871E8A8C}">
      <dgm:prSet/>
      <dgm:spPr/>
      <dgm:t>
        <a:bodyPr/>
        <a:lstStyle/>
        <a:p>
          <a:endParaRPr lang="ru-RU"/>
        </a:p>
      </dgm:t>
    </dgm:pt>
    <dgm:pt modelId="{49426457-8179-422A-B214-A8F4A27F58EB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300"/>
            </a:spcBef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Городенківська лабораторія 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395B2A2-78B1-40E7-B3A5-36D5C688D4DC}" type="parTrans" cxnId="{F044D091-5C9A-40C9-9EB0-5F561576A286}">
      <dgm:prSet/>
      <dgm:spPr/>
      <dgm:t>
        <a:bodyPr/>
        <a:lstStyle/>
        <a:p>
          <a:endParaRPr lang="ru-RU"/>
        </a:p>
      </dgm:t>
    </dgm:pt>
    <dgm:pt modelId="{F35497F7-BEAD-4BD9-9B70-21EF903EF3BA}" type="sibTrans" cxnId="{F044D091-5C9A-40C9-9EB0-5F561576A286}">
      <dgm:prSet/>
      <dgm:spPr/>
      <dgm:t>
        <a:bodyPr/>
        <a:lstStyle/>
        <a:p>
          <a:endParaRPr lang="ru-RU"/>
        </a:p>
      </dgm:t>
    </dgm:pt>
    <dgm:pt modelId="{559743C6-DEAA-406A-8DE4-4A4D98B3AF74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300"/>
            </a:spcBef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Львівська філія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2D8B3048-E87C-4FC7-87AC-A82CB8BCE170}" type="parTrans" cxnId="{C71B344C-D8CC-46D9-98D0-957913089ABF}">
      <dgm:prSet/>
      <dgm:spPr/>
      <dgm:t>
        <a:bodyPr/>
        <a:lstStyle/>
        <a:p>
          <a:endParaRPr lang="ru-RU"/>
        </a:p>
      </dgm:t>
    </dgm:pt>
    <dgm:pt modelId="{5BBE6B3E-60A8-4E72-A2C3-CD55EA4AD49A}" type="sibTrans" cxnId="{C71B344C-D8CC-46D9-98D0-957913089ABF}">
      <dgm:prSet/>
      <dgm:spPr/>
      <dgm:t>
        <a:bodyPr/>
        <a:lstStyle/>
        <a:p>
          <a:endParaRPr lang="ru-RU"/>
        </a:p>
      </dgm:t>
    </dgm:pt>
    <dgm:pt modelId="{38F0D456-E94D-40AC-8F17-B1BF1AD49F45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300"/>
            </a:spcBef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Рівненська лабораторія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7FB13E1-B969-4172-BDE8-B716966383FA}" type="parTrans" cxnId="{3A896D0E-4927-46D7-9D81-815A83D195FF}">
      <dgm:prSet/>
      <dgm:spPr/>
      <dgm:t>
        <a:bodyPr/>
        <a:lstStyle/>
        <a:p>
          <a:endParaRPr lang="ru-RU"/>
        </a:p>
      </dgm:t>
    </dgm:pt>
    <dgm:pt modelId="{C71ECB81-49D0-4827-ACDD-5848533FE53A}" type="sibTrans" cxnId="{3A896D0E-4927-46D7-9D81-815A83D195FF}">
      <dgm:prSet/>
      <dgm:spPr/>
      <dgm:t>
        <a:bodyPr/>
        <a:lstStyle/>
        <a:p>
          <a:endParaRPr lang="ru-RU"/>
        </a:p>
      </dgm:t>
    </dgm:pt>
    <dgm:pt modelId="{3B9193FA-C069-4EA9-9061-C8DD20AD272F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Bef>
              <a:spcPts val="300"/>
            </a:spcBef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Прилуцька лабораторія 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A769625A-669F-4C28-A437-A3069CCF9A37}" type="parTrans" cxnId="{2191DBCF-EF85-4E99-8FCC-F0FD67EA3B7D}">
      <dgm:prSet/>
      <dgm:spPr/>
      <dgm:t>
        <a:bodyPr/>
        <a:lstStyle/>
        <a:p>
          <a:endParaRPr lang="ru-RU"/>
        </a:p>
      </dgm:t>
    </dgm:pt>
    <dgm:pt modelId="{751779AC-8ED4-41FE-A430-997710E1B00B}" type="sibTrans" cxnId="{2191DBCF-EF85-4E99-8FCC-F0FD67EA3B7D}">
      <dgm:prSet/>
      <dgm:spPr/>
      <dgm:t>
        <a:bodyPr/>
        <a:lstStyle/>
        <a:p>
          <a:endParaRPr lang="ru-RU"/>
        </a:p>
      </dgm:t>
    </dgm:pt>
    <dgm:pt modelId="{D2D6E30F-BEED-4179-98A5-1D33B971478A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Білоцерківська лабораторія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6E0FB2A2-DE2E-44D5-A434-08AC33BA5465}" type="parTrans" cxnId="{3A5E913B-88BB-4323-A699-FE41B931D217}">
      <dgm:prSet/>
      <dgm:spPr/>
      <dgm:t>
        <a:bodyPr/>
        <a:lstStyle/>
        <a:p>
          <a:endParaRPr lang="ru-RU"/>
        </a:p>
      </dgm:t>
    </dgm:pt>
    <dgm:pt modelId="{636DDA97-44ED-4357-A99B-A30173903019}" type="sibTrans" cxnId="{3A5E913B-88BB-4323-A699-FE41B931D217}">
      <dgm:prSet/>
      <dgm:spPr/>
      <dgm:t>
        <a:bodyPr/>
        <a:lstStyle/>
        <a:p>
          <a:endParaRPr lang="ru-RU"/>
        </a:p>
      </dgm:t>
    </dgm:pt>
    <dgm:pt modelId="{A82EAE32-20BD-4E17-817D-117A2767A4C3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Миргородська лабораторія 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3906C6C8-A9D3-47E8-9E71-22696C69B143}" type="parTrans" cxnId="{D200CDCD-2275-4B3B-A4A1-74A8DC6EEC48}">
      <dgm:prSet/>
      <dgm:spPr/>
      <dgm:t>
        <a:bodyPr/>
        <a:lstStyle/>
        <a:p>
          <a:endParaRPr lang="ru-RU"/>
        </a:p>
      </dgm:t>
    </dgm:pt>
    <dgm:pt modelId="{26963ADE-2B98-427F-9616-1A8564A8BDD6}" type="sibTrans" cxnId="{D200CDCD-2275-4B3B-A4A1-74A8DC6EEC48}">
      <dgm:prSet/>
      <dgm:spPr/>
      <dgm:t>
        <a:bodyPr/>
        <a:lstStyle/>
        <a:p>
          <a:endParaRPr lang="ru-RU"/>
        </a:p>
      </dgm:t>
    </dgm:pt>
    <dgm:pt modelId="{7097A75B-95AA-4CCA-8CC2-E17494693FEF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Сумська філія 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C269B839-6692-451E-9765-521DEEC36A6D}" type="parTrans" cxnId="{909A1BE6-B96C-4118-AD45-1E893F3271A1}">
      <dgm:prSet/>
      <dgm:spPr/>
      <dgm:t>
        <a:bodyPr/>
        <a:lstStyle/>
        <a:p>
          <a:endParaRPr lang="ru-RU"/>
        </a:p>
      </dgm:t>
    </dgm:pt>
    <dgm:pt modelId="{AFD1A314-64EA-4999-9986-02683C0D9B4E}" type="sibTrans" cxnId="{909A1BE6-B96C-4118-AD45-1E893F3271A1}">
      <dgm:prSet/>
      <dgm:spPr/>
      <dgm:t>
        <a:bodyPr/>
        <a:lstStyle/>
        <a:p>
          <a:endParaRPr lang="ru-RU"/>
        </a:p>
      </dgm:t>
    </dgm:pt>
    <dgm:pt modelId="{3DC20FB5-57A6-4B1B-8B62-CADECA8F04EB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Тернопільська лабораторія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2E8F601A-4EE8-4A3F-BBA6-A2CDF440EAB6}" type="parTrans" cxnId="{CD449D04-496E-42D2-9B72-DA4B420E2A13}">
      <dgm:prSet/>
      <dgm:spPr/>
      <dgm:t>
        <a:bodyPr/>
        <a:lstStyle/>
        <a:p>
          <a:endParaRPr lang="ru-RU"/>
        </a:p>
      </dgm:t>
    </dgm:pt>
    <dgm:pt modelId="{8AA83365-A5E6-41E1-B9DA-95673938266A}" type="sibTrans" cxnId="{CD449D04-496E-42D2-9B72-DA4B420E2A13}">
      <dgm:prSet/>
      <dgm:spPr/>
      <dgm:t>
        <a:bodyPr/>
        <a:lstStyle/>
        <a:p>
          <a:endParaRPr lang="ru-RU"/>
        </a:p>
      </dgm:t>
    </dgm:pt>
    <dgm:pt modelId="{704E7BF8-12C9-4E49-9F2D-1B95D55696C9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Вовчанська лабораторія 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80AEC235-B0DA-45DD-9AEE-0834F944EE96}" type="parTrans" cxnId="{82A35CCE-9143-4584-AF8E-9F5AAA53C37A}">
      <dgm:prSet/>
      <dgm:spPr/>
      <dgm:t>
        <a:bodyPr/>
        <a:lstStyle/>
        <a:p>
          <a:endParaRPr lang="ru-RU"/>
        </a:p>
      </dgm:t>
    </dgm:pt>
    <dgm:pt modelId="{41D173A3-EEA1-4CE0-B228-04C9BED82228}" type="sibTrans" cxnId="{82A35CCE-9143-4584-AF8E-9F5AAA53C37A}">
      <dgm:prSet/>
      <dgm:spPr/>
      <dgm:t>
        <a:bodyPr/>
        <a:lstStyle/>
        <a:p>
          <a:endParaRPr lang="ru-RU"/>
        </a:p>
      </dgm:t>
    </dgm:pt>
    <dgm:pt modelId="{205D0FB5-38D2-4E16-A864-D21191009EA9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Хмельницька філія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1ACB19A-F433-4AE6-896E-575F29A9C3A8}" type="parTrans" cxnId="{E6D7C467-20B4-4D92-9CEC-A83E64257F4D}">
      <dgm:prSet/>
      <dgm:spPr/>
      <dgm:t>
        <a:bodyPr/>
        <a:lstStyle/>
        <a:p>
          <a:endParaRPr lang="ru-RU"/>
        </a:p>
      </dgm:t>
    </dgm:pt>
    <dgm:pt modelId="{BA8294E3-3547-4D72-A421-EA3774E1063B}" type="sibTrans" cxnId="{E6D7C467-20B4-4D92-9CEC-A83E64257F4D}">
      <dgm:prSet/>
      <dgm:spPr/>
      <dgm:t>
        <a:bodyPr/>
        <a:lstStyle/>
        <a:p>
          <a:endParaRPr lang="ru-RU"/>
        </a:p>
      </dgm:t>
    </dgm:pt>
    <dgm:pt modelId="{B9801AB0-8690-4FED-B63B-B8AA66F36578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smtClean="0">
              <a:solidFill>
                <a:schemeClr val="tx1"/>
              </a:solidFill>
              <a:latin typeface="Arial Black" panose="020B0A04020102020204" pitchFamily="34" charset="0"/>
            </a:rPr>
            <a:t>Маньківська лабораторія </a:t>
          </a:r>
          <a:endParaRPr lang="ru-RU" sz="18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A7AAD755-6178-40C5-8E53-8D05CBFB1DB1}" type="parTrans" cxnId="{0955EBA9-7314-4836-AF68-5CAE698E0C6D}">
      <dgm:prSet/>
      <dgm:spPr/>
      <dgm:t>
        <a:bodyPr/>
        <a:lstStyle/>
        <a:p>
          <a:endParaRPr lang="ru-RU"/>
        </a:p>
      </dgm:t>
    </dgm:pt>
    <dgm:pt modelId="{0AEFF481-811B-4787-8C92-DA5ADD44F106}" type="sibTrans" cxnId="{0955EBA9-7314-4836-AF68-5CAE698E0C6D}">
      <dgm:prSet/>
      <dgm:spPr/>
      <dgm:t>
        <a:bodyPr/>
        <a:lstStyle/>
        <a:p>
          <a:endParaRPr lang="ru-RU"/>
        </a:p>
      </dgm:t>
    </dgm:pt>
    <dgm:pt modelId="{8C20CE3A-0B69-42B2-BF4D-9099F01E1484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Донецька лабораторія 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8864024-E0B3-40A3-9263-3669BD59814A}" type="parTrans" cxnId="{4C62E1E5-9F99-4BF4-B80E-E7C4A53686D7}">
      <dgm:prSet/>
      <dgm:spPr/>
      <dgm:t>
        <a:bodyPr/>
        <a:lstStyle/>
        <a:p>
          <a:endParaRPr lang="ru-RU"/>
        </a:p>
      </dgm:t>
    </dgm:pt>
    <dgm:pt modelId="{C358D49A-46F1-44B0-9060-B55E7B17758C}" type="sibTrans" cxnId="{4C62E1E5-9F99-4BF4-B80E-E7C4A53686D7}">
      <dgm:prSet/>
      <dgm:spPr/>
      <dgm:t>
        <a:bodyPr/>
        <a:lstStyle/>
        <a:p>
          <a:endParaRPr lang="ru-RU"/>
        </a:p>
      </dgm:t>
    </dgm:pt>
    <dgm:pt modelId="{A258E958-AB6A-427B-B29E-421EFF7F2FF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Вільнянська лабораторія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B0DD07D8-3354-4A49-AAC9-E371F05FF8EF}" type="parTrans" cxnId="{F9DD20B3-1093-446E-8BB0-FE808B404666}">
      <dgm:prSet/>
      <dgm:spPr/>
      <dgm:t>
        <a:bodyPr/>
        <a:lstStyle/>
        <a:p>
          <a:endParaRPr lang="ru-RU"/>
        </a:p>
      </dgm:t>
    </dgm:pt>
    <dgm:pt modelId="{04F53562-A621-4A2A-A03E-120F99DEC5A1}" type="sibTrans" cxnId="{F9DD20B3-1093-446E-8BB0-FE808B404666}">
      <dgm:prSet/>
      <dgm:spPr/>
      <dgm:t>
        <a:bodyPr/>
        <a:lstStyle/>
        <a:p>
          <a:endParaRPr lang="ru-RU"/>
        </a:p>
      </dgm:t>
    </dgm:pt>
    <dgm:pt modelId="{D03678F2-10DC-4FF9-B02D-4F21EAF9F9A9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Кіровоградська лабораторія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6748F69-45BC-4902-8F57-A94AB1A1FCCE}" type="parTrans" cxnId="{C8B2314A-EC39-40A1-A45C-3ABDB58BD6A8}">
      <dgm:prSet/>
      <dgm:spPr/>
      <dgm:t>
        <a:bodyPr/>
        <a:lstStyle/>
        <a:p>
          <a:endParaRPr lang="ru-RU"/>
        </a:p>
      </dgm:t>
    </dgm:pt>
    <dgm:pt modelId="{905CAA25-EF49-40DE-83FF-B8F1343294D7}" type="sibTrans" cxnId="{C8B2314A-EC39-40A1-A45C-3ABDB58BD6A8}">
      <dgm:prSet/>
      <dgm:spPr/>
      <dgm:t>
        <a:bodyPr/>
        <a:lstStyle/>
        <a:p>
          <a:endParaRPr lang="ru-RU"/>
        </a:p>
      </dgm:t>
    </dgm:pt>
    <dgm:pt modelId="{AAEFC50E-AD21-44C4-A820-9B38ECA26676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Слов'яносербська лабораторія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CA64844F-B7CF-4CFA-9F89-79921EA61BAC}" type="parTrans" cxnId="{51F3098A-0B53-4974-A2B7-B766E6F6BF88}">
      <dgm:prSet/>
      <dgm:spPr/>
      <dgm:t>
        <a:bodyPr/>
        <a:lstStyle/>
        <a:p>
          <a:endParaRPr lang="ru-RU"/>
        </a:p>
      </dgm:t>
    </dgm:pt>
    <dgm:pt modelId="{051DDF56-A042-4C44-91FA-055185E687A7}" type="sibTrans" cxnId="{51F3098A-0B53-4974-A2B7-B766E6F6BF88}">
      <dgm:prSet/>
      <dgm:spPr/>
      <dgm:t>
        <a:bodyPr/>
        <a:lstStyle/>
        <a:p>
          <a:endParaRPr lang="ru-RU"/>
        </a:p>
      </dgm:t>
    </dgm:pt>
    <dgm:pt modelId="{930AE5C9-9E17-407A-80E0-9E88968D4D23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Первомайська лабораторія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47B7C3AE-471B-4598-BAE3-9F7BB6E0A71D}" type="parTrans" cxnId="{D2C7FC5F-951B-40DA-8E51-FB1B9208EF73}">
      <dgm:prSet/>
      <dgm:spPr/>
      <dgm:t>
        <a:bodyPr/>
        <a:lstStyle/>
        <a:p>
          <a:endParaRPr lang="ru-RU"/>
        </a:p>
      </dgm:t>
    </dgm:pt>
    <dgm:pt modelId="{410829C9-7217-4B7D-B34B-8AD01C5AAF84}" type="sibTrans" cxnId="{D2C7FC5F-951B-40DA-8E51-FB1B9208EF73}">
      <dgm:prSet/>
      <dgm:spPr/>
      <dgm:t>
        <a:bodyPr/>
        <a:lstStyle/>
        <a:p>
          <a:endParaRPr lang="ru-RU"/>
        </a:p>
      </dgm:t>
    </dgm:pt>
    <dgm:pt modelId="{BAA27558-2CCF-4AD5-A3E7-3DDDE71888A5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Березівська лабораторія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844AD58C-7A1E-4D38-9378-260AE712D482}" type="parTrans" cxnId="{FD7D8603-99F7-4868-83D1-C831CC63901A}">
      <dgm:prSet/>
      <dgm:spPr/>
      <dgm:t>
        <a:bodyPr/>
        <a:lstStyle/>
        <a:p>
          <a:endParaRPr lang="ru-RU"/>
        </a:p>
      </dgm:t>
    </dgm:pt>
    <dgm:pt modelId="{83E25B82-7DA9-4B14-BBA4-4F3C13EF808F}" type="sibTrans" cxnId="{FD7D8603-99F7-4868-83D1-C831CC63901A}">
      <dgm:prSet/>
      <dgm:spPr/>
      <dgm:t>
        <a:bodyPr/>
        <a:lstStyle/>
        <a:p>
          <a:endParaRPr lang="ru-RU"/>
        </a:p>
      </dgm:t>
    </dgm:pt>
    <dgm:pt modelId="{C230C90F-C2A5-460D-943A-1657F766BE3C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600" dirty="0" smtClean="0">
              <a:solidFill>
                <a:schemeClr val="tx1"/>
              </a:solidFill>
              <a:latin typeface="Arial Black" panose="020B0A04020102020204" pitchFamily="34" charset="0"/>
            </a:rPr>
            <a:t>Херсонська філія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C7FED801-0714-414F-B2F1-F38C613C5117}" type="parTrans" cxnId="{47F63993-C880-42FD-8674-5C6437806312}">
      <dgm:prSet/>
      <dgm:spPr/>
      <dgm:t>
        <a:bodyPr/>
        <a:lstStyle/>
        <a:p>
          <a:endParaRPr lang="ru-RU"/>
        </a:p>
      </dgm:t>
    </dgm:pt>
    <dgm:pt modelId="{99694CA7-1D32-480F-9744-2DE047A446DE}" type="sibTrans" cxnId="{47F63993-C880-42FD-8674-5C6437806312}">
      <dgm:prSet/>
      <dgm:spPr/>
      <dgm:t>
        <a:bodyPr/>
        <a:lstStyle/>
        <a:p>
          <a:endParaRPr lang="ru-RU"/>
        </a:p>
      </dgm:t>
    </dgm:pt>
    <dgm:pt modelId="{325FC401-BC67-4DCA-A8BE-2263F7DD5F18}" type="pres">
      <dgm:prSet presAssocID="{90345E6E-0048-4077-BFE8-028E3BE8A20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5250FC-024E-4C19-B210-DC819EF83E4A}" type="pres">
      <dgm:prSet presAssocID="{08AAB235-66AC-4D48-9679-F8B888246863}" presName="composite" presStyleCnt="0"/>
      <dgm:spPr/>
      <dgm:t>
        <a:bodyPr/>
        <a:lstStyle/>
        <a:p>
          <a:endParaRPr lang="ru-RU"/>
        </a:p>
      </dgm:t>
    </dgm:pt>
    <dgm:pt modelId="{C2FDA243-8CFA-4854-A095-163765E0B853}" type="pres">
      <dgm:prSet presAssocID="{08AAB235-66AC-4D48-9679-F8B88824686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4953F-EC29-468E-8B0C-72D18BA4DEC0}" type="pres">
      <dgm:prSet presAssocID="{08AAB235-66AC-4D48-9679-F8B88824686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79A2FF-2C28-4571-9688-6AC218412B5D}" type="pres">
      <dgm:prSet presAssocID="{54BDCD5F-891A-4C87-B8CA-6A8840C1691A}" presName="space" presStyleCnt="0"/>
      <dgm:spPr/>
      <dgm:t>
        <a:bodyPr/>
        <a:lstStyle/>
        <a:p>
          <a:endParaRPr lang="ru-RU"/>
        </a:p>
      </dgm:t>
    </dgm:pt>
    <dgm:pt modelId="{2A6C3BB9-2D6D-4786-AC9B-03D51E877945}" type="pres">
      <dgm:prSet presAssocID="{4F8E7E5F-3107-4E74-A072-977D4E74B3E2}" presName="composite" presStyleCnt="0"/>
      <dgm:spPr/>
      <dgm:t>
        <a:bodyPr/>
        <a:lstStyle/>
        <a:p>
          <a:endParaRPr lang="ru-RU"/>
        </a:p>
      </dgm:t>
    </dgm:pt>
    <dgm:pt modelId="{79966D94-14D0-40D4-87F4-372A5FA2D16B}" type="pres">
      <dgm:prSet presAssocID="{4F8E7E5F-3107-4E74-A072-977D4E74B3E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BC869-B108-4A99-9B7F-CE1DBC559F81}" type="pres">
      <dgm:prSet presAssocID="{4F8E7E5F-3107-4E74-A072-977D4E74B3E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4D23EA-F2B6-4F85-8623-A8804312D588}" type="pres">
      <dgm:prSet presAssocID="{8AE81713-1FBF-45E0-9947-062B8043B806}" presName="space" presStyleCnt="0"/>
      <dgm:spPr/>
      <dgm:t>
        <a:bodyPr/>
        <a:lstStyle/>
        <a:p>
          <a:endParaRPr lang="ru-RU"/>
        </a:p>
      </dgm:t>
    </dgm:pt>
    <dgm:pt modelId="{23F9173C-9607-4481-AB3E-A8B17D764A6F}" type="pres">
      <dgm:prSet presAssocID="{E2BFB7A2-AE3E-4B02-A8E7-CAE979922B2E}" presName="composite" presStyleCnt="0"/>
      <dgm:spPr/>
      <dgm:t>
        <a:bodyPr/>
        <a:lstStyle/>
        <a:p>
          <a:endParaRPr lang="ru-RU"/>
        </a:p>
      </dgm:t>
    </dgm:pt>
    <dgm:pt modelId="{D5D382CF-9CA7-4A7A-A62F-7C020A3C274E}" type="pres">
      <dgm:prSet presAssocID="{E2BFB7A2-AE3E-4B02-A8E7-CAE979922B2E}" presName="parTx" presStyleLbl="alignNode1" presStyleIdx="2" presStyleCnt="3" custLinFactNeighborX="2981" custLinFactNeighborY="-47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00E18-7697-4A08-9AEE-6A3600551455}" type="pres">
      <dgm:prSet presAssocID="{E2BFB7A2-AE3E-4B02-A8E7-CAE979922B2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E913B-88BB-4323-A699-FE41B931D217}" srcId="{4F8E7E5F-3107-4E74-A072-977D4E74B3E2}" destId="{D2D6E30F-BEED-4179-98A5-1D33B971478A}" srcOrd="1" destOrd="0" parTransId="{6E0FB2A2-DE2E-44D5-A434-08AC33BA5465}" sibTransId="{636DDA97-44ED-4357-A99B-A30173903019}"/>
    <dgm:cxn modelId="{CD449D04-496E-42D2-9B72-DA4B420E2A13}" srcId="{4F8E7E5F-3107-4E74-A072-977D4E74B3E2}" destId="{3DC20FB5-57A6-4B1B-8B62-CADECA8F04EB}" srcOrd="4" destOrd="0" parTransId="{2E8F601A-4EE8-4A3F-BBA6-A2CDF440EAB6}" sibTransId="{8AA83365-A5E6-41E1-B9DA-95673938266A}"/>
    <dgm:cxn modelId="{61EB03BB-386A-4137-ADD9-FD41B381C253}" type="presOf" srcId="{8581EEEC-C043-453D-9A96-DF80266BE7FF}" destId="{2C5BC869-B108-4A99-9B7F-CE1DBC559F81}" srcOrd="0" destOrd="0" presId="urn:microsoft.com/office/officeart/2005/8/layout/hList1"/>
    <dgm:cxn modelId="{F9DD20B3-1093-446E-8BB0-FE808B404666}" srcId="{E2BFB7A2-AE3E-4B02-A8E7-CAE979922B2E}" destId="{A258E958-AB6A-427B-B29E-421EFF7F2FF0}" srcOrd="2" destOrd="0" parTransId="{B0DD07D8-3354-4A49-AAC9-E371F05FF8EF}" sibTransId="{04F53562-A621-4A2A-A03E-120F99DEC5A1}"/>
    <dgm:cxn modelId="{BD86352B-8039-470C-923C-5520161CA229}" type="presOf" srcId="{7097A75B-95AA-4CCA-8CC2-E17494693FEF}" destId="{2C5BC869-B108-4A99-9B7F-CE1DBC559F81}" srcOrd="0" destOrd="3" presId="urn:microsoft.com/office/officeart/2005/8/layout/hList1"/>
    <dgm:cxn modelId="{08F69F57-8E25-4AA8-8AC4-9C6FF90A9973}" type="presOf" srcId="{0C01ED8F-8210-4D87-A02A-2E5E66927EA0}" destId="{2C000E18-7697-4A08-9AEE-6A3600551455}" srcOrd="0" destOrd="0" presId="urn:microsoft.com/office/officeart/2005/8/layout/hList1"/>
    <dgm:cxn modelId="{C71B344C-D8CC-46D9-98D0-957913089ABF}" srcId="{08AAB235-66AC-4D48-9679-F8B888246863}" destId="{559743C6-DEAA-406A-8DE4-4A4D98B3AF74}" srcOrd="4" destOrd="0" parTransId="{2D8B3048-E87C-4FC7-87AC-A82CB8BCE170}" sibTransId="{5BBE6B3E-60A8-4E72-A2C3-CD55EA4AD49A}"/>
    <dgm:cxn modelId="{698179BA-3E8D-4402-9C7A-EA94B2B16E83}" type="presOf" srcId="{596F4F15-0451-46E9-A99F-B1DC9D84852F}" destId="{E604953F-EC29-468E-8B0C-72D18BA4DEC0}" srcOrd="0" destOrd="1" presId="urn:microsoft.com/office/officeart/2005/8/layout/hList1"/>
    <dgm:cxn modelId="{50A28734-C860-48DD-91D3-5A0AF118C5C5}" type="presOf" srcId="{49426457-8179-422A-B214-A8F4A27F58EB}" destId="{E604953F-EC29-468E-8B0C-72D18BA4DEC0}" srcOrd="0" destOrd="3" presId="urn:microsoft.com/office/officeart/2005/8/layout/hList1"/>
    <dgm:cxn modelId="{45F47D09-B8C2-4F06-B595-C54D0CC936D3}" type="presOf" srcId="{4B6D5EE3-E72A-4760-AC44-BEDFE83B0D6A}" destId="{E604953F-EC29-468E-8B0C-72D18BA4DEC0}" srcOrd="0" destOrd="2" presId="urn:microsoft.com/office/officeart/2005/8/layout/hList1"/>
    <dgm:cxn modelId="{333AEA75-4669-4DF9-8E52-934620CB7AC8}" type="presOf" srcId="{E2BFB7A2-AE3E-4B02-A8E7-CAE979922B2E}" destId="{D5D382CF-9CA7-4A7A-A62F-7C020A3C274E}" srcOrd="0" destOrd="0" presId="urn:microsoft.com/office/officeart/2005/8/layout/hList1"/>
    <dgm:cxn modelId="{5ED4E2B9-6448-40EA-8EB9-BF614EC49B11}" type="presOf" srcId="{BAA27558-2CCF-4AD5-A3E7-3DDDE71888A5}" destId="{2C000E18-7697-4A08-9AEE-6A3600551455}" srcOrd="0" destOrd="6" presId="urn:microsoft.com/office/officeart/2005/8/layout/hList1"/>
    <dgm:cxn modelId="{7A01B81F-1D15-4C6B-8236-D648828ADE9A}" srcId="{08AAB235-66AC-4D48-9679-F8B888246863}" destId="{596F4F15-0451-46E9-A99F-B1DC9D84852F}" srcOrd="1" destOrd="0" parTransId="{F8E53246-A93B-4E3D-A49F-B737CFA1B410}" sibTransId="{7D1119C2-04E8-49EF-ACD2-F9CE1BEFB116}"/>
    <dgm:cxn modelId="{A6409B67-D82A-4BE9-BDA5-3AC3299F7B5C}" type="presOf" srcId="{08AAB235-66AC-4D48-9679-F8B888246863}" destId="{C2FDA243-8CFA-4854-A095-163765E0B853}" srcOrd="0" destOrd="0" presId="urn:microsoft.com/office/officeart/2005/8/layout/hList1"/>
    <dgm:cxn modelId="{CC802A40-2EF6-48D4-BDAE-1AA3C990D078}" srcId="{90345E6E-0048-4077-BFE8-028E3BE8A201}" destId="{4F8E7E5F-3107-4E74-A072-977D4E74B3E2}" srcOrd="1" destOrd="0" parTransId="{1575FEE2-8A50-4972-AA25-9A7184CDDFD1}" sibTransId="{8AE81713-1FBF-45E0-9947-062B8043B806}"/>
    <dgm:cxn modelId="{51F3098A-0B53-4974-A2B7-B766E6F6BF88}" srcId="{E2BFB7A2-AE3E-4B02-A8E7-CAE979922B2E}" destId="{AAEFC50E-AD21-44C4-A820-9B38ECA26676}" srcOrd="4" destOrd="0" parTransId="{CA64844F-B7CF-4CFA-9F89-79921EA61BAC}" sibTransId="{051DDF56-A042-4C44-91FA-055185E687A7}"/>
    <dgm:cxn modelId="{4C62E1E5-9F99-4BF4-B80E-E7C4A53686D7}" srcId="{E2BFB7A2-AE3E-4B02-A8E7-CAE979922B2E}" destId="{8C20CE3A-0B69-42B2-BF4D-9099F01E1484}" srcOrd="1" destOrd="0" parTransId="{78864024-E0B3-40A3-9263-3669BD59814A}" sibTransId="{C358D49A-46F1-44B0-9060-B55E7B17758C}"/>
    <dgm:cxn modelId="{3A896D0E-4927-46D7-9D81-815A83D195FF}" srcId="{08AAB235-66AC-4D48-9679-F8B888246863}" destId="{38F0D456-E94D-40AC-8F17-B1BF1AD49F45}" srcOrd="5" destOrd="0" parTransId="{77FB13E1-B969-4172-BDE8-B716966383FA}" sibTransId="{C71ECB81-49D0-4827-ACDD-5848533FE53A}"/>
    <dgm:cxn modelId="{74259F1D-AF45-4E87-8B6E-0C242E4AF6A4}" type="presOf" srcId="{A82EAE32-20BD-4E17-817D-117A2767A4C3}" destId="{2C5BC869-B108-4A99-9B7F-CE1DBC559F81}" srcOrd="0" destOrd="2" presId="urn:microsoft.com/office/officeart/2005/8/layout/hList1"/>
    <dgm:cxn modelId="{37EC5D3D-FEF4-4D08-87D6-1D2FF317BBD6}" type="presOf" srcId="{FCAF21A7-6722-46DC-9896-5DCA501A719F}" destId="{E604953F-EC29-468E-8B0C-72D18BA4DEC0}" srcOrd="0" destOrd="0" presId="urn:microsoft.com/office/officeart/2005/8/layout/hList1"/>
    <dgm:cxn modelId="{FD7D8603-99F7-4868-83D1-C831CC63901A}" srcId="{E2BFB7A2-AE3E-4B02-A8E7-CAE979922B2E}" destId="{BAA27558-2CCF-4AD5-A3E7-3DDDE71888A5}" srcOrd="6" destOrd="0" parTransId="{844AD58C-7A1E-4D38-9378-260AE712D482}" sibTransId="{83E25B82-7DA9-4B14-BBA4-4F3C13EF808F}"/>
    <dgm:cxn modelId="{3C2394AF-2FB4-421E-9E81-6E75CF09A279}" type="presOf" srcId="{AAEFC50E-AD21-44C4-A820-9B38ECA26676}" destId="{2C000E18-7697-4A08-9AEE-6A3600551455}" srcOrd="0" destOrd="4" presId="urn:microsoft.com/office/officeart/2005/8/layout/hList1"/>
    <dgm:cxn modelId="{BD837FEE-D97F-48DA-AE04-F49B768F7836}" type="presOf" srcId="{90345E6E-0048-4077-BFE8-028E3BE8A201}" destId="{325FC401-BC67-4DCA-A8BE-2263F7DD5F18}" srcOrd="0" destOrd="0" presId="urn:microsoft.com/office/officeart/2005/8/layout/hList1"/>
    <dgm:cxn modelId="{1541F004-4B4F-4751-AFDD-2C44871E8A8C}" srcId="{08AAB235-66AC-4D48-9679-F8B888246863}" destId="{4B6D5EE3-E72A-4760-AC44-BEDFE83B0D6A}" srcOrd="2" destOrd="0" parTransId="{D21C706B-B093-4AC0-95AC-502097807E48}" sibTransId="{008C3226-9C72-452D-B63B-B3CFCA46EF3C}"/>
    <dgm:cxn modelId="{3E57CF9D-7ABD-4BB3-9D7E-3CA6CF7C95F2}" srcId="{E2BFB7A2-AE3E-4B02-A8E7-CAE979922B2E}" destId="{0C01ED8F-8210-4D87-A02A-2E5E66927EA0}" srcOrd="0" destOrd="0" parTransId="{BB9DABEA-DB21-4C8F-8064-CB1E14C65298}" sibTransId="{B78C24EA-5A7B-4688-AAFE-B2CEBA10DE27}"/>
    <dgm:cxn modelId="{47F63993-C880-42FD-8674-5C6437806312}" srcId="{E2BFB7A2-AE3E-4B02-A8E7-CAE979922B2E}" destId="{C230C90F-C2A5-460D-943A-1657F766BE3C}" srcOrd="7" destOrd="0" parTransId="{C7FED801-0714-414F-B2F1-F38C613C5117}" sibTransId="{99694CA7-1D32-480F-9744-2DE047A446DE}"/>
    <dgm:cxn modelId="{1EA7EDD8-E8CE-4016-883C-35BBB08C1971}" srcId="{90345E6E-0048-4077-BFE8-028E3BE8A201}" destId="{E2BFB7A2-AE3E-4B02-A8E7-CAE979922B2E}" srcOrd="2" destOrd="0" parTransId="{A7F1F5A0-30DF-46F8-AA35-9697DDF32220}" sibTransId="{A2E021AE-25B1-4375-A595-11067930DC68}"/>
    <dgm:cxn modelId="{BC97C463-EE75-490D-AE04-4F843AB3CF23}" type="presOf" srcId="{8C20CE3A-0B69-42B2-BF4D-9099F01E1484}" destId="{2C000E18-7697-4A08-9AEE-6A3600551455}" srcOrd="0" destOrd="1" presId="urn:microsoft.com/office/officeart/2005/8/layout/hList1"/>
    <dgm:cxn modelId="{3EFE89CA-D4BD-418F-9FED-95F94EEE6B5A}" srcId="{4F8E7E5F-3107-4E74-A072-977D4E74B3E2}" destId="{EEA78ECD-8C3A-402F-9A7C-D84814C19FCD}" srcOrd="8" destOrd="0" parTransId="{6E556AB6-F055-4163-BA90-629F5BD700B6}" sibTransId="{5D659196-5351-4335-BBC0-F3158F5E6283}"/>
    <dgm:cxn modelId="{2904DCA2-FC25-47AF-88A4-FC7CCC47DF1D}" type="presOf" srcId="{205D0FB5-38D2-4E16-A864-D21191009EA9}" destId="{2C5BC869-B108-4A99-9B7F-CE1DBC559F81}" srcOrd="0" destOrd="6" presId="urn:microsoft.com/office/officeart/2005/8/layout/hList1"/>
    <dgm:cxn modelId="{C8B2314A-EC39-40A1-A45C-3ABDB58BD6A8}" srcId="{E2BFB7A2-AE3E-4B02-A8E7-CAE979922B2E}" destId="{D03678F2-10DC-4FF9-B02D-4F21EAF9F9A9}" srcOrd="3" destOrd="0" parTransId="{76748F69-45BC-4902-8F57-A94AB1A1FCCE}" sibTransId="{905CAA25-EF49-40DE-83FF-B8F1343294D7}"/>
    <dgm:cxn modelId="{A183B47C-2F19-49DE-AC32-28FCA53288D0}" type="presOf" srcId="{704E7BF8-12C9-4E49-9F2D-1B95D55696C9}" destId="{2C5BC869-B108-4A99-9B7F-CE1DBC559F81}" srcOrd="0" destOrd="5" presId="urn:microsoft.com/office/officeart/2005/8/layout/hList1"/>
    <dgm:cxn modelId="{82A35CCE-9143-4584-AF8E-9F5AAA53C37A}" srcId="{4F8E7E5F-3107-4E74-A072-977D4E74B3E2}" destId="{704E7BF8-12C9-4E49-9F2D-1B95D55696C9}" srcOrd="5" destOrd="0" parTransId="{80AEC235-B0DA-45DD-9AEE-0834F944EE96}" sibTransId="{41D173A3-EEA1-4CE0-B228-04C9BED82228}"/>
    <dgm:cxn modelId="{C1E2B7B5-800F-4698-AA44-F7E74DECCF1F}" srcId="{08AAB235-66AC-4D48-9679-F8B888246863}" destId="{FCAF21A7-6722-46DC-9896-5DCA501A719F}" srcOrd="0" destOrd="0" parTransId="{F41F38AC-8E09-4CE5-AA54-ABDDA40A8A13}" sibTransId="{17FF99B4-DBD2-450F-AB1F-2D148252F08C}"/>
    <dgm:cxn modelId="{B53019E7-A682-4F92-9DBC-8E28A3E5696F}" type="presOf" srcId="{3DC20FB5-57A6-4B1B-8B62-CADECA8F04EB}" destId="{2C5BC869-B108-4A99-9B7F-CE1DBC559F81}" srcOrd="0" destOrd="4" presId="urn:microsoft.com/office/officeart/2005/8/layout/hList1"/>
    <dgm:cxn modelId="{D200CDCD-2275-4B3B-A4A1-74A8DC6EEC48}" srcId="{4F8E7E5F-3107-4E74-A072-977D4E74B3E2}" destId="{A82EAE32-20BD-4E17-817D-117A2767A4C3}" srcOrd="2" destOrd="0" parTransId="{3906C6C8-A9D3-47E8-9E71-22696C69B143}" sibTransId="{26963ADE-2B98-427F-9616-1A8564A8BDD6}"/>
    <dgm:cxn modelId="{F044D091-5C9A-40C9-9EB0-5F561576A286}" srcId="{08AAB235-66AC-4D48-9679-F8B888246863}" destId="{49426457-8179-422A-B214-A8F4A27F58EB}" srcOrd="3" destOrd="0" parTransId="{7395B2A2-78B1-40E7-B3A5-36D5C688D4DC}" sibTransId="{F35497F7-BEAD-4BD9-9B70-21EF903EF3BA}"/>
    <dgm:cxn modelId="{EE39D682-B28B-4775-994B-E5FA76BF9896}" type="presOf" srcId="{D03678F2-10DC-4FF9-B02D-4F21EAF9F9A9}" destId="{2C000E18-7697-4A08-9AEE-6A3600551455}" srcOrd="0" destOrd="3" presId="urn:microsoft.com/office/officeart/2005/8/layout/hList1"/>
    <dgm:cxn modelId="{909A1BE6-B96C-4118-AD45-1E893F3271A1}" srcId="{4F8E7E5F-3107-4E74-A072-977D4E74B3E2}" destId="{7097A75B-95AA-4CCA-8CC2-E17494693FEF}" srcOrd="3" destOrd="0" parTransId="{C269B839-6692-451E-9765-521DEEC36A6D}" sibTransId="{AFD1A314-64EA-4999-9986-02683C0D9B4E}"/>
    <dgm:cxn modelId="{16D1BF17-81FE-4FE1-B5E8-2FF563AC5A9A}" type="presOf" srcId="{EEA78ECD-8C3A-402F-9A7C-D84814C19FCD}" destId="{2C5BC869-B108-4A99-9B7F-CE1DBC559F81}" srcOrd="0" destOrd="8" presId="urn:microsoft.com/office/officeart/2005/8/layout/hList1"/>
    <dgm:cxn modelId="{D25A5450-0B1C-44F9-8F10-A997029F6480}" srcId="{4F8E7E5F-3107-4E74-A072-977D4E74B3E2}" destId="{8581EEEC-C043-453D-9A96-DF80266BE7FF}" srcOrd="0" destOrd="0" parTransId="{218A06DD-A7B7-4FE9-8FC3-1190FD18E5EF}" sibTransId="{07EF638A-A910-46BA-92D5-855E748A7D98}"/>
    <dgm:cxn modelId="{0955EBA9-7314-4836-AF68-5CAE698E0C6D}" srcId="{4F8E7E5F-3107-4E74-A072-977D4E74B3E2}" destId="{B9801AB0-8690-4FED-B63B-B8AA66F36578}" srcOrd="7" destOrd="0" parTransId="{A7AAD755-6178-40C5-8E53-8D05CBFB1DB1}" sibTransId="{0AEFF481-811B-4787-8C92-DA5ADD44F106}"/>
    <dgm:cxn modelId="{C8141403-43E1-47B1-8A58-D1B03DB851DA}" type="presOf" srcId="{3B9193FA-C069-4EA9-9061-C8DD20AD272F}" destId="{E604953F-EC29-468E-8B0C-72D18BA4DEC0}" srcOrd="0" destOrd="6" presId="urn:microsoft.com/office/officeart/2005/8/layout/hList1"/>
    <dgm:cxn modelId="{F2BA2E60-6D79-4E22-8213-A9A7973E5CB2}" type="presOf" srcId="{D2D6E30F-BEED-4179-98A5-1D33B971478A}" destId="{2C5BC869-B108-4A99-9B7F-CE1DBC559F81}" srcOrd="0" destOrd="1" presId="urn:microsoft.com/office/officeart/2005/8/layout/hList1"/>
    <dgm:cxn modelId="{D2C7FC5F-951B-40DA-8E51-FB1B9208EF73}" srcId="{E2BFB7A2-AE3E-4B02-A8E7-CAE979922B2E}" destId="{930AE5C9-9E17-407A-80E0-9E88968D4D23}" srcOrd="5" destOrd="0" parTransId="{47B7C3AE-471B-4598-BAE3-9F7BB6E0A71D}" sibTransId="{410829C9-7217-4B7D-B34B-8AD01C5AAF84}"/>
    <dgm:cxn modelId="{35C876AA-A2E7-49CF-BDFC-DB3BF18A41AE}" srcId="{90345E6E-0048-4077-BFE8-028E3BE8A201}" destId="{08AAB235-66AC-4D48-9679-F8B888246863}" srcOrd="0" destOrd="0" parTransId="{BAEE3E6B-B4D0-498E-9EF8-8E13A718422B}" sibTransId="{54BDCD5F-891A-4C87-B8CA-6A8840C1691A}"/>
    <dgm:cxn modelId="{98A0B6EC-EE2F-46BA-9E30-444688720DC8}" type="presOf" srcId="{C230C90F-C2A5-460D-943A-1657F766BE3C}" destId="{2C000E18-7697-4A08-9AEE-6A3600551455}" srcOrd="0" destOrd="7" presId="urn:microsoft.com/office/officeart/2005/8/layout/hList1"/>
    <dgm:cxn modelId="{91192AB1-1757-44D5-B0AF-8A8101499E35}" type="presOf" srcId="{4F8E7E5F-3107-4E74-A072-977D4E74B3E2}" destId="{79966D94-14D0-40D4-87F4-372A5FA2D16B}" srcOrd="0" destOrd="0" presId="urn:microsoft.com/office/officeart/2005/8/layout/hList1"/>
    <dgm:cxn modelId="{2191DBCF-EF85-4E99-8FCC-F0FD67EA3B7D}" srcId="{08AAB235-66AC-4D48-9679-F8B888246863}" destId="{3B9193FA-C069-4EA9-9061-C8DD20AD272F}" srcOrd="6" destOrd="0" parTransId="{A769625A-669F-4C28-A437-A3069CCF9A37}" sibTransId="{751779AC-8ED4-41FE-A430-997710E1B00B}"/>
    <dgm:cxn modelId="{A0E28435-4C3B-4B2D-84FF-AA2A640F29BF}" type="presOf" srcId="{B9801AB0-8690-4FED-B63B-B8AA66F36578}" destId="{2C5BC869-B108-4A99-9B7F-CE1DBC559F81}" srcOrd="0" destOrd="7" presId="urn:microsoft.com/office/officeart/2005/8/layout/hList1"/>
    <dgm:cxn modelId="{DC9D1061-B18D-4765-957A-AA2BF8023DBB}" type="presOf" srcId="{559743C6-DEAA-406A-8DE4-4A4D98B3AF74}" destId="{E604953F-EC29-468E-8B0C-72D18BA4DEC0}" srcOrd="0" destOrd="4" presId="urn:microsoft.com/office/officeart/2005/8/layout/hList1"/>
    <dgm:cxn modelId="{9FD3A733-4BF1-46F9-B03C-B7C4D168CDBF}" type="presOf" srcId="{A258E958-AB6A-427B-B29E-421EFF7F2FF0}" destId="{2C000E18-7697-4A08-9AEE-6A3600551455}" srcOrd="0" destOrd="2" presId="urn:microsoft.com/office/officeart/2005/8/layout/hList1"/>
    <dgm:cxn modelId="{E6D7C467-20B4-4D92-9CEC-A83E64257F4D}" srcId="{4F8E7E5F-3107-4E74-A072-977D4E74B3E2}" destId="{205D0FB5-38D2-4E16-A864-D21191009EA9}" srcOrd="6" destOrd="0" parTransId="{51ACB19A-F433-4AE6-896E-575F29A9C3A8}" sibTransId="{BA8294E3-3547-4D72-A421-EA3774E1063B}"/>
    <dgm:cxn modelId="{0F62450C-90B2-4053-9C95-2D113CEE9246}" type="presOf" srcId="{38F0D456-E94D-40AC-8F17-B1BF1AD49F45}" destId="{E604953F-EC29-468E-8B0C-72D18BA4DEC0}" srcOrd="0" destOrd="5" presId="urn:microsoft.com/office/officeart/2005/8/layout/hList1"/>
    <dgm:cxn modelId="{0BB07DC8-C71C-452F-9813-E81915E49F7A}" type="presOf" srcId="{930AE5C9-9E17-407A-80E0-9E88968D4D23}" destId="{2C000E18-7697-4A08-9AEE-6A3600551455}" srcOrd="0" destOrd="5" presId="urn:microsoft.com/office/officeart/2005/8/layout/hList1"/>
    <dgm:cxn modelId="{E400C749-5A9E-409B-86A3-E0099BF191C1}" type="presParOf" srcId="{325FC401-BC67-4DCA-A8BE-2263F7DD5F18}" destId="{315250FC-024E-4C19-B210-DC819EF83E4A}" srcOrd="0" destOrd="0" presId="urn:microsoft.com/office/officeart/2005/8/layout/hList1"/>
    <dgm:cxn modelId="{84A29ED0-A3AD-4063-9C57-8F6343C54537}" type="presParOf" srcId="{315250FC-024E-4C19-B210-DC819EF83E4A}" destId="{C2FDA243-8CFA-4854-A095-163765E0B853}" srcOrd="0" destOrd="0" presId="urn:microsoft.com/office/officeart/2005/8/layout/hList1"/>
    <dgm:cxn modelId="{C9FC976D-1678-42E4-BE60-705E9D98D96F}" type="presParOf" srcId="{315250FC-024E-4C19-B210-DC819EF83E4A}" destId="{E604953F-EC29-468E-8B0C-72D18BA4DEC0}" srcOrd="1" destOrd="0" presId="urn:microsoft.com/office/officeart/2005/8/layout/hList1"/>
    <dgm:cxn modelId="{16920E7E-6FB5-4FA5-A08F-18025795724C}" type="presParOf" srcId="{325FC401-BC67-4DCA-A8BE-2263F7DD5F18}" destId="{3B79A2FF-2C28-4571-9688-6AC218412B5D}" srcOrd="1" destOrd="0" presId="urn:microsoft.com/office/officeart/2005/8/layout/hList1"/>
    <dgm:cxn modelId="{DED25B9A-78CA-4292-A486-A14F9AA7197F}" type="presParOf" srcId="{325FC401-BC67-4DCA-A8BE-2263F7DD5F18}" destId="{2A6C3BB9-2D6D-4786-AC9B-03D51E877945}" srcOrd="2" destOrd="0" presId="urn:microsoft.com/office/officeart/2005/8/layout/hList1"/>
    <dgm:cxn modelId="{655397AB-FD98-4963-AAAD-9E4232EBA281}" type="presParOf" srcId="{2A6C3BB9-2D6D-4786-AC9B-03D51E877945}" destId="{79966D94-14D0-40D4-87F4-372A5FA2D16B}" srcOrd="0" destOrd="0" presId="urn:microsoft.com/office/officeart/2005/8/layout/hList1"/>
    <dgm:cxn modelId="{F74EDD28-D0A1-4A94-BEB7-AEFD3670FE9D}" type="presParOf" srcId="{2A6C3BB9-2D6D-4786-AC9B-03D51E877945}" destId="{2C5BC869-B108-4A99-9B7F-CE1DBC559F81}" srcOrd="1" destOrd="0" presId="urn:microsoft.com/office/officeart/2005/8/layout/hList1"/>
    <dgm:cxn modelId="{2D30EB33-D969-4D58-9828-90F0631BD45E}" type="presParOf" srcId="{325FC401-BC67-4DCA-A8BE-2263F7DD5F18}" destId="{294D23EA-F2B6-4F85-8623-A8804312D588}" srcOrd="3" destOrd="0" presId="urn:microsoft.com/office/officeart/2005/8/layout/hList1"/>
    <dgm:cxn modelId="{CE6A5CF1-4A2B-4411-ACDD-70BC5300B5A0}" type="presParOf" srcId="{325FC401-BC67-4DCA-A8BE-2263F7DD5F18}" destId="{23F9173C-9607-4481-AB3E-A8B17D764A6F}" srcOrd="4" destOrd="0" presId="urn:microsoft.com/office/officeart/2005/8/layout/hList1"/>
    <dgm:cxn modelId="{4961C2A4-32EF-4ACA-993F-9D0DFFDE7D26}" type="presParOf" srcId="{23F9173C-9607-4481-AB3E-A8B17D764A6F}" destId="{D5D382CF-9CA7-4A7A-A62F-7C020A3C274E}" srcOrd="0" destOrd="0" presId="urn:microsoft.com/office/officeart/2005/8/layout/hList1"/>
    <dgm:cxn modelId="{F6595797-7B65-48D8-8D47-1D62C678F874}" type="presParOf" srcId="{23F9173C-9607-4481-AB3E-A8B17D764A6F}" destId="{2C000E18-7697-4A08-9AEE-6A360055145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6406BB-DEC0-4911-9F06-83ABA7C0A9F3}" type="doc">
      <dgm:prSet loTypeId="urn:microsoft.com/office/officeart/2005/8/layout/chevron2" loCatId="list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C1E2FD6-81C1-4C9F-8751-A116812F3A12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Arial Black" panose="020B0A04020102020204" pitchFamily="34" charset="0"/>
            </a:rPr>
            <a:t>Продуктивність</a:t>
          </a:r>
          <a:r>
            <a:rPr lang="uk-UA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B60FADD7-D47A-4914-BFAC-1DF6347B1354}" type="parTrans" cxnId="{873266E4-65C4-4896-878B-B21695B230BD}">
      <dgm:prSet/>
      <dgm:spPr/>
      <dgm:t>
        <a:bodyPr/>
        <a:lstStyle/>
        <a:p>
          <a:endParaRPr lang="ru-RU"/>
        </a:p>
      </dgm:t>
    </dgm:pt>
    <dgm:pt modelId="{7F0C37D2-9F15-4FF6-93BF-B5408E59C8C5}" type="sibTrans" cxnId="{873266E4-65C4-4896-878B-B21695B230BD}">
      <dgm:prSet/>
      <dgm:spPr/>
      <dgm:t>
        <a:bodyPr/>
        <a:lstStyle/>
        <a:p>
          <a:endParaRPr lang="ru-RU"/>
        </a:p>
      </dgm:t>
    </dgm:pt>
    <dgm:pt modelId="{87AF3EC5-5024-47C6-9DF0-E8E938F059D3}">
      <dgm:prSet phldrT="[Текст]"/>
      <dgm:spPr>
        <a:solidFill>
          <a:srgbClr val="007033"/>
        </a:solidFill>
      </dgm:spPr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2</a:t>
          </a:r>
          <a:endParaRPr lang="ru-RU" dirty="0">
            <a:solidFill>
              <a:srgbClr val="FFFF00"/>
            </a:solidFill>
          </a:endParaRPr>
        </a:p>
      </dgm:t>
    </dgm:pt>
    <dgm:pt modelId="{3002E0E7-8EEE-4E6E-AAC5-53F60C42AFC5}" type="parTrans" cxnId="{7C4A49E4-7D78-4134-B529-50A148E99B6A}">
      <dgm:prSet/>
      <dgm:spPr/>
      <dgm:t>
        <a:bodyPr/>
        <a:lstStyle/>
        <a:p>
          <a:endParaRPr lang="ru-RU"/>
        </a:p>
      </dgm:t>
    </dgm:pt>
    <dgm:pt modelId="{F43431B2-391E-4DEB-8943-25EBF023C681}" type="sibTrans" cxnId="{7C4A49E4-7D78-4134-B529-50A148E99B6A}">
      <dgm:prSet/>
      <dgm:spPr/>
      <dgm:t>
        <a:bodyPr/>
        <a:lstStyle/>
        <a:p>
          <a:endParaRPr lang="ru-RU"/>
        </a:p>
      </dgm:t>
    </dgm:pt>
    <dgm:pt modelId="{D8DC1A91-B941-41F1-9EDD-A90D279630CE}">
      <dgm:prSet phldrT="[Текст]"/>
      <dgm:spPr>
        <a:solidFill>
          <a:srgbClr val="7030A0">
            <a:alpha val="90000"/>
          </a:srgbClr>
        </a:solidFill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Arial Black" panose="020B0A04020102020204" pitchFamily="34" charset="0"/>
            </a:rPr>
            <a:t>Стійкість до біотичних та абіотичних чинників довкілля</a:t>
          </a:r>
          <a:endParaRPr lang="ru-RU" b="1" dirty="0">
            <a:solidFill>
              <a:srgbClr val="FFFF00"/>
            </a:solidFill>
            <a:latin typeface="Arial Black" panose="020B0A04020102020204" pitchFamily="34" charset="0"/>
          </a:endParaRPr>
        </a:p>
      </dgm:t>
    </dgm:pt>
    <dgm:pt modelId="{8F9354A8-F40D-49A4-AAB0-7DE53C8BE92F}" type="parTrans" cxnId="{0AA919DB-D06A-4E3A-BD31-5287AE1E6787}">
      <dgm:prSet/>
      <dgm:spPr/>
      <dgm:t>
        <a:bodyPr/>
        <a:lstStyle/>
        <a:p>
          <a:endParaRPr lang="ru-RU"/>
        </a:p>
      </dgm:t>
    </dgm:pt>
    <dgm:pt modelId="{68837F95-00FA-445E-BC5D-346CFB8B56FA}" type="sibTrans" cxnId="{0AA919DB-D06A-4E3A-BD31-5287AE1E6787}">
      <dgm:prSet/>
      <dgm:spPr/>
      <dgm:t>
        <a:bodyPr/>
        <a:lstStyle/>
        <a:p>
          <a:endParaRPr lang="ru-RU"/>
        </a:p>
      </dgm:t>
    </dgm:pt>
    <dgm:pt modelId="{F3A98952-CE0E-4505-B384-715F55235E13}">
      <dgm:prSet phldrT="[Текст]"/>
      <dgm:spPr>
        <a:solidFill>
          <a:srgbClr val="007033"/>
        </a:solidFill>
      </dgm:spPr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3</a:t>
          </a:r>
          <a:endParaRPr lang="ru-RU" dirty="0">
            <a:solidFill>
              <a:srgbClr val="FFFF00"/>
            </a:solidFill>
          </a:endParaRPr>
        </a:p>
      </dgm:t>
    </dgm:pt>
    <dgm:pt modelId="{D7BA41E3-0B45-4C6C-B16D-4F3FD837518F}" type="parTrans" cxnId="{DEC493A2-9647-4F1E-86A3-631CC5609B13}">
      <dgm:prSet/>
      <dgm:spPr/>
      <dgm:t>
        <a:bodyPr/>
        <a:lstStyle/>
        <a:p>
          <a:endParaRPr lang="ru-RU"/>
        </a:p>
      </dgm:t>
    </dgm:pt>
    <dgm:pt modelId="{9C6EBF48-F139-474E-AD0B-58CB2B217168}" type="sibTrans" cxnId="{DEC493A2-9647-4F1E-86A3-631CC5609B13}">
      <dgm:prSet/>
      <dgm:spPr/>
      <dgm:t>
        <a:bodyPr/>
        <a:lstStyle/>
        <a:p>
          <a:endParaRPr lang="ru-RU"/>
        </a:p>
      </dgm:t>
    </dgm:pt>
    <dgm:pt modelId="{F268B229-521C-48E9-877D-1F655589DCC6}">
      <dgm:prSet phldrT="[Текст]"/>
      <dgm:spPr>
        <a:solidFill>
          <a:srgbClr val="00863D">
            <a:alpha val="90000"/>
          </a:srgbClr>
        </a:solidFill>
      </dgm:spPr>
      <dgm:t>
        <a:bodyPr/>
        <a:lstStyle/>
        <a:p>
          <a:r>
            <a:rPr lang="uk-UA" b="1" dirty="0" smtClean="0">
              <a:solidFill>
                <a:srgbClr val="FFFF00"/>
              </a:solidFill>
              <a:latin typeface="Arial Black" panose="020B0A04020102020204" pitchFamily="34" charset="0"/>
            </a:rPr>
            <a:t>Якість, безпечність</a:t>
          </a:r>
          <a:r>
            <a:rPr lang="uk-UA" b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rPr>
            <a:t> </a:t>
          </a:r>
          <a:endParaRPr lang="ru-RU" b="1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dgm:t>
    </dgm:pt>
    <dgm:pt modelId="{5F164778-D64C-42D1-8FB5-978AE06FECC8}" type="sibTrans" cxnId="{4024D4D7-D8D2-4B95-B62B-1BD4973F7921}">
      <dgm:prSet/>
      <dgm:spPr/>
      <dgm:t>
        <a:bodyPr/>
        <a:lstStyle/>
        <a:p>
          <a:endParaRPr lang="ru-RU"/>
        </a:p>
      </dgm:t>
    </dgm:pt>
    <dgm:pt modelId="{B1EDB94C-64F8-4DDB-A4A1-962D75EBA972}" type="parTrans" cxnId="{4024D4D7-D8D2-4B95-B62B-1BD4973F7921}">
      <dgm:prSet/>
      <dgm:spPr/>
      <dgm:t>
        <a:bodyPr/>
        <a:lstStyle/>
        <a:p>
          <a:endParaRPr lang="ru-RU"/>
        </a:p>
      </dgm:t>
    </dgm:pt>
    <dgm:pt modelId="{4BBB8104-92E9-4365-83A7-E30BE2320AAF}">
      <dgm:prSet phldrT="[Текст]"/>
      <dgm:spPr>
        <a:solidFill>
          <a:srgbClr val="007033"/>
        </a:solidFill>
      </dgm:spPr>
      <dgm:t>
        <a:bodyPr/>
        <a:lstStyle/>
        <a:p>
          <a:r>
            <a:rPr lang="uk-UA" dirty="0" smtClean="0">
              <a:solidFill>
                <a:srgbClr val="FFFF00"/>
              </a:solidFill>
            </a:rPr>
            <a:t>1</a:t>
          </a:r>
          <a:endParaRPr lang="ru-RU" dirty="0">
            <a:solidFill>
              <a:srgbClr val="FFFF00"/>
            </a:solidFill>
          </a:endParaRPr>
        </a:p>
      </dgm:t>
    </dgm:pt>
    <dgm:pt modelId="{49A29762-0543-4E3B-A5E8-0ADC5513C267}" type="sibTrans" cxnId="{7A450838-A63E-4F95-9FBE-8D10D5658D32}">
      <dgm:prSet/>
      <dgm:spPr/>
      <dgm:t>
        <a:bodyPr/>
        <a:lstStyle/>
        <a:p>
          <a:endParaRPr lang="ru-RU"/>
        </a:p>
      </dgm:t>
    </dgm:pt>
    <dgm:pt modelId="{403E5792-9142-4B40-B7DC-0536B18B86D8}" type="parTrans" cxnId="{7A450838-A63E-4F95-9FBE-8D10D5658D32}">
      <dgm:prSet/>
      <dgm:spPr/>
      <dgm:t>
        <a:bodyPr/>
        <a:lstStyle/>
        <a:p>
          <a:endParaRPr lang="ru-RU"/>
        </a:p>
      </dgm:t>
    </dgm:pt>
    <dgm:pt modelId="{2212BA5A-B7F4-4F8C-9B47-1626D9E83105}" type="pres">
      <dgm:prSet presAssocID="{8C6406BB-DEC0-4911-9F06-83ABA7C0A9F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8233A1-3B5B-4222-B028-0903CA78DC91}" type="pres">
      <dgm:prSet presAssocID="{4BBB8104-92E9-4365-83A7-E30BE2320AAF}" presName="composite" presStyleCnt="0"/>
      <dgm:spPr/>
    </dgm:pt>
    <dgm:pt modelId="{D3CD0024-E865-4C72-AF44-F642F2705967}" type="pres">
      <dgm:prSet presAssocID="{4BBB8104-92E9-4365-83A7-E30BE2320AAF}" presName="parentText" presStyleLbl="alignNode1" presStyleIdx="0" presStyleCnt="3" custLinFactNeighborX="3618" custLinFactNeighborY="-2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111A0-4183-4D18-9CDA-B0040C9E1E02}" type="pres">
      <dgm:prSet presAssocID="{4BBB8104-92E9-4365-83A7-E30BE2320AAF}" presName="descendantText" presStyleLbl="alignAcc1" presStyleIdx="0" presStyleCnt="3" custLinFactNeighborY="-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52E99-E14A-4321-A3F2-207D519B3773}" type="pres">
      <dgm:prSet presAssocID="{49A29762-0543-4E3B-A5E8-0ADC5513C267}" presName="sp" presStyleCnt="0"/>
      <dgm:spPr/>
    </dgm:pt>
    <dgm:pt modelId="{C3B2A29D-96CA-4848-9FE9-09C455E641BB}" type="pres">
      <dgm:prSet presAssocID="{87AF3EC5-5024-47C6-9DF0-E8E938F059D3}" presName="composite" presStyleCnt="0"/>
      <dgm:spPr/>
    </dgm:pt>
    <dgm:pt modelId="{4C62BFB0-5876-4B82-A03F-96B2CB693545}" type="pres">
      <dgm:prSet presAssocID="{87AF3EC5-5024-47C6-9DF0-E8E938F059D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A02AF-4CB2-4E5D-9D91-0358A581150B}" type="pres">
      <dgm:prSet presAssocID="{87AF3EC5-5024-47C6-9DF0-E8E938F059D3}" presName="descendantText" presStyleLbl="alignAcc1" presStyleIdx="1" presStyleCnt="3" custScaleY="122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BFD84-09AF-4AE5-A1BE-0DE9D252E388}" type="pres">
      <dgm:prSet presAssocID="{F43431B2-391E-4DEB-8943-25EBF023C681}" presName="sp" presStyleCnt="0"/>
      <dgm:spPr/>
    </dgm:pt>
    <dgm:pt modelId="{F6DFEA1F-4EFB-4DF5-9D5D-2FE15A90E7CC}" type="pres">
      <dgm:prSet presAssocID="{F3A98952-CE0E-4505-B384-715F55235E13}" presName="composite" presStyleCnt="0"/>
      <dgm:spPr/>
    </dgm:pt>
    <dgm:pt modelId="{3CF7BCC8-255B-4644-BEA5-50F097314CF2}" type="pres">
      <dgm:prSet presAssocID="{F3A98952-CE0E-4505-B384-715F55235E1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47E31-A9CB-4D62-8444-F6FF89444393}" type="pres">
      <dgm:prSet presAssocID="{F3A98952-CE0E-4505-B384-715F55235E1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3266E4-65C4-4896-878B-B21695B230BD}" srcId="{4BBB8104-92E9-4365-83A7-E30BE2320AAF}" destId="{6C1E2FD6-81C1-4C9F-8751-A116812F3A12}" srcOrd="0" destOrd="0" parTransId="{B60FADD7-D47A-4914-BFAC-1DF6347B1354}" sibTransId="{7F0C37D2-9F15-4FF6-93BF-B5408E59C8C5}"/>
    <dgm:cxn modelId="{81FBA366-9D2F-49A6-8ED1-5A75BDEA967F}" type="presOf" srcId="{4BBB8104-92E9-4365-83A7-E30BE2320AAF}" destId="{D3CD0024-E865-4C72-AF44-F642F2705967}" srcOrd="0" destOrd="0" presId="urn:microsoft.com/office/officeart/2005/8/layout/chevron2"/>
    <dgm:cxn modelId="{8437D064-E9EB-4DE6-B825-427223C61464}" type="presOf" srcId="{8C6406BB-DEC0-4911-9F06-83ABA7C0A9F3}" destId="{2212BA5A-B7F4-4F8C-9B47-1626D9E83105}" srcOrd="0" destOrd="0" presId="urn:microsoft.com/office/officeart/2005/8/layout/chevron2"/>
    <dgm:cxn modelId="{E99A747A-4399-433D-A83C-1405A2BCFA6D}" type="presOf" srcId="{87AF3EC5-5024-47C6-9DF0-E8E938F059D3}" destId="{4C62BFB0-5876-4B82-A03F-96B2CB693545}" srcOrd="0" destOrd="0" presId="urn:microsoft.com/office/officeart/2005/8/layout/chevron2"/>
    <dgm:cxn modelId="{4024D4D7-D8D2-4B95-B62B-1BD4973F7921}" srcId="{F3A98952-CE0E-4505-B384-715F55235E13}" destId="{F268B229-521C-48E9-877D-1F655589DCC6}" srcOrd="0" destOrd="0" parTransId="{B1EDB94C-64F8-4DDB-A4A1-962D75EBA972}" sibTransId="{5F164778-D64C-42D1-8FB5-978AE06FECC8}"/>
    <dgm:cxn modelId="{60B74EDB-47BC-4130-94E7-77250E2C7E5E}" type="presOf" srcId="{6C1E2FD6-81C1-4C9F-8751-A116812F3A12}" destId="{940111A0-4183-4D18-9CDA-B0040C9E1E02}" srcOrd="0" destOrd="0" presId="urn:microsoft.com/office/officeart/2005/8/layout/chevron2"/>
    <dgm:cxn modelId="{7A450838-A63E-4F95-9FBE-8D10D5658D32}" srcId="{8C6406BB-DEC0-4911-9F06-83ABA7C0A9F3}" destId="{4BBB8104-92E9-4365-83A7-E30BE2320AAF}" srcOrd="0" destOrd="0" parTransId="{403E5792-9142-4B40-B7DC-0536B18B86D8}" sibTransId="{49A29762-0543-4E3B-A5E8-0ADC5513C267}"/>
    <dgm:cxn modelId="{D0F689FC-7263-4062-90D1-95F95715FBEA}" type="presOf" srcId="{D8DC1A91-B941-41F1-9EDD-A90D279630CE}" destId="{B65A02AF-4CB2-4E5D-9D91-0358A581150B}" srcOrd="0" destOrd="0" presId="urn:microsoft.com/office/officeart/2005/8/layout/chevron2"/>
    <dgm:cxn modelId="{D02B5FCF-EA01-450A-BD72-F80E9C950EC0}" type="presOf" srcId="{F268B229-521C-48E9-877D-1F655589DCC6}" destId="{D9E47E31-A9CB-4D62-8444-F6FF89444393}" srcOrd="0" destOrd="0" presId="urn:microsoft.com/office/officeart/2005/8/layout/chevron2"/>
    <dgm:cxn modelId="{7C4A49E4-7D78-4134-B529-50A148E99B6A}" srcId="{8C6406BB-DEC0-4911-9F06-83ABA7C0A9F3}" destId="{87AF3EC5-5024-47C6-9DF0-E8E938F059D3}" srcOrd="1" destOrd="0" parTransId="{3002E0E7-8EEE-4E6E-AAC5-53F60C42AFC5}" sibTransId="{F43431B2-391E-4DEB-8943-25EBF023C681}"/>
    <dgm:cxn modelId="{903447D9-6AEE-46E2-888F-B1C4FCDBA3A0}" type="presOf" srcId="{F3A98952-CE0E-4505-B384-715F55235E13}" destId="{3CF7BCC8-255B-4644-BEA5-50F097314CF2}" srcOrd="0" destOrd="0" presId="urn:microsoft.com/office/officeart/2005/8/layout/chevron2"/>
    <dgm:cxn modelId="{0AA919DB-D06A-4E3A-BD31-5287AE1E6787}" srcId="{87AF3EC5-5024-47C6-9DF0-E8E938F059D3}" destId="{D8DC1A91-B941-41F1-9EDD-A90D279630CE}" srcOrd="0" destOrd="0" parTransId="{8F9354A8-F40D-49A4-AAB0-7DE53C8BE92F}" sibTransId="{68837F95-00FA-445E-BC5D-346CFB8B56FA}"/>
    <dgm:cxn modelId="{DEC493A2-9647-4F1E-86A3-631CC5609B13}" srcId="{8C6406BB-DEC0-4911-9F06-83ABA7C0A9F3}" destId="{F3A98952-CE0E-4505-B384-715F55235E13}" srcOrd="2" destOrd="0" parTransId="{D7BA41E3-0B45-4C6C-B16D-4F3FD837518F}" sibTransId="{9C6EBF48-F139-474E-AD0B-58CB2B217168}"/>
    <dgm:cxn modelId="{9A472751-C605-496B-A0B9-AE1A4171C7F4}" type="presParOf" srcId="{2212BA5A-B7F4-4F8C-9B47-1626D9E83105}" destId="{2F8233A1-3B5B-4222-B028-0903CA78DC91}" srcOrd="0" destOrd="0" presId="urn:microsoft.com/office/officeart/2005/8/layout/chevron2"/>
    <dgm:cxn modelId="{75FCD84F-38BB-4776-B751-42FC59789F9C}" type="presParOf" srcId="{2F8233A1-3B5B-4222-B028-0903CA78DC91}" destId="{D3CD0024-E865-4C72-AF44-F642F2705967}" srcOrd="0" destOrd="0" presId="urn:microsoft.com/office/officeart/2005/8/layout/chevron2"/>
    <dgm:cxn modelId="{C5AC34BA-5784-4F25-9A07-991E207791CC}" type="presParOf" srcId="{2F8233A1-3B5B-4222-B028-0903CA78DC91}" destId="{940111A0-4183-4D18-9CDA-B0040C9E1E02}" srcOrd="1" destOrd="0" presId="urn:microsoft.com/office/officeart/2005/8/layout/chevron2"/>
    <dgm:cxn modelId="{D1AE55E0-F227-46F4-9EA6-A37D30BD8E6F}" type="presParOf" srcId="{2212BA5A-B7F4-4F8C-9B47-1626D9E83105}" destId="{F6552E99-E14A-4321-A3F2-207D519B3773}" srcOrd="1" destOrd="0" presId="urn:microsoft.com/office/officeart/2005/8/layout/chevron2"/>
    <dgm:cxn modelId="{0A898B4D-4A0D-4E72-AC7E-480D66F6ECCD}" type="presParOf" srcId="{2212BA5A-B7F4-4F8C-9B47-1626D9E83105}" destId="{C3B2A29D-96CA-4848-9FE9-09C455E641BB}" srcOrd="2" destOrd="0" presId="urn:microsoft.com/office/officeart/2005/8/layout/chevron2"/>
    <dgm:cxn modelId="{3A7DD4CE-7E9B-4497-8185-76E0A10E61B6}" type="presParOf" srcId="{C3B2A29D-96CA-4848-9FE9-09C455E641BB}" destId="{4C62BFB0-5876-4B82-A03F-96B2CB693545}" srcOrd="0" destOrd="0" presId="urn:microsoft.com/office/officeart/2005/8/layout/chevron2"/>
    <dgm:cxn modelId="{5419705D-BF10-4784-83C3-1EB119CB415A}" type="presParOf" srcId="{C3B2A29D-96CA-4848-9FE9-09C455E641BB}" destId="{B65A02AF-4CB2-4E5D-9D91-0358A581150B}" srcOrd="1" destOrd="0" presId="urn:microsoft.com/office/officeart/2005/8/layout/chevron2"/>
    <dgm:cxn modelId="{E5C89D7C-5947-46F3-8B58-463244E894D2}" type="presParOf" srcId="{2212BA5A-B7F4-4F8C-9B47-1626D9E83105}" destId="{337BFD84-09AF-4AE5-A1BE-0DE9D252E388}" srcOrd="3" destOrd="0" presId="urn:microsoft.com/office/officeart/2005/8/layout/chevron2"/>
    <dgm:cxn modelId="{D8B4DA14-C99C-4580-916F-49DD6FCC5ED2}" type="presParOf" srcId="{2212BA5A-B7F4-4F8C-9B47-1626D9E83105}" destId="{F6DFEA1F-4EFB-4DF5-9D5D-2FE15A90E7CC}" srcOrd="4" destOrd="0" presId="urn:microsoft.com/office/officeart/2005/8/layout/chevron2"/>
    <dgm:cxn modelId="{89B1779B-3D19-4A89-8C32-33BB6B673711}" type="presParOf" srcId="{F6DFEA1F-4EFB-4DF5-9D5D-2FE15A90E7CC}" destId="{3CF7BCC8-255B-4644-BEA5-50F097314CF2}" srcOrd="0" destOrd="0" presId="urn:microsoft.com/office/officeart/2005/8/layout/chevron2"/>
    <dgm:cxn modelId="{8FB16518-EDD9-41B4-8D42-49FFF60D5128}" type="presParOf" srcId="{F6DFEA1F-4EFB-4DF5-9D5D-2FE15A90E7CC}" destId="{D9E47E31-A9CB-4D62-8444-F6FF8944439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DA243-8CFA-4854-A095-163765E0B853}">
      <dsp:nvSpPr>
        <dsp:cNvPr id="0" name=""/>
        <dsp:cNvSpPr/>
      </dsp:nvSpPr>
      <dsp:spPr>
        <a:xfrm>
          <a:off x="3077" y="189251"/>
          <a:ext cx="3001025" cy="12004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863D"/>
              </a:solidFill>
            </a:rPr>
            <a:t>Полісся</a:t>
          </a:r>
          <a:endParaRPr lang="ru-RU" sz="2000" b="1" kern="1200" dirty="0">
            <a:solidFill>
              <a:srgbClr val="00863D"/>
            </a:solidFill>
          </a:endParaRPr>
        </a:p>
      </dsp:txBody>
      <dsp:txXfrm>
        <a:off x="3077" y="189251"/>
        <a:ext cx="3001025" cy="1200410"/>
      </dsp:txXfrm>
    </dsp:sp>
    <dsp:sp modelId="{E604953F-EC29-468E-8B0C-72D18BA4DEC0}">
      <dsp:nvSpPr>
        <dsp:cNvPr id="0" name=""/>
        <dsp:cNvSpPr/>
      </dsp:nvSpPr>
      <dsp:spPr>
        <a:xfrm>
          <a:off x="3077" y="1389662"/>
          <a:ext cx="3001025" cy="4767292"/>
        </a:xfrm>
        <a:prstGeom prst="rect">
          <a:avLst/>
        </a:prstGeom>
        <a:solidFill>
          <a:schemeClr val="bg1">
            <a:alpha val="9000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Волинська філія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Житомирська лабораторія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Закарпатська філія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Городенківська лабораторія 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Львівська філія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Рівненська лабораторія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Прилуцька лабораторія 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077" y="1389662"/>
        <a:ext cx="3001025" cy="4767292"/>
      </dsp:txXfrm>
    </dsp:sp>
    <dsp:sp modelId="{79966D94-14D0-40D4-87F4-372A5FA2D16B}">
      <dsp:nvSpPr>
        <dsp:cNvPr id="0" name=""/>
        <dsp:cNvSpPr/>
      </dsp:nvSpPr>
      <dsp:spPr>
        <a:xfrm>
          <a:off x="3424246" y="189251"/>
          <a:ext cx="3001025" cy="12004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863D"/>
              </a:solidFill>
            </a:rPr>
            <a:t>Лісостеп</a:t>
          </a:r>
          <a:endParaRPr lang="ru-RU" sz="2000" b="1" kern="1200" dirty="0">
            <a:solidFill>
              <a:srgbClr val="00863D"/>
            </a:solidFill>
          </a:endParaRPr>
        </a:p>
      </dsp:txBody>
      <dsp:txXfrm>
        <a:off x="3424246" y="189251"/>
        <a:ext cx="3001025" cy="1200410"/>
      </dsp:txXfrm>
    </dsp:sp>
    <dsp:sp modelId="{2C5BC869-B108-4A99-9B7F-CE1DBC559F81}">
      <dsp:nvSpPr>
        <dsp:cNvPr id="0" name=""/>
        <dsp:cNvSpPr/>
      </dsp:nvSpPr>
      <dsp:spPr>
        <a:xfrm>
          <a:off x="3424246" y="1389662"/>
          <a:ext cx="3001025" cy="4767292"/>
        </a:xfrm>
        <a:prstGeom prst="rect">
          <a:avLst/>
        </a:prstGeom>
        <a:solidFill>
          <a:schemeClr val="bg1">
            <a:alpha val="9000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Вінницька філія 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Білоцерківська лабораторія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Миргородська лабораторія 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Сумська філія 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Тернопільська лабораторія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Вовчанська лабораторія 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Хмельницька філія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Маньківська лабораторія 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8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Чернівецька філія</a:t>
          </a:r>
          <a:endParaRPr lang="ru-RU" sz="18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424246" y="1389662"/>
        <a:ext cx="3001025" cy="4767292"/>
      </dsp:txXfrm>
    </dsp:sp>
    <dsp:sp modelId="{D5D382CF-9CA7-4A7A-A62F-7C020A3C274E}">
      <dsp:nvSpPr>
        <dsp:cNvPr id="0" name=""/>
        <dsp:cNvSpPr/>
      </dsp:nvSpPr>
      <dsp:spPr>
        <a:xfrm>
          <a:off x="6848493" y="132796"/>
          <a:ext cx="3001025" cy="12004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863D"/>
              </a:solidFill>
            </a:rPr>
            <a:t>Степ </a:t>
          </a:r>
          <a:endParaRPr lang="ru-RU" sz="2000" b="1" kern="1200" dirty="0">
            <a:solidFill>
              <a:srgbClr val="00863D"/>
            </a:solidFill>
          </a:endParaRPr>
        </a:p>
      </dsp:txBody>
      <dsp:txXfrm>
        <a:off x="6848493" y="132796"/>
        <a:ext cx="3001025" cy="1200410"/>
      </dsp:txXfrm>
    </dsp:sp>
    <dsp:sp modelId="{2C000E18-7697-4A08-9AEE-6A3600551455}">
      <dsp:nvSpPr>
        <dsp:cNvPr id="0" name=""/>
        <dsp:cNvSpPr/>
      </dsp:nvSpPr>
      <dsp:spPr>
        <a:xfrm>
          <a:off x="6845415" y="1389662"/>
          <a:ext cx="3001025" cy="4767292"/>
        </a:xfrm>
        <a:prstGeom prst="rect">
          <a:avLst/>
        </a:prstGeom>
        <a:solidFill>
          <a:schemeClr val="bg1">
            <a:alpha val="9000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Нікопольська лабораторія 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Донецька лабораторія 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Вільнянська лабораторія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Кіровоградська лабораторія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Слов'яносербська лабораторія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Первомайська лабораторія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Березівська лабораторія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uk-UA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Херсонська філія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6845415" y="1389662"/>
        <a:ext cx="3001025" cy="4767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D0024-E865-4C72-AF44-F642F2705967}">
      <dsp:nvSpPr>
        <dsp:cNvPr id="0" name=""/>
        <dsp:cNvSpPr/>
      </dsp:nvSpPr>
      <dsp:spPr>
        <a:xfrm rot="5400000">
          <a:off x="-210854" y="253693"/>
          <a:ext cx="1691243" cy="1183870"/>
        </a:xfrm>
        <a:prstGeom prst="chevron">
          <a:avLst/>
        </a:prstGeom>
        <a:solidFill>
          <a:srgbClr val="007033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rgbClr val="FFFF00"/>
              </a:solidFill>
            </a:rPr>
            <a:t>1</a:t>
          </a:r>
          <a:endParaRPr lang="ru-RU" sz="3400" kern="1200" dirty="0">
            <a:solidFill>
              <a:srgbClr val="FFFF00"/>
            </a:solidFill>
          </a:endParaRPr>
        </a:p>
      </dsp:txBody>
      <dsp:txXfrm rot="-5400000">
        <a:off x="42833" y="591941"/>
        <a:ext cx="1183870" cy="507373"/>
      </dsp:txXfrm>
    </dsp:sp>
    <dsp:sp modelId="{940111A0-4183-4D18-9CDA-B0040C9E1E02}">
      <dsp:nvSpPr>
        <dsp:cNvPr id="0" name=""/>
        <dsp:cNvSpPr/>
      </dsp:nvSpPr>
      <dsp:spPr>
        <a:xfrm rot="5400000">
          <a:off x="4135650" y="-2949465"/>
          <a:ext cx="1099307" cy="7002867"/>
        </a:xfrm>
        <a:prstGeom prst="round2SameRect">
          <a:avLst/>
        </a:prstGeom>
        <a:solidFill>
          <a:srgbClr val="00B0F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b="1" kern="1200" dirty="0" smtClean="0">
              <a:solidFill>
                <a:srgbClr val="FFFF00"/>
              </a:solidFill>
              <a:latin typeface="Arial Black" panose="020B0A04020102020204" pitchFamily="34" charset="0"/>
            </a:rPr>
            <a:t>Продуктивність</a:t>
          </a:r>
          <a:r>
            <a:rPr lang="uk-UA" sz="2900" b="1" kern="1200" dirty="0" smtClean="0">
              <a:solidFill>
                <a:schemeClr val="accent1">
                  <a:lumMod val="50000"/>
                </a:schemeClr>
              </a:solidFill>
            </a:rPr>
            <a:t> </a:t>
          </a:r>
          <a:endParaRPr lang="ru-RU" sz="2900" b="1" kern="1200" dirty="0">
            <a:solidFill>
              <a:schemeClr val="accent1">
                <a:lumMod val="50000"/>
              </a:schemeClr>
            </a:solidFill>
          </a:endParaRPr>
        </a:p>
      </dsp:txBody>
      <dsp:txXfrm rot="-5400000">
        <a:off x="1183870" y="55979"/>
        <a:ext cx="6949203" cy="991979"/>
      </dsp:txXfrm>
    </dsp:sp>
    <dsp:sp modelId="{4C62BFB0-5876-4B82-A03F-96B2CB693545}">
      <dsp:nvSpPr>
        <dsp:cNvPr id="0" name=""/>
        <dsp:cNvSpPr/>
      </dsp:nvSpPr>
      <dsp:spPr>
        <a:xfrm rot="5400000">
          <a:off x="-253686" y="1885805"/>
          <a:ext cx="1691243" cy="1183870"/>
        </a:xfrm>
        <a:prstGeom prst="chevron">
          <a:avLst/>
        </a:prstGeom>
        <a:solidFill>
          <a:srgbClr val="007033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rgbClr val="FFFF00"/>
              </a:solidFill>
            </a:rPr>
            <a:t>2</a:t>
          </a:r>
          <a:endParaRPr lang="ru-RU" sz="3400" kern="1200" dirty="0">
            <a:solidFill>
              <a:srgbClr val="FFFF00"/>
            </a:solidFill>
          </a:endParaRPr>
        </a:p>
      </dsp:txBody>
      <dsp:txXfrm rot="-5400000">
        <a:off x="1" y="2224053"/>
        <a:ext cx="1183870" cy="507373"/>
      </dsp:txXfrm>
    </dsp:sp>
    <dsp:sp modelId="{B65A02AF-4CB2-4E5D-9D91-0358A581150B}">
      <dsp:nvSpPr>
        <dsp:cNvPr id="0" name=""/>
        <dsp:cNvSpPr/>
      </dsp:nvSpPr>
      <dsp:spPr>
        <a:xfrm rot="5400000">
          <a:off x="4010944" y="-1319661"/>
          <a:ext cx="1348718" cy="7002867"/>
        </a:xfrm>
        <a:prstGeom prst="round2SameRect">
          <a:avLst/>
        </a:prstGeom>
        <a:solidFill>
          <a:srgbClr val="7030A0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b="1" kern="1200" dirty="0" smtClean="0">
              <a:solidFill>
                <a:srgbClr val="FFFF00"/>
              </a:solidFill>
              <a:latin typeface="Arial Black" panose="020B0A04020102020204" pitchFamily="34" charset="0"/>
            </a:rPr>
            <a:t>Стійкість до біотичних та абіотичних чинників довкілля</a:t>
          </a:r>
          <a:endParaRPr lang="ru-RU" sz="2900" b="1" kern="1200" dirty="0">
            <a:solidFill>
              <a:srgbClr val="FFFF00"/>
            </a:solidFill>
            <a:latin typeface="Arial Black" panose="020B0A04020102020204" pitchFamily="34" charset="0"/>
          </a:endParaRPr>
        </a:p>
      </dsp:txBody>
      <dsp:txXfrm rot="-5400000">
        <a:off x="1183870" y="1573252"/>
        <a:ext cx="6937028" cy="1217040"/>
      </dsp:txXfrm>
    </dsp:sp>
    <dsp:sp modelId="{3CF7BCC8-255B-4644-BEA5-50F097314CF2}">
      <dsp:nvSpPr>
        <dsp:cNvPr id="0" name=""/>
        <dsp:cNvSpPr/>
      </dsp:nvSpPr>
      <dsp:spPr>
        <a:xfrm rot="5400000">
          <a:off x="-253686" y="3389507"/>
          <a:ext cx="1691243" cy="1183870"/>
        </a:xfrm>
        <a:prstGeom prst="chevron">
          <a:avLst/>
        </a:prstGeom>
        <a:solidFill>
          <a:srgbClr val="007033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rgbClr val="FFFF00"/>
              </a:solidFill>
            </a:rPr>
            <a:t>3</a:t>
          </a:r>
          <a:endParaRPr lang="ru-RU" sz="3400" kern="1200" dirty="0">
            <a:solidFill>
              <a:srgbClr val="FFFF00"/>
            </a:solidFill>
          </a:endParaRPr>
        </a:p>
      </dsp:txBody>
      <dsp:txXfrm rot="-5400000">
        <a:off x="1" y="3727755"/>
        <a:ext cx="1183870" cy="507373"/>
      </dsp:txXfrm>
    </dsp:sp>
    <dsp:sp modelId="{D9E47E31-A9CB-4D62-8444-F6FF89444393}">
      <dsp:nvSpPr>
        <dsp:cNvPr id="0" name=""/>
        <dsp:cNvSpPr/>
      </dsp:nvSpPr>
      <dsp:spPr>
        <a:xfrm rot="5400000">
          <a:off x="4135650" y="184041"/>
          <a:ext cx="1099307" cy="7002867"/>
        </a:xfrm>
        <a:prstGeom prst="round2SameRect">
          <a:avLst/>
        </a:prstGeom>
        <a:solidFill>
          <a:srgbClr val="00863D">
            <a:alpha val="90000"/>
          </a:srgb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900" b="1" kern="1200" dirty="0" smtClean="0">
              <a:solidFill>
                <a:srgbClr val="FFFF00"/>
              </a:solidFill>
              <a:latin typeface="Arial Black" panose="020B0A04020102020204" pitchFamily="34" charset="0"/>
            </a:rPr>
            <a:t>Якість, безпечність</a:t>
          </a:r>
          <a:r>
            <a:rPr lang="uk-UA" sz="2900" b="1" kern="1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rPr>
            <a:t> </a:t>
          </a:r>
          <a:endParaRPr lang="ru-RU" sz="2900" b="1" kern="1200" dirty="0">
            <a:solidFill>
              <a:schemeClr val="accent1">
                <a:lumMod val="50000"/>
              </a:schemeClr>
            </a:solidFill>
            <a:latin typeface="Arial Black" panose="020B0A04020102020204" pitchFamily="34" charset="0"/>
          </a:endParaRPr>
        </a:p>
      </dsp:txBody>
      <dsp:txXfrm rot="-5400000">
        <a:off x="1183870" y="3189485"/>
        <a:ext cx="6949203" cy="991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D905B-4261-4BFD-AE19-5D644F59F78E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3E1F9-FB5F-48EE-98A7-A72524AEF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6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364BBE-76D7-4DA1-9999-658D39D5CA53}" type="slidenum">
              <a:rPr lang="es-ES_tradnl" altLang="ru-RU"/>
              <a:t>4</a:t>
            </a:fld>
            <a:endParaRPr lang="es-ES_tradnl" altLang="ru-RU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r>
              <a:rPr lang="es-ES_tradnl" altLang="ru-RU" smtClean="0"/>
              <a:t>No soy abogado, de manera que mi intervención no puede insistir como sería conveniente en los aspectos técnicos.</a:t>
            </a:r>
          </a:p>
          <a:p>
            <a:pPr>
              <a:spcBef>
                <a:spcPct val="0"/>
              </a:spcBef>
            </a:pPr>
            <a:endParaRPr lang="es-ES_tradnl" altLang="ru-RU" smtClean="0"/>
          </a:p>
          <a:p>
            <a:pPr>
              <a:spcBef>
                <a:spcPct val="0"/>
              </a:spcBef>
            </a:pPr>
            <a:r>
              <a:rPr lang="es-ES_tradnl" altLang="ru-RU" smtClean="0"/>
              <a:t>La selección y obtención de nuevas variedades es consustancial a la misma noción de “agricultura”, frente a la mera “recolección” de frutos salvajes. Se trata por tanto de una actividad que tiene más de 10.000 años de historia.</a:t>
            </a:r>
          </a:p>
          <a:p>
            <a:pPr>
              <a:spcBef>
                <a:spcPct val="0"/>
              </a:spcBef>
            </a:pPr>
            <a:endParaRPr lang="es-ES_tradnl" altLang="ru-RU" smtClean="0"/>
          </a:p>
          <a:p>
            <a:pPr>
              <a:spcBef>
                <a:spcPct val="0"/>
              </a:spcBef>
            </a:pPr>
            <a:r>
              <a:rPr lang="es-ES_tradnl" altLang="ru-RU" smtClean="0"/>
              <a:t>La “revolución verde”, y sus ejemplos más evidentes: maíz, trigos, etc. Perspectivas actuales por el desarrollo de la biotecnología.</a:t>
            </a:r>
          </a:p>
          <a:p>
            <a:pPr>
              <a:spcBef>
                <a:spcPct val="0"/>
              </a:spcBef>
            </a:pPr>
            <a:endParaRPr lang="es-ES_tradnl" altLang="ru-RU" smtClean="0"/>
          </a:p>
          <a:p>
            <a:pPr>
              <a:spcBef>
                <a:spcPct val="0"/>
              </a:spcBef>
            </a:pPr>
            <a:r>
              <a:rPr lang="es-ES_tradnl" altLang="ru-RU" smtClean="0"/>
              <a:t>Los obtentores no son sólo multinacionales, sino medianas empresas, universidades y centros públicos, así como grupos cooperativos propiedad de los agricultores.</a:t>
            </a:r>
          </a:p>
          <a:p>
            <a:pPr>
              <a:spcBef>
                <a:spcPct val="0"/>
              </a:spcBef>
            </a:pPr>
            <a:endParaRPr lang="es-ES_tradnl" altLang="ru-RU" smtClean="0"/>
          </a:p>
          <a:p>
            <a:pPr>
              <a:spcBef>
                <a:spcPct val="0"/>
              </a:spcBef>
            </a:pPr>
            <a:r>
              <a:rPr lang="es-ES_tradnl" altLang="ru-RU" smtClean="0"/>
              <a:t>Incluso los centros públicos tienden hoy a financiarse por medio de los royalties. Su papel, en los países desarrollados, tiende a disminuir frente al sector privado. </a:t>
            </a:r>
          </a:p>
          <a:p>
            <a:pPr>
              <a:spcBef>
                <a:spcPct val="0"/>
              </a:spcBef>
            </a:pPr>
            <a:endParaRPr lang="es-ES_tradnl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2733D17-8A2D-4BB8-BC67-7EC1FD7D20C2}" type="slidenum">
              <a:rPr lang="ru-RU" altLang="ru-RU"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BB3B319-1E95-4C6D-8A47-666EF46264AF}" type="slidenum">
              <a:rPr lang="ru-RU" altLang="ru-RU"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ru-RU" alt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CF5FD6-1E9F-4FC3-A09C-91D6D85D1C05}" type="slidenum">
              <a:rPr lang="ru-RU" altLang="ru-RU"/>
              <a:t>34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ru-RU" alt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9F4E14-3FAB-4C94-AF7E-E9B19C86B88A}" type="slidenum">
              <a:rPr lang="ru-RU" altLang="ru-RU"/>
              <a:t>41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1DD463-B845-486E-90B6-B87FAA5E006F}" type="slidenum">
              <a:rPr lang="ru-RU" altLang="ru-RU"/>
              <a:t>‹#›</a:t>
            </a:fld>
            <a:endParaRPr lang="ru-RU" altLang="ru-RU"/>
          </a:p>
        </p:txBody>
      </p:sp>
    </p:spTree>
  </p:cSld>
  <p:clrMapOvr>
    <a:masterClrMapping/>
  </p:clrMapOvr>
  <p:transition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C1EF1-8003-4857-BA57-E2B7F62A5E92}" type="datetimeFigureOut">
              <a:rPr lang="ru-RU" smtClean="0"/>
              <a:t>09.09.2019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60ECFC-F63F-40AE-8751-9C5C2C1BE8A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_____Microsoft_Excel_97-20031.xls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2.xls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image" Target="../media/image4.jpe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2.xml"/><Relationship Id="rId12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6.jpeg"/><Relationship Id="rId5" Type="http://schemas.openxmlformats.org/officeDocument/2006/relationships/image" Target="../media/image1.jpeg"/><Relationship Id="rId10" Type="http://schemas.microsoft.com/office/2007/relationships/diagramDrawing" Target="../diagrams/drawing2.xml"/><Relationship Id="rId4" Type="http://schemas.openxmlformats.org/officeDocument/2006/relationships/image" Target="../media/image7.jpeg"/><Relationship Id="rId9" Type="http://schemas.openxmlformats.org/officeDocument/2006/relationships/diagramColors" Target="../diagrams/colors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eg"/><Relationship Id="rId7" Type="http://schemas.openxmlformats.org/officeDocument/2006/relationships/image" Target="../media/image3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hyperlink" Target="http://10.1.0.22/DUS/kf_all.aspx?CodKult=909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3162" y="1638075"/>
            <a:ext cx="11079237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Державна кваліфікаційна експертиза</a:t>
            </a:r>
            <a:endParaRPr lang="ru-RU" sz="5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16" y="206156"/>
            <a:ext cx="1180531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4205" algn="ctr"/>
            <a:r>
              <a:rPr lang="uk-UA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Державна кваліфікаційна експертиза</a:t>
            </a:r>
          </a:p>
          <a:p>
            <a:pPr indent="624205" algn="ctr"/>
            <a:endParaRPr lang="uk-UA" sz="2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indent="624205" algn="just"/>
            <a:r>
              <a:rPr lang="uk-UA" sz="3200" dirty="0">
                <a:latin typeface="Arial Black" panose="020B0A04020102020204" pitchFamily="34" charset="0"/>
              </a:rPr>
              <a:t>ц</a:t>
            </a:r>
            <a:r>
              <a:rPr lang="uk-UA" sz="3200" dirty="0" smtClean="0">
                <a:latin typeface="Arial Black" panose="020B0A04020102020204" pitchFamily="34" charset="0"/>
              </a:rPr>
              <a:t>е заключний </a:t>
            </a:r>
            <a:r>
              <a:rPr lang="uk-UA" sz="3200" dirty="0">
                <a:latin typeface="Arial Black" panose="020B0A04020102020204" pitchFamily="34" charset="0"/>
              </a:rPr>
              <a:t>етап селекційного процесу, на якому кращі сорти, гібриди, лінії </a:t>
            </a:r>
            <a:r>
              <a:rPr lang="uk-UA" sz="3200" dirty="0" smtClean="0">
                <a:latin typeface="Arial Black" panose="020B0A04020102020204" pitchFamily="34" charset="0"/>
              </a:rPr>
              <a:t>набувають офіційного визнання</a:t>
            </a:r>
            <a:r>
              <a:rPr lang="uk-UA" sz="3200" dirty="0">
                <a:latin typeface="Arial Black" panose="020B0A04020102020204" pitchFamily="34" charset="0"/>
              </a:rPr>
              <a:t>, </a:t>
            </a:r>
            <a:r>
              <a:rPr lang="uk-UA" sz="3200" dirty="0" smtClean="0">
                <a:latin typeface="Arial Black" panose="020B0A04020102020204" pitchFamily="34" charset="0"/>
              </a:rPr>
              <a:t>завдяки: </a:t>
            </a:r>
          </a:p>
          <a:p>
            <a:pPr marL="457200" indent="-457200" algn="just">
              <a:buFontTx/>
              <a:buChar char="-"/>
            </a:pPr>
            <a:r>
              <a:rPr lang="uk-UA" sz="3200" dirty="0" smtClean="0">
                <a:latin typeface="Arial Black" panose="020B0A04020102020204" pitchFamily="34" charset="0"/>
              </a:rPr>
              <a:t>їх </a:t>
            </a:r>
            <a:r>
              <a:rPr lang="uk-UA" sz="3200" dirty="0">
                <a:latin typeface="Arial Black" panose="020B0A04020102020204" pitchFamily="34" charset="0"/>
              </a:rPr>
              <a:t>перевагам порівняно з відповідними </a:t>
            </a:r>
            <a:r>
              <a:rPr lang="uk-UA" sz="3200" dirty="0" smtClean="0">
                <a:latin typeface="Arial Black" panose="020B0A04020102020204" pitchFamily="34" charset="0"/>
              </a:rPr>
              <a:t>стандартами; </a:t>
            </a:r>
          </a:p>
          <a:p>
            <a:pPr marL="457200" indent="-457200" algn="just">
              <a:buFontTx/>
              <a:buChar char="-"/>
            </a:pPr>
            <a:r>
              <a:rPr lang="uk-UA" sz="3200" dirty="0" smtClean="0">
                <a:latin typeface="Arial Black" panose="020B0A04020102020204" pitchFamily="34" charset="0"/>
              </a:rPr>
              <a:t>за </a:t>
            </a:r>
            <a:r>
              <a:rPr lang="uk-UA" sz="3200" dirty="0">
                <a:latin typeface="Arial Black" panose="020B0A04020102020204" pitchFamily="34" charset="0"/>
              </a:rPr>
              <a:t>кількістю та якістю одержаної </a:t>
            </a:r>
            <a:r>
              <a:rPr lang="uk-UA" sz="3200" dirty="0" smtClean="0">
                <a:latin typeface="Arial Black" panose="020B0A04020102020204" pitchFamily="34" charset="0"/>
              </a:rPr>
              <a:t>продукції; </a:t>
            </a:r>
          </a:p>
          <a:p>
            <a:pPr marL="457200" indent="-457200" algn="just">
              <a:buFontTx/>
              <a:buChar char="-"/>
            </a:pPr>
            <a:r>
              <a:rPr lang="uk-UA" sz="3200" dirty="0" smtClean="0">
                <a:latin typeface="Arial Black" panose="020B0A04020102020204" pitchFamily="34" charset="0"/>
              </a:rPr>
              <a:t>або </a:t>
            </a:r>
            <a:r>
              <a:rPr lang="uk-UA" sz="3200" dirty="0">
                <a:latin typeface="Arial Black" panose="020B0A04020102020204" pitchFamily="34" charset="0"/>
              </a:rPr>
              <a:t>за агрономічними показниками рослин, включаючи стійкість проти хвороб, шкідників та за іншими ознаками й властивостями</a:t>
            </a:r>
            <a:r>
              <a:rPr lang="uk-UA" sz="3200" dirty="0" smtClean="0">
                <a:latin typeface="Arial Black" panose="020B0A04020102020204" pitchFamily="34" charset="0"/>
              </a:rPr>
              <a:t>.</a:t>
            </a:r>
            <a:endParaRPr lang="uk-UA" sz="3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2639" y="914400"/>
            <a:ext cx="1061795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Завданням державної кваліфікаційної експертизи є :</a:t>
            </a:r>
          </a:p>
          <a:p>
            <a:pPr algn="ctr"/>
            <a:endParaRPr lang="uk-UA" sz="3200" dirty="0" smtClean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sz="2800" dirty="0" smtClean="0">
                <a:latin typeface="Arial Black" panose="020B0A04020102020204" pitchFamily="34" charset="0"/>
              </a:rPr>
              <a:t>Всебічна оцінка випробуваних сортів і гібридів;</a:t>
            </a:r>
          </a:p>
          <a:p>
            <a:pPr marL="285750" indent="-285750">
              <a:buFontTx/>
              <a:buChar char="-"/>
            </a:pPr>
            <a:endParaRPr lang="uk-UA" sz="2800" dirty="0" smtClean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sz="2800" dirty="0" smtClean="0">
                <a:latin typeface="Arial Black" panose="020B0A04020102020204" pitchFamily="34" charset="0"/>
              </a:rPr>
              <a:t>Виявлення найбільш цінних з них, їх реєстрація та правовий захист;</a:t>
            </a:r>
          </a:p>
          <a:p>
            <a:pPr marL="285750" indent="-285750">
              <a:buFontTx/>
              <a:buChar char="-"/>
            </a:pPr>
            <a:endParaRPr lang="uk-UA" sz="2800" dirty="0" smtClean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sz="2800" dirty="0" smtClean="0">
                <a:latin typeface="Arial Black" panose="020B0A04020102020204" pitchFamily="34" charset="0"/>
              </a:rPr>
              <a:t>Визначення районів наступного поширення у виробництво.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967" y="245660"/>
            <a:ext cx="11367719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1200" algn="ctr"/>
            <a:r>
              <a:rPr lang="uk-UA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Головне завдання </a:t>
            </a:r>
            <a:endParaRPr lang="uk-UA" sz="36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indent="711200" algn="just"/>
            <a:r>
              <a:rPr lang="uk-UA" sz="2500" dirty="0" smtClean="0">
                <a:latin typeface="Arial Black" panose="020B0A04020102020204" pitchFamily="34" charset="0"/>
              </a:rPr>
              <a:t>всестороння </a:t>
            </a:r>
            <a:r>
              <a:rPr lang="uk-UA" sz="2500" dirty="0">
                <a:latin typeface="Arial Black" panose="020B0A04020102020204" pitchFamily="34" charset="0"/>
              </a:rPr>
              <a:t>оцінка по комплексу господарсько-цінних ознак нових сортів та гібридів, щонайшвидше виявлення в держсортовипробуванні та підготовка пропозицій про районування високоврожайних, стійких до хвороб, цінних по якості сортів, придатних вирощуватись в умовах інтенсивних технологій.</a:t>
            </a:r>
          </a:p>
          <a:p>
            <a:pPr indent="711200" algn="just"/>
            <a:r>
              <a:rPr lang="uk-UA" sz="2500" dirty="0">
                <a:latin typeface="Arial Black" panose="020B0A04020102020204" pitchFamily="34" charset="0"/>
              </a:rPr>
              <a:t>Здійснення цього завдання покладено на Державну комісію по випробуванню і охороні сортів рослин при Міністерстві агропромислової політики.</a:t>
            </a:r>
          </a:p>
          <a:p>
            <a:pPr indent="711200" algn="just"/>
            <a:r>
              <a:rPr lang="uk-UA" sz="2500" dirty="0">
                <a:latin typeface="Arial Black" panose="020B0A04020102020204" pitchFamily="34" charset="0"/>
              </a:rPr>
              <a:t>Ідею  про необхідність такої проблеми роботи було висказано ще в 1848р. Арсент’євим. Зональне ділення було проведене Докучаєвим В.В. та Костичевим П.А. А в принципі планове сортовипробування в Україні почалося з 1923 р, </a:t>
            </a:r>
            <a:r>
              <a:rPr lang="uk-UA" sz="2500" dirty="0" smtClean="0">
                <a:latin typeface="Arial Black" panose="020B0A04020102020204" pitchFamily="34" charset="0"/>
              </a:rPr>
              <a:t>почала </a:t>
            </a:r>
            <a:r>
              <a:rPr lang="uk-UA" sz="2500" dirty="0">
                <a:latin typeface="Arial Black" panose="020B0A04020102020204" pitchFamily="34" charset="0"/>
              </a:rPr>
              <a:t>працювати сітка сортодільниць створених Всеукраїнською спілкою насіннєводів.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19396"/>
              </p:ext>
            </p:extLst>
          </p:nvPr>
        </p:nvGraphicFramePr>
        <p:xfrm>
          <a:off x="677863" y="1402081"/>
          <a:ext cx="11167772" cy="5261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5110"/>
                <a:gridCol w="4340867"/>
                <a:gridCol w="5481795"/>
              </a:tblGrid>
              <a:tr h="66970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1924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Українська сортовипробувальна мережа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7 сортодільниць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970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1941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Інспекція по випробуванню сортів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150 сортодільниць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970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1956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Інспектура державної комісії СРСР по Українській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СРСР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296 сортодільниць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56719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1989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Державна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комісія по сортовипробуванню сільськогосподарських культур 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7 держсортостанцій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153 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сортодільниці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56719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1991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Державна комісія по випробуванню та охороні прав на сорти рослин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12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держсортостанцій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147 сортодільниць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970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2002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Державна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служба з охорони прав на сорти рослин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24 держексперцентри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66 сортодослідних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станцій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970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2011- по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сьогодн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і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Український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інститут експертизи сортів рослин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25 філій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70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uk-UA" baseline="0" dirty="0" err="1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сортодослідних</a:t>
                      </a:r>
                      <a:r>
                        <a:rPr lang="uk-UA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станцій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331" y="286604"/>
            <a:ext cx="10522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rial Black" panose="020B0A04020102020204" pitchFamily="34" charset="0"/>
              </a:rPr>
              <a:t>Розвиток державного випробування сортів рослин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C:\Documents and Settings\urist\Мои документы\Мои рисунки\природа\25_field_with_flowers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92D050">
                <a:tint val="45000"/>
                <a:satMod val="400000"/>
              </a:srgbClr>
            </a:duotone>
            <a:lum bright="-10000" contrast="4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</p:pic>
      <p:pic>
        <p:nvPicPr>
          <p:cNvPr id="31747" name="Picture 3" descr="D:\ДОКУМЕНТИ\карта\карта з станціям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3576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24375" y="2571751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38751" y="2825751"/>
            <a:ext cx="100012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53375" y="3786189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72375" y="4017964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38688" y="3689351"/>
            <a:ext cx="79216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39188" y="2519364"/>
            <a:ext cx="79216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09875" y="3600451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453439" y="3600451"/>
            <a:ext cx="10064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09875" y="1331914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9813" y="2643189"/>
            <a:ext cx="79216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81625" y="3455989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67375" y="4114801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738939" y="2571751"/>
            <a:ext cx="928687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53188" y="2214564"/>
            <a:ext cx="79216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86151" y="2239964"/>
            <a:ext cx="79216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95625" y="2786064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53000" y="2000251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024689" y="2016126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19850" y="3455989"/>
            <a:ext cx="9715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67626" y="2609851"/>
            <a:ext cx="79216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381500" y="2303464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238876" y="2735264"/>
            <a:ext cx="79216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881313" y="3357564"/>
            <a:ext cx="114300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843588" y="3600451"/>
            <a:ext cx="100806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239000" y="6300789"/>
            <a:ext cx="571500" cy="12858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881813" y="5857876"/>
            <a:ext cx="114300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524750" y="3429001"/>
            <a:ext cx="114300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067550" y="3816351"/>
            <a:ext cx="8651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10375" y="4265614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435975" y="3941763"/>
            <a:ext cx="642938" cy="20161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167688" y="4786314"/>
            <a:ext cx="78581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596188" y="4625976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382001" y="4421189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381625" y="3857626"/>
            <a:ext cx="9715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381751" y="3887789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453564" y="3500438"/>
            <a:ext cx="1000125" cy="21431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9382125" y="3000376"/>
            <a:ext cx="928688" cy="21431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167439" y="4786314"/>
            <a:ext cx="100012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953125" y="4464051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167314" y="4240214"/>
            <a:ext cx="642937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908550" y="5813426"/>
            <a:ext cx="64770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381626" y="4714876"/>
            <a:ext cx="78581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452938" y="6099176"/>
            <a:ext cx="78581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667500" y="4949826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810376" y="5143501"/>
            <a:ext cx="100012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738688" y="3071813"/>
            <a:ext cx="857250" cy="21431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310189" y="2195514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881689" y="2357439"/>
            <a:ext cx="928687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7381876" y="2808289"/>
            <a:ext cx="79216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810501" y="3000376"/>
            <a:ext cx="78581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310439" y="1785939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851651" y="1214439"/>
            <a:ext cx="78581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904288" y="2714626"/>
            <a:ext cx="7556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952875" y="2916239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738563" y="2447926"/>
            <a:ext cx="7556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5881688" y="3143251"/>
            <a:ext cx="78581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988050" y="3311526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2952750" y="3786189"/>
            <a:ext cx="928688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595689" y="3959226"/>
            <a:ext cx="928687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667001" y="2214564"/>
            <a:ext cx="8286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595563" y="1643064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524376" y="1547814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952625" y="3714751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2166939" y="3929064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381251" y="3214689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024063" y="2928939"/>
            <a:ext cx="107156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3881439" y="2055814"/>
            <a:ext cx="71437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3648075" y="1871664"/>
            <a:ext cx="857250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5843589" y="1500189"/>
            <a:ext cx="936625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5810251" y="1962151"/>
            <a:ext cx="792163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5024438" y="5975351"/>
            <a:ext cx="785812" cy="14287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6738938" y="5500688"/>
            <a:ext cx="1928812" cy="1357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1738313" y="1"/>
            <a:ext cx="85725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Державна система  охорони прав на сорти рослин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6" name="Равнобедренный треугольник 85"/>
          <p:cNvSpPr/>
          <p:nvPr/>
        </p:nvSpPr>
        <p:spPr>
          <a:xfrm>
            <a:off x="5024438" y="4214813"/>
            <a:ext cx="214312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7" name="Равнобедренный треугольник 86"/>
          <p:cNvSpPr/>
          <p:nvPr/>
        </p:nvSpPr>
        <p:spPr>
          <a:xfrm>
            <a:off x="6667501" y="4572001"/>
            <a:ext cx="214313" cy="2143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" name="Равнобедренный треугольник 87"/>
          <p:cNvSpPr/>
          <p:nvPr/>
        </p:nvSpPr>
        <p:spPr>
          <a:xfrm>
            <a:off x="4881563" y="1643063"/>
            <a:ext cx="214312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9" name="Равнобедренный треугольник 88"/>
          <p:cNvSpPr/>
          <p:nvPr/>
        </p:nvSpPr>
        <p:spPr>
          <a:xfrm>
            <a:off x="5167313" y="1500188"/>
            <a:ext cx="214312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0" name="Равнобедренный треугольник 89"/>
          <p:cNvSpPr/>
          <p:nvPr/>
        </p:nvSpPr>
        <p:spPr>
          <a:xfrm>
            <a:off x="6096001" y="2214563"/>
            <a:ext cx="214313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1" name="Равнобедренный треугольник 90"/>
          <p:cNvSpPr/>
          <p:nvPr/>
        </p:nvSpPr>
        <p:spPr>
          <a:xfrm>
            <a:off x="6453188" y="3714751"/>
            <a:ext cx="214312" cy="2143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" name="Равнобедренный треугольник 91"/>
          <p:cNvSpPr/>
          <p:nvPr/>
        </p:nvSpPr>
        <p:spPr>
          <a:xfrm>
            <a:off x="8096251" y="4286251"/>
            <a:ext cx="214313" cy="2143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Равнобедренный треугольник 92"/>
          <p:cNvSpPr/>
          <p:nvPr/>
        </p:nvSpPr>
        <p:spPr>
          <a:xfrm>
            <a:off x="4452938" y="2571751"/>
            <a:ext cx="214312" cy="2143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4" name="Равнобедренный треугольник 93"/>
          <p:cNvSpPr/>
          <p:nvPr/>
        </p:nvSpPr>
        <p:spPr>
          <a:xfrm>
            <a:off x="4595813" y="3071813"/>
            <a:ext cx="214312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5" name="Равнобедренный треугольник 94"/>
          <p:cNvSpPr/>
          <p:nvPr/>
        </p:nvSpPr>
        <p:spPr>
          <a:xfrm>
            <a:off x="6953251" y="4071938"/>
            <a:ext cx="214313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6" name="Равнобедренный треугольник 95"/>
          <p:cNvSpPr/>
          <p:nvPr/>
        </p:nvSpPr>
        <p:spPr>
          <a:xfrm>
            <a:off x="2952751" y="4000501"/>
            <a:ext cx="214313" cy="2143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" name="Равнобедренный треугольник 96"/>
          <p:cNvSpPr/>
          <p:nvPr/>
        </p:nvSpPr>
        <p:spPr>
          <a:xfrm>
            <a:off x="4452938" y="3857626"/>
            <a:ext cx="214312" cy="2143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8" name="Равнобедренный треугольник 97"/>
          <p:cNvSpPr/>
          <p:nvPr/>
        </p:nvSpPr>
        <p:spPr>
          <a:xfrm>
            <a:off x="2024063" y="3857626"/>
            <a:ext cx="214312" cy="21431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9" name="Равнобедренный треугольник 98"/>
          <p:cNvSpPr/>
          <p:nvPr/>
        </p:nvSpPr>
        <p:spPr>
          <a:xfrm>
            <a:off x="2095501" y="3357563"/>
            <a:ext cx="214313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1" name="Равнобедренный треугольник 100"/>
          <p:cNvSpPr/>
          <p:nvPr/>
        </p:nvSpPr>
        <p:spPr>
          <a:xfrm>
            <a:off x="7381876" y="4786313"/>
            <a:ext cx="214313" cy="21431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7739063" y="4214814"/>
            <a:ext cx="214312" cy="11747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8096251" y="2357439"/>
            <a:ext cx="214313" cy="14287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5738813" y="3000376"/>
            <a:ext cx="285750" cy="11747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9096376" y="4214813"/>
            <a:ext cx="257175" cy="1143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8" name="AutoShape 57"/>
          <p:cNvSpPr>
            <a:spLocks noChangeArrowheads="1"/>
          </p:cNvSpPr>
          <p:nvPr/>
        </p:nvSpPr>
        <p:spPr bwMode="gray">
          <a:xfrm>
            <a:off x="2452689" y="500064"/>
            <a:ext cx="7500937" cy="42862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uk-UA" sz="2400" b="1" dirty="0">
                <a:solidFill>
                  <a:srgbClr val="0000FF"/>
                </a:solidFill>
                <a:cs typeface="Arial" panose="020B0604020202020204" pitchFamily="34" charset="0"/>
              </a:rPr>
              <a:t>Український інститут експертизи сортів рослин</a:t>
            </a:r>
            <a:endParaRPr lang="ru-RU" sz="24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9" name="AutoShape 57"/>
          <p:cNvSpPr>
            <a:spLocks noChangeArrowheads="1"/>
          </p:cNvSpPr>
          <p:nvPr/>
        </p:nvSpPr>
        <p:spPr bwMode="gray">
          <a:xfrm>
            <a:off x="7810501" y="1000125"/>
            <a:ext cx="3286125" cy="64293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uk-UA" sz="1200" b="1" dirty="0">
                <a:solidFill>
                  <a:srgbClr val="0000FF"/>
                </a:solidFill>
                <a:cs typeface="Arial" panose="020B0604020202020204" pitchFamily="34" charset="0"/>
              </a:rPr>
              <a:t>Філій УІЕСР – обласних державних центрів експертизи сортів рослин</a:t>
            </a:r>
            <a:endParaRPr lang="ru-RU" sz="12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0" name="AutoShape 62"/>
          <p:cNvSpPr>
            <a:spLocks noChangeArrowheads="1"/>
          </p:cNvSpPr>
          <p:nvPr/>
        </p:nvSpPr>
        <p:spPr bwMode="gray">
          <a:xfrm>
            <a:off x="8167688" y="1857375"/>
            <a:ext cx="2786062" cy="357188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uk-UA" sz="1600" b="1" dirty="0">
                <a:solidFill>
                  <a:srgbClr val="0000FF"/>
                </a:solidFill>
                <a:cs typeface="Arial" panose="020B0604020202020204" pitchFamily="34" charset="0"/>
              </a:rPr>
              <a:t>Лабораторій УІЕСР</a:t>
            </a:r>
            <a:endParaRPr lang="ru-RU" sz="16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1" name="AutoShape 48"/>
          <p:cNvSpPr>
            <a:spLocks noChangeArrowheads="1"/>
          </p:cNvSpPr>
          <p:nvPr/>
        </p:nvSpPr>
        <p:spPr bwMode="gray">
          <a:xfrm>
            <a:off x="7524750" y="1000125"/>
            <a:ext cx="685800" cy="685800"/>
          </a:xfrm>
          <a:prstGeom prst="diamond">
            <a:avLst/>
          </a:prstGeom>
          <a:solidFill>
            <a:srgbClr val="13831E"/>
          </a:solidFill>
          <a:ln w="25400" algn="ctr">
            <a:solidFill>
              <a:schemeClr val="bg1"/>
            </a:solidFill>
            <a:miter lim="800000"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AutoShape 53"/>
          <p:cNvSpPr>
            <a:spLocks noChangeArrowheads="1"/>
          </p:cNvSpPr>
          <p:nvPr/>
        </p:nvSpPr>
        <p:spPr bwMode="gray">
          <a:xfrm>
            <a:off x="8167688" y="1643063"/>
            <a:ext cx="685800" cy="685800"/>
          </a:xfrm>
          <a:prstGeom prst="diamond">
            <a:avLst/>
          </a:prstGeom>
          <a:solidFill>
            <a:srgbClr val="13831E"/>
          </a:solidFill>
          <a:ln w="25400" algn="ctr">
            <a:solidFill>
              <a:schemeClr val="bg1"/>
            </a:solidFill>
            <a:miter lim="800000"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1809751" y="4500564"/>
            <a:ext cx="2714625" cy="15716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1846" name="Прямоугольник 101"/>
          <p:cNvSpPr>
            <a:spLocks noChangeArrowheads="1"/>
          </p:cNvSpPr>
          <p:nvPr/>
        </p:nvSpPr>
        <p:spPr bwMode="auto">
          <a:xfrm>
            <a:off x="2024063" y="5000626"/>
            <a:ext cx="21251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200">
                <a:solidFill>
                  <a:srgbClr val="0070C0"/>
                </a:solidFill>
                <a:latin typeface="Calibri" panose="020F0502020204030204" charset="0"/>
              </a:rPr>
              <a:t>Земельна площа </a:t>
            </a:r>
            <a:r>
              <a:rPr lang="el-GR" altLang="ru-RU" sz="1200">
                <a:solidFill>
                  <a:srgbClr val="0070C0"/>
                </a:solidFill>
                <a:latin typeface="Calibri" panose="020F0502020204030204" charset="0"/>
              </a:rPr>
              <a:t>Σ</a:t>
            </a:r>
            <a:r>
              <a:rPr lang="uk-UA" altLang="ru-RU" sz="1200">
                <a:solidFill>
                  <a:srgbClr val="0070C0"/>
                </a:solidFill>
                <a:latin typeface="Calibri" panose="020F0502020204030204" charset="0"/>
              </a:rPr>
              <a:t> = 21 933 га</a:t>
            </a:r>
          </a:p>
          <a:p>
            <a:pPr eaLnBrk="1" hangingPunct="1"/>
            <a:r>
              <a:rPr lang="uk-UA" altLang="ru-RU" sz="1200">
                <a:solidFill>
                  <a:srgbClr val="0070C0"/>
                </a:solidFill>
                <a:latin typeface="Calibri" panose="020F0502020204030204" charset="0"/>
              </a:rPr>
              <a:t>Залишилося:  17488 га</a:t>
            </a:r>
          </a:p>
          <a:p>
            <a:pPr eaLnBrk="1" hangingPunct="1"/>
            <a:endParaRPr lang="uk-UA" altLang="ru-RU" sz="1200">
              <a:latin typeface="Calibri" panose="020F0502020204030204" charset="0"/>
            </a:endParaRPr>
          </a:p>
          <a:p>
            <a:pPr eaLnBrk="1" hangingPunct="1"/>
            <a:endParaRPr lang="ru-RU" altLang="ru-RU" sz="1200">
              <a:latin typeface="Calibri" panose="020F0502020204030204" charset="0"/>
            </a:endParaRPr>
          </a:p>
        </p:txBody>
      </p:sp>
      <p:sp>
        <p:nvSpPr>
          <p:cNvPr id="114" name="Полилиния 113"/>
          <p:cNvSpPr/>
          <p:nvPr/>
        </p:nvSpPr>
        <p:spPr>
          <a:xfrm>
            <a:off x="8310563" y="2816225"/>
            <a:ext cx="1428750" cy="1112838"/>
          </a:xfrm>
          <a:custGeom>
            <a:avLst/>
            <a:gdLst>
              <a:gd name="connsiteX0" fmla="*/ 1436915 w 1436915"/>
              <a:gd name="connsiteY0" fmla="*/ 0 h 1146629"/>
              <a:gd name="connsiteX1" fmla="*/ 145143 w 1436915"/>
              <a:gd name="connsiteY1" fmla="*/ 856343 h 1146629"/>
              <a:gd name="connsiteX2" fmla="*/ 957943 w 1436915"/>
              <a:gd name="connsiteY2" fmla="*/ 943429 h 1146629"/>
              <a:gd name="connsiteX3" fmla="*/ 0 w 1436915"/>
              <a:gd name="connsiteY3" fmla="*/ 1146629 h 1146629"/>
              <a:gd name="connsiteX4" fmla="*/ 0 w 1436915"/>
              <a:gd name="connsiteY4" fmla="*/ 1146629 h 114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5" h="1146629">
                <a:moveTo>
                  <a:pt x="1436915" y="0"/>
                </a:moveTo>
                <a:cubicBezTo>
                  <a:pt x="830943" y="349552"/>
                  <a:pt x="224972" y="699105"/>
                  <a:pt x="145143" y="856343"/>
                </a:cubicBezTo>
                <a:cubicBezTo>
                  <a:pt x="65314" y="1013581"/>
                  <a:pt x="982134" y="895048"/>
                  <a:pt x="957943" y="943429"/>
                </a:cubicBezTo>
                <a:cubicBezTo>
                  <a:pt x="933752" y="991810"/>
                  <a:pt x="0" y="1146629"/>
                  <a:pt x="0" y="1146629"/>
                </a:cubicBezTo>
                <a:lnTo>
                  <a:pt x="0" y="114662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5" name="Полилиния 114"/>
          <p:cNvSpPr/>
          <p:nvPr/>
        </p:nvSpPr>
        <p:spPr>
          <a:xfrm>
            <a:off x="8331201" y="3948114"/>
            <a:ext cx="1158875" cy="581025"/>
          </a:xfrm>
          <a:custGeom>
            <a:avLst/>
            <a:gdLst>
              <a:gd name="connsiteX0" fmla="*/ 0 w 1158723"/>
              <a:gd name="connsiteY0" fmla="*/ 0 h 580571"/>
              <a:gd name="connsiteX1" fmla="*/ 159657 w 1158723"/>
              <a:gd name="connsiteY1" fmla="*/ 232228 h 580571"/>
              <a:gd name="connsiteX2" fmla="*/ 754743 w 1158723"/>
              <a:gd name="connsiteY2" fmla="*/ 217714 h 580571"/>
              <a:gd name="connsiteX3" fmla="*/ 682171 w 1158723"/>
              <a:gd name="connsiteY3" fmla="*/ 406400 h 580571"/>
              <a:gd name="connsiteX4" fmla="*/ 1088571 w 1158723"/>
              <a:gd name="connsiteY4" fmla="*/ 537028 h 580571"/>
              <a:gd name="connsiteX5" fmla="*/ 1103086 w 1158723"/>
              <a:gd name="connsiteY5" fmla="*/ 566057 h 580571"/>
              <a:gd name="connsiteX6" fmla="*/ 1146629 w 1158723"/>
              <a:gd name="connsiteY6" fmla="*/ 580571 h 580571"/>
              <a:gd name="connsiteX7" fmla="*/ 1074057 w 1158723"/>
              <a:gd name="connsiteY7" fmla="*/ 566057 h 58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8723" h="580571">
                <a:moveTo>
                  <a:pt x="0" y="0"/>
                </a:moveTo>
                <a:cubicBezTo>
                  <a:pt x="16933" y="97971"/>
                  <a:pt x="33867" y="195942"/>
                  <a:pt x="159657" y="232228"/>
                </a:cubicBezTo>
                <a:cubicBezTo>
                  <a:pt x="285447" y="268514"/>
                  <a:pt x="667657" y="188685"/>
                  <a:pt x="754743" y="217714"/>
                </a:cubicBezTo>
                <a:cubicBezTo>
                  <a:pt x="841829" y="246743"/>
                  <a:pt x="626533" y="353181"/>
                  <a:pt x="682171" y="406400"/>
                </a:cubicBezTo>
                <a:cubicBezTo>
                  <a:pt x="737809" y="459619"/>
                  <a:pt x="1018419" y="510419"/>
                  <a:pt x="1088571" y="537028"/>
                </a:cubicBezTo>
                <a:cubicBezTo>
                  <a:pt x="1158723" y="563637"/>
                  <a:pt x="1093410" y="558800"/>
                  <a:pt x="1103086" y="566057"/>
                </a:cubicBezTo>
                <a:cubicBezTo>
                  <a:pt x="1112762" y="573314"/>
                  <a:pt x="1151467" y="580571"/>
                  <a:pt x="1146629" y="580571"/>
                </a:cubicBezTo>
                <a:cubicBezTo>
                  <a:pt x="1141791" y="580571"/>
                  <a:pt x="1081314" y="541867"/>
                  <a:pt x="1074057" y="56605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42709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0" y="-71436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Прямоугольник 2"/>
          <p:cNvSpPr>
            <a:spLocks noChangeArrowheads="1"/>
          </p:cNvSpPr>
          <p:nvPr/>
        </p:nvSpPr>
        <p:spPr bwMode="auto">
          <a:xfrm>
            <a:off x="232012" y="0"/>
            <a:ext cx="11505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Український </a:t>
            </a:r>
            <a:r>
              <a:rPr lang="uk-UA" alt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інститут експертизи </a:t>
            </a:r>
          </a:p>
          <a:p>
            <a:pPr algn="ctr" eaLnBrk="1" hangingPunct="1"/>
            <a:r>
              <a:rPr lang="uk-UA" alt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сортів рослин </a:t>
            </a:r>
            <a:endParaRPr lang="ru-RU" altLang="ru-RU" sz="3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50" descr="\\Anna_voloshina\Почта\emblnew(inst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571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Диаграмма 4"/>
          <p:cNvGraphicFramePr/>
          <p:nvPr/>
        </p:nvGraphicFramePr>
        <p:xfrm>
          <a:off x="6381750" y="1071564"/>
          <a:ext cx="4286250" cy="321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r:id="rId5" imgW="4218305" imgH="3572510" progId="Excel.Chart.8">
                  <p:embed/>
                </p:oleObj>
              </mc:Choice>
              <mc:Fallback>
                <p:oleObj r:id="rId5" imgW="4218305" imgH="357251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0" y="1071564"/>
                        <a:ext cx="4286250" cy="321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Диаграмма 5"/>
          <p:cNvGraphicFramePr/>
          <p:nvPr/>
        </p:nvGraphicFramePr>
        <p:xfrm>
          <a:off x="2024061" y="1217108"/>
          <a:ext cx="4357688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Диаграмма" r:id="rId7" imgW="8857615" imgH="6534785" progId="Excel.Chart.8">
                  <p:embed/>
                </p:oleObj>
              </mc:Choice>
              <mc:Fallback>
                <p:oleObj name="Диаграмма" r:id="rId7" imgW="8857615" imgH="653478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1" y="1217108"/>
                        <a:ext cx="4357688" cy="242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618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14400" y="982639"/>
            <a:ext cx="10631606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6479" y="136477"/>
            <a:ext cx="1205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Державна система охорони прав на сорти рослин</a:t>
            </a:r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379" y="1037230"/>
            <a:ext cx="1054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Державна служба з охорони прав на сорти рослин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128" y="1774209"/>
            <a:ext cx="2702257" cy="1187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Український інститут експертизи сортів рослин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57266" y="1774209"/>
            <a:ext cx="2906973" cy="11737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Державні центри експертизи сортів рослин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9120" y="1774209"/>
            <a:ext cx="2702257" cy="1187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Державна інспекція з охорони прав на сорти рослин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46608" y="1767384"/>
            <a:ext cx="2251881" cy="11873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Уповноважені заклади експертизи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128" y="4353637"/>
            <a:ext cx="2811436" cy="184244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Державна науково-технічна експертиза сортів рослин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7349" y="4353638"/>
            <a:ext cx="2806890" cy="1842446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Визначення обороноздатності сорту та придатності його до поширення в Україні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69120" y="4353637"/>
            <a:ext cx="2861483" cy="1842447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Державний нагляд та контроль за дотриманням прав на сорти рослин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71795" y="4353637"/>
            <a:ext cx="2292825" cy="1842447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Проведення окремих ланок кваліфікаційної експертизи сортів рослин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1351128" y="2968388"/>
            <a:ext cx="150129" cy="1385249"/>
          </a:xfrm>
          <a:prstGeom prst="downArrow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flipH="1">
            <a:off x="4640238" y="2947916"/>
            <a:ext cx="177422" cy="140572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7842913" y="2961564"/>
            <a:ext cx="150123" cy="139207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0704396" y="2968388"/>
            <a:ext cx="186517" cy="138524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ашивка 29"/>
          <p:cNvSpPr/>
          <p:nvPr/>
        </p:nvSpPr>
        <p:spPr>
          <a:xfrm>
            <a:off x="-1" y="4558352"/>
            <a:ext cx="136479" cy="3336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3037312" y="4640580"/>
            <a:ext cx="244290" cy="3581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6239986" y="4558352"/>
            <a:ext cx="320039" cy="3336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9546608" y="4558352"/>
            <a:ext cx="225187" cy="3336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364" y="122830"/>
            <a:ext cx="11505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Державне управління у сфері охорони інтелектуальної власності на сорти рослин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18363" y="1166881"/>
            <a:ext cx="5752531" cy="19106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Верховна Рада України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Закони «Про охорону прав на сорти рослин» та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«Про приєднання України до Міжнародної конвенції по охороні нових сортів»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114196" y="1187354"/>
            <a:ext cx="5779827" cy="178785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Президент України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Указ «Про представника України у Раді Міжнародного союзу по охороні нових сортів рослин»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64673" y="2975211"/>
            <a:ext cx="4612943" cy="147396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Кабінет міністрів України Нормативно правові акти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8363" y="4435524"/>
            <a:ext cx="5752532" cy="21972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Міністерство аграрної політики України Центральний орган виконавчої влади у сфері сільського господарства і продовольства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271145" y="4435524"/>
            <a:ext cx="5622878" cy="23064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Державна служба з охорони прав на сорти рослин 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Урядовий орган державного управління у сфері охорони прав на сорти рослин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421" y="172649"/>
            <a:ext cx="1165085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Основними положеннями проведення </a:t>
            </a:r>
            <a:r>
              <a:rPr lang="uk-UA" sz="2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держкваліфекпертизи</a:t>
            </a:r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сортів рослин є</a:t>
            </a:r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</a:p>
          <a:p>
            <a:pPr algn="ctr"/>
            <a:endParaRPr lang="uk-UA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uk-UA" sz="2800" dirty="0" smtClean="0">
                <a:latin typeface="Arial Black" panose="020B0A04020102020204" pitchFamily="34" charset="0"/>
              </a:rPr>
              <a:t>необхідність </a:t>
            </a:r>
            <a:r>
              <a:rPr lang="uk-UA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оберігання права товаровиробників</a:t>
            </a:r>
            <a:r>
              <a:rPr lang="uk-UA" sz="2800" dirty="0" smtClean="0">
                <a:latin typeface="Arial Black" panose="020B0A04020102020204" pitchFamily="34" charset="0"/>
              </a:rPr>
              <a:t> України усіх форм власності на користування конкурентоспроможними сортами, що не поступаються світовому рівню;</a:t>
            </a:r>
          </a:p>
          <a:p>
            <a:pPr marL="285750" indent="-285750" algn="just">
              <a:buFontTx/>
              <a:buChar char="-"/>
            </a:pPr>
            <a:endParaRPr lang="uk-UA" sz="2800" dirty="0" smtClean="0">
              <a:latin typeface="Arial Black" panose="020B0A040201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uk-UA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недопущення використання у виробництві </a:t>
            </a:r>
            <a:r>
              <a:rPr lang="uk-UA" sz="2800" dirty="0" smtClean="0">
                <a:latin typeface="Arial Black" panose="020B0A04020102020204" pitchFamily="34" charset="0"/>
              </a:rPr>
              <a:t>сортів рослин, вирощування яких при наявності екстремальних екологічних факторів (зимо -, морозо-, посухостійкість, вилягання та ін.) призводить до загибелі посівів або ж до різкого зниження врожайності;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773" y="122831"/>
            <a:ext cx="10809027" cy="5918532"/>
          </a:xfrm>
        </p:spPr>
        <p:txBody>
          <a:bodyPr/>
          <a:lstStyle/>
          <a:p>
            <a:pPr marL="285750" lvl="0" indent="-285750" algn="just" defTabSz="914400">
              <a:spcBef>
                <a:spcPts val="0"/>
              </a:spcBef>
              <a:buClrTx/>
              <a:buSzTx/>
              <a:buFontTx/>
              <a:buChar char="-"/>
            </a:pPr>
            <a:endParaRPr lang="uk-UA" sz="28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285750" lvl="0" indent="-285750" algn="just" defTabSz="914400">
              <a:spcBef>
                <a:spcPts val="0"/>
              </a:spcBef>
              <a:buClrTx/>
              <a:buSzTx/>
              <a:buFontTx/>
              <a:buChar char="-"/>
            </a:pPr>
            <a:r>
              <a:rPr lang="uk-UA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виявлення </a:t>
            </a: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сортів рослин, стійких </a:t>
            </a:r>
            <a:r>
              <a:rPr lang="uk-UA" sz="2800" dirty="0">
                <a:solidFill>
                  <a:prstClr val="black"/>
                </a:solidFill>
                <a:latin typeface="Arial Black" panose="020B0A04020102020204" pitchFamily="34" charset="0"/>
              </a:rPr>
              <a:t>проти ураження збудниками особливо небезпечних  хвороб та пошкодження шкідниками, що запобігатиме накопиченню шкідливих організмів у процесі вегетації рослин та створенню передумов виникнення спалахів епіфітотій та  масового розмноження шкідників;</a:t>
            </a:r>
          </a:p>
          <a:p>
            <a:pPr marL="285750" lvl="0" indent="-285750" algn="just" defTabSz="914400">
              <a:spcBef>
                <a:spcPts val="0"/>
              </a:spcBef>
              <a:buClrTx/>
              <a:buSzTx/>
              <a:buFontTx/>
              <a:buChar char="-"/>
            </a:pP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Визначення якісних показників </a:t>
            </a:r>
            <a:r>
              <a:rPr lang="uk-UA" sz="2800" dirty="0">
                <a:solidFill>
                  <a:prstClr val="black"/>
                </a:solidFill>
                <a:latin typeface="Arial Black" panose="020B0A04020102020204" pitchFamily="34" charset="0"/>
              </a:rPr>
              <a:t>сортів рослин (вмісту протеїну, жирів, вуглеводів, вітамінів та ін.) і встановлення мети їх використання (виготовлення хліба, макаронних виробів, фуражу, соків, солінь, крохмалю)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740229"/>
            <a:ext cx="11262459" cy="5301133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Завдання ДКЕ</a:t>
            </a:r>
          </a:p>
          <a:p>
            <a:pPr marL="514350" indent="-514350" algn="just">
              <a:buAutoNum type="arabicPeriod"/>
            </a:pP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Історія розвитку та сучасний стан ДКЕ</a:t>
            </a:r>
          </a:p>
          <a:p>
            <a:pPr marL="514350" indent="-514350" algn="just">
              <a:buAutoNum type="arabicPeriod"/>
            </a:pP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Види випробувань та етапи проходження ДКЕ</a:t>
            </a:r>
          </a:p>
          <a:p>
            <a:pPr marL="514350" indent="-514350" algn="just">
              <a:buAutoNum type="arabicPeriod"/>
            </a:pP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Основні вимоги до занесення сортів в РЕЄСТР</a:t>
            </a:r>
            <a:endParaRPr lang="uk-UA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8173" y="142875"/>
            <a:ext cx="10795379" cy="630238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uk-UA" altLang="ru-RU" sz="32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Процедура державної реєстрації прав на сорти рослин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943476" y="1052513"/>
            <a:ext cx="2016125" cy="3603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>
              <a:defRPr/>
            </a:pPr>
            <a:r>
              <a:rPr lang="uk-UA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Селекціонер </a:t>
            </a:r>
            <a:endParaRPr lang="uk-UA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408227" y="1700213"/>
            <a:ext cx="3289110" cy="360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</a:ln>
        </p:spPr>
        <p:txBody>
          <a:bodyPr/>
          <a:lstStyle/>
          <a:p>
            <a:pPr algn="ctr">
              <a:defRPr/>
            </a:pPr>
            <a:r>
              <a:rPr lang="uk-UA" sz="1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Заявка на сорт рослин </a:t>
            </a: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6167438" y="2349501"/>
            <a:ext cx="1843798" cy="50482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Кваліфікаційна експертиза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4167188" y="2357439"/>
            <a:ext cx="1473200" cy="503237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Формальна експертиза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1666875" y="3429000"/>
            <a:ext cx="1460500" cy="92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</a:ln>
        </p:spPr>
        <p:txBody>
          <a:bodyPr anchor="ctr" anchorCtr="1"/>
          <a:lstStyle/>
          <a:p>
            <a:pPr algn="ctr">
              <a:defRPr/>
            </a:pPr>
            <a:r>
              <a:rPr lang="uk-UA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Експертиза назви сорту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5024437" y="3371853"/>
            <a:ext cx="2071687" cy="11366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</a:ln>
        </p:spPr>
        <p:txBody>
          <a:bodyPr anchor="ctr" anchorCtr="1"/>
          <a:lstStyle/>
          <a:p>
            <a:pPr algn="ctr">
              <a:defRPr/>
            </a:pPr>
            <a:r>
              <a:rPr lang="uk-UA" sz="1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Експертиза на відповідність критеріям відмінності, однорідності та стабільності</a:t>
            </a:r>
          </a:p>
        </p:txBody>
      </p:sp>
      <p:sp>
        <p:nvSpPr>
          <p:cNvPr id="19465" name="Rectangle 12"/>
          <p:cNvSpPr>
            <a:spLocks noChangeArrowheads="1"/>
          </p:cNvSpPr>
          <p:nvPr/>
        </p:nvSpPr>
        <p:spPr bwMode="auto">
          <a:xfrm>
            <a:off x="3287714" y="4868864"/>
            <a:ext cx="5616575" cy="287337"/>
          </a:xfrm>
          <a:prstGeom prst="rect">
            <a:avLst/>
          </a:prstGeom>
          <a:solidFill>
            <a:schemeClr val="tx2">
              <a:lumMod val="20000"/>
              <a:lumOff val="80000"/>
              <a:alpha val="91763"/>
            </a:schemeClr>
          </a:solidFill>
          <a:ln w="9525" algn="ctr">
            <a:solidFill>
              <a:srgbClr val="000000"/>
            </a:solidFill>
            <a:miter lim="800000"/>
          </a:ln>
        </p:spPr>
        <p:txBody>
          <a:bodyPr/>
          <a:lstStyle/>
          <a:p>
            <a:pPr algn="ctr">
              <a:defRPr/>
            </a:pPr>
            <a:r>
              <a:rPr lang="uk-UA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Секції експертної ради </a:t>
            </a:r>
          </a:p>
        </p:txBody>
      </p:sp>
      <p:sp>
        <p:nvSpPr>
          <p:cNvPr id="37898" name="Rectangle 13"/>
          <p:cNvSpPr>
            <a:spLocks noChangeArrowheads="1"/>
          </p:cNvSpPr>
          <p:nvPr/>
        </p:nvSpPr>
        <p:spPr bwMode="auto">
          <a:xfrm>
            <a:off x="3287714" y="5516564"/>
            <a:ext cx="5616575" cy="287337"/>
          </a:xfrm>
          <a:prstGeom prst="rect">
            <a:avLst/>
          </a:prstGeom>
          <a:solidFill>
            <a:srgbClr val="66FFFF"/>
          </a:solidFill>
          <a:ln w="9525" algn="ctr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Експертна рада Держветфітослужби </a:t>
            </a:r>
          </a:p>
        </p:txBody>
      </p:sp>
      <p:sp>
        <p:nvSpPr>
          <p:cNvPr id="19467" name="Rectangle 14"/>
          <p:cNvSpPr>
            <a:spLocks noChangeArrowheads="1"/>
          </p:cNvSpPr>
          <p:nvPr/>
        </p:nvSpPr>
        <p:spPr bwMode="auto">
          <a:xfrm>
            <a:off x="3287714" y="6092826"/>
            <a:ext cx="6129241" cy="360363"/>
          </a:xfrm>
          <a:prstGeom prst="rect">
            <a:avLst/>
          </a:prstGeom>
          <a:solidFill>
            <a:schemeClr val="accent5"/>
          </a:solidFill>
          <a:ln w="9525" algn="ctr">
            <a:solidFill>
              <a:srgbClr val="000000"/>
            </a:solidFill>
            <a:miter lim="800000"/>
          </a:ln>
        </p:spPr>
        <p:txBody>
          <a:bodyPr/>
          <a:lstStyle/>
          <a:p>
            <a:pPr algn="ctr">
              <a:defRPr/>
            </a:pPr>
            <a:r>
              <a:rPr lang="uk-UA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Рішення про державну реєстрацію прав на сорт рослин </a:t>
            </a:r>
          </a:p>
        </p:txBody>
      </p:sp>
      <p:sp>
        <p:nvSpPr>
          <p:cNvPr id="37900" name="Line 15"/>
          <p:cNvSpPr>
            <a:spLocks noChangeShapeType="1"/>
          </p:cNvSpPr>
          <p:nvPr/>
        </p:nvSpPr>
        <p:spPr bwMode="auto">
          <a:xfrm>
            <a:off x="5951538" y="141287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1" name="Line 16"/>
          <p:cNvSpPr>
            <a:spLocks noChangeShapeType="1"/>
          </p:cNvSpPr>
          <p:nvPr/>
        </p:nvSpPr>
        <p:spPr bwMode="auto">
          <a:xfrm>
            <a:off x="5159375" y="206057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2" name="Line 18"/>
          <p:cNvSpPr>
            <a:spLocks noChangeShapeType="1"/>
          </p:cNvSpPr>
          <p:nvPr/>
        </p:nvSpPr>
        <p:spPr bwMode="auto">
          <a:xfrm>
            <a:off x="7096125" y="2857500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3" name="Line 20"/>
          <p:cNvSpPr>
            <a:spLocks noChangeShapeType="1"/>
          </p:cNvSpPr>
          <p:nvPr/>
        </p:nvSpPr>
        <p:spPr bwMode="auto">
          <a:xfrm>
            <a:off x="2782888" y="3141663"/>
            <a:ext cx="676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4" name="Line 22"/>
          <p:cNvSpPr>
            <a:spLocks noChangeShapeType="1"/>
          </p:cNvSpPr>
          <p:nvPr/>
        </p:nvSpPr>
        <p:spPr bwMode="auto">
          <a:xfrm>
            <a:off x="4095750" y="314325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5" name="Line 23"/>
          <p:cNvSpPr>
            <a:spLocks noChangeShapeType="1"/>
          </p:cNvSpPr>
          <p:nvPr/>
        </p:nvSpPr>
        <p:spPr bwMode="auto">
          <a:xfrm>
            <a:off x="2782888" y="3141664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6" name="Line 24"/>
          <p:cNvSpPr>
            <a:spLocks noChangeShapeType="1"/>
          </p:cNvSpPr>
          <p:nvPr/>
        </p:nvSpPr>
        <p:spPr bwMode="auto">
          <a:xfrm>
            <a:off x="9551988" y="3141664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7" name="Line 25"/>
          <p:cNvSpPr>
            <a:spLocks noChangeShapeType="1"/>
          </p:cNvSpPr>
          <p:nvPr/>
        </p:nvSpPr>
        <p:spPr bwMode="auto">
          <a:xfrm flipV="1">
            <a:off x="2782888" y="4572001"/>
            <a:ext cx="50990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8" name="Line 28"/>
          <p:cNvSpPr>
            <a:spLocks noChangeShapeType="1"/>
          </p:cNvSpPr>
          <p:nvPr/>
        </p:nvSpPr>
        <p:spPr bwMode="auto">
          <a:xfrm>
            <a:off x="4095750" y="43576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09" name="Line 29"/>
          <p:cNvSpPr>
            <a:spLocks noChangeShapeType="1"/>
          </p:cNvSpPr>
          <p:nvPr/>
        </p:nvSpPr>
        <p:spPr bwMode="auto">
          <a:xfrm>
            <a:off x="2782888" y="43656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10" name="Line 30"/>
          <p:cNvSpPr>
            <a:spLocks noChangeShapeType="1"/>
          </p:cNvSpPr>
          <p:nvPr/>
        </p:nvSpPr>
        <p:spPr bwMode="auto">
          <a:xfrm>
            <a:off x="5951538" y="450850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11" name="Line 31"/>
          <p:cNvSpPr>
            <a:spLocks noChangeShapeType="1"/>
          </p:cNvSpPr>
          <p:nvPr/>
        </p:nvSpPr>
        <p:spPr bwMode="auto">
          <a:xfrm>
            <a:off x="7881938" y="43576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12" name="Line 32"/>
          <p:cNvSpPr>
            <a:spLocks noChangeShapeType="1"/>
          </p:cNvSpPr>
          <p:nvPr/>
        </p:nvSpPr>
        <p:spPr bwMode="auto">
          <a:xfrm>
            <a:off x="5951538" y="45815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13" name="Line 33"/>
          <p:cNvSpPr>
            <a:spLocks noChangeShapeType="1"/>
          </p:cNvSpPr>
          <p:nvPr/>
        </p:nvSpPr>
        <p:spPr bwMode="auto">
          <a:xfrm>
            <a:off x="5951538" y="515778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14" name="Line 34"/>
          <p:cNvSpPr>
            <a:spLocks noChangeShapeType="1"/>
          </p:cNvSpPr>
          <p:nvPr/>
        </p:nvSpPr>
        <p:spPr bwMode="auto">
          <a:xfrm>
            <a:off x="5951538" y="5805489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15" name="Line 16"/>
          <p:cNvSpPr>
            <a:spLocks noChangeShapeType="1"/>
          </p:cNvSpPr>
          <p:nvPr/>
        </p:nvSpPr>
        <p:spPr bwMode="auto">
          <a:xfrm>
            <a:off x="5595939" y="2643188"/>
            <a:ext cx="642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84" name="Rectangle 8"/>
          <p:cNvSpPr>
            <a:spLocks noChangeArrowheads="1"/>
          </p:cNvSpPr>
          <p:nvPr/>
        </p:nvSpPr>
        <p:spPr bwMode="auto">
          <a:xfrm>
            <a:off x="7278685" y="3429000"/>
            <a:ext cx="1625603" cy="92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</a:ln>
        </p:spPr>
        <p:txBody>
          <a:bodyPr anchor="ctr" anchorCtr="1"/>
          <a:lstStyle/>
          <a:p>
            <a:pPr algn="ctr">
              <a:defRPr/>
            </a:pPr>
            <a:r>
              <a:rPr lang="uk-UA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Експертиза на придатність до поширення</a:t>
            </a:r>
          </a:p>
        </p:txBody>
      </p:sp>
      <p:sp>
        <p:nvSpPr>
          <p:cNvPr id="19485" name="Rectangle 8"/>
          <p:cNvSpPr>
            <a:spLocks noChangeArrowheads="1"/>
          </p:cNvSpPr>
          <p:nvPr/>
        </p:nvSpPr>
        <p:spPr bwMode="auto">
          <a:xfrm>
            <a:off x="3381375" y="3429000"/>
            <a:ext cx="1460500" cy="92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</a:ln>
        </p:spPr>
        <p:txBody>
          <a:bodyPr anchor="ctr" anchorCtr="1"/>
          <a:lstStyle/>
          <a:p>
            <a:pPr algn="ctr">
              <a:defRPr/>
            </a:pPr>
            <a:r>
              <a:rPr lang="uk-UA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Визначення новизни сорту</a:t>
            </a:r>
          </a:p>
        </p:txBody>
      </p:sp>
      <p:sp>
        <p:nvSpPr>
          <p:cNvPr id="19486" name="Rectangle 8"/>
          <p:cNvSpPr>
            <a:spLocks noChangeArrowheads="1"/>
          </p:cNvSpPr>
          <p:nvPr/>
        </p:nvSpPr>
        <p:spPr bwMode="auto">
          <a:xfrm>
            <a:off x="9082088" y="3429000"/>
            <a:ext cx="1460500" cy="92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000000"/>
            </a:solidFill>
            <a:miter lim="800000"/>
          </a:ln>
        </p:spPr>
        <p:txBody>
          <a:bodyPr anchor="ctr" anchorCtr="1"/>
          <a:lstStyle/>
          <a:p>
            <a:pPr algn="ctr">
              <a:defRPr/>
            </a:pPr>
            <a:r>
              <a:rPr lang="uk-UA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Експертиза за даними заявника</a:t>
            </a:r>
          </a:p>
        </p:txBody>
      </p:sp>
      <p:sp>
        <p:nvSpPr>
          <p:cNvPr id="37919" name="Line 22"/>
          <p:cNvSpPr>
            <a:spLocks noChangeShapeType="1"/>
          </p:cNvSpPr>
          <p:nvPr/>
        </p:nvSpPr>
        <p:spPr bwMode="auto">
          <a:xfrm>
            <a:off x="5881688" y="314325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920" name="Line 22"/>
          <p:cNvSpPr>
            <a:spLocks noChangeShapeType="1"/>
          </p:cNvSpPr>
          <p:nvPr/>
        </p:nvSpPr>
        <p:spPr bwMode="auto">
          <a:xfrm>
            <a:off x="7881938" y="314325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00" y="595951"/>
            <a:ext cx="11723426" cy="407158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Міжнародна конвенція з охорони нових сортів рослин</a:t>
            </a: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від 2 грудня 1961р., переглянута в м. Женева </a:t>
            </a:r>
            <a:b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10 листопада 1972р., 23 жовтня1978р. </a:t>
            </a:r>
            <a:b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та 19 березня 1991 р.</a:t>
            </a:r>
            <a:b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9308"/>
            <a:ext cx="10527478" cy="84616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Умови надання права селекціонера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105471"/>
            <a:ext cx="11155275" cy="49358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Стаття 6 «Новизна»</a:t>
            </a:r>
          </a:p>
          <a:p>
            <a:pPr marL="0" indent="0" algn="ctr">
              <a:buNone/>
            </a:pPr>
            <a:endParaRPr lang="uk-UA" sz="2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Сорт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у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важається </a:t>
            </a:r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новим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, якщо на дату подання заявки про набуття права селекціонера, розмножувальний або рослинний матеріал цього сорту не продавався або в інший спосіб не передавався третім особам селекціонером або за його згодою для використання сорту.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195" y="382137"/>
            <a:ext cx="11641540" cy="5659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Стаття 7 «Відмінність» (відмітність, </a:t>
            </a:r>
            <a:r>
              <a:rPr lang="uk-U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вирізняльність)</a:t>
            </a:r>
          </a:p>
          <a:p>
            <a:pPr marL="0" indent="0" algn="ctr">
              <a:buNone/>
            </a:pPr>
            <a:endParaRPr lang="uk-U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Сорт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уважається </a:t>
            </a:r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відмінним (відмітним, </a:t>
            </a:r>
            <a:r>
              <a:rPr lang="uk-UA" sz="28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вирізняльним</a:t>
            </a:r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)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,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якщо він чітко відрізняється від будь-якого іншого сорту, існування якого на момент подання заявки є загальновідомим. 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250809" cy="13208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Стаття 8 «Однорідність»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82917"/>
            <a:ext cx="10841376" cy="478612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dirty="0" smtClean="0"/>
              <a:t>      </a:t>
            </a:r>
            <a:r>
              <a:rPr lang="uk-UA" sz="2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Сорт уважається </a:t>
            </a:r>
            <a:r>
              <a:rPr lang="uk-UA" sz="2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однорідним</a:t>
            </a:r>
            <a:r>
              <a:rPr lang="uk-UA" sz="2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, якщо з урахуванням варіювання, яке може мати місце, унаслідок особливостей його розмноження, він є достатньо однорідним за його відповідними ознаками.</a:t>
            </a:r>
          </a:p>
          <a:p>
            <a:pPr algn="just"/>
            <a:endParaRPr lang="uk-UA" dirty="0"/>
          </a:p>
          <a:p>
            <a:pPr marL="0" indent="0" algn="ctr">
              <a:buNone/>
            </a:pPr>
            <a:r>
              <a:rPr lang="uk-U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Стаття 9 «Стабільність»</a:t>
            </a:r>
          </a:p>
          <a:p>
            <a:pPr marL="0" indent="0" algn="ctr">
              <a:buNone/>
            </a:pPr>
            <a:endParaRPr lang="uk-UA" sz="3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Сорт уважається </a:t>
            </a:r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стабільним</a:t>
            </a: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, якщо його відповідні ознаки залишається незмінними після неодноразового розмно-ження або, у випадку особливого циклу розмноження, наприкінці кожного такого циклу.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187356" y="1"/>
            <a:ext cx="9675766" cy="777922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Спеціалізація закладів експертизи  на придатність до поширення  сортів пшениці  / </a:t>
            </a:r>
            <a:r>
              <a:rPr lang="uk-UA" alt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2018 </a:t>
            </a:r>
            <a:r>
              <a:rPr lang="uk-UA" altLang="ru-RU" sz="2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р.</a:t>
            </a:r>
            <a:endParaRPr lang="ru-RU" altLang="ru-RU" sz="28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94442682"/>
              </p:ext>
            </p:extLst>
          </p:nvPr>
        </p:nvGraphicFramePr>
        <p:xfrm>
          <a:off x="1519065" y="777923"/>
          <a:ext cx="9849519" cy="634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0"/>
            <a:ext cx="55721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Z:\Kab 10\Каражбей\Малюнки 2013\ДНК форе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000500"/>
            <a:ext cx="36433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5718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4" y="2928938"/>
            <a:ext cx="5500687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8" descr="Z:\Kab 10\фото\IMG_23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8"/>
          <a:stretch>
            <a:fillRect/>
          </a:stretch>
        </p:blipFill>
        <p:spPr bwMode="auto">
          <a:xfrm>
            <a:off x="1524001" y="2071688"/>
            <a:ext cx="364331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leshchuk\Рабочий стол\Students\IMG_83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071564"/>
            <a:ext cx="3000375" cy="2643187"/>
          </a:xfrm>
          <a:noFill/>
        </p:spPr>
      </p:pic>
      <p:pic>
        <p:nvPicPr>
          <p:cNvPr id="35843" name="Picture 3" descr="C:\Documents and Settings\leshchuk\Рабочий стол\Students\IMG_83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5" t="2010"/>
          <a:stretch>
            <a:fillRect/>
          </a:stretch>
        </p:blipFill>
        <p:spPr bwMode="auto">
          <a:xfrm>
            <a:off x="4488657" y="1012834"/>
            <a:ext cx="221456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C:\Documents and Settings\leshchuk\Рабочий стол\Students\IMG_8377.JPG"/>
          <p:cNvPicPr>
            <a:picLocks noChangeAspect="1" noChangeArrowheads="1"/>
          </p:cNvPicPr>
          <p:nvPr/>
        </p:nvPicPr>
        <p:blipFill>
          <a:blip r:embed="rId4"/>
          <a:srcRect l="18433"/>
          <a:stretch>
            <a:fillRect/>
          </a:stretch>
        </p:blipFill>
        <p:spPr bwMode="auto">
          <a:xfrm>
            <a:off x="7596188" y="3714750"/>
            <a:ext cx="3071812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1" name="Picture 8" descr="C:\Documents and Settings\leshchuk\Рабочий стол\Students\IMG_8381.JPG"/>
          <p:cNvPicPr>
            <a:picLocks noChangeAspect="1" noChangeArrowheads="1"/>
          </p:cNvPicPr>
          <p:nvPr/>
        </p:nvPicPr>
        <p:blipFill>
          <a:blip r:embed="rId5"/>
          <a:srcRect l="8333"/>
          <a:stretch>
            <a:fillRect/>
          </a:stretch>
        </p:blipFill>
        <p:spPr bwMode="auto">
          <a:xfrm>
            <a:off x="5810250" y="3714750"/>
            <a:ext cx="2643188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6" name="Picture 9" descr="C:\Documents and Settings\leshchuk\Рабочий стол\Students\IMG_83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0"/>
          <a:stretch>
            <a:fillRect/>
          </a:stretch>
        </p:blipFill>
        <p:spPr bwMode="auto">
          <a:xfrm>
            <a:off x="6667500" y="1071564"/>
            <a:ext cx="40005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urist\Рабочий стол\ДС огляд\Огляд - 85\Фото\IMG_298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3714750"/>
            <a:ext cx="2643188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C:\Documents and Settings\urist\Рабочий стол\ДС огляд\Огляд - 85\Фото\IMG_299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67188" y="3714750"/>
            <a:ext cx="2286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009934" y="0"/>
            <a:ext cx="117012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Визначення  показників якості товарної продукції</a:t>
            </a:r>
          </a:p>
          <a:p>
            <a:pPr>
              <a:defRPr/>
            </a:pP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сортів рослин з експертизи на ПСП, жовтень 2015 р.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2" cstate="print"/>
          <a:srcRect t="39710" r="-205" b="25167"/>
          <a:stretch>
            <a:fillRect/>
          </a:stretch>
        </p:blipFill>
        <p:spPr bwMode="auto">
          <a:xfrm>
            <a:off x="2309787" y="2357430"/>
            <a:ext cx="1428727" cy="1428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3" cstate="print"/>
          <a:srcRect l="21735" t="33472" r="18401" b="31760"/>
          <a:stretch>
            <a:fillRect/>
          </a:stretch>
        </p:blipFill>
        <p:spPr bwMode="auto">
          <a:xfrm>
            <a:off x="6310314" y="2428868"/>
            <a:ext cx="1357290" cy="1071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5750"/>
            <a:ext cx="11057466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ТИПИ</a:t>
            </a:r>
            <a:b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науково-технічної експертизи сортів рослин</a:t>
            </a:r>
            <a:r>
              <a:rPr lang="uk-U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Freeform 13"/>
          <p:cNvSpPr>
            <a:spLocks noEditPoints="1"/>
          </p:cNvSpPr>
          <p:nvPr/>
        </p:nvSpPr>
        <p:spPr bwMode="gray">
          <a:xfrm rot="19194329">
            <a:off x="1464433" y="502439"/>
            <a:ext cx="8262938" cy="6491287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rgbClr val="99FF99"/>
          </a:solidFill>
          <a:ln w="0">
            <a:solidFill>
              <a:srgbClr val="3333FF"/>
            </a:solidFill>
            <a:prstDash val="solid"/>
            <a:rou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 lIns="86746" tIns="43373" rIns="86746" bIns="43373"/>
          <a:lstStyle/>
          <a:p>
            <a:pPr>
              <a:defRPr/>
            </a:pPr>
            <a:endParaRPr lang="ru-RU"/>
          </a:p>
        </p:txBody>
      </p:sp>
      <p:sp>
        <p:nvSpPr>
          <p:cNvPr id="5" name="Oval 18"/>
          <p:cNvSpPr>
            <a:spLocks noChangeArrowheads="1"/>
          </p:cNvSpPr>
          <p:nvPr/>
        </p:nvSpPr>
        <p:spPr bwMode="gray">
          <a:xfrm>
            <a:off x="8133558" y="2441571"/>
            <a:ext cx="1360486" cy="1143008"/>
          </a:xfrm>
          <a:prstGeom prst="ellipse">
            <a:avLst/>
          </a:prstGeom>
          <a:solidFill>
            <a:schemeClr val="accent4"/>
          </a:solidFill>
          <a:ln>
            <a:solidFill>
              <a:srgbClr val="3333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wrap="none" lIns="86746" tIns="43373" rIns="86746" bIns="43373" anchor="ctr"/>
          <a:lstStyle/>
          <a:p>
            <a:pPr>
              <a:defRPr/>
            </a:pPr>
            <a:endParaRPr lang="ru-RU"/>
          </a:p>
        </p:txBody>
      </p:sp>
      <p:sp>
        <p:nvSpPr>
          <p:cNvPr id="36874" name="Прямоугольник 22"/>
          <p:cNvSpPr>
            <a:spLocks noChangeArrowheads="1"/>
          </p:cNvSpPr>
          <p:nvPr/>
        </p:nvSpPr>
        <p:spPr bwMode="auto">
          <a:xfrm>
            <a:off x="8400425" y="2743739"/>
            <a:ext cx="7853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latin typeface="Arial Black" panose="020B0A04020102020204" pitchFamily="34" charset="0"/>
              </a:rPr>
              <a:t>DUS</a:t>
            </a:r>
            <a:endParaRPr lang="ru-RU" altLang="ru-RU" b="1" dirty="0">
              <a:latin typeface="Arial Black" panose="020B0A04020102020204" pitchFamily="34" charset="0"/>
            </a:endParaRPr>
          </a:p>
        </p:txBody>
      </p:sp>
      <p:sp>
        <p:nvSpPr>
          <p:cNvPr id="36875" name="AutoShape 17"/>
          <p:cNvSpPr>
            <a:spLocks noChangeArrowheads="1"/>
          </p:cNvSpPr>
          <p:nvPr/>
        </p:nvSpPr>
        <p:spPr bwMode="auto">
          <a:xfrm rot="3197266">
            <a:off x="9229226" y="2759951"/>
            <a:ext cx="719137" cy="438150"/>
          </a:xfrm>
          <a:prstGeom prst="curvedDownArrow">
            <a:avLst>
              <a:gd name="adj1" fmla="val 32826"/>
              <a:gd name="adj2" fmla="val 46139"/>
              <a:gd name="adj3" fmla="val 33333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" name="Picture 8" descr="D:\ЛЕЩУК\Досліди 2014\ЗАПОРІЖЖЯ 2014\Запоріжжя перевірка 2013\фото\104NIKON\DSCN4807.JPG"/>
          <p:cNvPicPr>
            <a:picLocks noChangeAspect="1" noChangeArrowheads="1"/>
          </p:cNvPicPr>
          <p:nvPr/>
        </p:nvPicPr>
        <p:blipFill>
          <a:blip r:embed="rId4" cstate="print"/>
          <a:srcRect t="17949"/>
          <a:stretch>
            <a:fillRect/>
          </a:stretch>
        </p:blipFill>
        <p:spPr bwMode="auto">
          <a:xfrm>
            <a:off x="2952728" y="3500438"/>
            <a:ext cx="1357290" cy="1142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5" cstate="print"/>
          <a:srcRect t="20548"/>
          <a:stretch>
            <a:fillRect/>
          </a:stretch>
        </p:blipFill>
        <p:spPr bwMode="auto">
          <a:xfrm>
            <a:off x="4238612" y="3500438"/>
            <a:ext cx="1357290" cy="1214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G:\Victor SCHWARTAU\ZIV2014\1.ИФРГ НАНУ\1.Відділ ЖИВЛЕННЯ\ДОГОВОРИ2013\БАСФ\1\Рис. 1 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1620" y="3071810"/>
            <a:ext cx="1428728" cy="1000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Овал 15"/>
          <p:cNvSpPr/>
          <p:nvPr/>
        </p:nvSpPr>
        <p:spPr>
          <a:xfrm rot="21304074">
            <a:off x="1733159" y="2992319"/>
            <a:ext cx="747011" cy="873359"/>
          </a:xfrm>
          <a:prstGeom prst="ellipse">
            <a:avLst/>
          </a:prstGeom>
          <a:ln>
            <a:solidFill>
              <a:srgbClr val="3333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6882" name="Прямоугольник 24"/>
          <p:cNvSpPr>
            <a:spLocks noChangeArrowheads="1"/>
          </p:cNvSpPr>
          <p:nvPr/>
        </p:nvSpPr>
        <p:spPr bwMode="auto">
          <a:xfrm>
            <a:off x="1734923" y="3121929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36883" name="Прямоугольник 17"/>
          <p:cNvSpPr>
            <a:spLocks noChangeArrowheads="1"/>
          </p:cNvSpPr>
          <p:nvPr/>
        </p:nvSpPr>
        <p:spPr bwMode="auto">
          <a:xfrm>
            <a:off x="1668478" y="3378195"/>
            <a:ext cx="90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36884" name="AutoShape 17"/>
          <p:cNvSpPr>
            <a:spLocks noChangeArrowheads="1"/>
          </p:cNvSpPr>
          <p:nvPr/>
        </p:nvSpPr>
        <p:spPr bwMode="auto">
          <a:xfrm rot="6133093">
            <a:off x="8101013" y="4154488"/>
            <a:ext cx="585788" cy="334963"/>
          </a:xfrm>
          <a:prstGeom prst="curvedDownArrow">
            <a:avLst>
              <a:gd name="adj1" fmla="val 33009"/>
              <a:gd name="adj2" fmla="val 46400"/>
              <a:gd name="adj3" fmla="val 33333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gray">
          <a:xfrm rot="1560864">
            <a:off x="1631837" y="4264016"/>
            <a:ext cx="1248650" cy="1031292"/>
          </a:xfrm>
          <a:prstGeom prst="ellipse">
            <a:avLst/>
          </a:prstGeom>
          <a:ln>
            <a:solidFill>
              <a:srgbClr val="3333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none" lIns="86746" tIns="43373" rIns="86746" bIns="43373" anchor="ctr"/>
          <a:lstStyle/>
          <a:p>
            <a:pPr>
              <a:defRPr/>
            </a:pPr>
            <a:endParaRPr lang="ru-RU"/>
          </a:p>
        </p:txBody>
      </p:sp>
      <p:sp>
        <p:nvSpPr>
          <p:cNvPr id="36888" name="Прямоугольник 20"/>
          <p:cNvSpPr>
            <a:spLocks noChangeArrowheads="1"/>
          </p:cNvSpPr>
          <p:nvPr/>
        </p:nvSpPr>
        <p:spPr bwMode="auto">
          <a:xfrm>
            <a:off x="1906657" y="4550665"/>
            <a:ext cx="639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/>
              <a:t>КЗС</a:t>
            </a:r>
            <a:endParaRPr lang="ru-RU" altLang="ru-RU" b="1" dirty="0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gray">
          <a:xfrm>
            <a:off x="2717822" y="5305108"/>
            <a:ext cx="1357322" cy="1143008"/>
          </a:xfrm>
          <a:prstGeom prst="ellipse">
            <a:avLst/>
          </a:prstGeom>
          <a:ln>
            <a:solidFill>
              <a:srgbClr val="3333FF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eaVert" wrap="none" lIns="86746" tIns="43373" rIns="86746" bIns="43373" anchor="ctr"/>
          <a:lstStyle/>
          <a:p>
            <a:pPr>
              <a:defRPr/>
            </a:pPr>
            <a:endParaRPr lang="ru-RU"/>
          </a:p>
        </p:txBody>
      </p:sp>
      <p:sp>
        <p:nvSpPr>
          <p:cNvPr id="36892" name="Прямоугольник 22"/>
          <p:cNvSpPr>
            <a:spLocks noChangeArrowheads="1"/>
          </p:cNvSpPr>
          <p:nvPr/>
        </p:nvSpPr>
        <p:spPr bwMode="auto">
          <a:xfrm>
            <a:off x="3062239" y="5672910"/>
            <a:ext cx="676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AДC</a:t>
            </a:r>
            <a:endParaRPr lang="ru-RU" altLang="ru-RU" dirty="0"/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gray">
          <a:xfrm>
            <a:off x="4642017" y="5182893"/>
            <a:ext cx="1357322" cy="1143008"/>
          </a:xfrm>
          <a:prstGeom prst="ellipse">
            <a:avLst/>
          </a:prstGeom>
          <a:ln>
            <a:solidFill>
              <a:srgbClr val="3333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none" lIns="86746" tIns="43373" rIns="86746" bIns="43373" anchor="ctr"/>
          <a:lstStyle/>
          <a:p>
            <a:pPr>
              <a:defRPr/>
            </a:pPr>
            <a:endParaRPr lang="ru-RU"/>
          </a:p>
        </p:txBody>
      </p:sp>
      <p:sp>
        <p:nvSpPr>
          <p:cNvPr id="36896" name="Прямоугольник 24"/>
          <p:cNvSpPr>
            <a:spLocks noChangeArrowheads="1"/>
          </p:cNvSpPr>
          <p:nvPr/>
        </p:nvSpPr>
        <p:spPr bwMode="auto">
          <a:xfrm>
            <a:off x="5021226" y="5516892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/>
              <a:t>ПСВ</a:t>
            </a:r>
            <a:endParaRPr lang="ru-RU" altLang="ru-RU" b="1" dirty="0"/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gray">
          <a:xfrm>
            <a:off x="6183787" y="4416548"/>
            <a:ext cx="1360486" cy="1143008"/>
          </a:xfrm>
          <a:prstGeom prst="ellipse">
            <a:avLst/>
          </a:prstGeom>
          <a:ln>
            <a:solidFill>
              <a:srgbClr val="3333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eaVert" wrap="none" lIns="86746" tIns="43373" rIns="86746" bIns="43373" anchor="ctr"/>
          <a:lstStyle/>
          <a:p>
            <a:pPr>
              <a:defRPr/>
            </a:pPr>
            <a:endParaRPr lang="ru-RU"/>
          </a:p>
        </p:txBody>
      </p:sp>
      <p:sp>
        <p:nvSpPr>
          <p:cNvPr id="36900" name="Прямоугольник 26"/>
          <p:cNvSpPr>
            <a:spLocks noChangeArrowheads="1"/>
          </p:cNvSpPr>
          <p:nvPr/>
        </p:nvSpPr>
        <p:spPr bwMode="auto">
          <a:xfrm>
            <a:off x="6516367" y="4801262"/>
            <a:ext cx="695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ДКC</a:t>
            </a:r>
            <a:endParaRPr lang="ru-RU" altLang="ru-RU" dirty="0"/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gray">
          <a:xfrm>
            <a:off x="7178677" y="3306873"/>
            <a:ext cx="1360487" cy="1143000"/>
          </a:xfrm>
          <a:prstGeom prst="ellipse">
            <a:avLst/>
          </a:prstGeom>
          <a:solidFill>
            <a:srgbClr val="FFFF00"/>
          </a:solidFill>
          <a:ln>
            <a:solidFill>
              <a:srgbClr val="3333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lIns="86746" tIns="43373" rIns="86746" bIns="43373" anchor="ctr"/>
          <a:lstStyle/>
          <a:p>
            <a:pPr>
              <a:defRPr/>
            </a:pPr>
            <a:endParaRPr lang="ru-RU"/>
          </a:p>
        </p:txBody>
      </p:sp>
      <p:sp>
        <p:nvSpPr>
          <p:cNvPr id="36902" name="Прямоугольник 28"/>
          <p:cNvSpPr>
            <a:spLocks noChangeArrowheads="1"/>
          </p:cNvSpPr>
          <p:nvPr/>
        </p:nvSpPr>
        <p:spPr bwMode="auto">
          <a:xfrm>
            <a:off x="7436948" y="3668222"/>
            <a:ext cx="843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VCU</a:t>
            </a:r>
            <a:endParaRPr lang="ru-RU" altLang="ru-RU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6863" y="4984344"/>
            <a:ext cx="2003410" cy="8735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Контроль збереженості сортів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196097"/>
            <a:ext cx="2772369" cy="6619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Арбітражне дослідження сортів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5144" y="6325901"/>
            <a:ext cx="2735204" cy="5320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Післяреєстраційне сортовивчення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367" y="5559556"/>
            <a:ext cx="2259143" cy="48324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Дослідження колекції сортів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20002" y="4526317"/>
            <a:ext cx="2116460" cy="9713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Значення для вирощування і використання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378232" y="3110155"/>
            <a:ext cx="2754416" cy="14161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Випробування сортів на відмінність, однорідність та стабільність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623012" cy="1320800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Грунтконтроль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10923263" cy="38807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онтроль рівня типовості, гібридності і стерильності гібридів та їх материнських компонентів.</a:t>
            </a:r>
            <a:endParaRPr 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ая выноска 31"/>
          <p:cNvSpPr/>
          <p:nvPr/>
        </p:nvSpPr>
        <p:spPr>
          <a:xfrm>
            <a:off x="8679362" y="4353538"/>
            <a:ext cx="1676400" cy="857250"/>
          </a:xfrm>
          <a:prstGeom prst="wedgeRectCallout">
            <a:avLst>
              <a:gd name="adj1" fmla="val -21672"/>
              <a:gd name="adj2" fmla="val -79888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3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2" cstate="print"/>
          <a:srcRect t="20548"/>
          <a:stretch>
            <a:fillRect/>
          </a:stretch>
        </p:blipFill>
        <p:spPr bwMode="auto">
          <a:xfrm>
            <a:off x="324678" y="2304649"/>
            <a:ext cx="1428728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5" descr="G:\Victor SCHWARTAU\ZIV2014\1.ИФРГ НАНУ\1.Відділ ЖИВЛЕННЯ\ДОГОВОРИ2013\БАСФ\1\Рис. 1 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53" y="128653"/>
            <a:ext cx="1428728" cy="100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81188" y="1785939"/>
            <a:ext cx="1477962" cy="77946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Селекційний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Breeding process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9" name="AutoShape 3"/>
          <p:cNvSpPr>
            <a:spLocks noChangeArrowheads="1"/>
          </p:cNvSpPr>
          <p:nvPr/>
        </p:nvSpPr>
        <p:spPr bwMode="auto">
          <a:xfrm>
            <a:off x="5448300" y="2205039"/>
            <a:ext cx="647700" cy="142875"/>
          </a:xfrm>
          <a:prstGeom prst="rightArrow">
            <a:avLst>
              <a:gd name="adj1" fmla="val 50000"/>
              <a:gd name="adj2" fmla="val 113333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AutoShape 4"/>
          <p:cNvSpPr>
            <a:spLocks noChangeArrowheads="1"/>
          </p:cNvSpPr>
          <p:nvPr/>
        </p:nvSpPr>
        <p:spPr bwMode="auto">
          <a:xfrm>
            <a:off x="3432176" y="2205039"/>
            <a:ext cx="576263" cy="142875"/>
          </a:xfrm>
          <a:prstGeom prst="rightArrow">
            <a:avLst>
              <a:gd name="adj1" fmla="val 50000"/>
              <a:gd name="adj2" fmla="val 100833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AutoShape 5"/>
          <p:cNvSpPr>
            <a:spLocks noChangeArrowheads="1"/>
          </p:cNvSpPr>
          <p:nvPr/>
        </p:nvSpPr>
        <p:spPr bwMode="auto">
          <a:xfrm rot="3252955">
            <a:off x="3507582" y="4169570"/>
            <a:ext cx="1009650" cy="122237"/>
          </a:xfrm>
          <a:prstGeom prst="rightArrow">
            <a:avLst>
              <a:gd name="adj1" fmla="val 50000"/>
              <a:gd name="adj2" fmla="val 267125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2" name="AutoShape 6"/>
          <p:cNvSpPr>
            <a:spLocks noChangeArrowheads="1"/>
          </p:cNvSpPr>
          <p:nvPr/>
        </p:nvSpPr>
        <p:spPr bwMode="auto">
          <a:xfrm>
            <a:off x="8112126" y="2133601"/>
            <a:ext cx="576263" cy="142875"/>
          </a:xfrm>
          <a:prstGeom prst="rightArrow">
            <a:avLst>
              <a:gd name="adj1" fmla="val 50000"/>
              <a:gd name="adj2" fmla="val 100833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3" name="Text Box 8"/>
          <p:cNvSpPr txBox="1">
            <a:spLocks noChangeArrowheads="1"/>
          </p:cNvSpPr>
          <p:nvPr/>
        </p:nvSpPr>
        <p:spPr bwMode="auto">
          <a:xfrm>
            <a:off x="4008439" y="1785939"/>
            <a:ext cx="1368425" cy="7778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Variety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5" name="Text Box 10"/>
          <p:cNvSpPr txBox="1">
            <a:spLocks noChangeArrowheads="1"/>
          </p:cNvSpPr>
          <p:nvPr/>
        </p:nvSpPr>
        <p:spPr bwMode="auto">
          <a:xfrm>
            <a:off x="6096000" y="1785254"/>
            <a:ext cx="1944688" cy="7864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реєстрація сорту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Official</a:t>
            </a:r>
            <a:r>
              <a: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registration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4310063" y="3786189"/>
            <a:ext cx="3384550" cy="10763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Сортова чистота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Varietal Purity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7" name="Text Box 12"/>
          <p:cNvSpPr txBox="1">
            <a:spLocks noChangeArrowheads="1"/>
          </p:cNvSpPr>
          <p:nvPr/>
        </p:nvSpPr>
        <p:spPr bwMode="auto">
          <a:xfrm>
            <a:off x="8759826" y="1785254"/>
            <a:ext cx="1584325" cy="107224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Комерційний обіг сорту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Commercial turnover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8" name="Text Box 13"/>
          <p:cNvSpPr txBox="1">
            <a:spLocks noChangeArrowheads="1"/>
          </p:cNvSpPr>
          <p:nvPr/>
        </p:nvSpPr>
        <p:spPr bwMode="auto">
          <a:xfrm>
            <a:off x="4438650" y="5446714"/>
            <a:ext cx="3457575" cy="11525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Seed Certificate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насіння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1419367" y="3357564"/>
            <a:ext cx="2247758" cy="107156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Польове інспектування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Inspection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0" name="Text Box 15"/>
          <p:cNvSpPr txBox="1">
            <a:spLocks noChangeArrowheads="1"/>
          </p:cNvSpPr>
          <p:nvPr/>
        </p:nvSpPr>
        <p:spPr bwMode="auto">
          <a:xfrm>
            <a:off x="8726345" y="3188030"/>
            <a:ext cx="1617806" cy="8839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control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1" name="AutoShape 16"/>
          <p:cNvSpPr>
            <a:spLocks noChangeArrowheads="1"/>
          </p:cNvSpPr>
          <p:nvPr/>
        </p:nvSpPr>
        <p:spPr bwMode="auto">
          <a:xfrm rot="5400000">
            <a:off x="5522120" y="5074445"/>
            <a:ext cx="576263" cy="142875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2" name="AutoShape 17"/>
          <p:cNvSpPr>
            <a:spLocks noChangeArrowheads="1"/>
          </p:cNvSpPr>
          <p:nvPr/>
        </p:nvSpPr>
        <p:spPr bwMode="auto">
          <a:xfrm rot="7984938" flipV="1">
            <a:off x="7506495" y="4188620"/>
            <a:ext cx="1360487" cy="149225"/>
          </a:xfrm>
          <a:prstGeom prst="rightArrow">
            <a:avLst>
              <a:gd name="adj1" fmla="val 50000"/>
              <a:gd name="adj2" fmla="val 246207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024564" y="1785939"/>
            <a:ext cx="2071687" cy="928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4" name="AutoShape 7"/>
          <p:cNvSpPr/>
          <p:nvPr/>
        </p:nvSpPr>
        <p:spPr bwMode="auto">
          <a:xfrm rot="16200000" flipH="1">
            <a:off x="6060282" y="1107282"/>
            <a:ext cx="214312" cy="5000625"/>
          </a:xfrm>
          <a:prstGeom prst="rightBrace">
            <a:avLst>
              <a:gd name="adj1" fmla="val 33272"/>
              <a:gd name="adj2" fmla="val 50000"/>
            </a:avLst>
          </a:prstGeom>
          <a:noFill/>
          <a:ln w="158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405" name="Прямоугольник 19"/>
          <p:cNvSpPr>
            <a:spLocks noChangeArrowheads="1"/>
          </p:cNvSpPr>
          <p:nvPr/>
        </p:nvSpPr>
        <p:spPr bwMode="auto">
          <a:xfrm>
            <a:off x="1737800" y="389473"/>
            <a:ext cx="105256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НАСІННЯ – ПРЯМИЙ МАТЕРІАЛЬНИЙ НОСІЙ СОРТУ,</a:t>
            </a:r>
          </a:p>
          <a:p>
            <a:pPr eaLnBrk="1" hangingPunct="1"/>
            <a:r>
              <a:rPr lang="uk-UA" altLang="ru-RU" sz="20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який репрезентує сорт   через прояв  морфологічних ознак </a:t>
            </a:r>
            <a:endParaRPr lang="uk-UA" altLang="ru-RU" sz="20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ru-RU" sz="20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вегетативних </a:t>
            </a:r>
            <a:r>
              <a:rPr lang="uk-UA" alt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і  </a:t>
            </a:r>
            <a:r>
              <a:rPr lang="uk-UA" altLang="ru-RU" sz="20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генеративних </a:t>
            </a:r>
            <a:r>
              <a:rPr lang="uk-UA" alt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органів  рослин  у процесі розмноження</a:t>
            </a:r>
            <a:endParaRPr lang="ru-RU" altLang="ru-RU" sz="2000" dirty="0">
              <a:latin typeface="Arial Black" panose="020B0A04020102020204" pitchFamily="34" charset="0"/>
            </a:endParaRPr>
          </a:p>
        </p:txBody>
      </p:sp>
      <p:pic>
        <p:nvPicPr>
          <p:cNvPr id="21" name="Picture 8" descr="D:\ЛЕЩУК\Досліди 2014\ЗАПОРІЖЖЯ 2014\Запоріжжя перевірка 2013\фото\104NIKON\DSCN4807.JPG"/>
          <p:cNvPicPr>
            <a:picLocks noChangeAspect="1" noChangeArrowheads="1"/>
          </p:cNvPicPr>
          <p:nvPr/>
        </p:nvPicPr>
        <p:blipFill>
          <a:blip r:embed="rId4" cstate="print"/>
          <a:srcRect t="17949"/>
          <a:stretch>
            <a:fillRect/>
          </a:stretch>
        </p:blipFill>
        <p:spPr bwMode="auto">
          <a:xfrm>
            <a:off x="309585" y="1133532"/>
            <a:ext cx="1428728" cy="114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5" cstate="print"/>
          <a:srcRect l="21735" t="33472" r="18401" b="31760"/>
          <a:stretch>
            <a:fillRect/>
          </a:stretch>
        </p:blipFill>
        <p:spPr bwMode="auto">
          <a:xfrm>
            <a:off x="237634" y="3876281"/>
            <a:ext cx="150016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6" cstate="print"/>
          <a:srcRect t="39710" r="-205" b="25167"/>
          <a:stretch>
            <a:fillRect/>
          </a:stretch>
        </p:blipFill>
        <p:spPr bwMode="auto">
          <a:xfrm>
            <a:off x="273353" y="5334221"/>
            <a:ext cx="1571604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409" name="Прямоугольник 26"/>
          <p:cNvSpPr>
            <a:spLocks noChangeArrowheads="1"/>
          </p:cNvSpPr>
          <p:nvPr/>
        </p:nvSpPr>
        <p:spPr bwMode="auto">
          <a:xfrm>
            <a:off x="8667751" y="4429125"/>
            <a:ext cx="2786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600" dirty="0">
                <a:solidFill>
                  <a:schemeClr val="bg1"/>
                </a:solidFill>
              </a:rPr>
              <a:t>Автентичність,</a:t>
            </a:r>
          </a:p>
          <a:p>
            <a:pPr eaLnBrk="1" hangingPunct="1"/>
            <a:r>
              <a:rPr lang="uk-UA" altLang="ru-RU" sz="1600" dirty="0">
                <a:solidFill>
                  <a:schemeClr val="bg1"/>
                </a:solidFill>
              </a:rPr>
              <a:t>Однорідність,</a:t>
            </a:r>
          </a:p>
          <a:p>
            <a:pPr eaLnBrk="1" hangingPunct="1"/>
            <a:r>
              <a:rPr lang="uk-UA" altLang="ru-RU" sz="1600" dirty="0">
                <a:solidFill>
                  <a:schemeClr val="bg1"/>
                </a:solidFill>
              </a:rPr>
              <a:t>Сортова чистота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16410" name="Прямоугольник 27"/>
          <p:cNvSpPr>
            <a:spLocks noChangeArrowheads="1"/>
          </p:cNvSpPr>
          <p:nvPr/>
        </p:nvSpPr>
        <p:spPr bwMode="auto">
          <a:xfrm>
            <a:off x="1558996" y="4043960"/>
            <a:ext cx="196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dirty="0"/>
              <a:t>Сортова чистота</a:t>
            </a:r>
            <a:endParaRPr lang="ru-RU" alt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608531" y="3188029"/>
            <a:ext cx="523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atin typeface="Arial Black" panose="020B0A04020102020204" pitchFamily="34" charset="0"/>
              </a:rPr>
              <a:t>Реєстр сортів +  Офіційний опис сорту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72" y="49963"/>
            <a:ext cx="1171302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855" algn="ctr"/>
            <a:r>
              <a:rPr lang="uk-UA" sz="3200" dirty="0">
                <a:solidFill>
                  <a:srgbClr val="002060"/>
                </a:solidFill>
                <a:latin typeface="Arial Black" panose="020B0A04020102020204" pitchFamily="34" charset="0"/>
              </a:rPr>
              <a:t>Залежно від мети використання сорту його випробування розподіляються на кілька рівнів</a:t>
            </a:r>
            <a:r>
              <a:rPr lang="uk-UA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:</a:t>
            </a:r>
          </a:p>
          <a:p>
            <a:pPr indent="363855" algn="ctr"/>
            <a:endParaRPr lang="uk-UA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indent="363855" algn="ctr"/>
            <a:endParaRPr lang="uk-UA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8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К</a:t>
            </a:r>
            <a:r>
              <a:rPr lang="uk-UA" sz="2800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олекційний </a:t>
            </a:r>
          </a:p>
          <a:p>
            <a:pPr algn="ctr"/>
            <a:endParaRPr lang="uk-UA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uk-UA" sz="2200" dirty="0" smtClean="0">
                <a:latin typeface="Arial Black" panose="020B0A04020102020204" pitchFamily="34" charset="0"/>
              </a:rPr>
              <a:t>  для вивчення поведінки сортів з метою визначення реакції сорту на вплив екстремальних факторів природнього середовища, ураження збудниками хвороб та пошкодження шкідниками. </a:t>
            </a:r>
          </a:p>
          <a:p>
            <a:pPr algn="just"/>
            <a:r>
              <a:rPr lang="uk-UA" sz="2200" dirty="0">
                <a:latin typeface="Arial Black" panose="020B0A04020102020204" pitchFamily="34" charset="0"/>
              </a:rPr>
              <a:t> </a:t>
            </a:r>
            <a:r>
              <a:rPr lang="uk-UA" sz="2200" dirty="0" smtClean="0">
                <a:latin typeface="Arial Black" panose="020B0A04020102020204" pitchFamily="34" charset="0"/>
              </a:rPr>
              <a:t>   Проводиться на :</a:t>
            </a:r>
            <a:r>
              <a:rPr lang="uk-UA" sz="2200" dirty="0">
                <a:latin typeface="Arial Black" panose="020B0A04020102020204" pitchFamily="34" charset="0"/>
              </a:rPr>
              <a:t> </a:t>
            </a:r>
            <a:r>
              <a:rPr lang="uk-UA" sz="2200" dirty="0" smtClean="0">
                <a:latin typeface="Arial Black" panose="020B0A04020102020204" pitchFamily="34" charset="0"/>
              </a:rPr>
              <a:t>                      100 рослинах </a:t>
            </a:r>
          </a:p>
          <a:p>
            <a:pPr algn="just"/>
            <a:r>
              <a:rPr lang="uk-UA" sz="2200" dirty="0" smtClean="0">
                <a:latin typeface="Arial Black" panose="020B0A04020102020204" pitchFamily="34" charset="0"/>
              </a:rPr>
              <a:t>                                                        у двократній повторності </a:t>
            </a:r>
          </a:p>
          <a:p>
            <a:pPr algn="just"/>
            <a:r>
              <a:rPr lang="uk-UA" sz="2200" dirty="0" smtClean="0">
                <a:latin typeface="Arial Black" panose="020B0A04020102020204" pitchFamily="34" charset="0"/>
              </a:rPr>
              <a:t>                                                        в трьох місцях випробування.</a:t>
            </a:r>
          </a:p>
          <a:p>
            <a:pPr marL="342900" indent="-342900" algn="just">
              <a:buAutoNum type="arabicParenR"/>
            </a:pPr>
            <a:endParaRPr lang="uk-UA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23833"/>
            <a:ext cx="10964206" cy="47175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3200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Екологічний </a:t>
            </a:r>
            <a:endParaRPr lang="uk-UA" sz="3200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одержані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результати включають усі показники польового експерименту, окрім технологічних лабораторних аналізів. </a:t>
            </a:r>
            <a:endParaRPr lang="uk-UA" sz="2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Проводиться на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ділянках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з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обліковою площею 25 м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  <a:r>
              <a:rPr lang="uk-UA" sz="28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кв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  <a:endParaRPr lang="uk-UA" sz="2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у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чотирикратній повторності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</a:t>
            </a:r>
          </a:p>
          <a:p>
            <a:pPr marL="0" indent="0" algn="just">
              <a:buNone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протягом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одного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року</a:t>
            </a: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в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6-9 місцях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випробувань.</a:t>
            </a:r>
            <a:endParaRPr lang="uk-UA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54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736979"/>
            <a:ext cx="11846256" cy="575935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200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Офіційний </a:t>
            </a:r>
            <a:r>
              <a:rPr lang="uk-UA" dirty="0" smtClean="0">
                <a:latin typeface="Arial Black" panose="020B0A040201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в результаті випробування складається повний опис сорту, включаючи показники польових і лабораторних експериментів. </a:t>
            </a:r>
            <a:endParaRPr lang="uk-UA" sz="2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Проводиться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на </a:t>
            </a: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ділянках: 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                 з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обліковою площею 25 </a:t>
            </a:r>
            <a:r>
              <a:rPr lang="uk-UA" sz="24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м.кв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. </a:t>
            </a:r>
            <a:endParaRPr lang="uk-UA" sz="2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                 у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чотирикратній </a:t>
            </a: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повторності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                 в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16 місцях випробувань. </a:t>
            </a:r>
            <a:endParaRPr lang="uk-UA" sz="24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Строк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випробування </a:t>
            </a: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: </a:t>
            </a:r>
          </a:p>
          <a:p>
            <a:pPr marL="0" indent="0" algn="just">
              <a:buNone/>
            </a:pP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       2-3 </a:t>
            </a:r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роки залежно від одержаних </a:t>
            </a:r>
            <a:r>
              <a:rPr lang="uk-UA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результатів.</a:t>
            </a:r>
            <a:endParaRPr lang="uk-UA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uk-UA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sz="32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В</a:t>
            </a:r>
            <a:r>
              <a:rPr lang="uk-UA" sz="3200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иробничий </a:t>
            </a:r>
            <a:r>
              <a:rPr lang="uk-UA" sz="32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або індустріальний рівень </a:t>
            </a:r>
            <a:endParaRPr lang="uk-UA" sz="3200" u="sng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dirty="0" smtClean="0">
                <a:latin typeface="Arial Black" panose="020B0A04020102020204" pitchFamily="34" charset="0"/>
              </a:rPr>
              <a:t>  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проводиться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за замовленням оригінатора або спеціальним рішенням Держкомісії </a:t>
            </a:r>
            <a:endParaRPr lang="uk-UA" sz="2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                           на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площі 1 га </a:t>
            </a:r>
            <a:endParaRPr lang="uk-UA" sz="2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                                                               у 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двократній повторності.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733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/>
          <p:nvPr/>
        </p:nvGraphicFramePr>
        <p:xfrm>
          <a:off x="1524001" y="928688"/>
          <a:ext cx="9083675" cy="592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Worksheet" r:id="rId3" imgW="6400800" imgH="3603625" progId="Excel.Sheet.8">
                  <p:embed/>
                </p:oleObj>
              </mc:Choice>
              <mc:Fallback>
                <p:oleObj name="Worksheet" r:id="rId3" imgW="6400800" imgH="3603625" progId="Excel.Sheet.8">
                  <p:embed/>
                  <p:pic>
                    <p:nvPicPr>
                      <p:cNvPr id="0" name="Изображение 207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928688"/>
                        <a:ext cx="9083675" cy="5929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Прямоугольник 2"/>
          <p:cNvSpPr>
            <a:spLocks noChangeArrowheads="1"/>
          </p:cNvSpPr>
          <p:nvPr/>
        </p:nvSpPr>
        <p:spPr bwMode="auto">
          <a:xfrm>
            <a:off x="1845065" y="214313"/>
            <a:ext cx="8422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ДИНАМІКА НАДХОДЖЕННЯ ЗАЯВОК НА СОРТИ РОСЛИН </a:t>
            </a:r>
            <a:endParaRPr lang="ru-RU" altLang="ru-RU" sz="20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4" cstate="print"/>
          <a:srcRect l="21735" t="33472" r="18401" b="31760"/>
          <a:stretch>
            <a:fillRect/>
          </a:stretch>
        </p:blipFill>
        <p:spPr bwMode="auto">
          <a:xfrm>
            <a:off x="273851" y="5179231"/>
            <a:ext cx="1357290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5" cstate="print"/>
          <a:srcRect t="20548"/>
          <a:stretch>
            <a:fillRect/>
          </a:stretch>
        </p:blipFill>
        <p:spPr bwMode="auto">
          <a:xfrm>
            <a:off x="238132" y="3536157"/>
            <a:ext cx="135729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6" cstate="print"/>
          <a:srcRect t="39710" r="-205" b="25167"/>
          <a:stretch>
            <a:fillRect/>
          </a:stretch>
        </p:blipFill>
        <p:spPr bwMode="auto">
          <a:xfrm>
            <a:off x="202414" y="0"/>
            <a:ext cx="1428727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2014\Фото\Новая папка\DSCN1768.jpg"/>
          <p:cNvPicPr>
            <a:picLocks noChangeAspect="1" noChangeArrowheads="1"/>
          </p:cNvPicPr>
          <p:nvPr/>
        </p:nvPicPr>
        <p:blipFill>
          <a:blip r:embed="rId7" cstate="print"/>
          <a:srcRect t="27083" b="14432"/>
          <a:stretch>
            <a:fillRect/>
          </a:stretch>
        </p:blipFill>
        <p:spPr bwMode="auto">
          <a:xfrm>
            <a:off x="238148" y="1857364"/>
            <a:ext cx="1285852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074" name="Содержимое 3"/>
          <p:cNvGraphicFramePr>
            <a:graphicFrameLocks noGrp="1"/>
          </p:cNvGraphicFramePr>
          <p:nvPr/>
        </p:nvGraphicFramePr>
        <p:xfrm>
          <a:off x="2417762" y="1473958"/>
          <a:ext cx="9141891" cy="531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r:id="rId8" imgW="8284210" imgH="4742815" progId="Excel.Chart.8">
                  <p:embed/>
                </p:oleObj>
              </mc:Choice>
              <mc:Fallback>
                <p:oleObj r:id="rId8" imgW="8284210" imgH="4742815" progId="Excel.Chart.8">
                  <p:embed/>
                  <p:pic>
                    <p:nvPicPr>
                      <p:cNvPr id="0" name="Изображение 310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762" y="1473958"/>
                        <a:ext cx="9141891" cy="53189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Прямоугольник 8"/>
          <p:cNvSpPr>
            <a:spLocks noChangeArrowheads="1"/>
          </p:cNvSpPr>
          <p:nvPr/>
        </p:nvSpPr>
        <p:spPr bwMode="auto">
          <a:xfrm>
            <a:off x="2279176" y="357189"/>
            <a:ext cx="940330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Ефективність наукових  установ з селекції пшениці озимої</a:t>
            </a:r>
            <a:endParaRPr lang="ru-RU" altLang="ru-RU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 descr="http://a7d.com.ua/uploads/posts/2009-06/1246010978_6-2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3" b="14999"/>
          <a:stretch>
            <a:fillRect/>
          </a:stretch>
        </p:blipFill>
        <p:spPr bwMode="auto">
          <a:xfrm>
            <a:off x="2238376" y="1285875"/>
            <a:ext cx="8143875" cy="52149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Прямоугольник 2"/>
          <p:cNvSpPr>
            <a:spLocks noChangeArrowheads="1"/>
          </p:cNvSpPr>
          <p:nvPr/>
        </p:nvSpPr>
        <p:spPr bwMode="auto">
          <a:xfrm>
            <a:off x="2738439" y="357188"/>
            <a:ext cx="61436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>
                <a:solidFill>
                  <a:srgbClr val="0000FF"/>
                </a:solidFill>
              </a:rPr>
              <a:t>КВАЛІФІКАЦІЙНА ЕКСПЕРТИЗА  </a:t>
            </a:r>
            <a:r>
              <a:rPr lang="uk-UA" altLang="ru-RU" sz="2800">
                <a:solidFill>
                  <a:srgbClr val="FF0000"/>
                </a:solidFill>
              </a:rPr>
              <a:t>DUS і VCU test </a:t>
            </a:r>
            <a:r>
              <a:rPr lang="uk-UA" altLang="ru-RU" sz="2800"/>
              <a:t/>
            </a:r>
            <a:br>
              <a:rPr lang="uk-UA" altLang="ru-RU" sz="2800"/>
            </a:br>
            <a:endParaRPr lang="uk-UA" altLang="ru-RU" sz="2800"/>
          </a:p>
        </p:txBody>
      </p:sp>
      <p:pic>
        <p:nvPicPr>
          <p:cNvPr id="38916" name="Picture 6" descr="cylinder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2452688" y="2071688"/>
            <a:ext cx="3186112" cy="36004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cylinder0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810375" y="2000250"/>
            <a:ext cx="3086100" cy="3562350"/>
          </a:xfrm>
          <a:solidFill>
            <a:srgbClr val="006600"/>
          </a:solidFill>
        </p:spPr>
      </p:pic>
      <p:sp>
        <p:nvSpPr>
          <p:cNvPr id="38918" name="AutoShape 9"/>
          <p:cNvSpPr>
            <a:spLocks noChangeArrowheads="1"/>
          </p:cNvSpPr>
          <p:nvPr/>
        </p:nvSpPr>
        <p:spPr bwMode="blackGray">
          <a:xfrm rot="-2456870" flipH="1" flipV="1">
            <a:off x="3979864" y="1619250"/>
            <a:ext cx="1952625" cy="630238"/>
          </a:xfrm>
          <a:prstGeom prst="rightArrow">
            <a:avLst>
              <a:gd name="adj1" fmla="val 46509"/>
              <a:gd name="adj2" fmla="val 46158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C0C0C0"/>
              </a:solidFill>
            </a:endParaRPr>
          </a:p>
        </p:txBody>
      </p:sp>
      <p:sp>
        <p:nvSpPr>
          <p:cNvPr id="38919" name="AutoShape 10"/>
          <p:cNvSpPr>
            <a:spLocks noChangeArrowheads="1"/>
          </p:cNvSpPr>
          <p:nvPr/>
        </p:nvSpPr>
        <p:spPr bwMode="blackGray">
          <a:xfrm rot="-9047795" flipH="1" flipV="1">
            <a:off x="6115051" y="1492251"/>
            <a:ext cx="1952625" cy="587375"/>
          </a:xfrm>
          <a:prstGeom prst="rightArrow">
            <a:avLst>
              <a:gd name="adj1" fmla="val 46509"/>
              <a:gd name="adj2" fmla="val 42062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C0C0C0"/>
              </a:solidFill>
            </a:endParaRPr>
          </a:p>
        </p:txBody>
      </p:sp>
      <p:sp>
        <p:nvSpPr>
          <p:cNvPr id="38920" name="Прямоугольник 7"/>
          <p:cNvSpPr>
            <a:spLocks noChangeArrowheads="1"/>
          </p:cNvSpPr>
          <p:nvPr/>
        </p:nvSpPr>
        <p:spPr bwMode="auto">
          <a:xfrm>
            <a:off x="3381375" y="3857626"/>
            <a:ext cx="1779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0000FF"/>
                </a:solidFill>
              </a:rPr>
              <a:t>ЕКСПЕРТИЗА </a:t>
            </a:r>
          </a:p>
          <a:p>
            <a:pPr eaLnBrk="1" hangingPunct="1"/>
            <a:r>
              <a:rPr lang="uk-UA" altLang="ru-RU">
                <a:solidFill>
                  <a:srgbClr val="0000FF"/>
                </a:solidFill>
              </a:rPr>
              <a:t>В ЗАКЛАДАХ</a:t>
            </a:r>
          </a:p>
          <a:p>
            <a:pPr eaLnBrk="1" hangingPunct="1"/>
            <a:r>
              <a:rPr lang="uk-UA" altLang="ru-RU">
                <a:solidFill>
                  <a:srgbClr val="0000FF"/>
                </a:solidFill>
              </a:rPr>
              <a:t> ЕКСПЕРТИЗИ</a:t>
            </a:r>
            <a:endParaRPr lang="ru-RU" altLang="ru-RU">
              <a:solidFill>
                <a:srgbClr val="0000FF"/>
              </a:solidFill>
            </a:endParaRPr>
          </a:p>
        </p:txBody>
      </p:sp>
      <p:sp>
        <p:nvSpPr>
          <p:cNvPr id="38921" name="Прямоугольник 8"/>
          <p:cNvSpPr>
            <a:spLocks noChangeArrowheads="1"/>
          </p:cNvSpPr>
          <p:nvPr/>
        </p:nvSpPr>
        <p:spPr bwMode="auto">
          <a:xfrm>
            <a:off x="7310438" y="3857626"/>
            <a:ext cx="1928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0000FF"/>
                </a:solidFill>
              </a:rPr>
              <a:t>ЕКСПЕРТИЗА </a:t>
            </a:r>
          </a:p>
          <a:p>
            <a:pPr eaLnBrk="1" hangingPunct="1"/>
            <a:r>
              <a:rPr lang="uk-UA" altLang="ru-RU">
                <a:solidFill>
                  <a:srgbClr val="0000FF"/>
                </a:solidFill>
              </a:rPr>
              <a:t>НА ПОЛЯХ</a:t>
            </a:r>
          </a:p>
          <a:p>
            <a:pPr eaLnBrk="1" hangingPunct="1"/>
            <a:r>
              <a:rPr lang="uk-UA" altLang="ru-RU">
                <a:solidFill>
                  <a:srgbClr val="0000FF"/>
                </a:solidFill>
              </a:rPr>
              <a:t> ЗАЯВНИКА</a:t>
            </a:r>
            <a:endParaRPr lang="ru-RU" altLang="ru-RU">
              <a:solidFill>
                <a:srgbClr val="0000FF"/>
              </a:solidFill>
            </a:endParaRPr>
          </a:p>
        </p:txBody>
      </p:sp>
      <p:pic>
        <p:nvPicPr>
          <p:cNvPr id="38922" name="Picture 50" descr="\\Anna_voloshina\Почта\emblnew(inst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2" cstate="print"/>
          <a:srcRect t="39710" r="-205" b="25167"/>
          <a:stretch>
            <a:fillRect/>
          </a:stretch>
        </p:blipFill>
        <p:spPr bwMode="auto">
          <a:xfrm>
            <a:off x="333220" y="5643578"/>
            <a:ext cx="1428727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3" cstate="print"/>
          <a:srcRect l="21735" t="33472" r="18401" b="31760"/>
          <a:stretch>
            <a:fillRect/>
          </a:stretch>
        </p:blipFill>
        <p:spPr bwMode="auto">
          <a:xfrm>
            <a:off x="309586" y="4452968"/>
            <a:ext cx="1357290" cy="10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2014\Фото\Новая папка\DSCN1768.jpg"/>
          <p:cNvPicPr>
            <a:picLocks noChangeAspect="1" noChangeArrowheads="1"/>
          </p:cNvPicPr>
          <p:nvPr/>
        </p:nvPicPr>
        <p:blipFill>
          <a:blip r:embed="rId4" cstate="print"/>
          <a:srcRect t="27083" b="14432"/>
          <a:stretch>
            <a:fillRect/>
          </a:stretch>
        </p:blipFill>
        <p:spPr bwMode="auto">
          <a:xfrm>
            <a:off x="381024" y="3255520"/>
            <a:ext cx="1285852" cy="928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5" cstate="print"/>
          <a:srcRect t="20548"/>
          <a:stretch>
            <a:fillRect/>
          </a:stretch>
        </p:blipFill>
        <p:spPr bwMode="auto">
          <a:xfrm>
            <a:off x="309586" y="2121562"/>
            <a:ext cx="135729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481262" y="1500175"/>
          <a:ext cx="8186738" cy="483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9943" name="Прямоугольник 2"/>
          <p:cNvSpPr>
            <a:spLocks noChangeArrowheads="1"/>
          </p:cNvSpPr>
          <p:nvPr/>
        </p:nvSpPr>
        <p:spPr bwMode="auto">
          <a:xfrm>
            <a:off x="2809875" y="0"/>
            <a:ext cx="7429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Критерії </a:t>
            </a:r>
            <a:br>
              <a:rPr lang="uk-UA" alt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uk-UA" altLang="ru-RU" sz="24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занесення до Державного реєстру сортів рослин, придатних для поширення в Україні </a:t>
            </a:r>
            <a:endParaRPr lang="ru-RU" alt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Picture 5" descr="G:\Victor SCHWARTAU\ZIV2014\1.ИФРГ НАНУ\1.Відділ ЖИВЛЕННЯ\ДОГОВОРИ2013\БАСФ\1\Рис. 1 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586" y="0"/>
            <a:ext cx="1214414" cy="100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D:\ЛЕЩУК\Досліди 2014\ЗАПОРІЖЖЯ 2014\Запоріжжя перевірка 2013\фото\104NIKON\DSCN4807.JPG"/>
          <p:cNvPicPr>
            <a:picLocks noChangeAspect="1" noChangeArrowheads="1"/>
          </p:cNvPicPr>
          <p:nvPr/>
        </p:nvPicPr>
        <p:blipFill>
          <a:blip r:embed="rId12" cstate="print"/>
          <a:srcRect t="17949"/>
          <a:stretch>
            <a:fillRect/>
          </a:stretch>
        </p:blipFill>
        <p:spPr bwMode="auto">
          <a:xfrm>
            <a:off x="333220" y="931016"/>
            <a:ext cx="1222478" cy="114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736692" y="76200"/>
            <a:ext cx="10513830" cy="1320800"/>
          </a:xfrm>
        </p:spPr>
        <p:txBody>
          <a:bodyPr/>
          <a:lstStyle/>
          <a:p>
            <a:pPr algn="ctr"/>
            <a:r>
              <a:rPr lang="uk-UA" altLang="ru-RU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Аналіз  Державного реєстру сортів рослин, придатних для поширення в Україні, </a:t>
            </a:r>
            <a:r>
              <a:rPr lang="uk-UA" altLang="ru-RU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2018 </a:t>
            </a:r>
            <a:r>
              <a:rPr lang="uk-UA" altLang="ru-RU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рік</a:t>
            </a:r>
            <a:endParaRPr lang="ru-RU" altLang="ru-RU" sz="28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124" name="Содержимое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altLang="ru-RU" sz="2000"/>
          </a:p>
          <a:p>
            <a:endParaRPr lang="ru-RU" altLang="ru-RU" sz="2000"/>
          </a:p>
        </p:txBody>
      </p:sp>
      <p:graphicFrame>
        <p:nvGraphicFramePr>
          <p:cNvPr id="5122" name="Диаграмма 21"/>
          <p:cNvGraphicFramePr/>
          <p:nvPr/>
        </p:nvGraphicFramePr>
        <p:xfrm>
          <a:off x="677334" y="1397000"/>
          <a:ext cx="11100684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r:id="rId3" imgW="8497570" imgH="5175250" progId="Excel.Chart.8">
                  <p:embed/>
                </p:oleObj>
              </mc:Choice>
              <mc:Fallback>
                <p:oleObj r:id="rId3" imgW="8497570" imgH="5175250" progId="Excel.Chart.8">
                  <p:embed/>
                  <p:pic>
                    <p:nvPicPr>
                      <p:cNvPr id="0" name="Изображение 412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34" y="1397000"/>
                        <a:ext cx="11100684" cy="5175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5667376" y="3143250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FFFF00"/>
                </a:solidFill>
                <a:latin typeface="Calibri" panose="020F0502020204030204" charset="0"/>
              </a:rPr>
              <a:t>2813</a:t>
            </a:r>
            <a:endParaRPr lang="ru-RU" altLang="ru-RU">
              <a:solidFill>
                <a:srgbClr val="FFFF00"/>
              </a:solidFill>
              <a:latin typeface="Calibri" panose="020F0502020204030204" charset="0"/>
            </a:endParaRP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2952750" y="4500564"/>
            <a:ext cx="571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600">
                <a:solidFill>
                  <a:srgbClr val="FFFF00"/>
                </a:solidFill>
                <a:latin typeface="Calibri" panose="020F0502020204030204" charset="0"/>
              </a:rPr>
              <a:t>436</a:t>
            </a:r>
            <a:endParaRPr lang="ru-RU" altLang="ru-RU" sz="1600">
              <a:solidFill>
                <a:srgbClr val="FFFF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95785" y="0"/>
          <a:ext cx="1134129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Диаграмма" r:id="rId3" imgW="10650220" imgH="7336790" progId="Excel.Chart.8">
                  <p:embed/>
                </p:oleObj>
              </mc:Choice>
              <mc:Fallback>
                <p:oleObj name="Диаграмма" r:id="rId3" imgW="10650220" imgH="7336790" progId="Excel.Chart.8">
                  <p:embed/>
                  <p:pic>
                    <p:nvPicPr>
                      <p:cNvPr id="0" name="Изображение 5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785" y="0"/>
                        <a:ext cx="1134129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279650" y="4941889"/>
            <a:ext cx="6477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1600" b="1" i="1"/>
              <a:t>5794</a:t>
            </a:r>
            <a:endParaRPr lang="ru-RU" sz="1600" b="1" i="1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079875" y="486886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079875" y="4941889"/>
            <a:ext cx="6477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1600" b="1" i="1"/>
              <a:t>7058</a:t>
            </a:r>
            <a:endParaRPr lang="ru-RU" sz="1600" b="1" i="1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808664" y="4941888"/>
            <a:ext cx="719137" cy="33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1600" b="1" i="1"/>
              <a:t>7110</a:t>
            </a:r>
            <a:endParaRPr lang="ru-RU" sz="1600" b="1" i="1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608888" y="4941889"/>
            <a:ext cx="6477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1600" b="1" i="1"/>
              <a:t>7509</a:t>
            </a:r>
            <a:endParaRPr lang="ru-RU" sz="1600" b="1" i="1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9409113" y="4941889"/>
            <a:ext cx="6477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1600" b="1" i="1" dirty="0"/>
              <a:t>9339</a:t>
            </a:r>
            <a:endParaRPr lang="ru-RU" sz="1600" b="1" i="1" dirty="0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1774825" y="4149725"/>
            <a:ext cx="87137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063751" y="3860800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60%</a:t>
            </a:r>
            <a:endParaRPr lang="ru-RU" altLang="ru-RU" sz="1400" b="1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566988" y="3860800"/>
            <a:ext cx="576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40%</a:t>
            </a:r>
            <a:endParaRPr lang="ru-RU" altLang="ru-RU" sz="1400" b="1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63976" y="3860800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52%</a:t>
            </a:r>
            <a:endParaRPr lang="ru-RU" altLang="ru-RU" sz="1400" b="1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367213" y="3860800"/>
            <a:ext cx="576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48%</a:t>
            </a:r>
            <a:endParaRPr lang="ru-RU" altLang="ru-RU" sz="1400" b="1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5591176" y="3860800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53%</a:t>
            </a:r>
            <a:endParaRPr lang="ru-RU" altLang="ru-RU" sz="1400" b="1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6167438" y="3860800"/>
            <a:ext cx="576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47%</a:t>
            </a:r>
            <a:endParaRPr lang="ru-RU" altLang="ru-RU" sz="1400" b="1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7248525" y="378936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7391400" y="3860800"/>
            <a:ext cx="647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48%</a:t>
            </a:r>
            <a:endParaRPr lang="ru-RU" altLang="ru-RU" sz="1400" b="1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7967663" y="3860800"/>
            <a:ext cx="576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52%</a:t>
            </a:r>
            <a:endParaRPr lang="ru-RU" altLang="ru-RU" sz="1400" b="1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9191626" y="3860800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51%</a:t>
            </a:r>
            <a:endParaRPr lang="ru-RU" altLang="ru-RU" sz="1400" b="1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9696451" y="3860800"/>
            <a:ext cx="576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 b="1"/>
              <a:t>49%</a:t>
            </a:r>
            <a:endParaRPr lang="ru-RU" altLang="ru-RU" sz="14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296537" y="274638"/>
            <a:ext cx="10385947" cy="1143000"/>
          </a:xfrm>
        </p:spPr>
        <p:txBody>
          <a:bodyPr/>
          <a:lstStyle/>
          <a:p>
            <a:pPr algn="ctr"/>
            <a:r>
              <a:rPr lang="uk-UA" altLang="ru-RU" sz="27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Динаміка урожайності сортів пшениці озимої за результатами експертизи на ПСП</a:t>
            </a:r>
            <a:endParaRPr lang="ru-RU" altLang="ru-RU" sz="27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381250" y="1285876"/>
          <a:ext cx="7215188" cy="457250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43125"/>
                <a:gridCol w="2857501"/>
                <a:gridCol w="2214562"/>
              </a:tblGrid>
              <a:tr h="640177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Роки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39" marR="91439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Сорт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39" marR="91439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Урожайність </a:t>
                      </a:r>
                    </a:p>
                    <a:p>
                      <a:pPr algn="ctr"/>
                      <a:r>
                        <a:rPr lang="uk-UA" sz="20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т/га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39" marR="91439" marT="45727" marB="45727" anchor="ctr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1937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Українка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1,2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1950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Одеська</a:t>
                      </a:r>
                      <a:r>
                        <a:rPr lang="uk-UA" sz="2000" baseline="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 3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2,2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1959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Безоста 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3,1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1969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Одеська</a:t>
                      </a:r>
                      <a:r>
                        <a:rPr lang="uk-UA" sz="2000" baseline="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 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4,2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1980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Дніпровська 846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4,9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1990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Альбатрос одеський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5,7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2000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Ніконія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6,3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2010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Епоха одеська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8,4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  <a:tr h="39630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2015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Маланка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10,4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/>
                </a:tc>
              </a:tr>
            </a:tbl>
          </a:graphicData>
        </a:graphic>
      </p:graphicFrame>
      <p:pic>
        <p:nvPicPr>
          <p:cNvPr id="5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2" cstate="print"/>
          <a:srcRect l="21735" t="33472" r="18401" b="31760"/>
          <a:stretch>
            <a:fillRect/>
          </a:stretch>
        </p:blipFill>
        <p:spPr bwMode="auto">
          <a:xfrm>
            <a:off x="296405" y="846138"/>
            <a:ext cx="2000264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3" cstate="print"/>
          <a:srcRect t="20548"/>
          <a:stretch>
            <a:fillRect/>
          </a:stretch>
        </p:blipFill>
        <p:spPr bwMode="auto">
          <a:xfrm>
            <a:off x="367843" y="3958505"/>
            <a:ext cx="1857388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4" cstate="print"/>
          <a:srcRect t="39710" r="-205" b="25167"/>
          <a:stretch>
            <a:fillRect/>
          </a:stretch>
        </p:blipFill>
        <p:spPr bwMode="auto">
          <a:xfrm>
            <a:off x="296405" y="2348069"/>
            <a:ext cx="2000264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3" cstate="print"/>
          <a:srcRect t="39710" r="-205" b="25167"/>
          <a:stretch>
            <a:fillRect/>
          </a:stretch>
        </p:blipFill>
        <p:spPr bwMode="auto">
          <a:xfrm>
            <a:off x="559627" y="142852"/>
            <a:ext cx="1428728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2241550" y="404813"/>
            <a:ext cx="9632002" cy="1143000"/>
          </a:xfrm>
        </p:spPr>
        <p:txBody>
          <a:bodyPr anchor="t"/>
          <a:lstStyle/>
          <a:p>
            <a:pPr algn="ctr"/>
            <a:r>
              <a:rPr lang="uk-UA" altLang="ru-RU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Сучасні методи та напрями селекції рослин забезпечують:</a:t>
            </a:r>
            <a:endParaRPr lang="en-US" altLang="ru-RU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7321" y="1547814"/>
            <a:ext cx="4676353" cy="4452938"/>
          </a:xfrm>
          <a:solidFill>
            <a:schemeClr val="accent4">
              <a:lumMod val="50000"/>
            </a:schemeClr>
          </a:solidFill>
          <a:ln w="38100">
            <a:solidFill>
              <a:srgbClr val="0099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Урожайність /</a:t>
            </a:r>
            <a:r>
              <a:rPr lang="uk-UA" sz="2000" dirty="0">
                <a:solidFill>
                  <a:schemeClr val="bg1"/>
                </a:solidFill>
                <a:latin typeface="Arial Black" panose="020B0A04020102020204" pitchFamily="34" charset="0"/>
              </a:rPr>
              <a:t>динаміка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Прибутковість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Стійкість проти збудників хвороб і шкідників </a:t>
            </a:r>
          </a:p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Стійкість до абіотичних стресів</a:t>
            </a:r>
          </a:p>
          <a:p>
            <a:pPr>
              <a:defRPr/>
            </a:pPr>
            <a:r>
              <a:rPr lang="uk-UA" sz="2000" dirty="0">
                <a:solidFill>
                  <a:schemeClr val="bg1"/>
                </a:solidFill>
                <a:latin typeface="Arial Black" panose="020B0A04020102020204" pitchFamily="34" charset="0"/>
              </a:rPr>
              <a:t>Потенціал  продуктивності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Якість  продукції</a:t>
            </a:r>
          </a:p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Ефективність на виході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644544" y="1547812"/>
            <a:ext cx="5119826" cy="4452939"/>
          </a:xfrm>
          <a:solidFill>
            <a:schemeClr val="accent4">
              <a:lumMod val="50000"/>
            </a:schemeClr>
          </a:solidFill>
          <a:ln w="38100">
            <a:solidFill>
              <a:srgbClr val="0099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Харчові якості й безпечність продукції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Якість зберігання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uk-UA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Оптимальна собівартість</a:t>
            </a:r>
            <a:endParaRPr lang="en-US" sz="2400" u="sng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defRPr/>
            </a:pPr>
            <a:r>
              <a:rPr lang="uk-UA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Більш ефективне використання земель</a:t>
            </a:r>
          </a:p>
          <a:p>
            <a:pPr>
              <a:defRPr/>
            </a:pPr>
            <a:r>
              <a:rPr lang="uk-UA" sz="2400" u="sng" dirty="0">
                <a:solidFill>
                  <a:schemeClr val="bg1"/>
                </a:solidFill>
                <a:latin typeface="Arial Black" panose="020B0A04020102020204" pitchFamily="34" charset="0"/>
              </a:rPr>
              <a:t>Економічна доцільність</a:t>
            </a:r>
            <a:endParaRPr lang="en-US" sz="2400" u="sng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Нові ринки, конкурентна здатність сорту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endParaRPr lang="en-US" sz="2400" u="sng" dirty="0">
              <a:solidFill>
                <a:srgbClr val="00863D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 rot="5400000">
            <a:off x="4524375" y="3857625"/>
            <a:ext cx="40005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4" cstate="print"/>
          <a:srcRect l="21735" t="33472" r="18401" b="31760"/>
          <a:stretch>
            <a:fillRect/>
          </a:stretch>
        </p:blipFill>
        <p:spPr bwMode="auto">
          <a:xfrm>
            <a:off x="570196" y="2488419"/>
            <a:ext cx="1357290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5" cstate="print"/>
          <a:srcRect t="20548"/>
          <a:stretch>
            <a:fillRect/>
          </a:stretch>
        </p:blipFill>
        <p:spPr bwMode="auto">
          <a:xfrm>
            <a:off x="550031" y="4555816"/>
            <a:ext cx="135729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739664" y="1382501"/>
            <a:ext cx="4219811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8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Право селекціонера</a:t>
            </a:r>
            <a:endParaRPr lang="de-DE" alt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en-US" altLang="ru-RU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400" dirty="0">
                <a:solidFill>
                  <a:srgbClr val="3333FF"/>
                </a:solidFill>
                <a:latin typeface="Arial Black" panose="020B0A04020102020204" pitchFamily="34" charset="0"/>
              </a:rPr>
              <a:t>Відмінність</a:t>
            </a:r>
            <a:endParaRPr lang="de-DE" altLang="ru-RU" sz="2400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400" dirty="0">
                <a:solidFill>
                  <a:srgbClr val="3333FF"/>
                </a:solidFill>
                <a:latin typeface="Arial Black" panose="020B0A04020102020204" pitchFamily="34" charset="0"/>
              </a:rPr>
              <a:t>Однорідність</a:t>
            </a:r>
            <a:endParaRPr lang="de-DE" altLang="ru-RU" sz="2400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400" dirty="0">
                <a:solidFill>
                  <a:srgbClr val="3333FF"/>
                </a:solidFill>
                <a:latin typeface="Arial Black" panose="020B0A04020102020204" pitchFamily="34" charset="0"/>
              </a:rPr>
              <a:t>Стабільність</a:t>
            </a:r>
            <a:endParaRPr lang="de-DE" altLang="ru-RU" sz="2400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uk-UA" alt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Новизна</a:t>
            </a:r>
            <a:endParaRPr lang="de-DE" alt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Назва</a:t>
            </a:r>
            <a:endParaRPr lang="de-DE" alt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de-DE" altLang="ru-RU" dirty="0">
              <a:latin typeface="Arial Black" panose="020B0A04020102020204" pitchFamily="34" charset="0"/>
            </a:endParaRPr>
          </a:p>
          <a:p>
            <a:pPr eaLnBrk="1" hangingPunct="1"/>
            <a:endParaRPr lang="de-DE" altLang="ru-RU" dirty="0"/>
          </a:p>
          <a:p>
            <a:pPr eaLnBrk="1" hangingPunct="1"/>
            <a:endParaRPr lang="de-DE" altLang="ru-RU" dirty="0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7209702" y="1332914"/>
            <a:ext cx="3665869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270" algn="l"/>
                <a:tab pos="71501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4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Реєстр сортів рослин </a:t>
            </a:r>
            <a:r>
              <a:rPr lang="uk-UA" altLang="ru-RU" sz="2400" b="1" u="sng" dirty="0">
                <a:solidFill>
                  <a:srgbClr val="990033"/>
                </a:solidFill>
                <a:latin typeface="Arial Black" panose="020B0A04020102020204" pitchFamily="34" charset="0"/>
              </a:rPr>
              <a:t> </a:t>
            </a:r>
            <a:endParaRPr lang="de-DE" altLang="ru-RU" sz="2400" dirty="0">
              <a:solidFill>
                <a:srgbClr val="990033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uk-UA" altLang="ru-RU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dirty="0">
                <a:solidFill>
                  <a:srgbClr val="3333FF"/>
                </a:solidFill>
                <a:latin typeface="Arial Black" panose="020B0A04020102020204" pitchFamily="34" charset="0"/>
              </a:rPr>
              <a:t>	</a:t>
            </a:r>
            <a:r>
              <a:rPr lang="uk-UA" altLang="ru-RU" sz="2400" dirty="0">
                <a:solidFill>
                  <a:srgbClr val="3333FF"/>
                </a:solidFill>
                <a:latin typeface="Arial Black" panose="020B0A04020102020204" pitchFamily="34" charset="0"/>
              </a:rPr>
              <a:t>    Відмінність</a:t>
            </a:r>
            <a:endParaRPr lang="de-DE" altLang="ru-RU" sz="2400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400" dirty="0">
                <a:solidFill>
                  <a:srgbClr val="3333FF"/>
                </a:solidFill>
                <a:latin typeface="Arial Black" panose="020B0A04020102020204" pitchFamily="34" charset="0"/>
              </a:rPr>
              <a:t>	    Однорідність</a:t>
            </a:r>
            <a:endParaRPr lang="de-DE" altLang="ru-RU" sz="2400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400" dirty="0">
                <a:solidFill>
                  <a:srgbClr val="3333FF"/>
                </a:solidFill>
                <a:latin typeface="Arial Black" panose="020B0A04020102020204" pitchFamily="34" charset="0"/>
              </a:rPr>
              <a:t>	    Стабільність</a:t>
            </a:r>
            <a:endParaRPr lang="de-DE" altLang="ru-RU" sz="2400" dirty="0">
              <a:solidFill>
                <a:srgbClr val="3333FF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de-DE" altLang="ru-RU" dirty="0">
              <a:solidFill>
                <a:schemeClr val="bg2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	</a:t>
            </a:r>
            <a:r>
              <a:rPr lang="uk-UA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 Господарська 	     </a:t>
            </a:r>
          </a:p>
          <a:p>
            <a:pPr eaLnBrk="1" hangingPunct="1"/>
            <a:r>
              <a:rPr lang="uk-UA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цінність</a:t>
            </a:r>
            <a:r>
              <a:rPr lang="en-US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de-DE" alt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/>
            <a:r>
              <a:rPr lang="uk-UA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Назва</a:t>
            </a:r>
            <a:endParaRPr lang="de-DE" alt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/>
            <a:endParaRPr lang="de-DE" altLang="ru-RU" dirty="0"/>
          </a:p>
          <a:p>
            <a:pPr eaLnBrk="1" hangingPunct="1"/>
            <a:endParaRPr lang="de-DE" altLang="ru-RU" dirty="0"/>
          </a:p>
          <a:p>
            <a:pPr eaLnBrk="1" hangingPunct="1"/>
            <a:endParaRPr lang="de-DE" altLang="ru-RU" dirty="0"/>
          </a:p>
        </p:txBody>
      </p:sp>
      <p:sp>
        <p:nvSpPr>
          <p:cNvPr id="1327109" name="Text Box 5"/>
          <p:cNvSpPr txBox="1">
            <a:spLocks noChangeArrowheads="1"/>
          </p:cNvSpPr>
          <p:nvPr/>
        </p:nvSpPr>
        <p:spPr bwMode="auto">
          <a:xfrm>
            <a:off x="4881789" y="2570163"/>
            <a:ext cx="2057400" cy="6572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b="1" dirty="0">
                <a:solidFill>
                  <a:srgbClr val="00863D"/>
                </a:solidFill>
                <a:latin typeface="Arial" panose="020B0604020202020204" pitchFamily="34" charset="0"/>
              </a:rPr>
              <a:t>Експертиза на ВОС</a:t>
            </a:r>
            <a:endParaRPr lang="de-DE" b="1" dirty="0">
              <a:solidFill>
                <a:srgbClr val="00863D"/>
              </a:solidFill>
              <a:latin typeface="Arial" panose="020B0604020202020204" pitchFamily="34" charset="0"/>
            </a:endParaRPr>
          </a:p>
        </p:txBody>
      </p:sp>
      <p:sp>
        <p:nvSpPr>
          <p:cNvPr id="1327110" name="Text Box 6"/>
          <p:cNvSpPr txBox="1">
            <a:spLocks noChangeArrowheads="1"/>
          </p:cNvSpPr>
          <p:nvPr/>
        </p:nvSpPr>
        <p:spPr bwMode="auto">
          <a:xfrm>
            <a:off x="4881789" y="3592512"/>
            <a:ext cx="2057400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3333FF"/>
                </a:solidFill>
                <a:latin typeface="Arial" panose="020B0604020202020204" pitchFamily="34" charset="0"/>
              </a:rPr>
              <a:t>ПСП випробування</a:t>
            </a:r>
            <a:endParaRPr lang="de-DE" b="1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AutoShape 7"/>
          <p:cNvSpPr/>
          <p:nvPr/>
        </p:nvSpPr>
        <p:spPr bwMode="auto">
          <a:xfrm>
            <a:off x="4241884" y="2236788"/>
            <a:ext cx="193675" cy="2286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158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5" name="AutoShape 8"/>
          <p:cNvSpPr/>
          <p:nvPr/>
        </p:nvSpPr>
        <p:spPr bwMode="auto">
          <a:xfrm flipH="1">
            <a:off x="7422818" y="2237618"/>
            <a:ext cx="214313" cy="2143125"/>
          </a:xfrm>
          <a:prstGeom prst="rightBrace">
            <a:avLst>
              <a:gd name="adj1" fmla="val 33333"/>
              <a:gd name="adj2" fmla="val 50000"/>
            </a:avLst>
          </a:prstGeom>
          <a:noFill/>
          <a:ln w="158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6" name="AutoShape 9"/>
          <p:cNvSpPr>
            <a:spLocks noChangeArrowheads="1"/>
          </p:cNvSpPr>
          <p:nvPr/>
        </p:nvSpPr>
        <p:spPr bwMode="auto">
          <a:xfrm>
            <a:off x="4487863" y="3227388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7" name="AutoShape 10"/>
          <p:cNvSpPr>
            <a:spLocks noChangeArrowheads="1"/>
          </p:cNvSpPr>
          <p:nvPr/>
        </p:nvSpPr>
        <p:spPr bwMode="auto">
          <a:xfrm flipH="1">
            <a:off x="7031630" y="2857116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8" name="AutoShape 11"/>
          <p:cNvSpPr>
            <a:spLocks noChangeArrowheads="1"/>
          </p:cNvSpPr>
          <p:nvPr/>
        </p:nvSpPr>
        <p:spPr bwMode="auto">
          <a:xfrm flipH="1">
            <a:off x="7031630" y="3915568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139" name="Text Box 12"/>
          <p:cNvSpPr txBox="1">
            <a:spLocks noChangeArrowheads="1"/>
          </p:cNvSpPr>
          <p:nvPr/>
        </p:nvSpPr>
        <p:spPr bwMode="auto">
          <a:xfrm>
            <a:off x="1214652" y="1"/>
            <a:ext cx="102221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3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Державна </a:t>
            </a:r>
            <a:r>
              <a:rPr lang="uk-UA" alt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реєстрація сорту та прав селекціонера</a:t>
            </a:r>
            <a:endParaRPr lang="de-DE" altLang="ru-RU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5" descr="G:\Victor SCHWARTAU\ZIV2014\1.ИФРГ НАНУ\1.Відділ ЖИВЛЕННЯ\ДОГОВОРИ2013\БАСФ\1\Рис. 1 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9943" y="5309430"/>
            <a:ext cx="142875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D:\ЛЕЩУК\Досліди 2014\ЗАПОРІЖЖЯ 2014\Запоріжжя перевірка 2013\фото\104NIKON\DSCN4807.JPG"/>
          <p:cNvPicPr>
            <a:picLocks noChangeAspect="1" noChangeArrowheads="1"/>
          </p:cNvPicPr>
          <p:nvPr/>
        </p:nvPicPr>
        <p:blipFill>
          <a:blip r:embed="rId3"/>
          <a:srcRect t="17949"/>
          <a:stretch>
            <a:fillRect/>
          </a:stretch>
        </p:blipFill>
        <p:spPr bwMode="auto">
          <a:xfrm>
            <a:off x="5339438" y="5451548"/>
            <a:ext cx="142875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4"/>
          <a:srcRect t="39710" r="-205" b="25167"/>
          <a:stretch>
            <a:fillRect/>
          </a:stretch>
        </p:blipFill>
        <p:spPr bwMode="auto">
          <a:xfrm>
            <a:off x="1739664" y="4918656"/>
            <a:ext cx="1357312" cy="135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5"/>
          <a:srcRect l="21735" t="33472" r="18401" b="31760"/>
          <a:stretch>
            <a:fillRect/>
          </a:stretch>
        </p:blipFill>
        <p:spPr bwMode="auto">
          <a:xfrm>
            <a:off x="3381601" y="5294016"/>
            <a:ext cx="1500188" cy="135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6"/>
          <a:srcRect t="20548"/>
          <a:stretch>
            <a:fillRect/>
          </a:stretch>
        </p:blipFill>
        <p:spPr bwMode="auto">
          <a:xfrm>
            <a:off x="9042637" y="4822373"/>
            <a:ext cx="1357313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2756" y="4394031"/>
            <a:ext cx="631825" cy="87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1"/>
          <p:cNvPicPr>
            <a:picLocks noChangeAspect="1" noChangeArrowheads="1"/>
          </p:cNvPicPr>
          <p:nvPr/>
        </p:nvPicPr>
        <p:blipFill>
          <a:blip r:embed="rId8">
            <a:lum bright="-10000" contrast="10000"/>
          </a:blip>
          <a:srcRect/>
          <a:stretch>
            <a:fillRect/>
          </a:stretch>
        </p:blipFill>
        <p:spPr bwMode="auto">
          <a:xfrm>
            <a:off x="5272410" y="4380743"/>
            <a:ext cx="669925" cy="92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2756" y="4405144"/>
            <a:ext cx="714375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92326" y="4073371"/>
          <a:ext cx="2357438" cy="221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r:id="rId4" imgW="31089600" imgH="23317200" progId="">
                  <p:embed/>
                </p:oleObj>
              </mc:Choice>
              <mc:Fallback>
                <p:oleObj r:id="rId4" imgW="31089600" imgH="23317200" progId="">
                  <p:embed/>
                  <p:pic>
                    <p:nvPicPr>
                      <p:cNvPr id="0" name="Изображение 6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26" y="4073371"/>
                        <a:ext cx="2357438" cy="221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ext Box 4"/>
          <p:cNvSpPr>
            <a:spLocks noGrp="1" noChangeArrowheads="1"/>
          </p:cNvSpPr>
          <p:nvPr>
            <p:ph idx="1"/>
          </p:nvPr>
        </p:nvSpPr>
        <p:spPr>
          <a:xfrm>
            <a:off x="968991" y="714375"/>
            <a:ext cx="10495127" cy="2878292"/>
          </a:xfrm>
          <a:noFill/>
          <a:ln w="19050">
            <a:solidFill>
              <a:srgbClr val="009900"/>
            </a:solidFill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lnSpcReduction="10000"/>
          </a:bodyPr>
          <a:lstStyle/>
          <a:p>
            <a:pPr marL="0" indent="0">
              <a:spcBef>
                <a:spcPct val="50000"/>
              </a:spcBef>
              <a:defRPr/>
            </a:pPr>
            <a:r>
              <a:rPr lang="uk-UA" b="1" dirty="0">
                <a:solidFill>
                  <a:schemeClr val="tx1"/>
                </a:solidFill>
                <a:sym typeface="Monotype Sorts" pitchFamily="2" charset="2"/>
              </a:rPr>
              <a:t>   </a:t>
            </a:r>
            <a:r>
              <a:rPr lang="uk-UA" b="1" dirty="0">
                <a:solidFill>
                  <a:schemeClr val="tx1"/>
                </a:solidFill>
                <a:latin typeface="Arial Black" panose="020B0A04020102020204" pitchFamily="34" charset="0"/>
                <a:sym typeface="Monotype Sorts" pitchFamily="2" charset="2"/>
              </a:rPr>
              <a:t>Експертиза триває 2 незалежні цикли у 2 закладах експертизи.</a:t>
            </a:r>
          </a:p>
          <a:p>
            <a:pPr marL="0" indent="0">
              <a:spcBef>
                <a:spcPct val="50000"/>
              </a:spcBef>
              <a:defRPr/>
            </a:pPr>
            <a:r>
              <a:rPr lang="de-DE" b="1" dirty="0">
                <a:solidFill>
                  <a:schemeClr val="tx1"/>
                </a:solidFill>
                <a:latin typeface="Arial Black" panose="020B0A04020102020204" pitchFamily="34" charset="0"/>
                <a:sym typeface="Monotype Sorts" pitchFamily="2" charset="2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  <a:sym typeface="Monotype Sorts" pitchFamily="2" charset="2"/>
              </a:rPr>
              <a:t> </a:t>
            </a:r>
            <a:r>
              <a:rPr lang="uk-UA" b="1" dirty="0">
                <a:solidFill>
                  <a:schemeClr val="tx1"/>
                </a:solidFill>
                <a:latin typeface="Arial Black" panose="020B0A04020102020204" pitchFamily="34" charset="0"/>
                <a:sym typeface="Monotype Sorts" pitchFamily="2" charset="2"/>
              </a:rPr>
              <a:t>Результати досліджень з обох закладів експертизи не узагальнюються</a:t>
            </a:r>
            <a:r>
              <a:rPr lang="de-DE" b="1" dirty="0">
                <a:solidFill>
                  <a:schemeClr val="tx1"/>
                </a:solidFill>
                <a:latin typeface="Arial Black" panose="020B0A04020102020204" pitchFamily="34" charset="0"/>
                <a:sym typeface="Monotype Sorts" pitchFamily="2" charset="2"/>
              </a:rPr>
              <a:t>!</a:t>
            </a:r>
            <a:endParaRPr lang="uk-UA" b="1" dirty="0">
              <a:solidFill>
                <a:schemeClr val="tx1"/>
              </a:solidFill>
              <a:latin typeface="Arial Black" panose="020B0A04020102020204" pitchFamily="34" charset="0"/>
              <a:sym typeface="Monotype Sorts" pitchFamily="2" charset="2"/>
            </a:endParaRPr>
          </a:p>
          <a:p>
            <a:pPr>
              <a:tabLst>
                <a:tab pos="92075" algn="l"/>
                <a:tab pos="7150100" algn="r"/>
              </a:tabLst>
              <a:defRPr/>
            </a:pPr>
            <a:r>
              <a:rPr lang="uk-UA" sz="1600" u="sng" dirty="0">
                <a:solidFill>
                  <a:schemeClr val="tx1"/>
                </a:solidFill>
                <a:latin typeface="Arial Black" panose="020B0A04020102020204" pitchFamily="34" charset="0"/>
              </a:rPr>
              <a:t>Матеріал експертизи</a:t>
            </a:r>
            <a:r>
              <a:rPr lang="de-DE" sz="1600" u="sng" dirty="0">
                <a:solidFill>
                  <a:schemeClr val="tx1"/>
                </a:solidFill>
                <a:latin typeface="Arial Black" panose="020B0A04020102020204" pitchFamily="34" charset="0"/>
              </a:rPr>
              <a:t>:</a:t>
            </a:r>
            <a:endParaRPr lang="de-DE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just">
              <a:tabLst>
                <a:tab pos="92075" algn="l"/>
                <a:tab pos="7150100" algn="r"/>
              </a:tabLst>
              <a:defRPr/>
            </a:pPr>
            <a:r>
              <a:rPr lang="uk-UA" sz="1600" dirty="0">
                <a:solidFill>
                  <a:schemeClr val="tx1"/>
                </a:solidFill>
                <a:latin typeface="Arial Black" panose="020B0A04020102020204" pitchFamily="34" charset="0"/>
              </a:rPr>
              <a:t>За можливості, для проведення ВОС-тесту  використовується той самий зразок насіння, що й для ПСП. 	Постачання в одному мішку на початку експертизи,  першочергово наданий матеріал представляє сортову ідентичність. Усі наступні постачання порівнюються для ідентичності з першочергово наданим зразком (вирощуються один біля одного).</a:t>
            </a:r>
          </a:p>
          <a:p>
            <a:pPr algn="ctr">
              <a:spcBef>
                <a:spcPts val="0"/>
              </a:spcBef>
              <a:defRPr/>
            </a:pPr>
            <a:endParaRPr lang="uk-UA" sz="1400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uk-UA" sz="14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ЗБЕРІГАННЯ  ОФІЦІЙНИХ ДОСЛІДНИХ ЗРАЗКІВ НАСІННЯ І САДИВНОГО МАТЕРІАЛУ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de-DE" dirty="0" smtClean="0">
              <a:solidFill>
                <a:schemeClr val="tx1"/>
              </a:solidFill>
              <a:sym typeface="Monotype Sorts" pitchFamily="2" charset="2"/>
            </a:endParaRPr>
          </a:p>
        </p:txBody>
      </p:sp>
      <p:sp>
        <p:nvSpPr>
          <p:cNvPr id="7172" name="Заголовок 3"/>
          <p:cNvSpPr>
            <a:spLocks noGrp="1"/>
          </p:cNvSpPr>
          <p:nvPr>
            <p:ph type="title"/>
          </p:nvPr>
        </p:nvSpPr>
        <p:spPr>
          <a:xfrm>
            <a:off x="1952625" y="0"/>
            <a:ext cx="9511494" cy="857250"/>
          </a:xfrm>
        </p:spPr>
        <p:txBody>
          <a:bodyPr>
            <a:normAutofit fontScale="90000"/>
          </a:bodyPr>
          <a:lstStyle/>
          <a:p>
            <a:r>
              <a:rPr lang="uk-UA" altLang="ru-RU" sz="3200" dirty="0">
                <a:solidFill>
                  <a:schemeClr val="tx1"/>
                </a:solidFill>
              </a:rPr>
              <a:t> </a:t>
            </a:r>
            <a:r>
              <a:rPr lang="uk-UA" altLang="ru-RU" sz="3200" dirty="0">
                <a:solidFill>
                  <a:schemeClr val="tx1"/>
                </a:solidFill>
                <a:latin typeface="Arial Black" panose="020B0A04020102020204" pitchFamily="34" charset="0"/>
              </a:rPr>
              <a:t>Методичні вимоги до експертизи на </a:t>
            </a:r>
            <a:r>
              <a:rPr lang="en-US" altLang="ru-RU" sz="3200" dirty="0">
                <a:solidFill>
                  <a:schemeClr val="tx1"/>
                </a:solidFill>
                <a:latin typeface="Arial Black" panose="020B0A04020102020204" pitchFamily="34" charset="0"/>
              </a:rPr>
              <a:t>DUS</a:t>
            </a:r>
            <a:endParaRPr lang="ru-RU" altLang="ru-RU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173" name="AutoShape 6"/>
          <p:cNvSpPr>
            <a:spLocks noChangeArrowheads="1"/>
          </p:cNvSpPr>
          <p:nvPr/>
        </p:nvSpPr>
        <p:spPr bwMode="auto">
          <a:xfrm rot="9889505">
            <a:off x="2693698" y="3648353"/>
            <a:ext cx="184731" cy="369332"/>
          </a:xfrm>
          <a:prstGeom prst="curvedRightArrow">
            <a:avLst>
              <a:gd name="adj1" fmla="val 20000"/>
              <a:gd name="adj2" fmla="val 40000"/>
              <a:gd name="adj3" fmla="val 63182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631031" y="6564954"/>
            <a:ext cx="2643188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200" b="1" i="1" dirty="0">
                <a:solidFill>
                  <a:srgbClr val="2B1CEC"/>
                </a:solidFill>
                <a:latin typeface="Calibri" panose="020F0502020204030204" charset="0"/>
              </a:rPr>
              <a:t>Камери клімат-контроль: насіння</a:t>
            </a:r>
            <a:endParaRPr lang="ru-RU" altLang="ru-RU" sz="1200" b="1" i="1" dirty="0">
              <a:solidFill>
                <a:srgbClr val="2B1CEC"/>
              </a:solidFill>
              <a:latin typeface="Calibri" panose="020F0502020204030204" charset="0"/>
            </a:endParaRPr>
          </a:p>
        </p:txBody>
      </p:sp>
      <p:pic>
        <p:nvPicPr>
          <p:cNvPr id="7175" name="Picture 2" descr="Z:\Kab 39\ГРИНІВ\Фото яблуня\SAM_05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82" y="4035425"/>
            <a:ext cx="214312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4823523" y="6580010"/>
            <a:ext cx="2786062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200" b="1" i="1" dirty="0">
                <a:solidFill>
                  <a:srgbClr val="2B1CEC"/>
                </a:solidFill>
                <a:latin typeface="Calibri" panose="020F0502020204030204" charset="0"/>
              </a:rPr>
              <a:t>Польовий полігон: садивний матеріал</a:t>
            </a:r>
            <a:endParaRPr lang="ru-RU" altLang="ru-RU" sz="1200" b="1" i="1" dirty="0">
              <a:solidFill>
                <a:srgbClr val="2B1CEC"/>
              </a:solidFill>
              <a:latin typeface="Calibri" panose="020F0502020204030204" charset="0"/>
            </a:endParaRPr>
          </a:p>
        </p:txBody>
      </p:sp>
      <p:pic>
        <p:nvPicPr>
          <p:cNvPr id="7177" name="Picture 4" descr="Изображение 0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100" y="4438651"/>
            <a:ext cx="23812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963968" y="6470360"/>
            <a:ext cx="3786188" cy="2857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1200" b="1" i="1" dirty="0">
                <a:solidFill>
                  <a:srgbClr val="2B1CEC"/>
                </a:solidFill>
                <a:latin typeface="+mj-lt"/>
              </a:rPr>
              <a:t>Оновлення офіційного зразка: автентичність</a:t>
            </a:r>
            <a:endParaRPr lang="ru-RU" sz="1200" b="1" i="1" dirty="0">
              <a:solidFill>
                <a:srgbClr val="2B1CEC"/>
              </a:solidFill>
              <a:latin typeface="+mj-lt"/>
            </a:endParaRP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822410" y="3493762"/>
            <a:ext cx="1357312" cy="79533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 sz="1000" dirty="0"/>
          </a:p>
        </p:txBody>
      </p:sp>
      <p:sp>
        <p:nvSpPr>
          <p:cNvPr id="7180" name="Прямоугольник 13"/>
          <p:cNvSpPr>
            <a:spLocks noChangeArrowheads="1"/>
          </p:cNvSpPr>
          <p:nvPr/>
        </p:nvSpPr>
        <p:spPr bwMode="auto">
          <a:xfrm>
            <a:off x="7925999" y="3533593"/>
            <a:ext cx="11991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u="sng" dirty="0">
                <a:solidFill>
                  <a:srgbClr val="006600"/>
                </a:solidFill>
              </a:rPr>
              <a:t>Зразок 1</a:t>
            </a:r>
          </a:p>
          <a:p>
            <a:pPr eaLnBrk="1" hangingPunct="1"/>
            <a:r>
              <a:rPr lang="uk-UA" altLang="ru-RU" sz="1400" dirty="0">
                <a:solidFill>
                  <a:srgbClr val="006600"/>
                </a:solidFill>
              </a:rPr>
              <a:t>сховище</a:t>
            </a:r>
            <a:endParaRPr lang="ru-RU" altLang="ru-RU" sz="1400" dirty="0">
              <a:solidFill>
                <a:srgbClr val="006600"/>
              </a:solidFill>
            </a:endParaRPr>
          </a:p>
        </p:txBody>
      </p:sp>
      <p:sp>
        <p:nvSpPr>
          <p:cNvPr id="7181" name="Line 16"/>
          <p:cNvSpPr>
            <a:spLocks noChangeShapeType="1"/>
          </p:cNvSpPr>
          <p:nvPr/>
        </p:nvSpPr>
        <p:spPr bwMode="auto">
          <a:xfrm>
            <a:off x="8882066" y="4244328"/>
            <a:ext cx="357188" cy="357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9742725" y="3497713"/>
            <a:ext cx="1785937" cy="7239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1000" b="1" dirty="0"/>
          </a:p>
        </p:txBody>
      </p:sp>
      <p:sp>
        <p:nvSpPr>
          <p:cNvPr id="7183" name="Прямоугольник 14"/>
          <p:cNvSpPr>
            <a:spLocks noChangeArrowheads="1"/>
          </p:cNvSpPr>
          <p:nvPr/>
        </p:nvSpPr>
        <p:spPr bwMode="auto">
          <a:xfrm>
            <a:off x="9857062" y="3571875"/>
            <a:ext cx="1500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dirty="0">
                <a:solidFill>
                  <a:srgbClr val="006600"/>
                </a:solidFill>
              </a:rPr>
              <a:t>Зразок </a:t>
            </a:r>
            <a:r>
              <a:rPr lang="uk-UA" altLang="ru-RU" sz="1400" dirty="0">
                <a:solidFill>
                  <a:srgbClr val="006600"/>
                </a:solidFill>
              </a:rPr>
              <a:t>2/</a:t>
            </a:r>
          </a:p>
          <a:p>
            <a:pPr eaLnBrk="1" hangingPunct="1"/>
            <a:r>
              <a:rPr lang="uk-UA" altLang="ru-RU" sz="1400" dirty="0">
                <a:solidFill>
                  <a:srgbClr val="006600"/>
                </a:solidFill>
              </a:rPr>
              <a:t>власник сорту</a:t>
            </a: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H="1">
            <a:off x="10457099" y="4253072"/>
            <a:ext cx="357188" cy="357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85" name="Picture 2" descr="Z:\Kab 19 Методика\19 А\СТАДНІЧЕНКО\Shovyshche\IMG_807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6" t="33333"/>
          <a:stretch>
            <a:fillRect/>
          </a:stretch>
        </p:blipFill>
        <p:spPr bwMode="auto">
          <a:xfrm>
            <a:off x="151079" y="4455621"/>
            <a:ext cx="1643063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4"/>
          <p:cNvSpPr>
            <a:spLocks noChangeArrowheads="1"/>
          </p:cNvSpPr>
          <p:nvPr/>
        </p:nvSpPr>
        <p:spPr bwMode="gray">
          <a:xfrm>
            <a:off x="5667375" y="3429001"/>
            <a:ext cx="4572000" cy="785813"/>
          </a:xfrm>
          <a:prstGeom prst="roundRect">
            <a:avLst>
              <a:gd name="adj" fmla="val 2251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3333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Електрофорез ферментів /</a:t>
            </a:r>
            <a:r>
              <a:rPr lang="uk-UA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електрофореграма</a:t>
            </a:r>
            <a:endParaRPr lang="ru-RU" sz="1400" b="1" dirty="0">
              <a:solidFill>
                <a:srgbClr val="0086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gray">
          <a:xfrm>
            <a:off x="5453064" y="1500189"/>
            <a:ext cx="4929187" cy="714375"/>
          </a:xfrm>
          <a:prstGeom prst="roundRect">
            <a:avLst>
              <a:gd name="adj" fmla="val 26761"/>
            </a:avLst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Морфологічний опис /</a:t>
            </a:r>
          </a:p>
          <a:p>
            <a:pPr algn="ctr">
              <a:defRPr/>
            </a:pPr>
            <a:r>
              <a:rPr lang="uk-UA" sz="1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морфологічна кодова формула</a:t>
            </a:r>
            <a:endParaRPr lang="ru-RU" sz="1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gray">
          <a:xfrm>
            <a:off x="5810250" y="4500564"/>
            <a:ext cx="4643438" cy="714375"/>
          </a:xfrm>
          <a:prstGeom prst="roundRect">
            <a:avLst>
              <a:gd name="adj" fmla="val 23707"/>
            </a:avLst>
          </a:prstGeom>
          <a:solidFill>
            <a:srgbClr val="99FF99"/>
          </a:solidFill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Полімеразно-ланцюгова реакція / </a:t>
            </a:r>
            <a:r>
              <a:rPr lang="uk-UA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генетична кодова формула сорту</a:t>
            </a:r>
            <a:endParaRPr lang="ru-RU" sz="1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gray">
          <a:xfrm>
            <a:off x="5595939" y="2428876"/>
            <a:ext cx="4714875" cy="785813"/>
          </a:xfrm>
          <a:prstGeom prst="roundRect">
            <a:avLst>
              <a:gd name="adj" fmla="val 27504"/>
            </a:avLst>
          </a:prstGeom>
          <a:solidFill>
            <a:srgbClr val="FFFF00"/>
          </a:solidFill>
          <a:ln>
            <a:solidFill>
              <a:srgbClr val="3333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Електрофорез запасних білків </a:t>
            </a:r>
            <a:r>
              <a:rPr lang="uk-UA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електрофореграма</a:t>
            </a:r>
            <a:endParaRPr lang="ru-RU" sz="1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95938" y="1714500"/>
            <a:ext cx="4111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AutoShape 17" descr="Компактная камера с микроскопом Sanwa Suppl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381251" y="0"/>
          <a:ext cx="6357939" cy="1500188"/>
        </p:xfrm>
        <a:graphic>
          <a:graphicData uri="http://schemas.openxmlformats.org/drawingml/2006/table">
            <a:tbl>
              <a:tblPr/>
              <a:tblGrid>
                <a:gridCol w="785813"/>
                <a:gridCol w="3357563"/>
                <a:gridCol w="1214438"/>
                <a:gridCol w="1000125"/>
              </a:tblGrid>
              <a:tr h="315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Сорт</a:t>
                      </a:r>
                      <a:endParaRPr lang="ru-RU" sz="1400" dirty="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31302" marR="31302" marT="31302" marB="3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07CD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noProof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Кодова формула</a:t>
                      </a:r>
                      <a:endParaRPr lang="uk-UA" sz="1400" noProof="0" dirty="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31302" marR="31302" marT="31302" marB="3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07C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125" marR="75125" marT="37563" marB="37563">
                    <a:lnL>
                      <a:noFill/>
                    </a:lnL>
                  </a:tcPr>
                </a:tc>
              </a:tr>
              <a:tr h="307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  <a:hlinkClick r:id="rId2"/>
                        </a:rPr>
                        <a:t>ПХ51К</a:t>
                      </a:r>
                      <a:r>
                        <a:rPr lang="ru-RU" sz="1400" dirty="0">
                          <a:solidFill>
                            <a:srgbClr val="3333FF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31302" marR="31302" marT="31302" marB="3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3F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532233151533155333317557075357500000503507</a:t>
                      </a:r>
                      <a:endParaRPr lang="ru-RU" sz="1400" dirty="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31302" marR="31302" marT="31302" marB="313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3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125" marR="75125" marT="37563" marB="37563">
                    <a:lnL>
                      <a:noFill/>
                    </a:lnL>
                  </a:tcPr>
                </a:tc>
              </a:tr>
              <a:tr h="288489">
                <a:tc gridSpan="3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477" marR="23477" marT="23477" marB="2347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125" marR="75125" marT="37563" marB="37563">
                    <a:lnL>
                      <a:noFill/>
                    </a:lnL>
                    <a:solidFill>
                      <a:srgbClr val="3333FF"/>
                    </a:solidFill>
                  </a:tcPr>
                </a:tc>
              </a:tr>
              <a:tr h="58812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uk-UA" sz="1400" b="1" noProof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За результатами   експертизи   відрізняється</a:t>
                      </a:r>
                      <a:endParaRPr lang="uk-UA" sz="1400" noProof="0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uk-UA" sz="1400" noProof="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7826" marR="7826" marT="7826" marB="78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7826" marR="7826" marT="7826" marB="78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71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noProof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٧ </a:t>
                      </a:r>
                      <a:r>
                        <a:rPr lang="uk-UA" sz="1400" b="1" noProof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Чітко</a:t>
                      </a:r>
                      <a:endParaRPr lang="uk-UA" sz="1400" noProof="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7826" marR="7826" marT="7826" marB="78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noProof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Не чітко</a:t>
                      </a:r>
                      <a:endParaRPr lang="uk-UA" sz="1400" noProof="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7826" marR="7826" marT="7826" marB="7826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3333FF"/>
                    </a:solidFill>
                  </a:tcPr>
                </a:tc>
              </a:tr>
            </a:tbl>
          </a:graphicData>
        </a:graphic>
      </p:graphicFrame>
      <p:sp>
        <p:nvSpPr>
          <p:cNvPr id="24" name="computr3"/>
          <p:cNvSpPr>
            <a:spLocks noEditPoints="1" noChangeArrowheads="1"/>
          </p:cNvSpPr>
          <p:nvPr/>
        </p:nvSpPr>
        <p:spPr bwMode="auto">
          <a:xfrm>
            <a:off x="1881189" y="1857376"/>
            <a:ext cx="3786187" cy="3357563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811 w 21600"/>
              <a:gd name="T13" fmla="*/ 2584 h 21600"/>
              <a:gd name="T14" fmla="*/ 16359 w 21600"/>
              <a:gd name="T15" fmla="*/ 1176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3" name="Двойная стрелка влево/вправо 22"/>
          <p:cNvSpPr/>
          <p:nvPr/>
        </p:nvSpPr>
        <p:spPr>
          <a:xfrm rot="2546746">
            <a:off x="4287838" y="4206875"/>
            <a:ext cx="1731962" cy="158750"/>
          </a:xfrm>
          <a:prstGeom prst="left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2" name="Двойная стрелка влево/вправо 21"/>
          <p:cNvSpPr/>
          <p:nvPr/>
        </p:nvSpPr>
        <p:spPr>
          <a:xfrm rot="618192">
            <a:off x="4667251" y="3643314"/>
            <a:ext cx="1000125" cy="142875"/>
          </a:xfrm>
          <a:prstGeom prst="left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024188" y="2428875"/>
            <a:ext cx="200025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</a:t>
            </a:r>
          </a:p>
          <a:p>
            <a:pPr algn="ctr">
              <a:defRPr/>
            </a:pPr>
            <a:r>
              <a:rPr lang="uk-UA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ІДЕНТИФІКАЦІЇ </a:t>
            </a:r>
          </a:p>
          <a:p>
            <a:pPr algn="ctr">
              <a:defRPr/>
            </a:pPr>
            <a:r>
              <a:rPr lang="uk-UA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СОРТІВ РОСЛИН</a:t>
            </a:r>
            <a:endParaRPr lang="ru-RU" sz="14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Двойная стрелка влево/вправо 20"/>
          <p:cNvSpPr/>
          <p:nvPr/>
        </p:nvSpPr>
        <p:spPr>
          <a:xfrm>
            <a:off x="4881564" y="2857501"/>
            <a:ext cx="714375" cy="142875"/>
          </a:xfrm>
          <a:prstGeom prst="left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Двойная стрелка влево/вправо 19"/>
          <p:cNvSpPr/>
          <p:nvPr/>
        </p:nvSpPr>
        <p:spPr>
          <a:xfrm rot="20144186">
            <a:off x="4743450" y="2168525"/>
            <a:ext cx="846138" cy="134938"/>
          </a:xfrm>
          <a:prstGeom prst="left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224" name="Прямоугольник 16"/>
          <p:cNvSpPr>
            <a:spLocks noChangeArrowheads="1"/>
          </p:cNvSpPr>
          <p:nvPr/>
        </p:nvSpPr>
        <p:spPr bwMode="auto">
          <a:xfrm>
            <a:off x="1132764" y="5500689"/>
            <a:ext cx="103722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800" b="1" dirty="0">
                <a:latin typeface="Arial Black" panose="020B0A04020102020204" pitchFamily="34" charset="0"/>
              </a:rPr>
              <a:t>Єдина База даних на Центральному сервері. </a:t>
            </a:r>
          </a:p>
          <a:p>
            <a:pPr algn="ctr" eaLnBrk="1" hangingPunct="1"/>
            <a:r>
              <a:rPr lang="uk-UA" altLang="ru-RU" sz="2800" b="1" dirty="0">
                <a:latin typeface="Arial Black" panose="020B0A04020102020204" pitchFamily="34" charset="0"/>
              </a:rPr>
              <a:t>Програмне забезпечення всіх типів експертизи.</a:t>
            </a:r>
            <a:endParaRPr lang="ru-RU" altLang="ru-RU" sz="2800" dirty="0">
              <a:latin typeface="Arial Black" panose="020B0A04020102020204" pitchFamily="34" charset="0"/>
            </a:endParaRPr>
          </a:p>
        </p:txBody>
      </p:sp>
      <p:pic>
        <p:nvPicPr>
          <p:cNvPr id="8194" name="HTMLSubmit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3284538"/>
            <a:ext cx="1081088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194" y="232012"/>
            <a:ext cx="116415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Основні показники, що вивчаються за випробування нових сортів рослин на господарську цінність</a:t>
            </a:r>
          </a:p>
          <a:p>
            <a:pPr algn="ctr"/>
            <a:endParaRPr lang="uk-UA" sz="28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sz="2400" dirty="0" smtClean="0">
                <a:latin typeface="Arial Black" panose="020B0A04020102020204" pitchFamily="34" charset="0"/>
              </a:rPr>
              <a:t>Фенологічні спостереження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latin typeface="Arial Black" panose="020B0A04020102020204" pitchFamily="34" charset="0"/>
              </a:rPr>
              <a:t>Урожайність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latin typeface="Arial Black" panose="020B0A04020102020204" pitchFamily="34" charset="0"/>
              </a:rPr>
              <a:t>Показники якості кінцевого продукту</a:t>
            </a:r>
          </a:p>
          <a:p>
            <a:r>
              <a:rPr lang="uk-UA" sz="2400" dirty="0">
                <a:latin typeface="Arial Black" panose="020B0A04020102020204" pitchFamily="34" charset="0"/>
              </a:rPr>
              <a:t> </a:t>
            </a:r>
            <a:r>
              <a:rPr lang="uk-UA" sz="2400" dirty="0" smtClean="0">
                <a:latin typeface="Arial Black" panose="020B0A04020102020204" pitchFamily="34" charset="0"/>
              </a:rPr>
              <a:t>             - технологічні</a:t>
            </a:r>
          </a:p>
          <a:p>
            <a:r>
              <a:rPr lang="uk-UA" sz="2400" dirty="0" smtClean="0">
                <a:latin typeface="Arial Black" panose="020B0A04020102020204" pitchFamily="34" charset="0"/>
              </a:rPr>
              <a:t>              - біохімічні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latin typeface="Arial Black" panose="020B0A04020102020204" pitchFamily="34" charset="0"/>
              </a:rPr>
              <a:t>Стійкість до хвороб і шкідників</a:t>
            </a:r>
          </a:p>
          <a:p>
            <a:pPr marL="285750" indent="-285750">
              <a:buFontTx/>
              <a:buChar char="-"/>
            </a:pPr>
            <a:r>
              <a:rPr lang="uk-UA" sz="2400" dirty="0" smtClean="0">
                <a:latin typeface="Arial Black" panose="020B0A04020102020204" pitchFamily="34" charset="0"/>
              </a:rPr>
              <a:t>Стійність до стресових факторів середовища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Black" panose="020B0A04020102020204" pitchFamily="34" charset="0"/>
              </a:rPr>
              <a:t>Осипання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Black" panose="020B0A04020102020204" pitchFamily="34" charset="0"/>
              </a:rPr>
              <a:t>Полягання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Black" panose="020B0A04020102020204" pitchFamily="34" charset="0"/>
              </a:rPr>
              <a:t>Жаростійкість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Black" panose="020B0A04020102020204" pitchFamily="34" charset="0"/>
              </a:rPr>
              <a:t>Посухостійкість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Black" panose="020B0A04020102020204" pitchFamily="34" charset="0"/>
              </a:rPr>
              <a:t>Холодостійкість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Arial Black" panose="020B0A04020102020204" pitchFamily="34" charset="0"/>
              </a:rPr>
              <a:t>Морозостійкість</a:t>
            </a:r>
          </a:p>
          <a:p>
            <a:pPr lvl="1" algn="ctr"/>
            <a:r>
              <a:rPr lang="uk-UA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цілому понад   40 показників</a:t>
            </a:r>
          </a:p>
        </p:txBody>
      </p:sp>
    </p:spTree>
    <p:extLst>
      <p:ext uri="{BB962C8B-B14F-4D97-AF65-F5344CB8AC3E}">
        <p14:creationId xmlns:p14="http://schemas.microsoft.com/office/powerpoint/2010/main" val="953717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1" y="450376"/>
            <a:ext cx="11232106" cy="60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9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405719" y="214313"/>
            <a:ext cx="10454185" cy="85725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uk-UA" sz="3200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Державна реєстрація сортів та прав на них</a:t>
            </a:r>
            <a:endParaRPr lang="fr-FR" sz="32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30555" y="5771327"/>
            <a:ext cx="7382040" cy="93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>
            <a:spAutoFit/>
          </a:bodyPr>
          <a:lstStyle/>
          <a:p>
            <a:pPr algn="ctr" eaLnBrk="0" hangingPunct="0">
              <a:defRPr/>
            </a:pPr>
            <a:r>
              <a:rPr lang="uk-UA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Міністерство аграрної політики та продовольства України</a:t>
            </a:r>
          </a:p>
          <a:p>
            <a:pPr algn="ctr" eaLnBrk="0" hangingPunct="0">
              <a:defRPr/>
            </a:pPr>
            <a:r>
              <a:rPr lang="uk-UA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Державна інспекція сільського господарства України</a:t>
            </a:r>
          </a:p>
          <a:p>
            <a:pPr algn="ctr" eaLnBrk="0" hangingPunct="0">
              <a:defRPr/>
            </a:pPr>
            <a:r>
              <a:rPr lang="uk-UA" sz="1400" b="1" cap="all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Державний реєстр  </a:t>
            </a:r>
          </a:p>
          <a:p>
            <a:pPr algn="ctr" eaLnBrk="0" hangingPunct="0">
              <a:defRPr/>
            </a:pPr>
            <a:r>
              <a:rPr lang="uk-UA" sz="1400" b="1" cap="all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виробників насіння і садивного матеріалу</a:t>
            </a:r>
            <a:endParaRPr lang="ru-RU" sz="1400" b="1" cap="all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930555" y="4277998"/>
            <a:ext cx="7382040" cy="13653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uk-UA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Міністерство аграрної політики та продовольства України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uk-UA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Державна ветеринарна та фітосанітарна служба України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uk-UA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ДЕРЖАВНИЙ   РЕЄСТР  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uk-UA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СОРТІВ  РОСЛИН  ПРИДАТНИХ  ДЛЯ   ПОШИРЕННЯ   В   УКРАЇНІ </a:t>
            </a:r>
            <a:endParaRPr lang="en-US" sz="14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30555" y="2677207"/>
            <a:ext cx="7382040" cy="15500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36000" rIns="0" bIns="36000" anchor="ctr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uk-UA" sz="16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Міністерство аграрної політики та продовольства України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uk-UA" sz="16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Державна ветеринарна та фітосанітарна служба України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uk-UA" sz="16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ДЕРЖАВНИЙ   РЕЄСТР  ВЛАСНИКІВ ПАТЕНТІВ НА СОРТИ РОСЛИН </a:t>
            </a:r>
            <a:endParaRPr lang="en-US" sz="16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930555" y="1071563"/>
            <a:ext cx="7382040" cy="13747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uk-UA" sz="16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Міністерство аграрної політики та продовольства України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uk-UA" sz="16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Державна ветеринарна та фітосанітарна служба України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uk-UA" sz="16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ДЕРЖАВНИЙ   РЕЄСТР  ЗАЯВОК НА СОРТИ РОСЛИН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883970" y="2696347"/>
            <a:ext cx="428625" cy="35718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0099"/>
                </a:solidFill>
              </a:rPr>
              <a:t>R</a:t>
            </a:r>
          </a:p>
        </p:txBody>
      </p:sp>
      <p:pic>
        <p:nvPicPr>
          <p:cNvPr id="17" name="Рисунок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574" y="1403760"/>
            <a:ext cx="1857375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1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232574" y="4143375"/>
            <a:ext cx="185737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2861" y="2618197"/>
            <a:ext cx="184626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37" name="Picture 50" descr="\\Anna_voloshina\Почта\emblnew(inst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6" y="214313"/>
            <a:ext cx="714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400" y="148388"/>
            <a:ext cx="11277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855" algn="just"/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Матеріали по результатах сівозміни </a:t>
            </a:r>
            <a:r>
              <a:rPr lang="uk-UA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збираються  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держкомісією на пленарних засіданнях</a:t>
            </a:r>
            <a:r>
              <a:rPr lang="uk-UA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uk-UA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indent="363855" algn="just"/>
            <a:r>
              <a:rPr lang="uk-UA" sz="2400" dirty="0" smtClean="0">
                <a:latin typeface="Arial Black" panose="020B0A04020102020204" pitchFamily="34" charset="0"/>
              </a:rPr>
              <a:t>Назву </a:t>
            </a:r>
            <a:r>
              <a:rPr lang="uk-UA" sz="2400" dirty="0">
                <a:latin typeface="Arial Black" panose="020B0A04020102020204" pitchFamily="34" charset="0"/>
              </a:rPr>
              <a:t>новим сортам дають автори.</a:t>
            </a:r>
          </a:p>
          <a:p>
            <a:pPr indent="363855" algn="just"/>
            <a:r>
              <a:rPr lang="uk-UA" sz="2400" dirty="0">
                <a:latin typeface="Arial Black" panose="020B0A04020102020204" pitchFamily="34" charset="0"/>
              </a:rPr>
              <a:t>Умова -  інше ніж були, 1 або 2 слова чи символи.</a:t>
            </a:r>
          </a:p>
          <a:p>
            <a:pPr indent="363855" algn="just"/>
            <a:r>
              <a:rPr lang="uk-UA" sz="2400" dirty="0">
                <a:latin typeface="Arial Black" panose="020B0A04020102020204" pitchFamily="34" charset="0"/>
              </a:rPr>
              <a:t>Інспектури </a:t>
            </a:r>
            <a:r>
              <a:rPr lang="uk-UA" sz="2400" dirty="0" smtClean="0">
                <a:latin typeface="Arial Black" panose="020B0A04020102020204" pitchFamily="34" charset="0"/>
              </a:rPr>
              <a:t>разом з </a:t>
            </a:r>
            <a:r>
              <a:rPr lang="uk-UA" sz="2400" dirty="0">
                <a:latin typeface="Arial Black" panose="020B0A04020102020204" pitchFamily="34" charset="0"/>
              </a:rPr>
              <a:t>с/г органами управління розробляють плани впровадження кожного нового сорту у виробництво. Строк 3-4 роки</a:t>
            </a:r>
            <a:r>
              <a:rPr lang="uk-UA" sz="2400" dirty="0" smtClean="0">
                <a:latin typeface="Arial Black" panose="020B0A04020102020204" pitchFamily="34" charset="0"/>
              </a:rPr>
              <a:t>.</a:t>
            </a:r>
          </a:p>
          <a:p>
            <a:pPr indent="363855" algn="just"/>
            <a:endParaRPr lang="uk-UA" sz="2400" dirty="0">
              <a:latin typeface="Arial Black" panose="020B0A04020102020204" pitchFamily="34" charset="0"/>
            </a:endParaRPr>
          </a:p>
          <a:p>
            <a:pPr indent="363855" algn="just"/>
            <a:r>
              <a:rPr lang="uk-UA" sz="2400" dirty="0">
                <a:latin typeface="Arial Black" panose="020B0A04020102020204" pitchFamily="34" charset="0"/>
              </a:rPr>
              <a:t>Організовується розмноження  сортів на полях с/д та в с.в.ст, а також в к-пак та р-пак.</a:t>
            </a:r>
          </a:p>
          <a:p>
            <a:pPr indent="363855" algn="just"/>
            <a:r>
              <a:rPr lang="uk-UA" sz="2400" dirty="0">
                <a:latin typeface="Arial Black" panose="020B0A04020102020204" pitchFamily="34" charset="0"/>
              </a:rPr>
              <a:t>Таким шляхом, дякуючи держсортовипробуванню постійно поліпшуються сортові ресурси республіки.</a:t>
            </a:r>
          </a:p>
          <a:p>
            <a:pPr indent="363855" algn="just"/>
            <a:r>
              <a:rPr lang="uk-UA" sz="2400" dirty="0" smtClean="0">
                <a:latin typeface="Arial Black" panose="020B0A04020102020204" pitchFamily="34" charset="0"/>
              </a:rPr>
              <a:t>На яку кількість </a:t>
            </a:r>
            <a:r>
              <a:rPr lang="uk-UA" sz="2400" dirty="0">
                <a:latin typeface="Arial Black" panose="020B0A04020102020204" pitchFamily="34" charset="0"/>
              </a:rPr>
              <a:t>сортів краще районувати в певній зоні, краще :</a:t>
            </a:r>
          </a:p>
          <a:p>
            <a:pPr lvl="0" indent="363855" algn="just"/>
            <a:r>
              <a:rPr lang="uk-UA" sz="2400" dirty="0">
                <a:latin typeface="Arial Black" panose="020B0A04020102020204" pitchFamily="34" charset="0"/>
              </a:rPr>
              <a:t> </a:t>
            </a:r>
            <a:r>
              <a:rPr lang="uk-UA" sz="2400" dirty="0" smtClean="0">
                <a:latin typeface="Arial Black" panose="020B0A04020102020204" pitchFamily="34" charset="0"/>
              </a:rPr>
              <a:t>- краще </a:t>
            </a:r>
            <a:r>
              <a:rPr lang="uk-UA" sz="2400" dirty="0">
                <a:latin typeface="Arial Black" panose="020B0A04020102020204" pitchFamily="34" charset="0"/>
              </a:rPr>
              <a:t>різні по продуктивності;</a:t>
            </a:r>
          </a:p>
          <a:p>
            <a:pPr lvl="0" indent="363855" algn="just"/>
            <a:r>
              <a:rPr lang="uk-UA" sz="2400" dirty="0" smtClean="0">
                <a:latin typeface="Arial Black" panose="020B0A04020102020204" pitchFamily="34" charset="0"/>
              </a:rPr>
              <a:t> - біології </a:t>
            </a:r>
            <a:r>
              <a:rPr lang="uk-UA" sz="2400" dirty="0">
                <a:latin typeface="Arial Black" panose="020B0A04020102020204" pitchFamily="34" charset="0"/>
              </a:rPr>
              <a:t>розвитку;</a:t>
            </a:r>
          </a:p>
          <a:p>
            <a:pPr lvl="0" indent="363855" algn="just"/>
            <a:r>
              <a:rPr lang="uk-UA" sz="2400" dirty="0" smtClean="0">
                <a:latin typeface="Arial Black" panose="020B0A04020102020204" pitchFamily="34" charset="0"/>
              </a:rPr>
              <a:t> - доповнюючи </a:t>
            </a:r>
            <a:r>
              <a:rPr lang="uk-UA" sz="2400" dirty="0">
                <a:latin typeface="Arial Black" panose="020B0A04020102020204" pitchFamily="34" charset="0"/>
              </a:rPr>
              <a:t>один-одного по стиглості</a:t>
            </a:r>
            <a:r>
              <a:rPr lang="uk-UA" sz="2400" dirty="0" smtClean="0">
                <a:latin typeface="Arial Black" panose="020B0A04020102020204" pitchFamily="34" charset="0"/>
              </a:rPr>
              <a:t>.</a:t>
            </a:r>
            <a:endParaRPr lang="uk-UA" sz="2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081" y="204716"/>
            <a:ext cx="1104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Arial Black" panose="020B0A04020102020204" pitchFamily="34" charset="0"/>
              </a:rPr>
              <a:t>Схема кваліфікаційної експертизи сорту для видачі патенту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6287" y="968991"/>
            <a:ext cx="4653886" cy="354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Кваліфікаційна експертиза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78972" y="968991"/>
            <a:ext cx="4285397" cy="545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Перевірка належності об'єкту до сорту рослин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6979" y="1744554"/>
            <a:ext cx="2442949" cy="65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Експертиза назви сорту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4303" y="1744554"/>
            <a:ext cx="4273978" cy="780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Експертиза сорту на відповідність критеріям охороноздатності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11236" y="1790216"/>
            <a:ext cx="2784143" cy="611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Перевірка новизни сорту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Прямая со стрелкой 10"/>
          <p:cNvCxnSpPr>
            <a:endCxn id="7" idx="0"/>
          </p:cNvCxnSpPr>
          <p:nvPr/>
        </p:nvCxnSpPr>
        <p:spPr>
          <a:xfrm flipH="1">
            <a:off x="1958454" y="1323833"/>
            <a:ext cx="543682" cy="42072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930555" y="1323833"/>
            <a:ext cx="1064525" cy="42072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844955" y="1323833"/>
            <a:ext cx="4094329" cy="42072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832513" y="2961564"/>
            <a:ext cx="2490717" cy="545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Тест на однорідність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48668" y="2961564"/>
            <a:ext cx="3630304" cy="545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Тест на вирізняльність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11236" y="2961564"/>
            <a:ext cx="2784143" cy="545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Тест на стабільність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21624" y="4067033"/>
            <a:ext cx="3138985" cy="532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Експертний висновок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92072" y="5158854"/>
            <a:ext cx="2729552" cy="66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Відмовне рішення про видачу патенту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5650173" y="1076924"/>
            <a:ext cx="1815152" cy="166954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Соединительная линия уступом 28"/>
          <p:cNvCxnSpPr>
            <a:stCxn id="9" idx="3"/>
            <a:endCxn id="20" idx="3"/>
          </p:cNvCxnSpPr>
          <p:nvPr/>
        </p:nvCxnSpPr>
        <p:spPr>
          <a:xfrm flipH="1">
            <a:off x="7260609" y="2096111"/>
            <a:ext cx="3534770" cy="2237054"/>
          </a:xfrm>
          <a:prstGeom prst="bentConnector3">
            <a:avLst>
              <a:gd name="adj1" fmla="val -6467"/>
            </a:avLst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7" idx="0"/>
          </p:cNvCxnSpPr>
          <p:nvPr/>
        </p:nvCxnSpPr>
        <p:spPr>
          <a:xfrm flipH="1">
            <a:off x="2077872" y="2542948"/>
            <a:ext cx="2149954" cy="41861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5" name="Прямая со стрелкой 6144"/>
          <p:cNvCxnSpPr/>
          <p:nvPr/>
        </p:nvCxnSpPr>
        <p:spPr>
          <a:xfrm>
            <a:off x="5473185" y="2580216"/>
            <a:ext cx="0" cy="39552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8" name="Прямая со стрелкой 6147"/>
          <p:cNvCxnSpPr/>
          <p:nvPr/>
        </p:nvCxnSpPr>
        <p:spPr>
          <a:xfrm>
            <a:off x="6965386" y="2532186"/>
            <a:ext cx="2437921" cy="40890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0" name="Прямая со стрелкой 6149"/>
          <p:cNvCxnSpPr/>
          <p:nvPr/>
        </p:nvCxnSpPr>
        <p:spPr>
          <a:xfrm>
            <a:off x="1958453" y="3528473"/>
            <a:ext cx="2886502" cy="54591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2" name="Прямая со стрелкой 6151"/>
          <p:cNvCxnSpPr/>
          <p:nvPr/>
        </p:nvCxnSpPr>
        <p:spPr>
          <a:xfrm flipH="1">
            <a:off x="5527343" y="3514299"/>
            <a:ext cx="4725" cy="560084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6" name="Прямая со стрелкой 6155"/>
          <p:cNvCxnSpPr/>
          <p:nvPr/>
        </p:nvCxnSpPr>
        <p:spPr>
          <a:xfrm flipH="1">
            <a:off x="6748818" y="3514299"/>
            <a:ext cx="2654489" cy="531736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9" name="Прямая со стрелкой 6158"/>
          <p:cNvCxnSpPr>
            <a:endCxn id="21" idx="0"/>
          </p:cNvCxnSpPr>
          <p:nvPr/>
        </p:nvCxnSpPr>
        <p:spPr>
          <a:xfrm flipH="1">
            <a:off x="2756848" y="4599296"/>
            <a:ext cx="1705969" cy="55955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0" name="Прямоугольник 6159"/>
          <p:cNvSpPr/>
          <p:nvPr/>
        </p:nvSpPr>
        <p:spPr>
          <a:xfrm>
            <a:off x="7738281" y="5137856"/>
            <a:ext cx="2238232" cy="512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Позитивне рішення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161" name="Прямоугольник 6160"/>
          <p:cNvSpPr/>
          <p:nvPr/>
        </p:nvSpPr>
        <p:spPr>
          <a:xfrm>
            <a:off x="7738281" y="6086375"/>
            <a:ext cx="2292824" cy="36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Видача патенту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163" name="Прямая со стрелкой 6162"/>
          <p:cNvCxnSpPr>
            <a:endCxn id="6160" idx="0"/>
          </p:cNvCxnSpPr>
          <p:nvPr/>
        </p:nvCxnSpPr>
        <p:spPr>
          <a:xfrm>
            <a:off x="7001301" y="4599296"/>
            <a:ext cx="1856096" cy="53856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5" name="Прямая со стрелкой 6164"/>
          <p:cNvCxnSpPr>
            <a:stCxn id="6160" idx="2"/>
            <a:endCxn id="6161" idx="0"/>
          </p:cNvCxnSpPr>
          <p:nvPr/>
        </p:nvCxnSpPr>
        <p:spPr>
          <a:xfrm>
            <a:off x="8857397" y="5650173"/>
            <a:ext cx="27296" cy="436202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1755" y="812097"/>
            <a:ext cx="3425588" cy="45714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Прийом заявки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Прямая со стрелкой 3"/>
          <p:cNvCxnSpPr>
            <a:stCxn id="2" idx="3"/>
            <a:endCxn id="5" idx="1"/>
          </p:cNvCxnSpPr>
          <p:nvPr/>
        </p:nvCxnSpPr>
        <p:spPr>
          <a:xfrm>
            <a:off x="5527343" y="1040670"/>
            <a:ext cx="2299647" cy="70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826990" y="986846"/>
            <a:ext cx="2627650" cy="248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Обробка 2 тижні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725839" y="1269242"/>
            <a:ext cx="0" cy="232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101755" y="1514901"/>
            <a:ext cx="3425588" cy="245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Формальна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Прямая со стрелкой 9"/>
          <p:cNvCxnSpPr>
            <a:stCxn id="8" idx="3"/>
          </p:cNvCxnSpPr>
          <p:nvPr/>
        </p:nvCxnSpPr>
        <p:spPr>
          <a:xfrm>
            <a:off x="5527343" y="1637732"/>
            <a:ext cx="2265529" cy="27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792872" y="1514901"/>
            <a:ext cx="2265528" cy="245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Два місяці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725839" y="1808328"/>
            <a:ext cx="0" cy="232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101755" y="2006221"/>
            <a:ext cx="3425588" cy="272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Кваліфікаційна 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6" name="Прямая со стрелкой 15"/>
          <p:cNvCxnSpPr>
            <a:stCxn id="14" idx="3"/>
            <a:endCxn id="17" idx="1"/>
          </p:cNvCxnSpPr>
          <p:nvPr/>
        </p:nvCxnSpPr>
        <p:spPr>
          <a:xfrm>
            <a:off x="5527343" y="2142699"/>
            <a:ext cx="2299647" cy="17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826990" y="2040339"/>
            <a:ext cx="3557290" cy="238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Три вегетаційних періоди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759958" y="2279176"/>
            <a:ext cx="0" cy="204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101755" y="2483893"/>
            <a:ext cx="3425588" cy="272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Експертний висновок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Прямая со стрелкой 24"/>
          <p:cNvCxnSpPr>
            <a:stCxn id="23" idx="3"/>
            <a:endCxn id="28" idx="1"/>
          </p:cNvCxnSpPr>
          <p:nvPr/>
        </p:nvCxnSpPr>
        <p:spPr>
          <a:xfrm flipV="1">
            <a:off x="5527343" y="2620370"/>
            <a:ext cx="226552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7792872" y="2456596"/>
            <a:ext cx="3043450" cy="327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Аналіз 3 місяці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174" name="Прямая со стрелкой 7173"/>
          <p:cNvCxnSpPr/>
          <p:nvPr/>
        </p:nvCxnSpPr>
        <p:spPr>
          <a:xfrm>
            <a:off x="3746311" y="2756848"/>
            <a:ext cx="0" cy="286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Прямоугольник 7174"/>
          <p:cNvSpPr/>
          <p:nvPr/>
        </p:nvSpPr>
        <p:spPr>
          <a:xfrm>
            <a:off x="2101755" y="3009331"/>
            <a:ext cx="4326341" cy="498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Внесення сорту в Державний Реєстр патентів України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179" name="Левая фигурная скобка 7178"/>
          <p:cNvSpPr/>
          <p:nvPr/>
        </p:nvSpPr>
        <p:spPr>
          <a:xfrm>
            <a:off x="1119116" y="1501253"/>
            <a:ext cx="873457" cy="12828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80" name="Прямоугольник 7179"/>
          <p:cNvSpPr/>
          <p:nvPr/>
        </p:nvSpPr>
        <p:spPr>
          <a:xfrm>
            <a:off x="286148" y="873458"/>
            <a:ext cx="812041" cy="1774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Експертиза</a:t>
            </a:r>
            <a:r>
              <a:rPr lang="uk-UA" dirty="0" smtClean="0"/>
              <a:t> </a:t>
            </a:r>
            <a:endParaRPr lang="ru-RU" dirty="0"/>
          </a:p>
        </p:txBody>
      </p:sp>
      <p:cxnSp>
        <p:nvCxnSpPr>
          <p:cNvPr id="7182" name="Прямая со стрелкой 7181"/>
          <p:cNvCxnSpPr>
            <a:endCxn id="7185" idx="1"/>
          </p:cNvCxnSpPr>
          <p:nvPr/>
        </p:nvCxnSpPr>
        <p:spPr>
          <a:xfrm>
            <a:off x="6428096" y="3258402"/>
            <a:ext cx="1398894" cy="433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5" name="Прямоугольник 7184"/>
          <p:cNvSpPr/>
          <p:nvPr/>
        </p:nvSpPr>
        <p:spPr>
          <a:xfrm>
            <a:off x="7826990" y="3507474"/>
            <a:ext cx="3043450" cy="36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Два місяці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188" name="Прямая со стрелкой 7187"/>
          <p:cNvCxnSpPr/>
          <p:nvPr/>
        </p:nvCxnSpPr>
        <p:spPr>
          <a:xfrm>
            <a:off x="3746311" y="3507474"/>
            <a:ext cx="0" cy="252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9" name="Прямоугольник 7188"/>
          <p:cNvSpPr/>
          <p:nvPr/>
        </p:nvSpPr>
        <p:spPr>
          <a:xfrm>
            <a:off x="2101755" y="3766781"/>
            <a:ext cx="2606722" cy="272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Видача патенту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192" name="Прямая со стрелкой 7191"/>
          <p:cNvCxnSpPr>
            <a:stCxn id="7189" idx="3"/>
          </p:cNvCxnSpPr>
          <p:nvPr/>
        </p:nvCxnSpPr>
        <p:spPr>
          <a:xfrm flipV="1">
            <a:off x="4708477" y="3759957"/>
            <a:ext cx="3084395" cy="14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4" name="Прямая со стрелкой 7193"/>
          <p:cNvCxnSpPr/>
          <p:nvPr/>
        </p:nvCxnSpPr>
        <p:spPr>
          <a:xfrm>
            <a:off x="3746311" y="4039737"/>
            <a:ext cx="0" cy="204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5" name="Прямоугольник 7194"/>
          <p:cNvSpPr/>
          <p:nvPr/>
        </p:nvSpPr>
        <p:spPr>
          <a:xfrm>
            <a:off x="2101755" y="4299044"/>
            <a:ext cx="3425588" cy="245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Комерційний обіг сорту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196" name="Левая фигурная скобка 7195"/>
          <p:cNvSpPr/>
          <p:nvPr/>
        </p:nvSpPr>
        <p:spPr>
          <a:xfrm>
            <a:off x="1139590" y="3009331"/>
            <a:ext cx="716507" cy="10304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97" name="Прямоугольник 7196"/>
          <p:cNvSpPr/>
          <p:nvPr/>
        </p:nvSpPr>
        <p:spPr>
          <a:xfrm>
            <a:off x="177426" y="2821673"/>
            <a:ext cx="968987" cy="1513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Прийняття 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рішення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199" name="Прямая со стрелкой 7198"/>
          <p:cNvCxnSpPr/>
          <p:nvPr/>
        </p:nvCxnSpPr>
        <p:spPr>
          <a:xfrm>
            <a:off x="3746311" y="4556760"/>
            <a:ext cx="0" cy="24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1" name="Прямоугольник 7200"/>
          <p:cNvSpPr/>
          <p:nvPr/>
        </p:nvSpPr>
        <p:spPr>
          <a:xfrm>
            <a:off x="2101755" y="4790364"/>
            <a:ext cx="4969605" cy="467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Контроль за збереженням сорту (пост контроль)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203" name="Прямая со стрелкой 7202"/>
          <p:cNvCxnSpPr>
            <a:stCxn id="7201" idx="3"/>
            <a:endCxn id="7210" idx="1"/>
          </p:cNvCxnSpPr>
          <p:nvPr/>
        </p:nvCxnSpPr>
        <p:spPr>
          <a:xfrm flipV="1">
            <a:off x="7071360" y="4986039"/>
            <a:ext cx="1012550" cy="38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0" name="Прямоугольник 7209"/>
          <p:cNvSpPr/>
          <p:nvPr/>
        </p:nvSpPr>
        <p:spPr>
          <a:xfrm>
            <a:off x="8083910" y="4833639"/>
            <a:ext cx="304345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Через 3-4 роки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212" name="Прямая со стрелкой 7211"/>
          <p:cNvCxnSpPr/>
          <p:nvPr/>
        </p:nvCxnSpPr>
        <p:spPr>
          <a:xfrm>
            <a:off x="3725839" y="5257800"/>
            <a:ext cx="0" cy="233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3" name="Прямоугольник 7212"/>
          <p:cNvSpPr/>
          <p:nvPr/>
        </p:nvSpPr>
        <p:spPr>
          <a:xfrm>
            <a:off x="2101755" y="5503460"/>
            <a:ext cx="3848669" cy="351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«Старіння </a:t>
            </a:r>
            <a:r>
              <a:rPr lang="uk-UA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сорта</a:t>
            </a:r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»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216" name="Прямая со стрелкой 7215"/>
          <p:cNvCxnSpPr/>
          <p:nvPr/>
        </p:nvCxnSpPr>
        <p:spPr>
          <a:xfrm>
            <a:off x="3725839" y="5854890"/>
            <a:ext cx="0" cy="272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7" name="Прямоугольник 7216"/>
          <p:cNvSpPr/>
          <p:nvPr/>
        </p:nvSpPr>
        <p:spPr>
          <a:xfrm>
            <a:off x="2101755" y="6144905"/>
            <a:ext cx="3848669" cy="269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Закінчення строку охорони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220" name="Прямая со стрелкой 7219"/>
          <p:cNvCxnSpPr>
            <a:stCxn id="7213" idx="3"/>
          </p:cNvCxnSpPr>
          <p:nvPr/>
        </p:nvCxnSpPr>
        <p:spPr>
          <a:xfrm>
            <a:off x="5950424" y="5679175"/>
            <a:ext cx="31116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2" name="Прямая со стрелкой 7221"/>
          <p:cNvCxnSpPr/>
          <p:nvPr/>
        </p:nvCxnSpPr>
        <p:spPr>
          <a:xfrm>
            <a:off x="5575111" y="4451274"/>
            <a:ext cx="3534770" cy="1069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24" name="Прямоугольник 7223"/>
          <p:cNvSpPr/>
          <p:nvPr/>
        </p:nvSpPr>
        <p:spPr>
          <a:xfrm>
            <a:off x="9212239" y="5374602"/>
            <a:ext cx="1774209" cy="480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20-25 років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225" name="Левая фигурная скобка 7224"/>
          <p:cNvSpPr/>
          <p:nvPr/>
        </p:nvSpPr>
        <p:spPr>
          <a:xfrm>
            <a:off x="1146413" y="4244454"/>
            <a:ext cx="709684" cy="16104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26" name="Прямоугольник 7225"/>
          <p:cNvSpPr/>
          <p:nvPr/>
        </p:nvSpPr>
        <p:spPr>
          <a:xfrm>
            <a:off x="187662" y="4522640"/>
            <a:ext cx="968986" cy="1588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Охорона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7227" name="TextBox 7226"/>
          <p:cNvSpPr txBox="1"/>
          <p:nvPr/>
        </p:nvSpPr>
        <p:spPr>
          <a:xfrm>
            <a:off x="1992573" y="152400"/>
            <a:ext cx="846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Arial Black" panose="020B0A04020102020204" pitchFamily="34" charset="0"/>
              </a:rPr>
              <a:t>Схема етапів правової охорони сорту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484" y="31046"/>
            <a:ext cx="1150983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855" algn="ctr"/>
            <a:r>
              <a:rPr lang="uk-UA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Способи прискорення селекційного </a:t>
            </a:r>
            <a:r>
              <a:rPr lang="uk-UA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процесу</a:t>
            </a:r>
          </a:p>
          <a:p>
            <a:pPr indent="363855" algn="ctr"/>
            <a:endParaRPr lang="uk-UA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indent="363855" algn="just"/>
            <a:r>
              <a:rPr lang="uk-UA" sz="2100" dirty="0">
                <a:solidFill>
                  <a:srgbClr val="002060"/>
                </a:solidFill>
                <a:latin typeface="Arial Black" panose="020B0A04020102020204" pitchFamily="34" charset="0"/>
              </a:rPr>
              <a:t>На створення сорту затрачується 10-12 років</a:t>
            </a:r>
          </a:p>
          <a:p>
            <a:pPr indent="363855" algn="just"/>
            <a:r>
              <a:rPr lang="uk-UA" sz="2100" dirty="0">
                <a:latin typeface="Arial Black" panose="020B0A04020102020204" pitchFamily="34" charset="0"/>
              </a:rPr>
              <a:t>для його прискорення приміняють різні </a:t>
            </a:r>
            <a:r>
              <a:rPr lang="uk-UA" sz="2100" dirty="0" smtClean="0">
                <a:latin typeface="Arial Black" panose="020B0A04020102020204" pitchFamily="34" charset="0"/>
              </a:rPr>
              <a:t>прийоми та </a:t>
            </a:r>
            <a:r>
              <a:rPr lang="uk-UA" sz="2100" dirty="0">
                <a:latin typeface="Arial Black" panose="020B0A04020102020204" pitchFamily="34" charset="0"/>
              </a:rPr>
              <a:t>методи, зокрема:</a:t>
            </a:r>
          </a:p>
          <a:p>
            <a:pPr lvl="0" indent="363855" algn="just"/>
            <a:r>
              <a:rPr lang="uk-UA" sz="2100" dirty="0" smtClean="0">
                <a:latin typeface="Arial Black" panose="020B0A04020102020204" pitchFamily="34" charset="0"/>
              </a:rPr>
              <a:t>- теплиці</a:t>
            </a:r>
            <a:r>
              <a:rPr lang="uk-UA" sz="2100" dirty="0">
                <a:latin typeface="Arial Black" panose="020B0A04020102020204" pitchFamily="34" charset="0"/>
              </a:rPr>
              <a:t>;</a:t>
            </a:r>
          </a:p>
          <a:p>
            <a:pPr lvl="0" indent="363855" algn="just"/>
            <a:r>
              <a:rPr lang="uk-UA" sz="2100" dirty="0" smtClean="0">
                <a:latin typeface="Arial Black" panose="020B0A04020102020204" pitchFamily="34" charset="0"/>
              </a:rPr>
              <a:t>- широкорядні </a:t>
            </a:r>
            <a:r>
              <a:rPr lang="uk-UA" sz="2100" dirty="0">
                <a:latin typeface="Arial Black" panose="020B0A04020102020204" pitchFamily="34" charset="0"/>
              </a:rPr>
              <a:t>розріджені посіви;</a:t>
            </a:r>
          </a:p>
          <a:p>
            <a:pPr lvl="0" indent="363855" algn="just"/>
            <a:r>
              <a:rPr lang="uk-UA" sz="2100" dirty="0" smtClean="0">
                <a:latin typeface="Arial Black" panose="020B0A04020102020204" pitchFamily="34" charset="0"/>
              </a:rPr>
              <a:t>- зменшені </a:t>
            </a:r>
            <a:r>
              <a:rPr lang="uk-UA" sz="2100" dirty="0">
                <a:latin typeface="Arial Black" panose="020B0A04020102020204" pitchFamily="34" charset="0"/>
              </a:rPr>
              <a:t>норми висіву;</a:t>
            </a:r>
          </a:p>
          <a:p>
            <a:pPr lvl="0" indent="363855" algn="just"/>
            <a:r>
              <a:rPr lang="uk-UA" sz="2100" dirty="0" smtClean="0">
                <a:latin typeface="Arial Black" panose="020B0A04020102020204" pitchFamily="34" charset="0"/>
              </a:rPr>
              <a:t>- вирощування </a:t>
            </a:r>
            <a:r>
              <a:rPr lang="uk-UA" sz="2100" dirty="0">
                <a:latin typeface="Arial Black" panose="020B0A04020102020204" pitchFamily="34" charset="0"/>
              </a:rPr>
              <a:t>на високому агрофоні для підвищення коефіцієнту розмноження.</a:t>
            </a:r>
          </a:p>
          <a:p>
            <a:pPr indent="363855" algn="ctr"/>
            <a:r>
              <a:rPr lang="uk-UA" sz="2100" dirty="0">
                <a:solidFill>
                  <a:srgbClr val="C00000"/>
                </a:solidFill>
                <a:latin typeface="Arial Black" panose="020B0A04020102020204" pitchFamily="34" charset="0"/>
              </a:rPr>
              <a:t>Для цих же цілей застосовують:</a:t>
            </a:r>
          </a:p>
          <a:p>
            <a:pPr lvl="0" indent="363855" algn="just"/>
            <a:r>
              <a:rPr lang="uk-UA" sz="2100" dirty="0" smtClean="0">
                <a:latin typeface="Arial Black" panose="020B0A04020102020204" pitchFamily="34" charset="0"/>
              </a:rPr>
              <a:t>- </a:t>
            </a:r>
            <a:r>
              <a:rPr lang="uk-UA" sz="21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вегетативне </a:t>
            </a:r>
            <a:r>
              <a:rPr lang="uk-UA" sz="2100" dirty="0">
                <a:solidFill>
                  <a:srgbClr val="002060"/>
                </a:solidFill>
                <a:latin typeface="Arial Black" panose="020B0A04020102020204" pitchFamily="34" charset="0"/>
              </a:rPr>
              <a:t>розмноження;</a:t>
            </a:r>
          </a:p>
          <a:p>
            <a:pPr lvl="0" indent="363855" algn="just"/>
            <a:r>
              <a:rPr lang="uk-UA" sz="21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- клонування </a:t>
            </a:r>
            <a:r>
              <a:rPr lang="uk-UA" sz="2100" dirty="0">
                <a:solidFill>
                  <a:srgbClr val="002060"/>
                </a:solidFill>
                <a:latin typeface="Arial Black" panose="020B0A04020102020204" pitchFamily="34" charset="0"/>
              </a:rPr>
              <a:t>рослин.</a:t>
            </a:r>
          </a:p>
          <a:p>
            <a:pPr indent="363855" algn="just"/>
            <a:r>
              <a:rPr lang="uk-UA" sz="2100" dirty="0">
                <a:latin typeface="Arial Black" panose="020B0A04020102020204" pitchFamily="34" charset="0"/>
              </a:rPr>
              <a:t>1. </a:t>
            </a:r>
            <a:r>
              <a:rPr lang="uk-UA" sz="2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фітотрони</a:t>
            </a:r>
            <a:r>
              <a:rPr lang="uk-UA" sz="2100" dirty="0" smtClean="0">
                <a:latin typeface="Arial Black" panose="020B0A04020102020204" pitchFamily="34" charset="0"/>
              </a:rPr>
              <a:t> </a:t>
            </a:r>
            <a:r>
              <a:rPr lang="uk-UA" sz="2100" dirty="0">
                <a:latin typeface="Arial Black" panose="020B0A04020102020204" pitchFamily="34" charset="0"/>
              </a:rPr>
              <a:t>-  камери штучного клімату дають можливість вирощувати по 3-5 поколінь ярових або ж 2-3 покоління озимих в рік.</a:t>
            </a:r>
          </a:p>
          <a:p>
            <a:pPr indent="363855" algn="just"/>
            <a:r>
              <a:rPr lang="uk-UA" sz="2100" dirty="0">
                <a:latin typeface="Arial Black" panose="020B0A04020102020204" pitchFamily="34" charset="0"/>
              </a:rPr>
              <a:t>2. паралельно із конкурсним та держсортовипробуванням слід </a:t>
            </a:r>
            <a:r>
              <a:rPr lang="uk-UA" sz="2100" dirty="0">
                <a:solidFill>
                  <a:srgbClr val="C00000"/>
                </a:solidFill>
                <a:latin typeface="Arial Black" panose="020B0A04020102020204" pitchFamily="34" charset="0"/>
              </a:rPr>
              <a:t>вести попереднє розмноження</a:t>
            </a:r>
            <a:r>
              <a:rPr lang="uk-UA" sz="2100" dirty="0">
                <a:latin typeface="Arial Black" panose="020B0A04020102020204" pitchFamily="34" charset="0"/>
              </a:rPr>
              <a:t>.</a:t>
            </a:r>
          </a:p>
          <a:p>
            <a:pPr indent="363855" algn="just"/>
            <a:r>
              <a:rPr lang="uk-UA" sz="2100" dirty="0">
                <a:latin typeface="Arial Black" panose="020B0A04020102020204" pitchFamily="34" charset="0"/>
              </a:rPr>
              <a:t>3. </a:t>
            </a:r>
            <a:r>
              <a:rPr lang="uk-UA" sz="2100" dirty="0">
                <a:solidFill>
                  <a:srgbClr val="C00000"/>
                </a:solidFill>
                <a:latin typeface="Arial Black" panose="020B0A04020102020204" pitchFamily="34" charset="0"/>
              </a:rPr>
              <a:t>розмноження нових сортів та гібридів </a:t>
            </a:r>
            <a:r>
              <a:rPr lang="uk-UA" sz="2100" dirty="0">
                <a:latin typeface="Arial Black" panose="020B0A04020102020204" pitchFamily="34" charset="0"/>
              </a:rPr>
              <a:t>в Пд. районах, з ціллю отримання двох врожаїв в рік (в Узбекистані, в Мексиці, Кубі та інших</a:t>
            </a:r>
            <a:r>
              <a:rPr lang="uk-UA" sz="2100" dirty="0" smtClean="0">
                <a:latin typeface="Arial Black" panose="020B0A04020102020204" pitchFamily="34" charset="0"/>
              </a:rPr>
              <a:t>)</a:t>
            </a:r>
            <a:r>
              <a:rPr lang="uk-UA" sz="2100" dirty="0"/>
              <a:t>.</a:t>
            </a:r>
            <a:endParaRPr lang="uk-UA" sz="21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Z:\Kab 19\19 А\Лещук Н.В\Хмельницкий-Винница 2011\y_52ce4605.jpg"/>
          <p:cNvPicPr>
            <a:picLocks noChangeAspect="1" noChangeArrowheads="1"/>
          </p:cNvPicPr>
          <p:nvPr/>
        </p:nvPicPr>
        <p:blipFill>
          <a:blip r:embed="rId3" cstate="print"/>
          <a:srcRect l="21735" t="33472" r="18401" b="31760"/>
          <a:stretch>
            <a:fillRect/>
          </a:stretch>
        </p:blipFill>
        <p:spPr bwMode="auto">
          <a:xfrm>
            <a:off x="611919" y="4500633"/>
            <a:ext cx="1357290" cy="107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4" cstate="print"/>
          <a:srcRect t="20548"/>
          <a:stretch>
            <a:fillRect/>
          </a:stretch>
        </p:blipFill>
        <p:spPr bwMode="auto">
          <a:xfrm>
            <a:off x="602452" y="3357689"/>
            <a:ext cx="135729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D:\ЛЕЩУК\Досліди 2014\ЗАПОРІЖЖЯ 2014\Запоріжжя перевірка 2013\фото\104NIKON\DSCN4807.JPG"/>
          <p:cNvPicPr>
            <a:picLocks noChangeAspect="1" noChangeArrowheads="1"/>
          </p:cNvPicPr>
          <p:nvPr/>
        </p:nvPicPr>
        <p:blipFill>
          <a:blip r:embed="rId5" cstate="print"/>
          <a:srcRect t="17949"/>
          <a:stretch>
            <a:fillRect/>
          </a:stretch>
        </p:blipFill>
        <p:spPr bwMode="auto">
          <a:xfrm>
            <a:off x="631019" y="1000108"/>
            <a:ext cx="1222478" cy="114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5" descr="G:\Victor SCHWARTAU\ZIV2014\1.ИФРГ НАНУ\1.Відділ ЖИВЛЕННЯ\ДОГОВОРИ2013\БАСФ\1\Рис. 1 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083" y="0"/>
            <a:ext cx="1214414" cy="100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7" cstate="print"/>
          <a:srcRect t="39710" r="-205" b="25167"/>
          <a:stretch>
            <a:fillRect/>
          </a:stretch>
        </p:blipFill>
        <p:spPr bwMode="auto">
          <a:xfrm>
            <a:off x="576200" y="5572179"/>
            <a:ext cx="1428727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D:\2014\Фото\Новая папка\DSCN1768.jpg"/>
          <p:cNvPicPr>
            <a:picLocks noChangeAspect="1" noChangeArrowheads="1"/>
          </p:cNvPicPr>
          <p:nvPr/>
        </p:nvPicPr>
        <p:blipFill>
          <a:blip r:embed="rId8" cstate="print"/>
          <a:srcRect t="27083" b="14432"/>
          <a:stretch>
            <a:fillRect/>
          </a:stretch>
        </p:blipFill>
        <p:spPr bwMode="auto">
          <a:xfrm>
            <a:off x="660111" y="2286024"/>
            <a:ext cx="1285852" cy="928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45963" y="26548"/>
            <a:ext cx="10246037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Стратегія розвитку насінництва:</a:t>
            </a: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Директива Ради ЄС 2002/53 </a:t>
            </a: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Про загальний каталог сільськогосподарських культур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40646" y="2286024"/>
            <a:ext cx="9696429" cy="4093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600" dirty="0">
                <a:solidFill>
                  <a:schemeClr val="tx1"/>
                </a:solidFill>
                <a:latin typeface="Arial Black" panose="020B0A04020102020204" pitchFamily="34" charset="0"/>
              </a:rPr>
              <a:t>Потреби ринку: сортимент, чистосортне насіння, </a:t>
            </a:r>
            <a:r>
              <a:rPr lang="uk-UA" sz="2600" dirty="0">
                <a:solidFill>
                  <a:srgbClr val="0070C0"/>
                </a:solidFill>
                <a:latin typeface="Arial Black" panose="020B0A04020102020204" pitchFamily="34" charset="0"/>
              </a:rPr>
              <a:t>автентичність!!!;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600" dirty="0">
                <a:solidFill>
                  <a:schemeClr val="tx1"/>
                </a:solidFill>
                <a:latin typeface="Arial Black" panose="020B0A04020102020204" pitchFamily="34" charset="0"/>
              </a:rPr>
              <a:t>Максимум критеріїв, мінімум умов;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600" dirty="0">
                <a:solidFill>
                  <a:schemeClr val="tx1"/>
                </a:solidFill>
                <a:latin typeface="Arial Black" panose="020B0A04020102020204" pitchFamily="34" charset="0"/>
              </a:rPr>
              <a:t>Державний реєстр сортів рослин (національний каталог): підтримка експертизи на ВОС та ПСП;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600" dirty="0">
                <a:solidFill>
                  <a:schemeClr val="tx1"/>
                </a:solidFill>
                <a:latin typeface="Arial Black" panose="020B0A04020102020204" pitchFamily="34" charset="0"/>
              </a:rPr>
              <a:t> Система сортової сертифікації: відповідність міжнародним вимогам, координація та прозорість дій;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2600" dirty="0">
                <a:solidFill>
                  <a:schemeClr val="tx1"/>
                </a:solidFill>
                <a:latin typeface="Arial Black" panose="020B0A04020102020204" pitchFamily="34" charset="0"/>
              </a:rPr>
              <a:t>Післяреєстраційне вивчення сортів: формування регіональних списків.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277" y="2699658"/>
            <a:ext cx="8596668" cy="1320800"/>
          </a:xfrm>
        </p:spPr>
        <p:txBody>
          <a:bodyPr/>
          <a:lstStyle/>
          <a:p>
            <a:pPr algn="ctr"/>
            <a:r>
              <a:rPr lang="uk-UA" sz="4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ДЯКУЮ ЗА УВАГУ </a:t>
            </a:r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!</a:t>
            </a:r>
            <a:endParaRPr lang="uk-UA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637731" y="414748"/>
            <a:ext cx="9635320" cy="13208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uk-UA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ТОП-15 українських агрохолдингів за величиною земельного банку, тис. га</a:t>
            </a:r>
            <a:r>
              <a:rPr lang="uk-UA" sz="4000" b="1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uk-UA" sz="40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uk-UA" sz="4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Picture 3" descr="TOP-15-ZB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968991" y="1735548"/>
            <a:ext cx="10549719" cy="49441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6"/>
          <p:cNvSpPr>
            <a:spLocks noChangeArrowheads="1"/>
          </p:cNvSpPr>
          <p:nvPr/>
        </p:nvSpPr>
        <p:spPr bwMode="auto">
          <a:xfrm>
            <a:off x="1091821" y="1263131"/>
            <a:ext cx="4140579" cy="16610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Асоціація Українське </a:t>
            </a:r>
          </a:p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насіннєве товариство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8675" name="Oval 7"/>
          <p:cNvSpPr>
            <a:spLocks noChangeArrowheads="1"/>
          </p:cNvSpPr>
          <p:nvPr/>
        </p:nvSpPr>
        <p:spPr bwMode="auto">
          <a:xfrm>
            <a:off x="6383337" y="1412875"/>
            <a:ext cx="4507575" cy="1511300"/>
          </a:xfrm>
          <a:prstGeom prst="ellipse">
            <a:avLst/>
          </a:prstGeom>
          <a:ln w="28575">
            <a:solidFill>
              <a:srgbClr val="99FF99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Насіннєва </a:t>
            </a:r>
          </a:p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асоціація України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1952625" y="333376"/>
            <a:ext cx="8938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>
                <a:latin typeface="Arial Black" panose="020B0A04020102020204" pitchFamily="34" charset="0"/>
              </a:rPr>
              <a:t>РИНОК СОРТІВ І НАСІННЯ: ПРОФЕСІЙНІ                                            ГАЛУЗЕВІ ГРОМАДСЬКІ ОБ</a:t>
            </a:r>
            <a:r>
              <a:rPr lang="en-US" altLang="ru-RU" sz="2400" b="1" dirty="0">
                <a:latin typeface="Arial Black" panose="020B0A04020102020204" pitchFamily="34" charset="0"/>
              </a:rPr>
              <a:t>’</a:t>
            </a:r>
            <a:r>
              <a:rPr lang="uk-UA" altLang="ru-RU" sz="2400" b="1" dirty="0">
                <a:latin typeface="Arial Black" panose="020B0A04020102020204" pitchFamily="34" charset="0"/>
              </a:rPr>
              <a:t>ЄДНАННЯ</a:t>
            </a:r>
            <a:r>
              <a:rPr lang="uk-UA" altLang="ru-RU" sz="2400" dirty="0">
                <a:latin typeface="Arial Black" panose="020B0A04020102020204" pitchFamily="34" charset="0"/>
              </a:rPr>
              <a:t> </a:t>
            </a:r>
            <a:endParaRPr lang="ru-RU" altLang="ru-RU" sz="2400" dirty="0">
              <a:latin typeface="Arial Black" panose="020B0A04020102020204" pitchFamily="34" charset="0"/>
            </a:endParaRPr>
          </a:p>
        </p:txBody>
      </p:sp>
      <p:sp>
        <p:nvSpPr>
          <p:cNvPr id="28677" name="Oval 17"/>
          <p:cNvSpPr>
            <a:spLocks noChangeArrowheads="1"/>
          </p:cNvSpPr>
          <p:nvPr/>
        </p:nvSpPr>
        <p:spPr bwMode="auto">
          <a:xfrm>
            <a:off x="1091821" y="3213101"/>
            <a:ext cx="4140579" cy="15843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Асоціація </a:t>
            </a:r>
          </a:p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виробників та</a:t>
            </a:r>
          </a:p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переробників  сої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8678" name="Oval 18"/>
          <p:cNvSpPr>
            <a:spLocks noChangeArrowheads="1"/>
          </p:cNvSpPr>
          <p:nvPr/>
        </p:nvSpPr>
        <p:spPr bwMode="auto">
          <a:xfrm>
            <a:off x="6527799" y="3213101"/>
            <a:ext cx="4499591" cy="1584325"/>
          </a:xfrm>
          <a:prstGeom prst="ellipse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Український клуб </a:t>
            </a:r>
          </a:p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аграрного бізнесу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8679" name="Oval 19"/>
          <p:cNvSpPr>
            <a:spLocks noChangeArrowheads="1"/>
          </p:cNvSpPr>
          <p:nvPr/>
        </p:nvSpPr>
        <p:spPr bwMode="auto">
          <a:xfrm>
            <a:off x="1091821" y="5157788"/>
            <a:ext cx="4140579" cy="1511300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Українська асоціація</a:t>
            </a:r>
          </a:p>
          <a:p>
            <a:pPr algn="ctr">
              <a:defRPr/>
            </a:pPr>
            <a:r>
              <a:rPr lang="uk-UA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виробників картоплі</a:t>
            </a:r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8680" name="Oval 20"/>
          <p:cNvSpPr>
            <a:spLocks noChangeArrowheads="1"/>
          </p:cNvSpPr>
          <p:nvPr/>
        </p:nvSpPr>
        <p:spPr bwMode="auto">
          <a:xfrm>
            <a:off x="6524624" y="5143500"/>
            <a:ext cx="4502765" cy="1511300"/>
          </a:xfrm>
          <a:prstGeom prst="ellipse">
            <a:avLst/>
          </a:prstGeom>
          <a:ln w="38100">
            <a:solidFill>
              <a:srgbClr val="66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uk-UA" sz="2000" dirty="0">
                <a:solidFill>
                  <a:schemeClr val="tx1"/>
                </a:solidFill>
                <a:latin typeface="Arial Black" panose="020B0A04020102020204" pitchFamily="34" charset="0"/>
              </a:rPr>
              <a:t>Асоціація овочівників 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146412" y="0"/>
            <a:ext cx="10768084" cy="654050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z="3100" b="1" dirty="0">
                <a:solidFill>
                  <a:schemeClr val="tx1"/>
                </a:solidFill>
                <a:latin typeface="Arial Black" panose="020B0A04020102020204" pitchFamily="34" charset="0"/>
              </a:rPr>
              <a:t>Закон України </a:t>
            </a:r>
            <a:r>
              <a:rPr lang="uk-UA" altLang="ru-RU" sz="31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«Про </a:t>
            </a:r>
            <a:r>
              <a:rPr lang="uk-UA" altLang="ru-RU" sz="3100" b="1" dirty="0">
                <a:solidFill>
                  <a:schemeClr val="tx1"/>
                </a:solidFill>
                <a:latin typeface="Arial Black" panose="020B0A04020102020204" pitchFamily="34" charset="0"/>
              </a:rPr>
              <a:t>охорону прав на сорти </a:t>
            </a:r>
            <a:r>
              <a:rPr lang="uk-UA" altLang="ru-RU" sz="31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рослин</a:t>
            </a:r>
            <a:r>
              <a:rPr lang="uk-UA" altLang="ru-RU" sz="27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»</a:t>
            </a:r>
            <a:endParaRPr lang="ru-RU" altLang="ru-RU" sz="27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2292824" y="532263"/>
            <a:ext cx="9294125" cy="35893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uk-UA" altLang="ru-RU" sz="5500" b="1" dirty="0">
                <a:solidFill>
                  <a:schemeClr val="tx1"/>
                </a:solidFill>
                <a:latin typeface="Arial Black" panose="020B0A04020102020204" pitchFamily="34" charset="0"/>
              </a:rPr>
              <a:t>Ст. 14 </a:t>
            </a:r>
            <a:r>
              <a:rPr lang="uk-UA" altLang="ru-RU" sz="5500" dirty="0">
                <a:solidFill>
                  <a:schemeClr val="tx1"/>
                </a:solidFill>
                <a:latin typeface="Arial Black" panose="020B0A04020102020204" pitchFamily="34" charset="0"/>
              </a:rPr>
              <a:t>Придатність сорту для поширення в Україні </a:t>
            </a:r>
            <a:endParaRPr lang="uk-UA" altLang="ru-RU" sz="55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uk-UA" altLang="ru-RU" sz="3000" dirty="0">
                <a:solidFill>
                  <a:srgbClr val="3333FF"/>
                </a:solidFill>
              </a:rPr>
              <a:t>	</a:t>
            </a: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Сорт вважається придатним для поширення в Україні, якщо він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відмінний, однорідний та стабільний, може бути використаний для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задоволення потреб суспільства і не заборонений для поширення з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підстав загрози життю і здоров'ю людей, нанесення шкоди тваринному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і рослинному світу, збереженню довкілля. Критерії заборони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поширення сортів в Україні розробляються Уповноваженим органом і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затверджуються центральним органом виконавчої влади, що забезпечує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формування державної політики у сфері охорони прав на сорти </a:t>
            </a:r>
            <a:b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alt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рослин. </a:t>
            </a:r>
          </a:p>
          <a:p>
            <a:pPr lvl="1" algn="just"/>
            <a:endParaRPr lang="uk-UA" altLang="ru-RU" sz="3400" dirty="0">
              <a:solidFill>
                <a:srgbClr val="3333FF"/>
              </a:solidFill>
            </a:endParaRPr>
          </a:p>
          <a:p>
            <a:pPr lvl="1" algn="just">
              <a:buFont typeface="Arial" panose="020B0604020202020204" pitchFamily="34" charset="0"/>
              <a:buNone/>
            </a:pPr>
            <a:endParaRPr lang="uk-UA" altLang="ru-RU" dirty="0">
              <a:solidFill>
                <a:srgbClr val="3333FF"/>
              </a:solidFill>
            </a:endParaRPr>
          </a:p>
        </p:txBody>
      </p:sp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2224585" y="4346920"/>
            <a:ext cx="936236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ru-RU" dirty="0"/>
          </a:p>
          <a:p>
            <a:pPr algn="just" eaLnBrk="1" hangingPunct="1"/>
            <a:r>
              <a:rPr lang="uk-UA" altLang="ru-RU" sz="2800" dirty="0">
                <a:latin typeface="Arial Black" panose="020B0A04020102020204" pitchFamily="34" charset="0"/>
              </a:rPr>
              <a:t>Ст. 27. Кваліфікаційна експертиза </a:t>
            </a:r>
            <a:endParaRPr lang="en-US" altLang="ru-RU" sz="2800" dirty="0">
              <a:latin typeface="Arial Black" panose="020B0A04020102020204" pitchFamily="34" charset="0"/>
            </a:endParaRPr>
          </a:p>
          <a:p>
            <a:pPr algn="just" eaLnBrk="1" hangingPunct="1"/>
            <a:endParaRPr lang="en-US" altLang="ru-RU" dirty="0">
              <a:solidFill>
                <a:srgbClr val="007033"/>
              </a:solidFill>
            </a:endParaRPr>
          </a:p>
          <a:p>
            <a:pPr eaLnBrk="1" hangingPunct="1"/>
            <a:r>
              <a:rPr lang="en-US" altLang="ru-RU" sz="2000" dirty="0">
                <a:solidFill>
                  <a:srgbClr val="3333FF"/>
                </a:solidFill>
              </a:rPr>
              <a:t>	</a:t>
            </a:r>
            <a:r>
              <a:rPr lang="uk-UA" altLang="ru-RU" dirty="0">
                <a:latin typeface="Arial Black" panose="020B0A04020102020204" pitchFamily="34" charset="0"/>
              </a:rPr>
              <a:t>Кваліфікаційна експертиза передбачає проведення комплексу </a:t>
            </a:r>
            <a:r>
              <a:rPr lang="en-US" altLang="ru-RU" dirty="0">
                <a:latin typeface="Arial Black" panose="020B0A04020102020204" pitchFamily="34" charset="0"/>
              </a:rPr>
              <a:t> </a:t>
            </a:r>
            <a:r>
              <a:rPr lang="uk-UA" altLang="ru-RU" dirty="0">
                <a:latin typeface="Arial Black" panose="020B0A04020102020204" pitchFamily="34" charset="0"/>
              </a:rPr>
              <a:t>досліджень, необхідних для підготовки експертного висновку за заявкою та прийняття рішення щодо державної реєстрації сорту і прав на нього. </a:t>
            </a:r>
            <a:r>
              <a:rPr lang="ru-RU" altLang="ru-RU" dirty="0">
                <a:latin typeface="Arial Black" panose="020B0A04020102020204" pitchFamily="34" charset="0"/>
              </a:rPr>
              <a:t/>
            </a:r>
            <a:br>
              <a:rPr lang="ru-RU" altLang="ru-RU" dirty="0">
                <a:latin typeface="Arial Black" panose="020B0A04020102020204" pitchFamily="34" charset="0"/>
              </a:rPr>
            </a:br>
            <a:endParaRPr lang="ru-RU" altLang="ru-RU" dirty="0">
              <a:latin typeface="Arial Black" panose="020B0A04020102020204" pitchFamily="34" charset="0"/>
            </a:endParaRPr>
          </a:p>
        </p:txBody>
      </p:sp>
      <p:pic>
        <p:nvPicPr>
          <p:cNvPr id="5" name="Picture 10" descr="Z:\Kab 19А\делег грунтконтроль2012\Изображение 082.jpg"/>
          <p:cNvPicPr>
            <a:picLocks noChangeAspect="1" noChangeArrowheads="1"/>
          </p:cNvPicPr>
          <p:nvPr/>
        </p:nvPicPr>
        <p:blipFill>
          <a:blip r:embed="rId2" cstate="print"/>
          <a:srcRect t="39710" r="-205" b="25167"/>
          <a:stretch>
            <a:fillRect/>
          </a:stretch>
        </p:blipFill>
        <p:spPr bwMode="auto">
          <a:xfrm>
            <a:off x="396329" y="3949705"/>
            <a:ext cx="164304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Z:\Kab 19\19 А\Лещук Н.В\2012-06-17 Відрядження 2012\Відрядження 2012 055.JPG"/>
          <p:cNvPicPr>
            <a:picLocks noChangeAspect="1" noChangeArrowheads="1"/>
          </p:cNvPicPr>
          <p:nvPr/>
        </p:nvPicPr>
        <p:blipFill>
          <a:blip r:embed="rId3" cstate="print"/>
          <a:srcRect t="20548"/>
          <a:stretch>
            <a:fillRect/>
          </a:stretch>
        </p:blipFill>
        <p:spPr bwMode="auto">
          <a:xfrm>
            <a:off x="396329" y="862798"/>
            <a:ext cx="150016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3045" t="21255" r="4347"/>
          <a:stretch>
            <a:fillRect/>
          </a:stretch>
        </p:blipFill>
        <p:spPr bwMode="auto">
          <a:xfrm>
            <a:off x="396329" y="2821784"/>
            <a:ext cx="1571604" cy="114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125" y="272955"/>
            <a:ext cx="11259403" cy="5768407"/>
          </a:xfrm>
        </p:spPr>
        <p:txBody>
          <a:bodyPr/>
          <a:lstStyle/>
          <a:p>
            <a:pPr indent="0" algn="just">
              <a:buNone/>
            </a:pP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Велика територія України, велика різноманітність ґрунтових особливостей, температурних режимів, різна кількість опадів.</a:t>
            </a:r>
          </a:p>
          <a:p>
            <a:pPr indent="0" algn="just">
              <a:buNone/>
            </a:pPr>
            <a:endParaRPr lang="uk-UA" sz="32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indent="0" algn="just">
              <a:buNone/>
            </a:pP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Стає 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очевидним, що  не може бути сортів однаково придатних для всіх районів, регіонів, зон.  </a:t>
            </a:r>
            <a:endParaRPr lang="uk-UA" sz="32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indent="0" algn="just">
              <a:buNone/>
            </a:pP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Тому</a:t>
            </a:r>
            <a:r>
              <a:rPr lang="uk-UA" sz="3200" dirty="0">
                <a:solidFill>
                  <a:schemeClr val="tx1"/>
                </a:solidFill>
                <a:latin typeface="Arial Black" panose="020B0A04020102020204" pitchFamily="34" charset="0"/>
              </a:rPr>
              <a:t>, правильний вибір  сорту для того, чи іншого району -  завдання першочергове.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</TotalTime>
  <Words>2335</Words>
  <Application>Microsoft Office PowerPoint</Application>
  <PresentationFormat>Произвольный</PresentationFormat>
  <Paragraphs>484</Paragraphs>
  <Slides>50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Грань</vt:lpstr>
      <vt:lpstr>Worksheet</vt:lpstr>
      <vt:lpstr>Диаграмма Microsoft Excel</vt:lpstr>
      <vt:lpstr>Диаграмма</vt:lpstr>
      <vt:lpstr>Презентация PowerPoint</vt:lpstr>
      <vt:lpstr>Презентация PowerPoint</vt:lpstr>
      <vt:lpstr>Презентация PowerPoint</vt:lpstr>
      <vt:lpstr>Сучасні методи та напрями селекції рослин забезпечують:</vt:lpstr>
      <vt:lpstr>Презентация PowerPoint</vt:lpstr>
      <vt:lpstr>ТОП-15 українських агрохолдингів за величиною земельного банку, тис. га </vt:lpstr>
      <vt:lpstr>Презентация PowerPoint</vt:lpstr>
      <vt:lpstr>Закон України «Про охорону прав на сорти рослин»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Процедура державної реєстрації прав на сорти рослин</vt:lpstr>
      <vt:lpstr>Міжнародна конвенція з охорони нових сортів рослин   від 2 грудня 1961р., переглянута в м. Женева  10 листопада 1972р., 23 жовтня1978р.  та 19 березня 1991 р. </vt:lpstr>
      <vt:lpstr>Умови надання права селекціонера</vt:lpstr>
      <vt:lpstr>Презентация PowerPoint</vt:lpstr>
      <vt:lpstr>Стаття 8 «Однорідність»</vt:lpstr>
      <vt:lpstr>Спеціалізація закладів експертизи  на придатність до поширення  сортів пшениці  / 2018 р.</vt:lpstr>
      <vt:lpstr>Презентация PowerPoint</vt:lpstr>
      <vt:lpstr>Презентация PowerPoint</vt:lpstr>
      <vt:lpstr>ТИПИ  науково-технічної експертизи сортів рослин  </vt:lpstr>
      <vt:lpstr>Грунтконтроль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Аналіз  Державного реєстру сортів рослин, придатних для поширення в Україні, 2018 рік</vt:lpstr>
      <vt:lpstr>Презентация PowerPoint</vt:lpstr>
      <vt:lpstr>Динаміка урожайності сортів пшениці озимої за результатами експертизи на ПСП</vt:lpstr>
      <vt:lpstr>Презентация PowerPoint</vt:lpstr>
      <vt:lpstr> Методичні вимоги до експертизи на DUS</vt:lpstr>
      <vt:lpstr>Презентация PowerPoint</vt:lpstr>
      <vt:lpstr>Презентация PowerPoint</vt:lpstr>
      <vt:lpstr>Презентация PowerPoint</vt:lpstr>
      <vt:lpstr>Державна реєстрація сортів та прав на них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82</cp:revision>
  <dcterms:created xsi:type="dcterms:W3CDTF">2015-10-28T17:04:00Z</dcterms:created>
  <dcterms:modified xsi:type="dcterms:W3CDTF">2019-09-09T08:25:24Z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1049-10.2.0.5908</vt:lpwstr>
  </property>
</Properties>
</file>