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04" y="7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>
            <a:noAutofit/>
          </a:bodyPr>
          <a:lstStyle/>
          <a:p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400" b="1" dirty="0" smtClean="0"/>
              <a:t>МІНІСТЕРСТВО ОСВІТИ І НАУКИ УКРАЇНИ</a:t>
            </a:r>
            <a:br>
              <a:rPr lang="ru-RU" sz="1400" b="1" dirty="0" smtClean="0"/>
            </a:br>
            <a:r>
              <a:rPr lang="ru-RU" sz="1400" b="1" dirty="0" smtClean="0"/>
              <a:t>Національний університет </a:t>
            </a:r>
            <a:r>
              <a:rPr lang="ru-RU" sz="1400" b="1" dirty="0" err="1" smtClean="0"/>
              <a:t>біоресурсів</a:t>
            </a:r>
            <a:r>
              <a:rPr lang="ru-RU" sz="1400" b="1" dirty="0" smtClean="0"/>
              <a:t> і </a:t>
            </a:r>
            <a:r>
              <a:rPr lang="ru-RU" sz="1400" b="1" dirty="0" err="1" smtClean="0"/>
              <a:t>природокористування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України</a:t>
            </a: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uk-UA" sz="1400" b="1" dirty="0"/>
              <a:t>Агротехнічні основи формування високих врожаїв еспарцету посівного в умовах правобережного Лісостепу України </a:t>
            </a:r>
            <a:endParaRPr lang="uk-UA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39952" y="1124744"/>
            <a:ext cx="5004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dirty="0" smtClean="0">
                <a:latin typeface="Arial" pitchFamily="34" charset="0"/>
                <a:cs typeface="Arial" pitchFamily="34" charset="0"/>
              </a:rPr>
              <a:t>Виконавець: </a:t>
            </a:r>
            <a:r>
              <a:rPr lang="uk-UA" sz="1200" dirty="0" err="1" smtClean="0">
                <a:latin typeface="Arial" pitchFamily="34" charset="0"/>
                <a:cs typeface="Arial" pitchFamily="34" charset="0"/>
              </a:rPr>
              <a:t>Сірик</a:t>
            </a:r>
            <a:r>
              <a:rPr lang="uk-UA" sz="1200" dirty="0" smtClean="0">
                <a:latin typeface="Arial" pitchFamily="34" charset="0"/>
                <a:cs typeface="Arial" pitchFamily="34" charset="0"/>
              </a:rPr>
              <a:t> Богдан Васильович  </a:t>
            </a:r>
          </a:p>
          <a:p>
            <a:r>
              <a:rPr lang="uk-UA" sz="1200" b="1" dirty="0" smtClean="0">
                <a:latin typeface="Arial" pitchFamily="34" charset="0"/>
                <a:cs typeface="Arial" pitchFamily="34" charset="0"/>
              </a:rPr>
              <a:t>Науковий керівник: </a:t>
            </a:r>
            <a:r>
              <a:rPr lang="uk-UA" sz="1200" dirty="0" smtClean="0">
                <a:latin typeface="Arial" pitchFamily="34" charset="0"/>
                <a:cs typeface="Arial" pitchFamily="34" charset="0"/>
              </a:rPr>
              <a:t>кандидат с.-г. наук</a:t>
            </a:r>
            <a:r>
              <a:rPr lang="uk-UA" sz="1200" dirty="0">
                <a:latin typeface="Arial" pitchFamily="34" charset="0"/>
                <a:cs typeface="Arial" pitchFamily="34" charset="0"/>
              </a:rPr>
              <a:t>, </a:t>
            </a:r>
            <a:r>
              <a:rPr lang="uk-UA" sz="1200" dirty="0" smtClean="0">
                <a:latin typeface="Arial" pitchFamily="34" charset="0"/>
                <a:cs typeface="Arial" pitchFamily="34" charset="0"/>
              </a:rPr>
              <a:t>доцент В.П. Коваленко</a:t>
            </a:r>
            <a:r>
              <a:rPr lang="uk-UA" sz="1200" b="1" dirty="0" smtClean="0">
                <a:latin typeface="Arial" pitchFamily="34" charset="0"/>
                <a:cs typeface="Arial" pitchFamily="34" charset="0"/>
              </a:rPr>
              <a:t> </a:t>
            </a:r>
            <a:endParaRPr lang="uk-U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5536" y="1988840"/>
            <a:ext cx="2664296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b="1" dirty="0">
                <a:latin typeface="Arial" pitchFamily="34" charset="0"/>
                <a:cs typeface="Arial" pitchFamily="34" charset="0"/>
              </a:rPr>
              <a:t>Актуальність теми</a:t>
            </a:r>
            <a:r>
              <a:rPr lang="uk-UA" sz="9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Ряд важливих розробок з проблеми створення екологічно збалансованих систем виробництва високобілкових кормів здійснили вчені  України  та світу.</a:t>
            </a:r>
          </a:p>
          <a:p>
            <a:r>
              <a:rPr lang="uk-UA" sz="900" dirty="0" smtClean="0">
                <a:latin typeface="Arial" pitchFamily="34" charset="0"/>
                <a:cs typeface="Arial" pitchFamily="34" charset="0"/>
              </a:rPr>
              <a:t>Тому, правильний добір зернобобових  в умовах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грунтово-кліматичної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зони, а також встановлення оптимальних строків та доз органо-мінерального їх удобрення сприятиме підвищенню і стабілізації на високому рівні кормової продуктивності</a:t>
            </a:r>
            <a:endParaRPr lang="uk-UA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5536" y="4725144"/>
            <a:ext cx="266429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sz="900" b="1" dirty="0">
                <a:latin typeface="Arial" pitchFamily="34" charset="0"/>
                <a:cs typeface="Arial" pitchFamily="34" charset="0"/>
              </a:rPr>
              <a:t>Мета </a:t>
            </a:r>
            <a:r>
              <a:rPr lang="uk-UA" sz="900" b="1" dirty="0" smtClean="0">
                <a:latin typeface="Arial" pitchFamily="34" charset="0"/>
                <a:cs typeface="Arial" pitchFamily="34" charset="0"/>
              </a:rPr>
              <a:t>досліджень: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полягає у розробці елементів технології вирощування сортів </a:t>
            </a:r>
            <a:r>
              <a:rPr lang="uk-UA" sz="900" dirty="0"/>
              <a:t>еспарцету посівного 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на 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зелений корм залежно від строків сівби та удобрення</a:t>
            </a:r>
          </a:p>
          <a:p>
            <a:pPr algn="just"/>
            <a:endParaRPr lang="uk-UA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5536" y="5373215"/>
            <a:ext cx="2664296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900" b="1" dirty="0">
                <a:latin typeface="Arial" pitchFamily="34" charset="0"/>
                <a:cs typeface="Arial" pitchFamily="34" charset="0"/>
              </a:rPr>
              <a:t>Завдання досліджень</a:t>
            </a:r>
            <a:r>
              <a:rPr lang="uk-UA" sz="9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uk-UA" sz="900" dirty="0" smtClean="0">
                <a:latin typeface="Arial" pitchFamily="34" charset="0"/>
                <a:cs typeface="Arial" pitchFamily="34" charset="0"/>
              </a:rPr>
              <a:t>1. Виявити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зaкoнoмipнicть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фopмувaння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кopмoвoї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пpoдуктивнocтi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/>
              <a:t>еспарцету посівного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зaлeжнo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вiд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сорту.</a:t>
            </a:r>
          </a:p>
          <a:p>
            <a:r>
              <a:rPr lang="uk-UA" sz="9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Вcтaнoвити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зaкoнoмipнicть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фopмувaння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уpoжaйнocтi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зеленої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мacи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сортів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тa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її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якicть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зaлeжнo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від строків сівби та удобрення.</a:t>
            </a:r>
          </a:p>
          <a:p>
            <a:r>
              <a:rPr lang="uk-UA" sz="9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Пpoвecти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eкoнoмiчний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тa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eнepгeтичний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aнaлiз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зaxoдiв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тexнoлoгiї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виpoщувaння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щo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вивчaєтьcя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в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дocлiдi</a:t>
            </a:r>
            <a:endParaRPr lang="uk-UA" sz="9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47864" y="1988840"/>
            <a:ext cx="16789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b="1" dirty="0" smtClean="0">
                <a:latin typeface="Arial" pitchFamily="34" charset="0"/>
                <a:cs typeface="Arial" pitchFamily="34" charset="0"/>
              </a:rPr>
              <a:t>Схема досліду:</a:t>
            </a:r>
            <a:endParaRPr lang="uk-UA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85592" y="4005064"/>
            <a:ext cx="273630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900" b="1" dirty="0" smtClean="0">
                <a:latin typeface="Arial" pitchFamily="34" charset="0"/>
                <a:cs typeface="Arial" pitchFamily="34" charset="0"/>
              </a:rPr>
              <a:t>Результати досліджень:</a:t>
            </a:r>
          </a:p>
          <a:p>
            <a:pPr marL="171450" indent="-171450" algn="just"/>
            <a:endParaRPr lang="uk-UA" sz="9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000" dirty="0"/>
              <a:t>На </a:t>
            </a:r>
            <a:r>
              <a:rPr lang="ru-RU" sz="1000" dirty="0" err="1"/>
              <a:t>основі</a:t>
            </a:r>
            <a:r>
              <a:rPr lang="ru-RU" sz="1000" dirty="0"/>
              <a:t> </a:t>
            </a:r>
            <a:r>
              <a:rPr lang="ru-RU" sz="1000" dirty="0" err="1"/>
              <a:t>досліджень</a:t>
            </a:r>
            <a:r>
              <a:rPr lang="ru-RU" sz="1000" dirty="0"/>
              <a:t> </a:t>
            </a:r>
            <a:r>
              <a:rPr lang="ru-RU" sz="1000" dirty="0" err="1"/>
              <a:t>встановлено</a:t>
            </a:r>
            <a:r>
              <a:rPr lang="ru-RU" sz="1000" dirty="0"/>
              <a:t>, </a:t>
            </a:r>
            <a:r>
              <a:rPr lang="ru-RU" sz="1000" dirty="0" err="1"/>
              <a:t>що</a:t>
            </a:r>
            <a:r>
              <a:rPr lang="ru-RU" sz="1000" dirty="0"/>
              <a:t> </a:t>
            </a:r>
            <a:r>
              <a:rPr lang="ru-RU" sz="1000" dirty="0" err="1"/>
              <a:t>внесені</a:t>
            </a:r>
            <a:r>
              <a:rPr lang="ru-RU" sz="1000" dirty="0"/>
              <a:t> </a:t>
            </a:r>
            <a:r>
              <a:rPr lang="ru-RU" sz="1000" dirty="0" err="1"/>
              <a:t>добрива</a:t>
            </a:r>
            <a:r>
              <a:rPr lang="ru-RU" sz="1000" dirty="0"/>
              <a:t> не </a:t>
            </a:r>
            <a:r>
              <a:rPr lang="ru-RU" sz="1000" dirty="0" err="1"/>
              <a:t>сприяли</a:t>
            </a:r>
            <a:r>
              <a:rPr lang="ru-RU" sz="1000" dirty="0"/>
              <a:t> </a:t>
            </a:r>
            <a:r>
              <a:rPr lang="ru-RU" sz="1000" dirty="0" err="1"/>
              <a:t>підвищенню</a:t>
            </a:r>
            <a:r>
              <a:rPr lang="ru-RU" sz="1000" dirty="0"/>
              <a:t> </a:t>
            </a:r>
            <a:r>
              <a:rPr lang="ru-RU" sz="1000" dirty="0" err="1"/>
              <a:t>врожайності</a:t>
            </a:r>
            <a:r>
              <a:rPr lang="ru-RU" sz="1000" dirty="0"/>
              <a:t> </a:t>
            </a:r>
            <a:r>
              <a:rPr lang="ru-RU" sz="1000" dirty="0" err="1"/>
              <a:t>культури</a:t>
            </a:r>
            <a:r>
              <a:rPr lang="ru-RU" sz="1000" dirty="0"/>
              <a:t>. </a:t>
            </a:r>
            <a:r>
              <a:rPr lang="ru-RU" sz="1000" dirty="0" err="1"/>
              <a:t>Природна</a:t>
            </a:r>
            <a:r>
              <a:rPr lang="ru-RU" sz="1000" dirty="0"/>
              <a:t> </a:t>
            </a:r>
            <a:r>
              <a:rPr lang="ru-RU" sz="1000" dirty="0" err="1"/>
              <a:t>родючість</a:t>
            </a:r>
            <a:r>
              <a:rPr lang="ru-RU" sz="1000" dirty="0"/>
              <a:t> </a:t>
            </a:r>
            <a:r>
              <a:rPr lang="ru-RU" sz="1000" dirty="0" err="1"/>
              <a:t>чорноземів</a:t>
            </a:r>
            <a:r>
              <a:rPr lang="ru-RU" sz="1000" dirty="0"/>
              <a:t> </a:t>
            </a:r>
            <a:r>
              <a:rPr lang="ru-RU" sz="1000" dirty="0" err="1"/>
              <a:t>малогумусних</a:t>
            </a:r>
            <a:r>
              <a:rPr lang="ru-RU" sz="1000" dirty="0"/>
              <a:t> і без </a:t>
            </a:r>
            <a:r>
              <a:rPr lang="ru-RU" sz="1000" dirty="0" err="1"/>
              <a:t>внесення</a:t>
            </a:r>
            <a:r>
              <a:rPr lang="ru-RU" sz="1000" dirty="0"/>
              <a:t> добрив </a:t>
            </a:r>
            <a:r>
              <a:rPr lang="ru-RU" sz="1000" dirty="0" err="1"/>
              <a:t>забезпечує</a:t>
            </a:r>
            <a:r>
              <a:rPr lang="ru-RU" sz="1000" dirty="0"/>
              <a:t> </a:t>
            </a:r>
            <a:r>
              <a:rPr lang="ru-RU" sz="1000" dirty="0" err="1"/>
              <a:t>формування</a:t>
            </a:r>
            <a:r>
              <a:rPr lang="ru-RU" sz="1000" dirty="0"/>
              <a:t> </a:t>
            </a:r>
            <a:r>
              <a:rPr lang="ru-RU" sz="1000" dirty="0" err="1"/>
              <a:t>високої</a:t>
            </a:r>
            <a:r>
              <a:rPr lang="ru-RU" sz="1000" dirty="0"/>
              <a:t>, </a:t>
            </a:r>
            <a:r>
              <a:rPr lang="ru-RU" sz="1000" dirty="0" err="1"/>
              <a:t>стабільної</a:t>
            </a:r>
            <a:r>
              <a:rPr lang="ru-RU" sz="1000" dirty="0"/>
              <a:t> </a:t>
            </a:r>
            <a:r>
              <a:rPr lang="ru-RU" sz="1000" dirty="0" err="1"/>
              <a:t>врожайності</a:t>
            </a:r>
            <a:r>
              <a:rPr lang="ru-RU" sz="1000" dirty="0"/>
              <a:t>. </a:t>
            </a:r>
            <a:r>
              <a:rPr lang="ru-RU" sz="1000" dirty="0" err="1"/>
              <a:t>Це</a:t>
            </a:r>
            <a:r>
              <a:rPr lang="ru-RU" sz="1000" dirty="0"/>
              <a:t> є </a:t>
            </a:r>
            <a:r>
              <a:rPr lang="ru-RU" sz="1000" dirty="0" err="1"/>
              <a:t>свідченням</a:t>
            </a:r>
            <a:r>
              <a:rPr lang="ru-RU" sz="1000" dirty="0"/>
              <a:t> того, </a:t>
            </a:r>
            <a:r>
              <a:rPr lang="ru-RU" sz="1000" dirty="0" err="1"/>
              <a:t>що</a:t>
            </a:r>
            <a:r>
              <a:rPr lang="ru-RU" sz="1000" dirty="0"/>
              <a:t> </a:t>
            </a:r>
            <a:r>
              <a:rPr lang="ru-RU" sz="1000" dirty="0" err="1"/>
              <a:t>еспарцет</a:t>
            </a:r>
            <a:r>
              <a:rPr lang="ru-RU" sz="1000" dirty="0"/>
              <a:t> </a:t>
            </a:r>
            <a:r>
              <a:rPr lang="ru-RU" sz="1000" dirty="0" err="1"/>
              <a:t>вигідно</a:t>
            </a:r>
            <a:r>
              <a:rPr lang="ru-RU" sz="1000" dirty="0"/>
              <a:t> </a:t>
            </a:r>
            <a:r>
              <a:rPr lang="ru-RU" sz="1000" dirty="0" err="1"/>
              <a:t>відрізняється</a:t>
            </a:r>
            <a:r>
              <a:rPr lang="ru-RU" sz="1000" dirty="0"/>
              <a:t> </a:t>
            </a:r>
            <a:r>
              <a:rPr lang="ru-RU" sz="1000" dirty="0" err="1"/>
              <a:t>від</a:t>
            </a:r>
            <a:r>
              <a:rPr lang="ru-RU" sz="1000" dirty="0"/>
              <a:t> </a:t>
            </a:r>
            <a:r>
              <a:rPr lang="ru-RU" sz="1000" dirty="0" err="1"/>
              <a:t>інших</a:t>
            </a:r>
            <a:r>
              <a:rPr lang="ru-RU" sz="1000" dirty="0"/>
              <a:t> </a:t>
            </a:r>
            <a:r>
              <a:rPr lang="ru-RU" sz="1000" dirty="0" err="1"/>
              <a:t>багаторічних</a:t>
            </a:r>
            <a:r>
              <a:rPr lang="ru-RU" sz="1000" dirty="0"/>
              <a:t> </a:t>
            </a:r>
            <a:r>
              <a:rPr lang="ru-RU" sz="1000" dirty="0" err="1"/>
              <a:t>бобових</a:t>
            </a:r>
            <a:r>
              <a:rPr lang="ru-RU" sz="1000" dirty="0"/>
              <a:t> трав, </a:t>
            </a:r>
            <a:r>
              <a:rPr lang="ru-RU" sz="1000" dirty="0" err="1"/>
              <a:t>оскільки</a:t>
            </a:r>
            <a:r>
              <a:rPr lang="ru-RU" sz="1000" dirty="0"/>
              <a:t>, </a:t>
            </a:r>
            <a:r>
              <a:rPr lang="ru-RU" sz="1000" dirty="0" err="1"/>
              <a:t>завдяки</a:t>
            </a:r>
            <a:r>
              <a:rPr lang="ru-RU" sz="1000" dirty="0"/>
              <a:t> </a:t>
            </a:r>
            <a:r>
              <a:rPr lang="ru-RU" sz="1000" dirty="0" err="1"/>
              <a:t>своїм</a:t>
            </a:r>
            <a:r>
              <a:rPr lang="ru-RU" sz="1000" dirty="0"/>
              <a:t> </a:t>
            </a:r>
            <a:r>
              <a:rPr lang="ru-RU" sz="1000" dirty="0" err="1"/>
              <a:t>біологічним</a:t>
            </a:r>
            <a:r>
              <a:rPr lang="ru-RU" sz="1000" dirty="0"/>
              <a:t> </a:t>
            </a:r>
            <a:r>
              <a:rPr lang="ru-RU" sz="1000" dirty="0" err="1"/>
              <a:t>особливостям</a:t>
            </a:r>
            <a:r>
              <a:rPr lang="ru-RU" sz="1000" dirty="0"/>
              <a:t> </a:t>
            </a:r>
            <a:r>
              <a:rPr lang="ru-RU" sz="1000" dirty="0" err="1"/>
              <a:t>значно</a:t>
            </a:r>
            <a:r>
              <a:rPr lang="ru-RU" sz="1000" dirty="0"/>
              <a:t> </a:t>
            </a:r>
            <a:r>
              <a:rPr lang="ru-RU" sz="1000" dirty="0" err="1"/>
              <a:t>ефективніше</a:t>
            </a:r>
            <a:r>
              <a:rPr lang="ru-RU" sz="1000" dirty="0"/>
              <a:t> і </a:t>
            </a:r>
            <a:r>
              <a:rPr lang="ru-RU" sz="1000" dirty="0" err="1"/>
              <a:t>більш</a:t>
            </a:r>
            <a:r>
              <a:rPr lang="ru-RU" sz="1000" dirty="0"/>
              <a:t> </a:t>
            </a:r>
            <a:r>
              <a:rPr lang="ru-RU" sz="1000" dirty="0" err="1"/>
              <a:t>повно</a:t>
            </a:r>
            <a:r>
              <a:rPr lang="ru-RU" sz="1000" dirty="0"/>
              <a:t> </a:t>
            </a:r>
            <a:r>
              <a:rPr lang="ru-RU" sz="1000" dirty="0" err="1"/>
              <a:t>використовує</a:t>
            </a:r>
            <a:r>
              <a:rPr lang="ru-RU" sz="1000" dirty="0"/>
              <a:t> для </a:t>
            </a:r>
            <a:r>
              <a:rPr lang="ru-RU" sz="1000" dirty="0" err="1"/>
              <a:t>формування</a:t>
            </a:r>
            <a:r>
              <a:rPr lang="ru-RU" sz="1000" dirty="0"/>
              <a:t> </a:t>
            </a:r>
            <a:r>
              <a:rPr lang="ru-RU" sz="1000" dirty="0" err="1"/>
              <a:t>врожаю</a:t>
            </a:r>
            <a:r>
              <a:rPr lang="ru-RU" sz="1000" dirty="0"/>
              <a:t> </a:t>
            </a:r>
            <a:r>
              <a:rPr lang="ru-RU" sz="1000" dirty="0" err="1"/>
              <a:t>саме</a:t>
            </a:r>
            <a:r>
              <a:rPr lang="ru-RU" sz="1000" dirty="0"/>
              <a:t> </a:t>
            </a:r>
            <a:r>
              <a:rPr lang="ru-RU" sz="1000" dirty="0" err="1"/>
              <a:t>природні</a:t>
            </a:r>
            <a:r>
              <a:rPr lang="ru-RU" sz="1000" dirty="0"/>
              <a:t> </a:t>
            </a:r>
            <a:r>
              <a:rPr lang="ru-RU" sz="1000" dirty="0" err="1"/>
              <a:t>фактори</a:t>
            </a:r>
            <a:r>
              <a:rPr lang="ru-RU" sz="1000" dirty="0"/>
              <a:t>, а тому </a:t>
            </a:r>
            <a:r>
              <a:rPr lang="ru-RU" sz="1000" dirty="0" err="1"/>
              <a:t>відіграє</a:t>
            </a:r>
            <a:r>
              <a:rPr lang="ru-RU" sz="1000" dirty="0"/>
              <a:t> </a:t>
            </a:r>
            <a:r>
              <a:rPr lang="ru-RU" sz="1000" dirty="0" err="1"/>
              <a:t>значну</a:t>
            </a:r>
            <a:r>
              <a:rPr lang="ru-RU" sz="1000" dirty="0"/>
              <a:t> роль в </a:t>
            </a:r>
            <a:r>
              <a:rPr lang="ru-RU" sz="1000" dirty="0" err="1"/>
              <a:t>біологізації</a:t>
            </a:r>
            <a:r>
              <a:rPr lang="ru-RU" sz="1000" dirty="0"/>
              <a:t> </a:t>
            </a:r>
            <a:r>
              <a:rPr lang="ru-RU" sz="1000" dirty="0" err="1"/>
              <a:t>кормовиробництва</a:t>
            </a:r>
            <a:r>
              <a:rPr lang="ru-RU" sz="1000" dirty="0"/>
              <a:t>, а </a:t>
            </a:r>
            <a:r>
              <a:rPr lang="ru-RU" sz="1000" dirty="0" err="1"/>
              <a:t>відтак</a:t>
            </a:r>
            <a:r>
              <a:rPr lang="ru-RU" sz="1000" dirty="0"/>
              <a:t>, </a:t>
            </a:r>
            <a:r>
              <a:rPr lang="ru-RU" sz="1000" dirty="0" err="1"/>
              <a:t>одержанні</a:t>
            </a:r>
            <a:r>
              <a:rPr lang="ru-RU" sz="1000" dirty="0"/>
              <a:t> </a:t>
            </a:r>
            <a:r>
              <a:rPr lang="ru-RU" sz="1000" dirty="0" err="1"/>
              <a:t>найбільш</a:t>
            </a:r>
            <a:r>
              <a:rPr lang="ru-RU" sz="1000" dirty="0"/>
              <a:t> </a:t>
            </a:r>
            <a:r>
              <a:rPr lang="ru-RU" sz="1000" dirty="0" err="1"/>
              <a:t>екологічно</a:t>
            </a:r>
            <a:r>
              <a:rPr lang="ru-RU" sz="1000" dirty="0"/>
              <a:t> </a:t>
            </a:r>
            <a:r>
              <a:rPr lang="ru-RU" sz="1000" dirty="0" err="1"/>
              <a:t>чистих</a:t>
            </a:r>
            <a:r>
              <a:rPr lang="ru-RU" sz="1000" dirty="0"/>
              <a:t>, </a:t>
            </a:r>
            <a:r>
              <a:rPr lang="ru-RU" sz="1000" dirty="0" err="1"/>
              <a:t>повноцінних</a:t>
            </a:r>
            <a:r>
              <a:rPr lang="ru-RU" sz="1000" dirty="0"/>
              <a:t> </a:t>
            </a:r>
            <a:r>
              <a:rPr lang="ru-RU" sz="1000" dirty="0" err="1"/>
              <a:t>дешевих</a:t>
            </a:r>
            <a:r>
              <a:rPr lang="ru-RU" sz="1000" dirty="0"/>
              <a:t> </a:t>
            </a:r>
            <a:r>
              <a:rPr lang="ru-RU" sz="1000" dirty="0" err="1"/>
              <a:t>кормів</a:t>
            </a:r>
            <a:r>
              <a:rPr lang="ru-RU" sz="1000" dirty="0"/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84168" y="2708920"/>
            <a:ext cx="2520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b="1" dirty="0" smtClean="0">
                <a:latin typeface="Arial" pitchFamily="34" charset="0"/>
                <a:cs typeface="Arial" pitchFamily="34" charset="0"/>
              </a:rPr>
              <a:t>Висновки:</a:t>
            </a:r>
            <a:r>
              <a:rPr lang="ru-RU" sz="1000" dirty="0" err="1"/>
              <a:t>Важливим</a:t>
            </a:r>
            <a:r>
              <a:rPr lang="ru-RU" sz="1000" dirty="0"/>
              <a:t> фактором </a:t>
            </a:r>
            <a:r>
              <a:rPr lang="ru-RU" sz="1000" dirty="0" err="1"/>
              <a:t>зміцнення</a:t>
            </a:r>
            <a:r>
              <a:rPr lang="ru-RU" sz="1000" dirty="0"/>
              <a:t> </a:t>
            </a:r>
            <a:r>
              <a:rPr lang="ru-RU" sz="1000" dirty="0" err="1"/>
              <a:t>кормової</a:t>
            </a:r>
            <a:r>
              <a:rPr lang="ru-RU" sz="1000" dirty="0"/>
              <a:t> </a:t>
            </a:r>
            <a:r>
              <a:rPr lang="ru-RU" sz="1000" dirty="0" err="1"/>
              <a:t>бази</a:t>
            </a:r>
            <a:r>
              <a:rPr lang="ru-RU" sz="1000" dirty="0"/>
              <a:t> одним з </a:t>
            </a:r>
            <a:r>
              <a:rPr lang="ru-RU" sz="1000" dirty="0" err="1"/>
              <a:t>високоефективних</a:t>
            </a:r>
            <a:r>
              <a:rPr lang="ru-RU" sz="1000" dirty="0"/>
              <a:t> та </a:t>
            </a:r>
            <a:r>
              <a:rPr lang="ru-RU" sz="1000" dirty="0" err="1"/>
              <a:t>економічно</a:t>
            </a:r>
            <a:r>
              <a:rPr lang="ru-RU" sz="1000" dirty="0"/>
              <a:t> </a:t>
            </a:r>
            <a:r>
              <a:rPr lang="ru-RU" sz="1000" dirty="0" err="1"/>
              <a:t>доцільних</a:t>
            </a:r>
            <a:r>
              <a:rPr lang="ru-RU" sz="1000" dirty="0"/>
              <a:t> </a:t>
            </a:r>
            <a:r>
              <a:rPr lang="ru-RU" sz="1000" dirty="0" err="1"/>
              <a:t>шляхів</a:t>
            </a:r>
            <a:r>
              <a:rPr lang="ru-RU" sz="1000" dirty="0"/>
              <a:t> </a:t>
            </a:r>
            <a:r>
              <a:rPr lang="ru-RU" sz="1000" dirty="0" err="1"/>
              <a:t>інтенсифікації</a:t>
            </a:r>
            <a:r>
              <a:rPr lang="ru-RU" sz="1000" dirty="0"/>
              <a:t> </a:t>
            </a:r>
            <a:r>
              <a:rPr lang="ru-RU" sz="1000" dirty="0" err="1"/>
              <a:t>кормовиробництва</a:t>
            </a:r>
            <a:r>
              <a:rPr lang="ru-RU" sz="1000" dirty="0"/>
              <a:t>, </a:t>
            </a:r>
            <a:r>
              <a:rPr lang="ru-RU" sz="1000" dirty="0" err="1"/>
              <a:t>вирішенням</a:t>
            </a:r>
            <a:r>
              <a:rPr lang="ru-RU" sz="1000" dirty="0"/>
              <a:t> </a:t>
            </a:r>
            <a:r>
              <a:rPr lang="ru-RU" sz="1000" dirty="0" err="1"/>
              <a:t>проблеми</a:t>
            </a:r>
            <a:r>
              <a:rPr lang="ru-RU" sz="1000" dirty="0"/>
              <a:t> </a:t>
            </a:r>
            <a:r>
              <a:rPr lang="ru-RU" sz="1000" dirty="0" err="1"/>
              <a:t>білку</a:t>
            </a:r>
            <a:r>
              <a:rPr lang="ru-RU" sz="1000" dirty="0"/>
              <a:t> є </a:t>
            </a:r>
            <a:r>
              <a:rPr lang="ru-RU" sz="1000" dirty="0" err="1"/>
              <a:t>широке</a:t>
            </a:r>
            <a:r>
              <a:rPr lang="ru-RU" sz="1000" dirty="0"/>
              <a:t> </a:t>
            </a:r>
            <a:r>
              <a:rPr lang="ru-RU" sz="1000" dirty="0" err="1"/>
              <a:t>впровадження</a:t>
            </a:r>
            <a:r>
              <a:rPr lang="ru-RU" sz="1000" dirty="0"/>
              <a:t> у </a:t>
            </a:r>
            <a:r>
              <a:rPr lang="ru-RU" sz="1000" dirty="0" err="1"/>
              <a:t>виробництво</a:t>
            </a:r>
            <a:r>
              <a:rPr lang="ru-RU" sz="1000" dirty="0"/>
              <a:t> </a:t>
            </a:r>
            <a:r>
              <a:rPr lang="ru-RU" sz="1000" dirty="0" err="1"/>
              <a:t>цінної</a:t>
            </a:r>
            <a:r>
              <a:rPr lang="ru-RU" sz="1000" dirty="0"/>
              <a:t> </a:t>
            </a:r>
            <a:r>
              <a:rPr lang="ru-RU" sz="1000" dirty="0" err="1"/>
              <a:t>високоврожайної</a:t>
            </a:r>
            <a:r>
              <a:rPr lang="ru-RU" sz="1000" dirty="0"/>
              <a:t> </a:t>
            </a:r>
            <a:r>
              <a:rPr lang="ru-RU" sz="1000" dirty="0" err="1"/>
              <a:t>культури</a:t>
            </a:r>
            <a:r>
              <a:rPr lang="ru-RU" sz="1000" dirty="0"/>
              <a:t> </a:t>
            </a:r>
            <a:r>
              <a:rPr lang="ru-RU" sz="1000" dirty="0" err="1"/>
              <a:t>еспарцету</a:t>
            </a:r>
            <a:r>
              <a:rPr lang="ru-RU" sz="1000" dirty="0"/>
              <a:t> </a:t>
            </a:r>
            <a:r>
              <a:rPr lang="ru-RU" sz="1000" dirty="0" err="1" smtClean="0"/>
              <a:t>посівного</a:t>
            </a:r>
            <a:r>
              <a:rPr lang="uk-UA" sz="1000" b="1" dirty="0">
                <a:latin typeface="Arial" pitchFamily="34" charset="0"/>
                <a:cs typeface="Arial" pitchFamily="34" charset="0"/>
              </a:rPr>
              <a:t>.</a:t>
            </a:r>
            <a:endParaRPr lang="ru-RU" sz="10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03848" y="2346121"/>
            <a:ext cx="2448272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9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Сорти : </a:t>
            </a:r>
            <a:r>
              <a:rPr lang="ru-RU" sz="90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Пісчан</a:t>
            </a:r>
            <a:endParaRPr kumimoji="0" lang="en-US" sz="9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Строки сівби: </a:t>
            </a:r>
            <a:r>
              <a:rPr lang="uk-UA" sz="900" dirty="0" smtClean="0">
                <a:latin typeface="Arial" pitchFamily="34" charset="0"/>
                <a:ea typeface="Times New Roman"/>
                <a:cs typeface="Arial" pitchFamily="34" charset="0"/>
              </a:rPr>
              <a:t>8.04, 18.04, 28.04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900" b="1" dirty="0" smtClean="0">
                <a:latin typeface="Arial" pitchFamily="34" charset="0"/>
                <a:ea typeface="Times New Roman"/>
                <a:cs typeface="Arial" pitchFamily="34" charset="0"/>
              </a:rPr>
              <a:t>Удобрення: </a:t>
            </a:r>
            <a:r>
              <a:rPr lang="uk-UA" sz="900" dirty="0" smtClean="0">
                <a:latin typeface="Arial" pitchFamily="34" charset="0"/>
                <a:ea typeface="Times New Roman"/>
                <a:cs typeface="Arial" pitchFamily="34" charset="0"/>
              </a:rPr>
              <a:t>Без добрив, N</a:t>
            </a:r>
            <a:r>
              <a:rPr lang="uk-UA" sz="900" baseline="-25000" dirty="0" smtClean="0">
                <a:latin typeface="Arial" pitchFamily="34" charset="0"/>
                <a:ea typeface="Times New Roman"/>
                <a:cs typeface="Arial" pitchFamily="34" charset="0"/>
              </a:rPr>
              <a:t>45</a:t>
            </a:r>
            <a:r>
              <a:rPr lang="uk-UA" sz="900" dirty="0" smtClean="0">
                <a:latin typeface="Arial" pitchFamily="34" charset="0"/>
                <a:ea typeface="Times New Roman"/>
                <a:cs typeface="Arial" pitchFamily="34" charset="0"/>
              </a:rPr>
              <a:t> (</a:t>
            </a:r>
            <a:r>
              <a:rPr lang="uk-UA" sz="900" dirty="0" err="1" smtClean="0">
                <a:latin typeface="Arial" pitchFamily="34" charset="0"/>
                <a:ea typeface="Times New Roman"/>
                <a:cs typeface="Arial" pitchFamily="34" charset="0"/>
              </a:rPr>
              <a:t>амячна</a:t>
            </a:r>
            <a:r>
              <a:rPr lang="uk-UA" sz="900" dirty="0" smtClean="0">
                <a:latin typeface="Arial" pitchFamily="34" charset="0"/>
                <a:ea typeface="Times New Roman"/>
                <a:cs typeface="Arial" pitchFamily="34" charset="0"/>
              </a:rPr>
              <a:t> селітра), Р</a:t>
            </a:r>
            <a:r>
              <a:rPr lang="uk-UA" sz="900" baseline="-25000" dirty="0" smtClean="0">
                <a:latin typeface="Arial" pitchFamily="34" charset="0"/>
                <a:ea typeface="Times New Roman"/>
                <a:cs typeface="Arial" pitchFamily="34" charset="0"/>
              </a:rPr>
              <a:t>45</a:t>
            </a:r>
            <a:r>
              <a:rPr lang="uk-UA" sz="900" dirty="0" smtClean="0">
                <a:latin typeface="Arial" pitchFamily="34" charset="0"/>
                <a:ea typeface="Times New Roman"/>
                <a:cs typeface="Arial" pitchFamily="34" charset="0"/>
              </a:rPr>
              <a:t>(суперфосфат), к</a:t>
            </a:r>
            <a:r>
              <a:rPr lang="uk-UA" sz="900" baseline="-25000" dirty="0" smtClean="0">
                <a:latin typeface="Arial" pitchFamily="34" charset="0"/>
                <a:ea typeface="Times New Roman"/>
                <a:cs typeface="Arial" pitchFamily="34" charset="0"/>
              </a:rPr>
              <a:t>45</a:t>
            </a:r>
            <a:r>
              <a:rPr lang="uk-UA" sz="900" dirty="0" smtClean="0">
                <a:latin typeface="Arial" pitchFamily="34" charset="0"/>
                <a:ea typeface="Times New Roman"/>
                <a:cs typeface="Arial" pitchFamily="34" charset="0"/>
              </a:rPr>
              <a:t>р</a:t>
            </a:r>
            <a:r>
              <a:rPr lang="uk-UA" sz="900" baseline="-25000" dirty="0" smtClean="0">
                <a:latin typeface="Arial" pitchFamily="34" charset="0"/>
                <a:ea typeface="Times New Roman"/>
                <a:cs typeface="Arial" pitchFamily="34" charset="0"/>
              </a:rPr>
              <a:t>45</a:t>
            </a:r>
            <a:r>
              <a:rPr lang="uk-UA" sz="900" dirty="0" smtClean="0">
                <a:latin typeface="Arial" pitchFamily="34" charset="0"/>
                <a:ea typeface="Times New Roman"/>
                <a:cs typeface="Arial" pitchFamily="34" charset="0"/>
              </a:rPr>
              <a:t> (калійна сіль і суперфосфат)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900" dirty="0" smtClean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Пoсiвна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плoща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дiлянки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– 50 м</a:t>
            </a:r>
            <a:r>
              <a:rPr lang="uk-UA" sz="9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плoща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oблiкoвoї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дiлянки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– 10 м</a:t>
            </a:r>
            <a:r>
              <a:rPr lang="uk-UA" sz="9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пoвтopнiсть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чoтиpьoхpазoва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Мeтoд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poзмiщeння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ваpiантiв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пo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дoслiдах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систeматичний</a:t>
            </a:r>
            <a:endParaRPr lang="uk-UA" sz="900" dirty="0" smtClean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9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900" dirty="0" smtClean="0">
              <a:solidFill>
                <a:srgbClr val="FF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9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9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9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9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9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900" dirty="0" smtClean="0">
              <a:solidFill>
                <a:srgbClr val="FF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9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9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95536" y="3573016"/>
            <a:ext cx="25922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900" b="1" dirty="0" err="1" smtClean="0">
                <a:latin typeface="Arial" pitchFamily="34" charset="0"/>
                <a:cs typeface="Arial" pitchFamily="34" charset="0"/>
              </a:rPr>
              <a:t>Наукoва</a:t>
            </a:r>
            <a:r>
              <a:rPr lang="uk-UA" sz="9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b="1" dirty="0" err="1" smtClean="0">
                <a:latin typeface="Arial" pitchFamily="34" charset="0"/>
                <a:cs typeface="Arial" pitchFamily="34" charset="0"/>
              </a:rPr>
              <a:t>нoвизна</a:t>
            </a:r>
            <a:r>
              <a:rPr lang="uk-UA" sz="9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пpактичнe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значeння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oдepжаних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peзультатiв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пoлягає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у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вивчeннi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oсoбливoстeй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poсту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i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poзвитку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висoкoбiлкoвих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кopмoвих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культуp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в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oснoвних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пoсiвах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у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зoнi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Пpавoбepeжнoгo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Лiсoстeпу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Укpаїни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з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мeтoю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забeзпeчeння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тваpинництва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висoкoякiсним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, збалансованим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зeлeним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 smtClean="0">
                <a:latin typeface="Arial" pitchFamily="34" charset="0"/>
                <a:cs typeface="Arial" pitchFamily="34" charset="0"/>
              </a:rPr>
              <a:t>кopмoм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.</a:t>
            </a:r>
            <a:endParaRPr lang="uk-UA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63688" y="1700808"/>
            <a:ext cx="68407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00" dirty="0" smtClean="0">
                <a:latin typeface="Arial" pitchFamily="34" charset="0"/>
                <a:cs typeface="Arial" pitchFamily="34" charset="0"/>
              </a:rPr>
              <a:t>Проведено апробацію результатів наукового дослідження у тезі: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10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uk-UA" sz="1000" dirty="0" smtClean="0"/>
              <a:t>Агротехнічні </a:t>
            </a:r>
            <a:r>
              <a:rPr lang="uk-UA" sz="1000" dirty="0"/>
              <a:t>основи формування високих врожаїв еспарцету посівного в умовах правобережного Лісостепу України </a:t>
            </a:r>
            <a:r>
              <a:rPr lang="uk-UA" sz="1000" dirty="0" smtClean="0">
                <a:latin typeface="Arial" pitchFamily="34" charset="0"/>
                <a:cs typeface="Arial" pitchFamily="34" charset="0"/>
              </a:rPr>
              <a:t>”</a:t>
            </a:r>
            <a:endParaRPr lang="uk-UA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C:\Users\Бодя\Desktop\вы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92" y="991867"/>
            <a:ext cx="1366864" cy="996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Бодя\Desktop\20130530Saat-Esparsette_Altlussheim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7" y="4173180"/>
            <a:ext cx="2329919" cy="2509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96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</TotalTime>
  <Words>334</Words>
  <Application>Microsoft Office PowerPoint</Application>
  <PresentationFormat>Экран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МІНІСТЕРСТВО ОСВІТИ І НАУКИ УКРАЇНИ Національний університет біоресурсів і природокористування України  Агротехнічні основи формування високих врожаїв еспарцету посівного в умовах правобережного Лісостепу України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Оцінка продуктивності еспарцету посівного залежно від елементів технологій в умовах ДП БГ «Шевченківське» Тетіївського району Київської області</dc:title>
  <dc:creator>Богдан</dc:creator>
  <cp:lastModifiedBy>Бодя</cp:lastModifiedBy>
  <cp:revision>23</cp:revision>
  <cp:lastPrinted>2016-11-01T12:52:10Z</cp:lastPrinted>
  <dcterms:modified xsi:type="dcterms:W3CDTF">2021-11-23T19:13:14Z</dcterms:modified>
</cp:coreProperties>
</file>