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FF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43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&#1089;&#1090;&#1072;&#1094;&#1110;&#1086;&#1085;&#1072;&#1088;%202013\&#1030;&#1083;&#1100;&#1102;&#1096;&#1080;&#1085;&#1072;\&#1050;&#1085;&#1080;&#1075;&#1072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4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490797345983929"/>
          <c:y val="0.11230046948356806"/>
          <c:w val="0.87990914179205859"/>
          <c:h val="0.67307825958375089"/>
        </c:manualLayout>
      </c:layout>
      <c:bar3DChart>
        <c:barDir val="col"/>
        <c:grouping val="clustered"/>
        <c:varyColors val="0"/>
        <c:ser>
          <c:idx val="0"/>
          <c:order val="0"/>
          <c:tx>
            <c:v>2011 рік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325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Лист1!$D$8:$D$16</c:f>
              <c:numCache>
                <c:formatCode>General</c:formatCode>
                <c:ptCount val="9"/>
                <c:pt idx="0">
                  <c:v>2.09</c:v>
                </c:pt>
                <c:pt idx="1">
                  <c:v>2.59</c:v>
                </c:pt>
                <c:pt idx="2">
                  <c:v>2.8699999999999997</c:v>
                </c:pt>
                <c:pt idx="3">
                  <c:v>3</c:v>
                </c:pt>
                <c:pt idx="4">
                  <c:v>3.4699999999999998</c:v>
                </c:pt>
                <c:pt idx="5">
                  <c:v>3.75</c:v>
                </c:pt>
                <c:pt idx="6">
                  <c:v>3.54</c:v>
                </c:pt>
                <c:pt idx="7">
                  <c:v>3.7600000000000002</c:v>
                </c:pt>
                <c:pt idx="8">
                  <c:v>4.4300000000000024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27-42B3-87FB-A333A65A5588}"/>
            </c:ext>
          </c:extLst>
        </c:ser>
        <c:ser>
          <c:idx val="1"/>
          <c:order val="1"/>
          <c:tx>
            <c:v>2012 рік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325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Лист1!$E$8:$E$16</c:f>
              <c:numCache>
                <c:formatCode>General</c:formatCode>
                <c:ptCount val="9"/>
                <c:pt idx="0">
                  <c:v>0.74000000000000077</c:v>
                </c:pt>
                <c:pt idx="1">
                  <c:v>0.91</c:v>
                </c:pt>
                <c:pt idx="2">
                  <c:v>1.01</c:v>
                </c:pt>
                <c:pt idx="3">
                  <c:v>1.06</c:v>
                </c:pt>
                <c:pt idx="4">
                  <c:v>1.28</c:v>
                </c:pt>
                <c:pt idx="5">
                  <c:v>1.41</c:v>
                </c:pt>
                <c:pt idx="6">
                  <c:v>1.1800000000000015</c:v>
                </c:pt>
                <c:pt idx="7">
                  <c:v>1.36</c:v>
                </c:pt>
                <c:pt idx="8">
                  <c:v>1.49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27-42B3-87FB-A333A65A55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236945792"/>
        <c:axId val="236947328"/>
        <c:axId val="0"/>
      </c:bar3DChart>
      <c:catAx>
        <c:axId val="23694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2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en-US"/>
          </a:p>
        </c:txPr>
        <c:crossAx val="23694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36947328"/>
        <c:scaling>
          <c:orientation val="minMax"/>
          <c:min val="0.5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325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ц/га</a:t>
                </a:r>
              </a:p>
            </c:rich>
          </c:tx>
          <c:layout>
            <c:manualLayout>
              <c:xMode val="edge"/>
              <c:yMode val="edge"/>
              <c:x val="5.1740597642685973E-2"/>
              <c:y val="7.0944183620239951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2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en-US"/>
          </a:p>
        </c:txPr>
        <c:crossAx val="2369457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2985653210812579"/>
          <c:y val="0.87584143531354586"/>
          <c:w val="0.64801249828494278"/>
          <c:h val="0.12415867445785968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1285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0.64346</cdr:x>
      <cdr:y>0.87358</cdr:y>
    </cdr:from>
    <cdr:to>
      <cdr:x>0.79835</cdr:x>
      <cdr:y>1</cdr:y>
    </cdr:to>
    <cdr:sp macro="" textlink="">
      <cdr:nvSpPr>
        <cdr:cNvPr id="2" name="Прямокутник 1"/>
        <cdr:cNvSpPr/>
      </cdr:nvSpPr>
      <cdr:spPr>
        <a:xfrm xmlns:a="http://schemas.openxmlformats.org/drawingml/2006/main">
          <a:off x="2996756" y="2465539"/>
          <a:ext cx="721360" cy="35679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uk-UA" sz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2021</a:t>
          </a:r>
          <a:endParaRPr lang="en-US" sz="1200" dirty="0">
            <a:solidFill>
              <a:schemeClr val="bg2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85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3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9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38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4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3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5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1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6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6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F182ACF4-7011-41E7-8244-1D72654A11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194E43A-AE92-4618-87B4-F7C3CDE7AD9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6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0599" y="443347"/>
            <a:ext cx="9966960" cy="687806"/>
          </a:xfrm>
        </p:spPr>
        <p:txBody>
          <a:bodyPr>
            <a:noAutofit/>
          </a:bodyPr>
          <a:lstStyle/>
          <a:p>
            <a:r>
              <a:rPr lang="ru-RU" sz="1100" dirty="0" err="1"/>
              <a:t>Міністерство</a:t>
            </a:r>
            <a:r>
              <a:rPr lang="ru-RU" sz="1100" dirty="0"/>
              <a:t> </a:t>
            </a:r>
            <a:r>
              <a:rPr lang="ru-RU" sz="1100" dirty="0" err="1"/>
              <a:t>освіти</a:t>
            </a:r>
            <a:r>
              <a:rPr lang="ru-RU" sz="1100" dirty="0"/>
              <a:t> і науки </a:t>
            </a:r>
            <a:r>
              <a:rPr lang="ru-RU" sz="1100" dirty="0" err="1"/>
              <a:t>України</a:t>
            </a:r>
            <a:r>
              <a:rPr lang="ru-RU" sz="1100" dirty="0"/>
              <a:t> 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err="1" smtClean="0"/>
              <a:t>Національний</a:t>
            </a:r>
            <a:r>
              <a:rPr lang="ru-RU" sz="1100" dirty="0" smtClean="0"/>
              <a:t> </a:t>
            </a:r>
            <a:r>
              <a:rPr lang="ru-RU" sz="1100" dirty="0" err="1"/>
              <a:t>університет</a:t>
            </a:r>
            <a:r>
              <a:rPr lang="ru-RU" sz="1100" dirty="0"/>
              <a:t> </a:t>
            </a:r>
            <a:r>
              <a:rPr lang="ru-RU" sz="1100" dirty="0" err="1"/>
              <a:t>біоресурсів</a:t>
            </a:r>
            <a:r>
              <a:rPr lang="ru-RU" sz="1100" dirty="0"/>
              <a:t> і </a:t>
            </a:r>
            <a:r>
              <a:rPr lang="ru-RU" sz="1100" dirty="0" err="1"/>
              <a:t>природокористування</a:t>
            </a:r>
            <a:r>
              <a:rPr lang="ru-RU" sz="1100" dirty="0"/>
              <a:t> </a:t>
            </a:r>
            <a:r>
              <a:rPr lang="ru-RU" sz="1100" dirty="0" err="1" smtClean="0"/>
              <a:t>України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/>
              <a:t/>
            </a:r>
            <a:br>
              <a:rPr lang="ru-RU" sz="1100" dirty="0"/>
            </a:br>
            <a:r>
              <a:rPr lang="uk-UA" sz="1050" dirty="0"/>
              <a:t>ПРОДУКТИВНІСТЬ </a:t>
            </a:r>
            <a:r>
              <a:rPr lang="uk-UA" sz="1050" dirty="0" smtClean="0"/>
              <a:t>люцерни насіннєвої ЗАЛЕЖНО </a:t>
            </a:r>
            <a:r>
              <a:rPr lang="uk-UA" sz="1050" dirty="0"/>
              <a:t>ВІД ТЕХНОЛОГІЇ ВИРОЩУВАННЯ УМОВАХ ПРАВОБЕРЕЖНОГО ЛІСОСТЕПУ УКРАЇНИ</a:t>
            </a:r>
            <a:r>
              <a:rPr lang="uk-UA" sz="1100" dirty="0" smtClean="0"/>
              <a:t/>
            </a:r>
            <a:br>
              <a:rPr lang="uk-UA" sz="1100" dirty="0" smtClean="0"/>
            </a:br>
            <a:r>
              <a:rPr lang="uk-UA" sz="1100" dirty="0" smtClean="0"/>
              <a:t> </a:t>
            </a:r>
            <a:r>
              <a:rPr lang="uk-UA" sz="1100" dirty="0"/>
              <a:t>виконавець: </a:t>
            </a:r>
            <a:r>
              <a:rPr lang="uk-UA" sz="1100" dirty="0" smtClean="0"/>
              <a:t>О.В. </a:t>
            </a:r>
            <a:r>
              <a:rPr lang="uk-UA" sz="1100" dirty="0" err="1" smtClean="0"/>
              <a:t>Шумський</a:t>
            </a:r>
            <a:r>
              <a:rPr lang="uk-UA" sz="1100" dirty="0" smtClean="0"/>
              <a:t> </a:t>
            </a:r>
            <a:r>
              <a:rPr lang="uk-UA" sz="1100" dirty="0"/>
              <a:t>, 201 «Агрономія», </a:t>
            </a:r>
            <a:r>
              <a:rPr lang="uk-UA" sz="1100" dirty="0" smtClean="0"/>
              <a:t>науковий </a:t>
            </a:r>
            <a:r>
              <a:rPr lang="uk-UA" sz="1100" dirty="0"/>
              <a:t>керівник: д.с.-</a:t>
            </a:r>
            <a:r>
              <a:rPr lang="uk-UA" sz="1100" dirty="0" err="1"/>
              <a:t>г.н</a:t>
            </a:r>
            <a:r>
              <a:rPr lang="uk-UA" sz="1100" dirty="0"/>
              <a:t>., професор </a:t>
            </a:r>
            <a:r>
              <a:rPr lang="uk-UA" sz="1100" dirty="0" smtClean="0"/>
              <a:t>В.П. Коваленко</a:t>
            </a:r>
            <a:endParaRPr lang="en-US" sz="11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554332" y="3172994"/>
            <a:ext cx="8767860" cy="1388165"/>
          </a:xfrm>
        </p:spPr>
        <p:txBody>
          <a:bodyPr>
            <a:normAutofit/>
          </a:bodyPr>
          <a:lstStyle/>
          <a:p>
            <a:endParaRPr lang="en-US" sz="1000" dirty="0"/>
          </a:p>
        </p:txBody>
      </p:sp>
      <p:sp>
        <p:nvSpPr>
          <p:cNvPr id="6" name="Округлений прямокутник 5"/>
          <p:cNvSpPr/>
          <p:nvPr/>
        </p:nvSpPr>
        <p:spPr>
          <a:xfrm>
            <a:off x="526471" y="1237674"/>
            <a:ext cx="4932219" cy="17641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100" b="1" u="sng" dirty="0" smtClean="0">
                <a:solidFill>
                  <a:schemeClr val="bg2">
                    <a:lumMod val="10000"/>
                  </a:schemeClr>
                </a:solidFill>
              </a:rPr>
              <a:t>Актуальність теми</a:t>
            </a:r>
            <a:r>
              <a:rPr lang="uk-UA" sz="1100" u="sng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uk-UA" sz="1100" dirty="0">
                <a:solidFill>
                  <a:schemeClr val="bg2">
                    <a:lumMod val="10000"/>
                  </a:schemeClr>
                </a:solidFill>
              </a:rPr>
              <a:t>Підвищення ефективності агропромислового виробництва неможливе без розвитку тваринництва і його основи – </a:t>
            </a:r>
            <a:r>
              <a:rPr lang="uk-UA" sz="1100" dirty="0" err="1">
                <a:solidFill>
                  <a:schemeClr val="bg2">
                    <a:lumMod val="10000"/>
                  </a:schemeClr>
                </a:solidFill>
              </a:rPr>
              <a:t>кормовиробництва</a:t>
            </a:r>
            <a:r>
              <a:rPr lang="uk-UA" sz="1100" dirty="0">
                <a:solidFill>
                  <a:schemeClr val="bg2">
                    <a:lumMod val="10000"/>
                  </a:schemeClr>
                </a:solidFill>
              </a:rPr>
              <a:t>. Один з основних шляхів підвищення культури та продуктивності як польового </a:t>
            </a:r>
            <a:r>
              <a:rPr lang="uk-UA" sz="1100" dirty="0" err="1">
                <a:solidFill>
                  <a:schemeClr val="bg2">
                    <a:lumMod val="10000"/>
                  </a:schemeClr>
                </a:solidFill>
              </a:rPr>
              <a:t>кормовиробництва</a:t>
            </a:r>
            <a:r>
              <a:rPr lang="uk-UA" sz="1100" dirty="0">
                <a:solidFill>
                  <a:schemeClr val="bg2">
                    <a:lumMod val="10000"/>
                  </a:schemeClr>
                </a:solidFill>
              </a:rPr>
              <a:t>, так і природних кормових угідь - це удосконалення насінництва багаторічних трав.</a:t>
            </a:r>
            <a:endParaRPr lang="en-US" sz="1100" dirty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uk-UA" sz="1100" dirty="0">
                <a:solidFill>
                  <a:schemeClr val="bg2">
                    <a:lumMod val="10000"/>
                  </a:schemeClr>
                </a:solidFill>
              </a:rPr>
              <a:t>Отже, їй належить значна роль у забезпеченні тваринництва високобілковими кормами, що сприяє значному скороченню </a:t>
            </a:r>
            <a:r>
              <a:rPr lang="uk-UA" sz="1100" dirty="0" smtClean="0">
                <a:solidFill>
                  <a:schemeClr val="bg2">
                    <a:lumMod val="10000"/>
                  </a:schemeClr>
                </a:solidFill>
              </a:rPr>
              <a:t>витрат</a:t>
            </a:r>
          </a:p>
          <a:p>
            <a:pPr algn="just"/>
            <a:r>
              <a:rPr lang="uk-UA" sz="1100" dirty="0" smtClean="0">
                <a:solidFill>
                  <a:schemeClr val="bg2">
                    <a:lumMod val="10000"/>
                  </a:schemeClr>
                </a:solidFill>
              </a:rPr>
              <a:t>концентрованих </a:t>
            </a:r>
            <a:r>
              <a:rPr lang="uk-UA" sz="1100" dirty="0">
                <a:solidFill>
                  <a:schemeClr val="bg2">
                    <a:lumMod val="10000"/>
                  </a:schemeClr>
                </a:solidFill>
              </a:rPr>
              <a:t>кормів у раціонах </a:t>
            </a:r>
            <a:r>
              <a:rPr lang="uk-UA" sz="1100" dirty="0" smtClean="0">
                <a:solidFill>
                  <a:schemeClr val="bg2">
                    <a:lumMod val="10000"/>
                  </a:schemeClr>
                </a:solidFill>
              </a:rPr>
              <a:t>тварин.</a:t>
            </a:r>
          </a:p>
          <a:p>
            <a:pPr algn="just"/>
            <a:endParaRPr lang="en-US" dirty="0"/>
          </a:p>
        </p:txBody>
      </p:sp>
      <p:sp>
        <p:nvSpPr>
          <p:cNvPr id="9" name="Округлений прямокутник 8"/>
          <p:cNvSpPr/>
          <p:nvPr/>
        </p:nvSpPr>
        <p:spPr>
          <a:xfrm>
            <a:off x="5957455" y="1237674"/>
            <a:ext cx="5717310" cy="18287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050" b="1" u="sng" dirty="0" err="1">
                <a:solidFill>
                  <a:schemeClr val="bg2">
                    <a:lumMod val="10000"/>
                  </a:schemeClr>
                </a:solidFill>
              </a:rPr>
              <a:t>Мeтою</a:t>
            </a:r>
            <a:r>
              <a:rPr lang="uk-UA" sz="1050" b="1" u="sng" dirty="0">
                <a:solidFill>
                  <a:schemeClr val="bg2">
                    <a:lumMod val="10000"/>
                  </a:schemeClr>
                </a:solidFill>
              </a:rPr>
              <a:t> роботи  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було проведення агроекономічного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aнaлiзу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виробничої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дiяльностi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СГПП «Рать» Луцького району Волинської області,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стaну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гaлузi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кормовиробництвa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в господарстві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тa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тeхнологiї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вирощувaння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люцерни посівної 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нa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зeлeний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корм та на насіння.</a:t>
            </a:r>
            <a:endParaRPr lang="en-US" sz="105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uk-UA" sz="1050" b="1" u="sng" dirty="0" err="1" smtClean="0">
                <a:solidFill>
                  <a:schemeClr val="bg2">
                    <a:lumMod val="10000"/>
                  </a:schemeClr>
                </a:solidFill>
              </a:rPr>
              <a:t>Пpeдмeт</a:t>
            </a:r>
            <a:r>
              <a:rPr lang="uk-UA" sz="1050" b="1" u="sn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b="1" u="sng" dirty="0" err="1" smtClean="0">
                <a:solidFill>
                  <a:schemeClr val="bg2">
                    <a:lumMod val="10000"/>
                  </a:schemeClr>
                </a:solidFill>
              </a:rPr>
              <a:t>вивчeння</a:t>
            </a:r>
            <a:r>
              <a:rPr lang="uk-UA" sz="1050" b="1" u="sn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пpoвeдeння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 smtClean="0">
                <a:solidFill>
                  <a:schemeClr val="bg2">
                    <a:lumMod val="10000"/>
                  </a:schemeClr>
                </a:solidFill>
              </a:rPr>
              <a:t>aгpoeкo</a:t>
            </a:r>
            <a:r>
              <a:rPr lang="uk-UA" sz="1050" dirty="0" smtClean="0">
                <a:solidFill>
                  <a:schemeClr val="bg2">
                    <a:lumMod val="10000"/>
                  </a:schemeClr>
                </a:solidFill>
              </a:rPr>
              <a:t>-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uk-UA" sz="105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нoмiчнoгo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aнaлiзу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1050" dirty="0" err="1">
                <a:solidFill>
                  <a:schemeClr val="bg2">
                    <a:lumMod val="10000"/>
                  </a:schemeClr>
                </a:solidFill>
              </a:rPr>
              <a:t>гaлузi</a:t>
            </a:r>
            <a:r>
              <a:rPr lang="uk-UA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uk-UA" sz="900" dirty="0" err="1">
                <a:solidFill>
                  <a:schemeClr val="bg2">
                    <a:lumMod val="10000"/>
                  </a:schemeClr>
                </a:solidFill>
              </a:rPr>
              <a:t>кopмoвиpoбництвaі</a:t>
            </a:r>
            <a:r>
              <a:rPr lang="uk-UA" sz="900" dirty="0">
                <a:solidFill>
                  <a:schemeClr val="bg2">
                    <a:lumMod val="10000"/>
                  </a:schemeClr>
                </a:solidFill>
              </a:rPr>
              <a:t> СГПП «Рать» Луцького району Волинської області</a:t>
            </a:r>
            <a:r>
              <a:rPr lang="uk-UA" sz="9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algn="just"/>
            <a:r>
              <a:rPr lang="uk-UA" sz="1000" b="1" u="sng" dirty="0" smtClean="0">
                <a:solidFill>
                  <a:schemeClr val="bg2">
                    <a:lumMod val="10000"/>
                  </a:schemeClr>
                </a:solidFill>
              </a:rPr>
              <a:t>Для досягнення мети було виокремлено наступні завдання до роботи</a:t>
            </a:r>
            <a:r>
              <a:rPr lang="uk-UA" sz="900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bg2">
                    <a:lumMod val="10000"/>
                  </a:schemeClr>
                </a:solidFill>
              </a:rPr>
              <a:t> Дослідити характеристику господарства </a:t>
            </a:r>
            <a:r>
              <a:rPr lang="uk-UA" sz="900" dirty="0" err="1" smtClean="0">
                <a:solidFill>
                  <a:schemeClr val="bg2">
                    <a:lumMod val="10000"/>
                  </a:schemeClr>
                </a:solidFill>
              </a:rPr>
              <a:t>тавйого</a:t>
            </a:r>
            <a:r>
              <a:rPr lang="uk-UA" sz="900" dirty="0" smtClean="0">
                <a:solidFill>
                  <a:schemeClr val="bg2">
                    <a:lumMod val="10000"/>
                  </a:schemeClr>
                </a:solidFill>
              </a:rPr>
              <a:t> виробничу діяльність за три останні роки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2">
                    <a:lumMod val="1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Запропонувати заходи по збільшенню якості та кількості кормів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Дослідити вплив густоти стояння на насіннєві якості люцерни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Охарактеризувати технологію вирощування люцерни посівної</a:t>
            </a:r>
            <a:endParaRPr lang="uk-UA" sz="1000" dirty="0" smtClean="0">
              <a:solidFill>
                <a:schemeClr val="bg2">
                  <a:lumMod val="1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https://agroexp.com.ua/sites/default/files/styles/200x200/public/semena-lyutsernyi-kupit-ukraina.jpg?itok=7xUb21n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643" y="3172994"/>
            <a:ext cx="1729336" cy="14611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aphicFrame>
        <p:nvGraphicFramePr>
          <p:cNvPr id="16" name="Таблиця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329106"/>
              </p:ext>
            </p:extLst>
          </p:nvPr>
        </p:nvGraphicFramePr>
        <p:xfrm>
          <a:off x="2992580" y="3389748"/>
          <a:ext cx="3177700" cy="300835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88850">
                  <a:extLst>
                    <a:ext uri="{9D8B030D-6E8A-4147-A177-3AD203B41FA5}">
                      <a16:colId xmlns:a16="http://schemas.microsoft.com/office/drawing/2014/main" val="1111407397"/>
                    </a:ext>
                  </a:extLst>
                </a:gridCol>
                <a:gridCol w="1588850">
                  <a:extLst>
                    <a:ext uri="{9D8B030D-6E8A-4147-A177-3AD203B41FA5}">
                      <a16:colId xmlns:a16="http://schemas.microsoft.com/office/drawing/2014/main" val="3000138165"/>
                    </a:ext>
                  </a:extLst>
                </a:gridCol>
              </a:tblGrid>
              <a:tr h="37248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u="sng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Схема</a:t>
                      </a:r>
                      <a:r>
                        <a:rPr lang="uk-UA" sz="1000" u="sng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досліду</a:t>
                      </a:r>
                      <a:endParaRPr lang="en-US" sz="800" u="sng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856707"/>
                  </a:ext>
                </a:extLst>
              </a:tr>
              <a:tr h="4980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Ширина міжрядь, фактор А(см)</a:t>
                      </a:r>
                      <a:endParaRPr lang="en-US" sz="8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Густота рослин, 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фактор Б (шт./м</a:t>
                      </a:r>
                      <a:r>
                        <a:rPr lang="uk-UA" sz="1000" baseline="30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)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1665076"/>
                  </a:ext>
                </a:extLst>
              </a:tr>
              <a:tr h="270190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15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15 (К)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8120457"/>
                  </a:ext>
                </a:extLst>
              </a:tr>
              <a:tr h="233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20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6119882"/>
                  </a:ext>
                </a:extLst>
              </a:tr>
              <a:tr h="233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30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4124894"/>
                  </a:ext>
                </a:extLst>
              </a:tr>
              <a:tr h="233459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45</a:t>
                      </a:r>
                      <a:endParaRPr lang="en-US" sz="8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15 (К)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667113"/>
                  </a:ext>
                </a:extLst>
              </a:tr>
              <a:tr h="233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20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6305964"/>
                  </a:ext>
                </a:extLst>
              </a:tr>
              <a:tr h="233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30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7711192"/>
                  </a:ext>
                </a:extLst>
              </a:tr>
              <a:tr h="233459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70</a:t>
                      </a:r>
                      <a:endParaRPr lang="en-US" sz="8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15 (К)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6628101"/>
                  </a:ext>
                </a:extLst>
              </a:tr>
              <a:tr h="233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20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4771491"/>
                  </a:ext>
                </a:extLst>
              </a:tr>
              <a:tr h="233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30</a:t>
                      </a:r>
                      <a:endParaRPr lang="en-US" sz="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0850518"/>
                  </a:ext>
                </a:extLst>
              </a:tr>
            </a:tbl>
          </a:graphicData>
        </a:graphic>
      </p:graphicFrame>
      <p:graphicFrame>
        <p:nvGraphicFramePr>
          <p:cNvPr id="18" name="Диаграмма 3"/>
          <p:cNvGraphicFramePr/>
          <p:nvPr>
            <p:extLst>
              <p:ext uri="{D42A27DB-BD31-4B8C-83A1-F6EECF244321}">
                <p14:modId xmlns:p14="http://schemas.microsoft.com/office/powerpoint/2010/main" val="2523354024"/>
              </p:ext>
            </p:extLst>
          </p:nvPr>
        </p:nvGraphicFramePr>
        <p:xfrm>
          <a:off x="6170280" y="3780668"/>
          <a:ext cx="4657279" cy="282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Прямокутник 18"/>
          <p:cNvSpPr/>
          <p:nvPr/>
        </p:nvSpPr>
        <p:spPr>
          <a:xfrm>
            <a:off x="6170280" y="3454403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Біологічна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врожайність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насіння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люцерни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посівної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густоти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стояння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рослин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ширини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міжрядь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7919720" y="6246207"/>
            <a:ext cx="721360" cy="356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sz="12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" y="4893927"/>
            <a:ext cx="2225040" cy="15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4" name="Округлений прямокутник 23"/>
          <p:cNvSpPr/>
          <p:nvPr/>
        </p:nvSpPr>
        <p:spPr>
          <a:xfrm>
            <a:off x="681643" y="4805276"/>
            <a:ext cx="2213957" cy="161932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000" b="1" dirty="0">
                <a:solidFill>
                  <a:schemeClr val="bg2">
                    <a:lumMod val="10000"/>
                  </a:schemeClr>
                </a:solidFill>
              </a:rPr>
              <a:t>Пропозиції виробництву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uk-UA" sz="1000" dirty="0">
                <a:solidFill>
                  <a:schemeClr val="bg2">
                    <a:lumMod val="10000"/>
                  </a:schemeClr>
                </a:solidFill>
              </a:rPr>
              <a:t>Для отримання високих і сталих врожаїв насіння люцерни синьої з високими якісними показниками в умовах Полісся України сільськогосподарським товаровиробникам рекомендується формувати посіви з густотою 30 шт. рослин на 1 м</a:t>
            </a:r>
            <a:r>
              <a:rPr lang="uk-UA" sz="1000" baseline="30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uk-UA" sz="1000" dirty="0">
                <a:solidFill>
                  <a:schemeClr val="bg2">
                    <a:lumMod val="10000"/>
                  </a:schemeClr>
                </a:solidFill>
              </a:rPr>
              <a:t> та шириною міжрядь 70 см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05" y="301226"/>
            <a:ext cx="940108" cy="88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7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снова">
  <a:themeElements>
    <a:clrScheme name="Основа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Основа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нов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60</TotalTime>
  <Words>202</Words>
  <Application>Microsoft Office PowerPoint</Application>
  <PresentationFormat>Широкий екран</PresentationFormat>
  <Paragraphs>33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Arial</vt:lpstr>
      <vt:lpstr>Arial Cyr</vt:lpstr>
      <vt:lpstr>Calibri</vt:lpstr>
      <vt:lpstr>Corbel</vt:lpstr>
      <vt:lpstr>Times New Roman</vt:lpstr>
      <vt:lpstr>Основа</vt:lpstr>
      <vt:lpstr>Міністерство освіти і науки України  Національний університет біоресурсів і природокористування України  ПРОДУКТИВНІСТЬ люцерни насіннєвої ЗАЛЕЖНО ВІД ТЕХНОЛОГІЇ ВИРОЩУВАННЯ УМОВАХ ПРАВОБЕРЕЖНОГО ЛІСОСТЕПУ УКРАЇНИ  виконавець: О.В. Шумський , 201 «Агрономія», науковий керівник: д.с.-г.н., професор В.П. Коваленко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 Національний університет біоресурсів і природокористування України  ПРОДУКТИВНІСТЬ БАГАТОРІЧНИХ ЗЛАКОВИХ АГРОФІТОЦЕНОЗІВ ЗАЛЕЖНО ВІД ТЕХНОЛОГІЇ ВИРОЩУВАННЯ УМОВАХ ПРАВОБЕРЕЖНОГО ЛІСОСТЕПУ УКРАЇНИ  виконавець: О.В. Шумський , 201 «Агрономія», науковий керівник: д.с.-г.н., професор В.П. Коваленко</dc:title>
  <dc:creator>Пользователь Windows</dc:creator>
  <cp:lastModifiedBy>Пользователь Windows</cp:lastModifiedBy>
  <cp:revision>7</cp:revision>
  <dcterms:created xsi:type="dcterms:W3CDTF">2021-11-23T18:30:39Z</dcterms:created>
  <dcterms:modified xsi:type="dcterms:W3CDTF">2021-11-23T19:31:20Z</dcterms:modified>
</cp:coreProperties>
</file>