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43408"/>
            <a:ext cx="9144000" cy="1052736"/>
          </a:xfrm>
        </p:spPr>
        <p:txBody>
          <a:bodyPr>
            <a:noAutofit/>
          </a:bodyPr>
          <a:lstStyle/>
          <a:p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МІНІСТЕРСТВО ОСВІТИ І НАУКИ УКРАЇНИ</a:t>
            </a:r>
            <a:br>
              <a:rPr lang="ru-RU" sz="1400" b="1" dirty="0" smtClean="0"/>
            </a:br>
            <a:r>
              <a:rPr lang="ru-RU" sz="1400" b="1" dirty="0" smtClean="0"/>
              <a:t>Національний університет </a:t>
            </a:r>
            <a:r>
              <a:rPr lang="ru-RU" sz="1400" b="1" dirty="0" err="1" smtClean="0"/>
              <a:t>біоресурсів</a:t>
            </a:r>
            <a:r>
              <a:rPr lang="ru-RU" sz="1400" b="1" dirty="0" smtClean="0"/>
              <a:t> і </a:t>
            </a:r>
            <a:r>
              <a:rPr lang="ru-RU" sz="1400" b="1" dirty="0" err="1" smtClean="0"/>
              <a:t>природокористування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України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uk-UA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Продуктивність </a:t>
            </a:r>
            <a:r>
              <a:rPr lang="uk-UA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бобово</a:t>
            </a:r>
            <a:r>
              <a:rPr lang="uk-UA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-злакових </a:t>
            </a:r>
            <a:r>
              <a:rPr lang="uk-UA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травостоїв</a:t>
            </a:r>
            <a:r>
              <a:rPr lang="uk-UA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uk-UA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культуриних</a:t>
            </a:r>
            <a:r>
              <a:rPr lang="uk-UA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пасовищах Лісостепу України</a:t>
            </a:r>
            <a:endParaRPr lang="uk-UA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9952" y="1124744"/>
            <a:ext cx="500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dirty="0" smtClean="0">
                <a:latin typeface="Arial" pitchFamily="34" charset="0"/>
                <a:cs typeface="Arial" pitchFamily="34" charset="0"/>
              </a:rPr>
              <a:t>Виконавець: </a:t>
            </a:r>
            <a:r>
              <a:rPr lang="uk-UA" sz="1200" dirty="0" err="1" smtClean="0">
                <a:latin typeface="Arial" pitchFamily="34" charset="0"/>
                <a:cs typeface="Arial" pitchFamily="34" charset="0"/>
              </a:rPr>
              <a:t>Громік</a:t>
            </a:r>
            <a:r>
              <a:rPr lang="uk-UA" sz="1200" dirty="0" smtClean="0">
                <a:latin typeface="Arial" pitchFamily="34" charset="0"/>
                <a:cs typeface="Arial" pitchFamily="34" charset="0"/>
              </a:rPr>
              <a:t> Тетяна Степанівна</a:t>
            </a:r>
            <a:endParaRPr lang="ru-RU" sz="1200" dirty="0">
              <a:latin typeface="Arial" pitchFamily="34" charset="0"/>
              <a:cs typeface="Arial" pitchFamily="34" charset="0"/>
            </a:endParaRPr>
          </a:p>
          <a:p>
            <a:r>
              <a:rPr lang="uk-UA" sz="1200" b="1" dirty="0">
                <a:latin typeface="Arial" pitchFamily="34" charset="0"/>
                <a:cs typeface="Arial" pitchFamily="34" charset="0"/>
              </a:rPr>
              <a:t>Науковий </a:t>
            </a:r>
            <a:r>
              <a:rPr lang="uk-UA" sz="1200" b="1" dirty="0" smtClean="0">
                <a:latin typeface="Arial" pitchFamily="34" charset="0"/>
                <a:cs typeface="Arial" pitchFamily="34" charset="0"/>
              </a:rPr>
              <a:t>керівник: </a:t>
            </a:r>
            <a:r>
              <a:rPr lang="uk-UA" sz="1200" dirty="0" smtClean="0">
                <a:latin typeface="Arial" pitchFamily="34" charset="0"/>
                <a:cs typeface="Arial" pitchFamily="34" charset="0"/>
              </a:rPr>
              <a:t>кандидат с.-г. наук</a:t>
            </a:r>
            <a:r>
              <a:rPr lang="uk-UA" sz="1200" dirty="0">
                <a:latin typeface="Arial" pitchFamily="34" charset="0"/>
                <a:cs typeface="Arial" pitchFamily="34" charset="0"/>
              </a:rPr>
              <a:t>, </a:t>
            </a:r>
            <a:r>
              <a:rPr lang="uk-UA" sz="1200" dirty="0" smtClean="0">
                <a:latin typeface="Arial" pitchFamily="34" charset="0"/>
                <a:cs typeface="Arial" pitchFamily="34" charset="0"/>
              </a:rPr>
              <a:t>доцент В.П. Коваленко</a:t>
            </a:r>
            <a:r>
              <a:rPr lang="uk-UA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uk-U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9776" y="3221959"/>
            <a:ext cx="266429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b="1" dirty="0">
                <a:latin typeface="Arial" pitchFamily="34" charset="0"/>
                <a:cs typeface="Arial" pitchFamily="34" charset="0"/>
              </a:rPr>
              <a:t>Актуальність теми</a:t>
            </a:r>
            <a:r>
              <a:rPr lang="uk-UA" sz="9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 err="1"/>
              <a:t>Кормовиробництво</a:t>
            </a:r>
            <a:r>
              <a:rPr lang="uk-UA" sz="900" dirty="0"/>
              <a:t> є однією з найбільш </a:t>
            </a:r>
            <a:r>
              <a:rPr lang="uk-UA" sz="900" dirty="0" err="1"/>
              <a:t>ресурсомістких</a:t>
            </a:r>
            <a:r>
              <a:rPr lang="uk-UA" sz="900" dirty="0"/>
              <a:t> галузей агропромислового комплексу. За останні роки значно скоротилися обсяги виробництва та заготівлі кормів, знизилась їх якість, різко зменшилося поголів’я тварин та знизилася їх продуктивність. А диспаритет цін на тваринницьку та промислову продукцію і також на енергоносії привів до різкого занепаду галузі</a:t>
            </a:r>
            <a:endParaRPr lang="uk-UA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9776" y="4609836"/>
            <a:ext cx="266429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b="1" dirty="0">
                <a:latin typeface="Arial" pitchFamily="34" charset="0"/>
                <a:cs typeface="Arial" pitchFamily="34" charset="0"/>
              </a:rPr>
              <a:t>Мета </a:t>
            </a:r>
            <a:r>
              <a:rPr lang="uk-UA" sz="900" b="1" dirty="0" smtClean="0">
                <a:latin typeface="Arial" pitchFamily="34" charset="0"/>
                <a:cs typeface="Arial" pitchFamily="34" charset="0"/>
              </a:rPr>
              <a:t>досліджень: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900" dirty="0"/>
              <a:t>Основна мета проведених досліджень – науково обґрунтувати процеси формування продуктивності </a:t>
            </a:r>
            <a:r>
              <a:rPr lang="uk-UA" sz="900" dirty="0" err="1"/>
              <a:t>бобово</a:t>
            </a:r>
            <a:r>
              <a:rPr lang="uk-UA" sz="900" dirty="0"/>
              <a:t>-злакових фітоценозів на пасовищі для ВРХ і коней та удосконалити систему удобрення й режими використання культурних пасовищ в умовах західного Лісостепу України.</a:t>
            </a:r>
            <a:endParaRPr lang="uk-UA" sz="900" dirty="0"/>
          </a:p>
        </p:txBody>
      </p:sp>
      <p:sp>
        <p:nvSpPr>
          <p:cNvPr id="14" name="TextBox 13"/>
          <p:cNvSpPr txBox="1"/>
          <p:nvPr/>
        </p:nvSpPr>
        <p:spPr>
          <a:xfrm>
            <a:off x="269776" y="5769763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>
                <a:latin typeface="Arial" pitchFamily="34" charset="0"/>
                <a:cs typeface="Arial" pitchFamily="34" charset="0"/>
              </a:rPr>
              <a:t>Завдання досліджень</a:t>
            </a:r>
            <a:r>
              <a:rPr lang="uk-UA" sz="9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uk-UA" sz="900" dirty="0" err="1"/>
              <a:t>бобово</a:t>
            </a:r>
            <a:r>
              <a:rPr lang="uk-UA" sz="900" dirty="0"/>
              <a:t>-злаковий травостій</a:t>
            </a:r>
            <a:r>
              <a:rPr lang="uk-UA" sz="900" dirty="0" smtClean="0"/>
              <a:t>,</a:t>
            </a:r>
          </a:p>
          <a:p>
            <a:r>
              <a:rPr lang="uk-UA" sz="900" dirty="0" smtClean="0"/>
              <a:t> </a:t>
            </a:r>
            <a:r>
              <a:rPr lang="uk-UA" sz="900" dirty="0"/>
              <a:t>фактори формування його продуктивності та якості за рахунок різних норм і строків внесення мінеральних добрив та різних режимів використання такого травостою.</a:t>
            </a:r>
            <a:endParaRPr lang="uk-UA" sz="9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61861" y="1704750"/>
            <a:ext cx="16789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00" b="1" dirty="0" smtClean="0">
                <a:latin typeface="Arial" pitchFamily="34" charset="0"/>
                <a:cs typeface="Arial" pitchFamily="34" charset="0"/>
              </a:rPr>
              <a:t>Схема досліду:</a:t>
            </a:r>
            <a:endParaRPr lang="uk-UA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34072" y="2844145"/>
            <a:ext cx="273630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00" b="1" dirty="0" smtClean="0">
                <a:latin typeface="Arial" pitchFamily="34" charset="0"/>
                <a:cs typeface="Arial" pitchFamily="34" charset="0"/>
              </a:rPr>
              <a:t>Результати досліджень:</a:t>
            </a:r>
          </a:p>
          <a:p>
            <a:pPr marL="171450" indent="-171450" algn="just"/>
            <a:endParaRPr lang="uk-UA" sz="9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900" dirty="0"/>
              <a:t>у визначенні продуктивності багатовидового </a:t>
            </a:r>
            <a:r>
              <a:rPr lang="uk-UA" sz="900" dirty="0" err="1"/>
              <a:t>бобово</a:t>
            </a:r>
            <a:r>
              <a:rPr lang="uk-UA" sz="900" dirty="0"/>
              <a:t>-злакового фітоценозу на культурному пасовищі для ВРХ і коней залежно від норм та строків внесення мінеральних добрив, а також від режимів використання таких </a:t>
            </a:r>
            <a:r>
              <a:rPr lang="uk-UA" sz="900" dirty="0" err="1"/>
              <a:t>травостоїв</a:t>
            </a:r>
            <a:r>
              <a:rPr lang="uk-UA" sz="900" dirty="0"/>
              <a:t> у західній частині Лісостепу України і встановлено:</a:t>
            </a:r>
            <a:r>
              <a:rPr lang="uk-UA" sz="900" dirty="0" smtClean="0">
                <a:latin typeface="Arial" pitchFamily="34" charset="0"/>
                <a:cs typeface="Arial" pitchFamily="34" charset="0"/>
              </a:rPr>
              <a:t>:</a:t>
            </a:r>
            <a:endParaRPr lang="uk-UA" sz="9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900" dirty="0"/>
              <a:t>На чорноземних опідзолених ґрунтах в умовах достатнього природного зволоження щорічне систематичне внесення </a:t>
            </a:r>
            <a:r>
              <a:rPr lang="uk-UA" sz="900" dirty="0" err="1"/>
              <a:t>фосфорно</a:t>
            </a:r>
            <a:r>
              <a:rPr lang="uk-UA" sz="900" dirty="0"/>
              <a:t>-калійних добрив на лучному </a:t>
            </a:r>
            <a:r>
              <a:rPr lang="uk-UA" sz="900" dirty="0" err="1"/>
              <a:t>бобово</a:t>
            </a:r>
            <a:r>
              <a:rPr lang="uk-UA" sz="900" dirty="0"/>
              <a:t>-злаковому травостої сприяє підтриманню в ньому найбільш продуктивних сіяних трав та формуванню щільного травостою (протягом трьох років щільність стеблостою коливалася: в першому </a:t>
            </a:r>
            <a:r>
              <a:rPr lang="uk-UA" sz="900" dirty="0" err="1"/>
              <a:t>укосі</a:t>
            </a:r>
            <a:r>
              <a:rPr lang="uk-UA" sz="900" dirty="0"/>
              <a:t> в межах – 848-1457 шт./м</a:t>
            </a:r>
            <a:r>
              <a:rPr lang="uk-UA" sz="900" baseline="30000" dirty="0"/>
              <a:t>2</a:t>
            </a:r>
            <a:r>
              <a:rPr lang="uk-UA" sz="900" dirty="0"/>
              <a:t>; у третьому – 430-1069 шт./м</a:t>
            </a:r>
            <a:r>
              <a:rPr lang="uk-UA" sz="900" baseline="30000" dirty="0"/>
              <a:t>2</a:t>
            </a:r>
            <a:r>
              <a:rPr lang="uk-UA" sz="900" dirty="0"/>
              <a:t>).</a:t>
            </a:r>
            <a:endParaRPr lang="ru-RU" sz="900" dirty="0"/>
          </a:p>
          <a:p>
            <a:pPr lvl="0"/>
            <a:r>
              <a:rPr lang="uk-UA" sz="900" dirty="0" smtClean="0"/>
              <a:t>За </a:t>
            </a:r>
            <a:r>
              <a:rPr lang="uk-UA" sz="900" dirty="0"/>
              <a:t>економічною оцінкою кращим виявився варіант із внесенням на </a:t>
            </a:r>
            <a:r>
              <a:rPr lang="uk-UA" sz="900" dirty="0" err="1"/>
              <a:t>бобово</a:t>
            </a:r>
            <a:r>
              <a:rPr lang="uk-UA" sz="900" dirty="0"/>
              <a:t>-злакові травостої </a:t>
            </a:r>
            <a:r>
              <a:rPr lang="uk-UA" sz="900" dirty="0" err="1"/>
              <a:t>фосфорно</a:t>
            </a:r>
            <a:r>
              <a:rPr lang="uk-UA" sz="900" dirty="0"/>
              <a:t>-калійних добрив. При цьому спостерігались низькі виробничі витрати на отримання продукції –</a:t>
            </a:r>
            <a:br>
              <a:rPr lang="uk-UA" sz="900" dirty="0"/>
            </a:br>
            <a:r>
              <a:rPr lang="uk-UA" sz="900" dirty="0"/>
              <a:t>12284 грн. /га й  порівняно низька собівартість однієї тони кормових одиниць –1924 </a:t>
            </a:r>
            <a:r>
              <a:rPr lang="uk-UA" sz="900" dirty="0" err="1"/>
              <a:t>грн.за</a:t>
            </a:r>
            <a:r>
              <a:rPr lang="uk-UA" sz="900" dirty="0"/>
              <a:t> рівня рентабельності 170%.</a:t>
            </a:r>
            <a:endParaRPr lang="ru-RU" sz="900" dirty="0"/>
          </a:p>
        </p:txBody>
      </p:sp>
      <p:sp>
        <p:nvSpPr>
          <p:cNvPr id="19" name="TextBox 18"/>
          <p:cNvSpPr txBox="1"/>
          <p:nvPr/>
        </p:nvSpPr>
        <p:spPr>
          <a:xfrm>
            <a:off x="6297244" y="2053924"/>
            <a:ext cx="2520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900" b="1" dirty="0" err="1" smtClean="0">
                <a:latin typeface="Arial" pitchFamily="34" charset="0"/>
                <a:cs typeface="Arial" pitchFamily="34" charset="0"/>
              </a:rPr>
              <a:t>Висновки:</a:t>
            </a:r>
            <a:r>
              <a:rPr lang="uk-UA" sz="900" dirty="0" err="1"/>
              <a:t>для</a:t>
            </a:r>
            <a:r>
              <a:rPr lang="uk-UA" sz="900" dirty="0"/>
              <a:t> підвищення урожайності та поживності </a:t>
            </a:r>
            <a:r>
              <a:rPr lang="uk-UA" sz="900" dirty="0" err="1"/>
              <a:t>бобово</a:t>
            </a:r>
            <a:r>
              <a:rPr lang="uk-UA" sz="900" dirty="0"/>
              <a:t>-злакових фітоценозів на чорноземах доцільно вносити повне мінеральне добриво в нормі N</a:t>
            </a:r>
            <a:r>
              <a:rPr lang="uk-UA" sz="900" baseline="-25000" dirty="0"/>
              <a:t>30+30</a:t>
            </a:r>
            <a:r>
              <a:rPr lang="uk-UA" sz="900" dirty="0"/>
              <a:t>Р</a:t>
            </a:r>
            <a:r>
              <a:rPr lang="uk-UA" sz="900" baseline="-25000" dirty="0"/>
              <a:t>90</a:t>
            </a:r>
            <a:r>
              <a:rPr lang="uk-UA" sz="900" dirty="0"/>
              <a:t>K</a:t>
            </a:r>
            <a:r>
              <a:rPr lang="uk-UA" sz="900" baseline="-25000" dirty="0"/>
              <a:t>90</a:t>
            </a:r>
            <a:r>
              <a:rPr lang="uk-UA" sz="900" dirty="0"/>
              <a:t> після наступного відчуження пасовищної трави, що зможе забезпечити урожайність пасовищної трави з 1 га на рівні 44,0 т, або ж 8,40 т сухої маси, 6,55 т кормових одиниць, 0,97 т перетравного протеїну, 87,5 </a:t>
            </a:r>
            <a:r>
              <a:rPr lang="uk-UA" sz="900" dirty="0" err="1"/>
              <a:t>ГДж</a:t>
            </a:r>
            <a:r>
              <a:rPr lang="uk-UA" sz="900" dirty="0"/>
              <a:t> обмінної енергії</a:t>
            </a:r>
            <a:endParaRPr lang="uk-UA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982389" y="1935582"/>
            <a:ext cx="2448272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uk-UA" sz="900" dirty="0"/>
              <a:t> Контроль </a:t>
            </a:r>
            <a:r>
              <a:rPr lang="uk-UA" sz="900" dirty="0">
                <a:sym typeface="Times New Roman" panose="02020603050405020304" pitchFamily="18" charset="0"/>
              </a:rPr>
              <a:t></a:t>
            </a:r>
            <a:r>
              <a:rPr lang="uk-UA" sz="900" dirty="0"/>
              <a:t> без добрив;</a:t>
            </a:r>
            <a:endParaRPr lang="ru-RU" sz="900" dirty="0"/>
          </a:p>
          <a:p>
            <a:pPr lvl="0"/>
            <a:r>
              <a:rPr lang="uk-UA" sz="900" dirty="0"/>
              <a:t> </a:t>
            </a:r>
            <a:r>
              <a:rPr lang="uk-UA" sz="900" dirty="0">
                <a:sym typeface="Times New Roman" panose="02020603050405020304" pitchFamily="18" charset="0"/>
              </a:rPr>
              <a:t></a:t>
            </a:r>
            <a:r>
              <a:rPr lang="uk-UA" sz="900" baseline="-25000" dirty="0"/>
              <a:t>90</a:t>
            </a:r>
            <a:r>
              <a:rPr lang="uk-UA" sz="900" dirty="0"/>
              <a:t> </a:t>
            </a:r>
            <a:r>
              <a:rPr lang="uk-UA" sz="900" dirty="0">
                <a:sym typeface="Times New Roman" panose="02020603050405020304" pitchFamily="18" charset="0"/>
              </a:rPr>
              <a:t></a:t>
            </a:r>
            <a:r>
              <a:rPr lang="uk-UA" sz="900" baseline="-25000" dirty="0"/>
              <a:t>90</a:t>
            </a:r>
            <a:r>
              <a:rPr lang="uk-UA" sz="900" dirty="0"/>
              <a:t> </a:t>
            </a:r>
            <a:r>
              <a:rPr lang="uk-UA" sz="900" dirty="0">
                <a:sym typeface="Times New Roman CYR" panose="02020603050405020304" pitchFamily="18" charset="0"/>
              </a:rPr>
              <a:t></a:t>
            </a:r>
            <a:r>
              <a:rPr lang="uk-UA" sz="900" dirty="0"/>
              <a:t> фон;</a:t>
            </a:r>
            <a:endParaRPr lang="ru-RU" sz="900" dirty="0"/>
          </a:p>
          <a:p>
            <a:pPr lvl="0"/>
            <a:r>
              <a:rPr lang="uk-UA" sz="900" dirty="0"/>
              <a:t> Фон + </a:t>
            </a:r>
            <a:r>
              <a:rPr lang="uk-UA" sz="900" dirty="0">
                <a:sym typeface="Times New Roman" panose="02020603050405020304" pitchFamily="18" charset="0"/>
              </a:rPr>
              <a:t></a:t>
            </a:r>
            <a:r>
              <a:rPr lang="uk-UA" sz="900" baseline="-25000" dirty="0"/>
              <a:t>30</a:t>
            </a:r>
            <a:r>
              <a:rPr lang="uk-UA" sz="900" dirty="0"/>
              <a:t> після 1-го циклу відчуження;</a:t>
            </a:r>
            <a:endParaRPr lang="ru-RU" sz="900" dirty="0"/>
          </a:p>
          <a:p>
            <a:pPr lvl="0"/>
            <a:r>
              <a:rPr lang="uk-UA" sz="900" dirty="0"/>
              <a:t> Фон + </a:t>
            </a:r>
            <a:r>
              <a:rPr lang="uk-UA" sz="900" dirty="0">
                <a:sym typeface="Times New Roman" panose="02020603050405020304" pitchFamily="18" charset="0"/>
              </a:rPr>
              <a:t></a:t>
            </a:r>
            <a:r>
              <a:rPr lang="uk-UA" sz="900" baseline="-25000" dirty="0"/>
              <a:t>30</a:t>
            </a:r>
            <a:r>
              <a:rPr lang="uk-UA" sz="900" dirty="0"/>
              <a:t> після 2-го циклу відчуження;</a:t>
            </a:r>
            <a:endParaRPr lang="ru-RU" sz="900" dirty="0"/>
          </a:p>
          <a:p>
            <a:pPr lvl="0"/>
            <a:r>
              <a:rPr lang="uk-UA" sz="900" dirty="0"/>
              <a:t> Фон + </a:t>
            </a:r>
            <a:r>
              <a:rPr lang="uk-UA" sz="900" dirty="0">
                <a:sym typeface="Times New Roman" panose="02020603050405020304" pitchFamily="18" charset="0"/>
              </a:rPr>
              <a:t></a:t>
            </a:r>
            <a:r>
              <a:rPr lang="uk-UA" sz="900" baseline="-25000" dirty="0"/>
              <a:t>30</a:t>
            </a:r>
            <a:r>
              <a:rPr lang="uk-UA" sz="900" dirty="0"/>
              <a:t> після 1-го і 2-го циклів відчуження;</a:t>
            </a:r>
            <a:endParaRPr lang="ru-RU" sz="9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solidFill>
                <a:srgbClr val="FF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solidFill>
                <a:srgbClr val="FF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9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15" y="1210748"/>
            <a:ext cx="2102133" cy="17141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327" y="3891373"/>
            <a:ext cx="2798440" cy="205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6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330</Words>
  <Application>Microsoft Office PowerPoint</Application>
  <PresentationFormat>Экран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Times New Roman CYR</vt:lpstr>
      <vt:lpstr>Тема Office</vt:lpstr>
      <vt:lpstr> МІНІСТЕРСТВО ОСВІТИ І НАУКИ УКРАЇНИ Національний університет біоресурсів і природокористування України  Продуктивність бобово-злакових травостоїв на культуриних пасовищах Лісостепу України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продуктивності еспарцету посівного залежно від елементів технологій в умовах ДП БГ «Шевченківське» Тетіївського району Київської області</dc:title>
  <cp:lastModifiedBy>Admin</cp:lastModifiedBy>
  <cp:revision>24</cp:revision>
  <cp:lastPrinted>2016-11-01T12:52:10Z</cp:lastPrinted>
  <dcterms:modified xsi:type="dcterms:W3CDTF">2021-11-23T19:44:57Z</dcterms:modified>
</cp:coreProperties>
</file>