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notesMasterIdLst>
    <p:notesMasterId r:id="rId14"/>
  </p:notesMasterIdLst>
  <p:sldIdLst>
    <p:sldId id="256" r:id="rId2"/>
    <p:sldId id="257" r:id="rId3"/>
    <p:sldId id="258" r:id="rId4"/>
    <p:sldId id="262" r:id="rId5"/>
    <p:sldId id="263" r:id="rId6"/>
    <p:sldId id="277" r:id="rId7"/>
    <p:sldId id="276" r:id="rId8"/>
    <p:sldId id="278" r:id="rId9"/>
    <p:sldId id="279" r:id="rId10"/>
    <p:sldId id="267" r:id="rId11"/>
    <p:sldId id="280" r:id="rId12"/>
    <p:sldId id="261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2" d="100"/>
          <a:sy n="82" d="100"/>
        </p:scale>
        <p:origin x="70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0A2179-9CD1-40AD-AA70-C62C6D13BAC6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B5C0BF-DE2C-4F50-949A-12D243607A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8825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6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B5C0BF-DE2C-4F50-949A-12D243607A42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4428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B5C0BF-DE2C-4F50-949A-12D243607A42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483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1644D-B805-429D-B69D-4DD597316AFA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DB5C3-2AEA-47D8-806B-9A2DE78C7D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1177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1644D-B805-429D-B69D-4DD597316AFA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DB5C3-2AEA-47D8-806B-9A2DE78C7D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798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1644D-B805-429D-B69D-4DD597316AFA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DB5C3-2AEA-47D8-806B-9A2DE78C7D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077794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1644D-B805-429D-B69D-4DD597316AFA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DB5C3-2AEA-47D8-806B-9A2DE78C7D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49271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1644D-B805-429D-B69D-4DD597316AFA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DB5C3-2AEA-47D8-806B-9A2DE78C7D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9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1644D-B805-429D-B69D-4DD597316AFA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DB5C3-2AEA-47D8-806B-9A2DE78C7D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2976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1644D-B805-429D-B69D-4DD597316AFA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DB5C3-2AEA-47D8-806B-9A2DE78C7D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93492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1644D-B805-429D-B69D-4DD597316AFA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DB5C3-2AEA-47D8-806B-9A2DE78C7D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383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1644D-B805-429D-B69D-4DD597316AFA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DB5C3-2AEA-47D8-806B-9A2DE78C7D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226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1644D-B805-429D-B69D-4DD597316AFA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DB5C3-2AEA-47D8-806B-9A2DE78C7D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7341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1644D-B805-429D-B69D-4DD597316AFA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DB5C3-2AEA-47D8-806B-9A2DE78C7D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136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1644D-B805-429D-B69D-4DD597316AFA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DB5C3-2AEA-47D8-806B-9A2DE78C7D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793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1644D-B805-429D-B69D-4DD597316AFA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DB5C3-2AEA-47D8-806B-9A2DE78C7D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043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1644D-B805-429D-B69D-4DD597316AFA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DB5C3-2AEA-47D8-806B-9A2DE78C7D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508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1644D-B805-429D-B69D-4DD597316AFA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DB5C3-2AEA-47D8-806B-9A2DE78C7D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948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1644D-B805-429D-B69D-4DD597316AFA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DB5C3-2AEA-47D8-806B-9A2DE78C7D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837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1644D-B805-429D-B69D-4DD597316AFA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3DDB5C3-2AEA-47D8-806B-9A2DE78C7D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2029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  <p:sldLayoutId id="2147483759" r:id="rId13"/>
    <p:sldLayoutId id="2147483760" r:id="rId14"/>
    <p:sldLayoutId id="2147483761" r:id="rId15"/>
    <p:sldLayoutId id="214748376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94360" y="167640"/>
            <a:ext cx="9311640" cy="4050833"/>
          </a:xfrm>
        </p:spPr>
        <p:txBody>
          <a:bodyPr/>
          <a:lstStyle/>
          <a:p>
            <a:pPr algn="ctr"/>
            <a:r>
              <a:rPr lang="uk-UA" sz="3200" b="1" dirty="0">
                <a:solidFill>
                  <a:schemeClr val="accent2">
                    <a:lumMod val="75000"/>
                  </a:schemeClr>
                </a:solidFill>
              </a:rPr>
              <a:t>Звіт про діяльність гуртка </a:t>
            </a:r>
            <a:r>
              <a:rPr lang="uk-UA" sz="32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uk-UA" sz="32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uk-UA" sz="3200" b="1" i="1" dirty="0" smtClean="0">
                <a:solidFill>
                  <a:schemeClr val="accent2">
                    <a:lumMod val="50000"/>
                  </a:schemeClr>
                </a:solidFill>
              </a:rPr>
              <a:t>«</a:t>
            </a:r>
            <a:r>
              <a:rPr lang="uk-UA" sz="3200" b="1" i="1" dirty="0">
                <a:solidFill>
                  <a:schemeClr val="accent2">
                    <a:lumMod val="50000"/>
                  </a:schemeClr>
                </a:solidFill>
              </a:rPr>
              <a:t>Стандартизація в області взаємозамінності та метрології</a:t>
            </a:r>
            <a:r>
              <a:rPr lang="uk-UA" sz="3200" b="1" i="1" dirty="0" smtClean="0">
                <a:solidFill>
                  <a:schemeClr val="accent2">
                    <a:lumMod val="50000"/>
                  </a:schemeClr>
                </a:solidFill>
              </a:rPr>
              <a:t>»</a:t>
            </a:r>
            <a:br>
              <a:rPr lang="uk-UA" sz="3200" b="1" i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sz="3200" b="1" i="1" dirty="0" smtClean="0">
                <a:solidFill>
                  <a:schemeClr val="accent2">
                    <a:lumMod val="50000"/>
                  </a:schemeClr>
                </a:solidFill>
              </a:rPr>
              <a:t>у </a:t>
            </a:r>
            <a:r>
              <a:rPr lang="uk-UA" sz="3200" b="1" i="1" dirty="0" smtClean="0">
                <a:solidFill>
                  <a:schemeClr val="accent2">
                    <a:lumMod val="50000"/>
                  </a:schemeClr>
                </a:solidFill>
              </a:rPr>
              <a:t>2022-2023 </a:t>
            </a:r>
            <a:r>
              <a:rPr lang="uk-UA" sz="3200" b="1" i="1" dirty="0" smtClean="0">
                <a:solidFill>
                  <a:schemeClr val="accent2">
                    <a:lumMod val="50000"/>
                  </a:schemeClr>
                </a:solidFill>
              </a:rPr>
              <a:t>н. р.</a:t>
            </a:r>
            <a:br>
              <a:rPr lang="uk-UA" sz="3200" b="1" i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sz="32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uk-UA" sz="1600" b="1" dirty="0" smtClean="0">
                <a:solidFill>
                  <a:schemeClr val="accent2">
                    <a:lumMod val="75000"/>
                  </a:schemeClr>
                </a:solidFill>
              </a:rPr>
              <a:t>кафедри НАДІЙНОСТІ ТЕХНІКИ</a:t>
            </a:r>
            <a:br>
              <a:rPr lang="uk-UA" sz="16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uk-UA" sz="1600" b="1" dirty="0" smtClean="0">
                <a:solidFill>
                  <a:schemeClr val="accent2">
                    <a:lumMod val="75000"/>
                  </a:schemeClr>
                </a:solidFill>
              </a:rPr>
              <a:t>факультету Конструювання та дизайну</a:t>
            </a:r>
            <a:br>
              <a:rPr lang="uk-UA" sz="16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uk-UA" sz="16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uk-UA" sz="16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1600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99547" y="5620553"/>
            <a:ext cx="7766936" cy="1096899"/>
          </a:xfrm>
        </p:spPr>
        <p:txBody>
          <a:bodyPr/>
          <a:lstStyle/>
          <a:p>
            <a:pPr algn="l"/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Доповідач:  староста гуртка </a:t>
            </a: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Д</a:t>
            </a:r>
            <a:r>
              <a:rPr lang="uk-UA" b="1" dirty="0" smtClean="0">
                <a:solidFill>
                  <a:schemeClr val="accent2">
                    <a:lumMod val="50000"/>
                  </a:schemeClr>
                </a:solidFill>
              </a:rPr>
              <a:t>. </a:t>
            </a:r>
            <a:r>
              <a:rPr lang="uk-UA" b="1" dirty="0" err="1" smtClean="0">
                <a:solidFill>
                  <a:schemeClr val="accent2">
                    <a:lumMod val="50000"/>
                  </a:schemeClr>
                </a:solidFill>
              </a:rPr>
              <a:t>Момотюк</a:t>
            </a: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, студентка 4 курсу ФКД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l"/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Науковий керівник: к. </a:t>
            </a:r>
            <a:r>
              <a:rPr lang="uk-UA" dirty="0" err="1" smtClean="0">
                <a:solidFill>
                  <a:schemeClr val="accent2">
                    <a:lumMod val="50000"/>
                  </a:schemeClr>
                </a:solidFill>
              </a:rPr>
              <a:t>екон</a:t>
            </a: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. н., доц. </a:t>
            </a:r>
            <a:r>
              <a:rPr lang="uk-UA" b="1" dirty="0" smtClean="0">
                <a:solidFill>
                  <a:schemeClr val="accent2">
                    <a:lumMod val="50000"/>
                  </a:schemeClr>
                </a:solidFill>
              </a:rPr>
              <a:t>В. І. Мельник</a:t>
            </a:r>
            <a:endParaRPr lang="uk-UA" b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30680" y="167640"/>
            <a:ext cx="769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Національний університет біоресурсів і природокористування України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63726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1318" y="738200"/>
            <a:ext cx="946157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uk-UA" sz="2400" dirty="0" smtClean="0"/>
              <a:t>Робота </a:t>
            </a:r>
            <a:r>
              <a:rPr lang="uk-UA" sz="2400" dirty="0"/>
              <a:t>гуртка є цікавою також для студентів закордонних закладів  вищої освіти (</a:t>
            </a:r>
            <a:r>
              <a:rPr lang="uk-UA" sz="2400" dirty="0" err="1"/>
              <a:t>Міхал</a:t>
            </a:r>
            <a:r>
              <a:rPr lang="uk-UA" sz="2400" dirty="0"/>
              <a:t> </a:t>
            </a:r>
            <a:r>
              <a:rPr lang="uk-UA" sz="2400" dirty="0" err="1"/>
              <a:t>Лісецький</a:t>
            </a:r>
            <a:r>
              <a:rPr lang="uk-UA" sz="2400" dirty="0"/>
              <a:t>, Світлана </a:t>
            </a:r>
            <a:r>
              <a:rPr lang="uk-UA" sz="2400" dirty="0" err="1"/>
              <a:t>Сагатович</a:t>
            </a:r>
            <a:r>
              <a:rPr lang="uk-UA" sz="2400" dirty="0"/>
              <a:t> – </a:t>
            </a:r>
            <a:r>
              <a:rPr lang="uk-UA" sz="2400" b="1" dirty="0"/>
              <a:t>Гданський медичний університет, </a:t>
            </a:r>
            <a:r>
              <a:rPr lang="uk-UA" sz="2400" dirty="0" err="1"/>
              <a:t>Анжей</a:t>
            </a:r>
            <a:r>
              <a:rPr lang="uk-UA" sz="2400" dirty="0"/>
              <a:t> Басюк - </a:t>
            </a:r>
            <a:r>
              <a:rPr lang="uk-UA" sz="2400" b="1" dirty="0"/>
              <a:t>Вроцлавський університет</a:t>
            </a:r>
            <a:r>
              <a:rPr lang="uk-UA" sz="2400" dirty="0" smtClean="0"/>
              <a:t>), які здійснюють підготовку та виступи на міжнародних науково-практичних конференціях та семінарах. </a:t>
            </a:r>
            <a:endParaRPr lang="uk-UA" sz="2400" dirty="0"/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310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5790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Гуртківці </a:t>
            </a:r>
            <a:r>
              <a:rPr lang="uk-UA" b="1" dirty="0" smtClean="0"/>
              <a:t>є призерами </a:t>
            </a:r>
            <a:r>
              <a:rPr lang="uk-UA" b="1" dirty="0"/>
              <a:t>та </a:t>
            </a:r>
            <a:r>
              <a:rPr lang="uk-UA" b="1" dirty="0" smtClean="0"/>
              <a:t>переможцями </a:t>
            </a:r>
            <a:r>
              <a:rPr lang="uk-UA" b="1" dirty="0"/>
              <a:t>конкурсів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383323"/>
            <a:ext cx="9683262" cy="5228492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uk-UA" dirty="0" smtClean="0"/>
              <a:t>Конкурс доповідей за роботи </a:t>
            </a:r>
            <a:r>
              <a:rPr lang="uk-UA" dirty="0"/>
              <a:t>студентських секційних засідань за результатами </a:t>
            </a:r>
            <a:r>
              <a:rPr lang="uk-UA" dirty="0" smtClean="0"/>
              <a:t>Х </a:t>
            </a:r>
            <a:r>
              <a:rPr lang="uk-UA" dirty="0"/>
              <a:t>Міжнародної науково-технічної конференції «</a:t>
            </a:r>
            <a:r>
              <a:rPr lang="uk-UA" dirty="0" err="1"/>
              <a:t>Крамаровські</a:t>
            </a:r>
            <a:r>
              <a:rPr lang="uk-UA" dirty="0"/>
              <a:t> читання». За секцією </a:t>
            </a:r>
            <a:r>
              <a:rPr lang="uk-UA" i="1" dirty="0"/>
              <a:t>«Надійність і ремонт технічних систем» </a:t>
            </a:r>
            <a:r>
              <a:rPr lang="uk-UA" dirty="0"/>
              <a:t>у конкурсі студентських доповідей виборов: </a:t>
            </a:r>
          </a:p>
          <a:p>
            <a:pPr marL="0" indent="0" fontAlgn="base">
              <a:buNone/>
            </a:pPr>
            <a:r>
              <a:rPr lang="uk-UA" b="1" dirty="0"/>
              <a:t>ІІ місце</a:t>
            </a:r>
            <a:r>
              <a:rPr lang="uk-UA" dirty="0"/>
              <a:t> - </a:t>
            </a:r>
            <a:r>
              <a:rPr lang="uk-UA" b="1" dirty="0"/>
              <a:t>Іванов Богдан</a:t>
            </a:r>
            <a:r>
              <a:rPr lang="uk-UA" dirty="0"/>
              <a:t>, </a:t>
            </a:r>
            <a:r>
              <a:rPr lang="uk-UA" i="1" dirty="0"/>
              <a:t>студент МТФ.</a:t>
            </a:r>
            <a:endParaRPr lang="uk-UA" dirty="0"/>
          </a:p>
          <a:p>
            <a:pPr marL="0" indent="0" fontAlgn="base">
              <a:buNone/>
            </a:pPr>
            <a:r>
              <a:rPr lang="uk-UA" dirty="0"/>
              <a:t>ДЕРЖАВНА ПІДТРИМКА АПК: СВІТОВИЙ ДОСВІД ТА УКРАЇНСЬКІ РЕАЛІЇ. (Науковий керівник – </a:t>
            </a:r>
            <a:r>
              <a:rPr lang="uk-UA" i="1" dirty="0"/>
              <a:t>Мельник В.І., </a:t>
            </a:r>
            <a:r>
              <a:rPr lang="uk-UA" i="1" dirty="0" err="1"/>
              <a:t>к.е.н</a:t>
            </a:r>
            <a:r>
              <a:rPr lang="uk-UA" i="1" dirty="0"/>
              <a:t>., доцент кафедри надійності техніки</a:t>
            </a:r>
            <a:r>
              <a:rPr lang="uk-UA" i="1" dirty="0" smtClean="0"/>
              <a:t>).</a:t>
            </a:r>
          </a:p>
          <a:p>
            <a:pPr lvl="0"/>
            <a:r>
              <a:rPr lang="uk-UA" dirty="0" smtClean="0"/>
              <a:t>Конкурс </a:t>
            </a:r>
            <a:r>
              <a:rPr lang="uk-UA" dirty="0"/>
              <a:t>доповідей, присвячених системам фільтрації за різними напрямами застосування, за підтримки ТОВ «МАНН+ХУММЕЛЬ ФІЛЬТРЕЙШН ТЕКНОЛОДЖІ Україна»:</a:t>
            </a:r>
          </a:p>
          <a:p>
            <a:pPr marL="0" indent="0">
              <a:buNone/>
            </a:pPr>
            <a:r>
              <a:rPr lang="uk-UA" b="1" dirty="0"/>
              <a:t>І місце</a:t>
            </a:r>
            <a:r>
              <a:rPr lang="uk-UA" dirty="0"/>
              <a:t> – </a:t>
            </a:r>
            <a:r>
              <a:rPr lang="uk-UA" b="1" dirty="0" err="1"/>
              <a:t>Lise</a:t>
            </a:r>
            <a:r>
              <a:rPr lang="pl-PL" b="1" dirty="0"/>
              <a:t>tskyy</a:t>
            </a:r>
            <a:r>
              <a:rPr lang="uk-UA" b="1" dirty="0"/>
              <a:t> </a:t>
            </a:r>
            <a:r>
              <a:rPr lang="uk-UA" b="1" dirty="0" err="1"/>
              <a:t>Mі</a:t>
            </a:r>
            <a:r>
              <a:rPr lang="pl-PL" b="1" dirty="0"/>
              <a:t>chal</a:t>
            </a:r>
            <a:r>
              <a:rPr lang="uk-UA" dirty="0"/>
              <a:t>, </a:t>
            </a:r>
            <a:r>
              <a:rPr lang="uk-UA" dirty="0" err="1"/>
              <a:t>student</a:t>
            </a:r>
            <a:r>
              <a:rPr lang="uk-UA" dirty="0"/>
              <a:t> </a:t>
            </a:r>
            <a:r>
              <a:rPr lang="uk-UA" dirty="0" err="1"/>
              <a:t>Wydział</a:t>
            </a:r>
            <a:r>
              <a:rPr lang="pl-PL" dirty="0"/>
              <a:t>u</a:t>
            </a:r>
            <a:r>
              <a:rPr lang="uk-UA" dirty="0"/>
              <a:t> </a:t>
            </a:r>
            <a:r>
              <a:rPr lang="uk-UA" dirty="0" err="1"/>
              <a:t>Lekarski</a:t>
            </a:r>
            <a:r>
              <a:rPr lang="pl-PL" dirty="0"/>
              <a:t>ego, </a:t>
            </a:r>
            <a:r>
              <a:rPr lang="uk-UA" cap="all" dirty="0" err="1"/>
              <a:t>G</a:t>
            </a:r>
            <a:r>
              <a:rPr lang="uk-UA" dirty="0" err="1"/>
              <a:t>dański</a:t>
            </a:r>
            <a:r>
              <a:rPr lang="uk-UA" cap="all" dirty="0"/>
              <a:t> </a:t>
            </a:r>
            <a:r>
              <a:rPr lang="uk-UA" cap="all" dirty="0" err="1"/>
              <a:t>U</a:t>
            </a:r>
            <a:r>
              <a:rPr lang="uk-UA" dirty="0" err="1"/>
              <a:t>niwersytet</a:t>
            </a:r>
            <a:r>
              <a:rPr lang="uk-UA" cap="all" dirty="0"/>
              <a:t> </a:t>
            </a:r>
            <a:r>
              <a:rPr lang="uk-UA" cap="all" dirty="0" err="1"/>
              <a:t>M</a:t>
            </a:r>
            <a:r>
              <a:rPr lang="uk-UA" dirty="0" err="1"/>
              <a:t>edyczny</a:t>
            </a:r>
            <a:r>
              <a:rPr lang="pl-PL" dirty="0"/>
              <a:t> (Polska</a:t>
            </a:r>
            <a:r>
              <a:rPr lang="pl-PL" i="1" dirty="0"/>
              <a:t>).</a:t>
            </a:r>
            <a:endParaRPr lang="uk-UA" b="1" dirty="0"/>
          </a:p>
          <a:p>
            <a:pPr marL="0" indent="0">
              <a:buNone/>
            </a:pPr>
            <a:r>
              <a:rPr lang="uk-UA" dirty="0"/>
              <a:t>ELEMENTY FILTRUJĄCE SYSTEMÓW TRANSFUZJI KRWI DO LEUKOREDUKCJI W TRANSFUZJOLOGII</a:t>
            </a:r>
            <a:r>
              <a:rPr lang="pl-PL" i="1" dirty="0"/>
              <a:t>. (</a:t>
            </a:r>
            <a:r>
              <a:rPr lang="uk-UA" i="1" dirty="0" err="1"/>
              <a:t>Оpiekun</a:t>
            </a:r>
            <a:r>
              <a:rPr lang="uk-UA" i="1" dirty="0"/>
              <a:t> </a:t>
            </a:r>
            <a:r>
              <a:rPr lang="uk-UA" i="1" dirty="0" err="1"/>
              <a:t>naukowу</a:t>
            </a:r>
            <a:r>
              <a:rPr lang="uk-UA" i="1" dirty="0"/>
              <a:t> – </a:t>
            </a:r>
            <a:r>
              <a:rPr lang="uk-UA" i="1" dirty="0" err="1"/>
              <a:t>Melnyk</a:t>
            </a:r>
            <a:r>
              <a:rPr lang="uk-UA" i="1" dirty="0"/>
              <a:t> W.,</a:t>
            </a:r>
            <a:r>
              <a:rPr lang="uk-UA" dirty="0"/>
              <a:t> </a:t>
            </a:r>
            <a:r>
              <a:rPr lang="pl-PL" i="1" dirty="0"/>
              <a:t>dr., docent</a:t>
            </a:r>
            <a:r>
              <a:rPr lang="pl-PL" i="1" dirty="0" smtClean="0"/>
              <a:t>.)</a:t>
            </a:r>
            <a:r>
              <a:rPr lang="uk-UA" i="1" dirty="0" smtClean="0"/>
              <a:t>.</a:t>
            </a:r>
            <a:r>
              <a:rPr lang="uk-UA" dirty="0"/>
              <a:t> </a:t>
            </a:r>
            <a:endParaRPr lang="uk-UA" dirty="0" smtClean="0"/>
          </a:p>
          <a:p>
            <a:pPr lvl="0"/>
            <a:r>
              <a:rPr lang="uk-UA" dirty="0" smtClean="0"/>
              <a:t>Конкурс серед студентів у рамках </a:t>
            </a:r>
            <a:r>
              <a:rPr lang="uk-UA" b="1" dirty="0" smtClean="0"/>
              <a:t>національного технічного </a:t>
            </a:r>
            <a:r>
              <a:rPr lang="uk-UA" b="1" dirty="0" err="1" smtClean="0"/>
              <a:t>вебінару</a:t>
            </a:r>
            <a:r>
              <a:rPr lang="uk-UA" dirty="0" smtClean="0"/>
              <a:t> «Лідерство у сфері фільтрації </a:t>
            </a:r>
            <a:r>
              <a:rPr lang="pl-PL" dirty="0" smtClean="0"/>
              <a:t>MANN</a:t>
            </a:r>
            <a:r>
              <a:rPr lang="uk-UA" dirty="0" smtClean="0"/>
              <a:t>+</a:t>
            </a:r>
            <a:r>
              <a:rPr lang="pl-PL" dirty="0" smtClean="0"/>
              <a:t>HUMMEL</a:t>
            </a:r>
            <a:r>
              <a:rPr lang="uk-UA" dirty="0" smtClean="0"/>
              <a:t>», який у режимі онлайн відбувся 6.04.2023 р. на знання щодо застосування, особливих технічних рішень, пропозиції продукції фільтрування на світовому ринку, що відбувся </a:t>
            </a:r>
          </a:p>
          <a:p>
            <a:pPr marL="0" indent="0">
              <a:buNone/>
            </a:pPr>
            <a:r>
              <a:rPr lang="uk-UA" b="1" dirty="0" smtClean="0"/>
              <a:t>ІІ </a:t>
            </a:r>
            <a:r>
              <a:rPr lang="uk-UA" b="1" dirty="0"/>
              <a:t>місце</a:t>
            </a:r>
            <a:r>
              <a:rPr lang="uk-UA" dirty="0"/>
              <a:t> – </a:t>
            </a:r>
            <a:r>
              <a:rPr lang="uk-UA" b="1" dirty="0" err="1"/>
              <a:t>Ковратовський</a:t>
            </a:r>
            <a:r>
              <a:rPr lang="uk-UA" b="1" dirty="0"/>
              <a:t> Олег</a:t>
            </a:r>
            <a:r>
              <a:rPr lang="uk-UA" dirty="0"/>
              <a:t>, студент 2 курсу СК </a:t>
            </a:r>
            <a:r>
              <a:rPr lang="uk-UA" dirty="0" err="1"/>
              <a:t>Гмаш</a:t>
            </a:r>
            <a:r>
              <a:rPr lang="uk-UA" dirty="0"/>
              <a:t> (Науковий керівник – Мельник В.І.; </a:t>
            </a:r>
            <a:r>
              <a:rPr lang="uk-UA" dirty="0" err="1"/>
              <a:t>доц</a:t>
            </a:r>
            <a:r>
              <a:rPr lang="uk-UA" dirty="0"/>
              <a:t>, </a:t>
            </a:r>
            <a:r>
              <a:rPr lang="uk-UA" dirty="0" err="1"/>
              <a:t>к.е.н</a:t>
            </a:r>
            <a:r>
              <a:rPr lang="uk-UA" dirty="0"/>
              <a:t>.);</a:t>
            </a:r>
          </a:p>
          <a:p>
            <a:pPr lvl="0"/>
            <a:r>
              <a:rPr lang="uk-UA" dirty="0"/>
              <a:t>У відборі серед </a:t>
            </a:r>
            <a:r>
              <a:rPr lang="uk-UA" dirty="0" err="1"/>
              <a:t>проєктів</a:t>
            </a:r>
            <a:r>
              <a:rPr lang="uk-UA" dirty="0"/>
              <a:t> для участі в другому етапі Міжнародного </a:t>
            </a:r>
            <a:r>
              <a:rPr lang="uk-UA" dirty="0" smtClean="0"/>
              <a:t>студентського </a:t>
            </a:r>
            <a:r>
              <a:rPr lang="uk-UA" dirty="0"/>
              <a:t>професійного творчого конкурсу «Аграрні науки та продовольство» за напрямом «</a:t>
            </a:r>
            <a:r>
              <a:rPr lang="uk-UA" dirty="0" err="1"/>
              <a:t>Агроінженерія</a:t>
            </a:r>
            <a:r>
              <a:rPr lang="uk-UA" dirty="0"/>
              <a:t>» перемогу отримали:</a:t>
            </a:r>
          </a:p>
          <a:p>
            <a:pPr marL="0" indent="0">
              <a:buNone/>
            </a:pPr>
            <a:r>
              <a:rPr lang="uk-UA" b="1" dirty="0" err="1"/>
              <a:t>Соснов</a:t>
            </a:r>
            <a:r>
              <a:rPr lang="uk-UA" b="1" dirty="0"/>
              <a:t> Владислав</a:t>
            </a:r>
            <a:r>
              <a:rPr lang="uk-UA" dirty="0"/>
              <a:t>, студент 1 </a:t>
            </a:r>
            <a:r>
              <a:rPr lang="uk-UA" dirty="0" err="1"/>
              <a:t>р.н</a:t>
            </a:r>
            <a:r>
              <a:rPr lang="uk-UA" dirty="0"/>
              <a:t>. магістратури ФКД НУБіП України (Україна, м. Київ) та </a:t>
            </a:r>
            <a:r>
              <a:rPr lang="uk-UA" b="1" dirty="0" err="1"/>
              <a:t>Сагатович</a:t>
            </a:r>
            <a:r>
              <a:rPr lang="uk-UA" b="1" dirty="0"/>
              <a:t> Світлана</a:t>
            </a:r>
            <a:r>
              <a:rPr lang="uk-UA" dirty="0"/>
              <a:t>, студентка факультету фармакології Гданського медичного університету (м. Гданськ, Республіка Польща).  </a:t>
            </a:r>
            <a:r>
              <a:rPr lang="uk-UA" b="1" dirty="0"/>
              <a:t>ВИТИСКАННЯ СОКУ ЛЮЦЕРНИ ПОСІВНОЇ ДЛЯ ПОТРЕБ ФАРМАКОЛОГІЇ МЕТОДОМ ВОЛОГОГО ФРАКЦІОНУВАННЯ </a:t>
            </a:r>
            <a:r>
              <a:rPr lang="uk-UA" dirty="0"/>
              <a:t>(Наукові керівники – Мельник В.І.; </a:t>
            </a:r>
            <a:r>
              <a:rPr lang="uk-UA" dirty="0" err="1"/>
              <a:t>доц</a:t>
            </a:r>
            <a:r>
              <a:rPr lang="uk-UA" dirty="0"/>
              <a:t>, </a:t>
            </a:r>
            <a:r>
              <a:rPr lang="uk-UA" dirty="0" err="1"/>
              <a:t>к.е.н</a:t>
            </a:r>
            <a:r>
              <a:rPr lang="uk-UA" dirty="0"/>
              <a:t>., НУБІП України (Україна, м. Київ); </a:t>
            </a:r>
            <a:r>
              <a:rPr lang="uk-UA" dirty="0" err="1" smtClean="0"/>
              <a:t>Грембецька</a:t>
            </a:r>
            <a:r>
              <a:rPr lang="uk-UA" dirty="0" smtClean="0"/>
              <a:t> М</a:t>
            </a:r>
            <a:r>
              <a:rPr lang="uk-UA" dirty="0"/>
              <a:t>. доктор фармакологічних наук, завідувачка кафедри </a:t>
            </a:r>
            <a:r>
              <a:rPr lang="uk-UA" dirty="0" err="1"/>
              <a:t>броматології</a:t>
            </a:r>
            <a:r>
              <a:rPr lang="uk-UA" dirty="0"/>
              <a:t> Гданського медичного університету (м. Гданськ, Республіка Польща).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306440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7654" y="2453640"/>
            <a:ext cx="8596668" cy="1320800"/>
          </a:xfrm>
        </p:spPr>
        <p:txBody>
          <a:bodyPr>
            <a:normAutofit/>
          </a:bodyPr>
          <a:lstStyle/>
          <a:p>
            <a:r>
              <a:rPr lang="uk-UA" sz="40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ДЯКУЮ ЗА УВАГУ</a:t>
            </a:r>
            <a:endParaRPr lang="ru-RU" sz="4000" b="1" i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73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268" y="304800"/>
            <a:ext cx="9396306" cy="1868384"/>
          </a:xfrm>
        </p:spPr>
        <p:txBody>
          <a:bodyPr>
            <a:normAutofit fontScale="90000"/>
          </a:bodyPr>
          <a:lstStyle/>
          <a:p>
            <a:pPr algn="just"/>
            <a:r>
              <a:rPr lang="uk-UA" sz="2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 гуртка </a:t>
            </a:r>
            <a:r>
              <a:rPr lang="uk-UA" sz="27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В. І. Мельник</a:t>
            </a:r>
            <a:r>
              <a:rPr lang="ru-RU" sz="27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кандидат </a:t>
            </a:r>
            <a:r>
              <a:rPr lang="ru-RU" sz="27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sz="27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наук, доцент </a:t>
            </a:r>
            <a:r>
              <a:rPr lang="ru-RU" sz="27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кафедри</a:t>
            </a:r>
            <a:r>
              <a:rPr lang="ru-RU" sz="27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надійності</a:t>
            </a:r>
            <a:r>
              <a:rPr lang="ru-RU" sz="27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техніки</a:t>
            </a:r>
            <a:r>
              <a:rPr lang="ru-RU" sz="27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очільник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сектору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наукової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Польського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Дому м.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Києва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(ФОП в Україні)</a:t>
            </a:r>
            <a:r>
              <a:rPr lang="en-US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віце-презес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Федерації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польських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організацій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</a:t>
            </a:r>
            <a:b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en-US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Заслужена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діячка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Республіки</a:t>
            </a:r>
            <a: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Польщі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Староста </a:t>
            </a:r>
            <a:r>
              <a:rPr lang="uk-UA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гуртка </a:t>
            </a:r>
            <a:r>
              <a:rPr lang="uk-UA" sz="2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Д. </a:t>
            </a:r>
            <a:r>
              <a:rPr lang="uk-UA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Момотюк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студентка 4 курсу, гр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БЦІ-1904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факультету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конструювання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дизайну НУБ</a:t>
            </a:r>
            <a:r>
              <a:rPr lang="uk-UA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іП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України.</a:t>
            </a:r>
            <a:b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Учасниками гуртка у 2022-2023 н. р. стало 29 чоловік.</a:t>
            </a:r>
            <a:b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628" y="3194462"/>
            <a:ext cx="9563946" cy="3361467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endParaRPr lang="uk-UA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Напрями 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гуртка „Стандартизація в області взаємозамінності та метрології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”:</a:t>
            </a:r>
          </a:p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опрацювання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тем, пов’язаних з вивченням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галузевих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стандартів та стандартів в області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якості;</a:t>
            </a:r>
          </a:p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розв'язання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практичних задач з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оцінювання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точності виготовлення та відновлення деталей транспортних засобів, тракторів, сільськогосподарських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машин;</a:t>
            </a:r>
          </a:p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Поглиблене вивчення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питань щодо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історії розвитку стандартизації, її ролі у підвищенні якості та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конкурентоспроможності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вітчизняної продукції, процесів,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162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1557" y="992211"/>
            <a:ext cx="9137226" cy="482138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опрацювання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оновлень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якістю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вимірюваннями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нормативного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метрологічної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метрологічне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машинобудування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стандартизація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блоком представлено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стандартизації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уніфікації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нормативна база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контролю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зміцнювальних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покриттів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Ще однією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важливою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тематичною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складовою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 гуртка є моніторинг участі України у діяльності міжнародних організацій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зі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стандартизації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Одним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науково-дослідної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гуртка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секція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algn="just"/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4760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914401"/>
            <a:ext cx="8596668" cy="512696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/>
              <a:t>	В </a:t>
            </a:r>
            <a:r>
              <a:rPr lang="ru-RU" sz="2400" dirty="0" err="1"/>
              <a:t>програмі</a:t>
            </a:r>
            <a:r>
              <a:rPr lang="ru-RU" sz="2400" dirty="0"/>
              <a:t> </a:t>
            </a:r>
            <a:r>
              <a:rPr lang="ru-RU" sz="2400" dirty="0" err="1"/>
              <a:t>гуртка</a:t>
            </a:r>
            <a:r>
              <a:rPr lang="ru-RU" sz="2400" dirty="0"/>
              <a:t> з </a:t>
            </a:r>
            <a:r>
              <a:rPr lang="ru-RU" sz="2400" dirty="0" smtClean="0"/>
              <a:t>2017-2018 </a:t>
            </a:r>
            <a:r>
              <a:rPr lang="ru-RU" sz="2400" dirty="0"/>
              <a:t>н</a:t>
            </a:r>
            <a:r>
              <a:rPr lang="ru-RU" sz="2400" dirty="0" smtClean="0"/>
              <a:t>. р</a:t>
            </a:r>
            <a:r>
              <a:rPr lang="ru-RU" sz="2400" dirty="0"/>
              <a:t>. </a:t>
            </a:r>
            <a:r>
              <a:rPr lang="ru-RU" sz="2400" dirty="0" err="1"/>
              <a:t>розробляються</a:t>
            </a:r>
            <a:r>
              <a:rPr lang="ru-RU" sz="2400" dirty="0"/>
              <a:t> теми, </a:t>
            </a:r>
            <a:r>
              <a:rPr lang="ru-RU" sz="2400" dirty="0" err="1"/>
              <a:t>пов’язані</a:t>
            </a:r>
            <a:r>
              <a:rPr lang="ru-RU" sz="2400" dirty="0"/>
              <a:t> з </a:t>
            </a:r>
            <a:r>
              <a:rPr lang="ru-RU" sz="2400" dirty="0" err="1" smtClean="0"/>
              <a:t>проєктом</a:t>
            </a:r>
            <a:r>
              <a:rPr lang="ru-RU" sz="2400" dirty="0" smtClean="0"/>
              <a:t> </a:t>
            </a:r>
            <a:r>
              <a:rPr lang="ru-RU" sz="2400" dirty="0"/>
              <a:t>«</a:t>
            </a:r>
            <a:r>
              <a:rPr lang="ru-RU" sz="2400" dirty="0" err="1"/>
              <a:t>Галузева</a:t>
            </a:r>
            <a:r>
              <a:rPr lang="ru-RU" sz="2400" dirty="0"/>
              <a:t> </a:t>
            </a:r>
            <a:r>
              <a:rPr lang="ru-RU" sz="2400" dirty="0" err="1"/>
              <a:t>економіка</a:t>
            </a:r>
            <a:r>
              <a:rPr lang="ru-RU" sz="2400" dirty="0"/>
              <a:t>», </a:t>
            </a:r>
            <a:r>
              <a:rPr lang="ru-RU" sz="2400" dirty="0" err="1"/>
              <a:t>що</a:t>
            </a:r>
            <a:r>
              <a:rPr lang="ru-RU" sz="2400" dirty="0"/>
              <a:t> активно </a:t>
            </a:r>
            <a:r>
              <a:rPr lang="ru-RU" sz="2400" dirty="0" err="1"/>
              <a:t>розширюється</a:t>
            </a:r>
            <a:r>
              <a:rPr lang="ru-RU" sz="2400" dirty="0"/>
              <a:t> і </a:t>
            </a:r>
            <a:r>
              <a:rPr lang="ru-RU" sz="2400" dirty="0" err="1"/>
              <a:t>впроваджується</a:t>
            </a:r>
            <a:r>
              <a:rPr lang="ru-RU" sz="2400" dirty="0"/>
              <a:t> у </a:t>
            </a:r>
            <a:r>
              <a:rPr lang="ru-RU" sz="2400" dirty="0" err="1"/>
              <a:t>навчальний</a:t>
            </a:r>
            <a:r>
              <a:rPr lang="ru-RU" sz="2400" dirty="0"/>
              <a:t> </a:t>
            </a:r>
            <a:r>
              <a:rPr lang="ru-RU" sz="2400" dirty="0" err="1"/>
              <a:t>процес</a:t>
            </a:r>
            <a:r>
              <a:rPr lang="ru-RU" sz="2400" dirty="0"/>
              <a:t> і </a:t>
            </a:r>
            <a:r>
              <a:rPr lang="ru-RU" sz="2400" dirty="0" err="1"/>
              <a:t>який</a:t>
            </a:r>
            <a:r>
              <a:rPr lang="ru-RU" sz="2400" dirty="0"/>
              <a:t> </a:t>
            </a:r>
            <a:r>
              <a:rPr lang="ru-RU" sz="2400" dirty="0" err="1"/>
              <a:t>передбачає</a:t>
            </a:r>
            <a:r>
              <a:rPr lang="ru-RU" sz="2400" dirty="0"/>
              <a:t> </a:t>
            </a:r>
            <a:r>
              <a:rPr lang="ru-RU" sz="2400" dirty="0" err="1"/>
              <a:t>діяльність</a:t>
            </a:r>
            <a:r>
              <a:rPr lang="ru-RU" sz="2400" dirty="0"/>
              <a:t> на </a:t>
            </a:r>
            <a:r>
              <a:rPr lang="ru-RU" sz="2400" dirty="0" err="1"/>
              <a:t>стику</a:t>
            </a:r>
            <a:r>
              <a:rPr lang="ru-RU" sz="2400" dirty="0"/>
              <a:t> </a:t>
            </a:r>
            <a:r>
              <a:rPr lang="ru-RU" sz="2400" dirty="0" err="1"/>
              <a:t>економічного</a:t>
            </a:r>
            <a:r>
              <a:rPr lang="ru-RU" sz="2400" dirty="0"/>
              <a:t> і </a:t>
            </a:r>
            <a:r>
              <a:rPr lang="ru-RU" sz="2400" dirty="0" err="1"/>
              <a:t>технічного</a:t>
            </a:r>
            <a:r>
              <a:rPr lang="ru-RU" sz="2400" dirty="0"/>
              <a:t> </a:t>
            </a:r>
            <a:r>
              <a:rPr lang="ru-RU" sz="2400" dirty="0" err="1"/>
              <a:t>спрямування</a:t>
            </a:r>
            <a:r>
              <a:rPr lang="ru-RU" sz="2400" dirty="0"/>
              <a:t>, </a:t>
            </a:r>
            <a:r>
              <a:rPr lang="ru-RU" sz="2400" dirty="0" err="1"/>
              <a:t>поглибленого</a:t>
            </a:r>
            <a:r>
              <a:rPr lang="ru-RU" sz="2400" dirty="0"/>
              <a:t> </a:t>
            </a:r>
            <a:r>
              <a:rPr lang="ru-RU" sz="2400" dirty="0" err="1"/>
              <a:t>особливостями</a:t>
            </a:r>
            <a:r>
              <a:rPr lang="ru-RU" sz="2400" dirty="0"/>
              <a:t> </a:t>
            </a:r>
            <a:r>
              <a:rPr lang="ru-RU" sz="2400" dirty="0" err="1"/>
              <a:t>аграрної</a:t>
            </a:r>
            <a:r>
              <a:rPr lang="ru-RU" sz="2400" dirty="0"/>
              <a:t> </a:t>
            </a:r>
            <a:r>
              <a:rPr lang="ru-RU" sz="2400" dirty="0" err="1"/>
              <a:t>сфери</a:t>
            </a:r>
            <a:r>
              <a:rPr lang="ru-RU" sz="2400" dirty="0"/>
              <a:t>. </a:t>
            </a:r>
            <a:endParaRPr lang="ru-RU" sz="2400" dirty="0" smtClean="0"/>
          </a:p>
          <a:p>
            <a:pPr marL="0" indent="0" algn="just">
              <a:buNone/>
            </a:pPr>
            <a:r>
              <a:rPr lang="ru-RU" sz="2400" dirty="0" smtClean="0"/>
              <a:t>     В </a:t>
            </a:r>
            <a:r>
              <a:rPr lang="ru-RU" sz="2400" dirty="0" err="1"/>
              <a:t>основі</a:t>
            </a:r>
            <a:r>
              <a:rPr lang="ru-RU" sz="2400" dirty="0"/>
              <a:t> </a:t>
            </a:r>
            <a:r>
              <a:rPr lang="ru-RU" sz="2400" dirty="0" err="1"/>
              <a:t>даного</a:t>
            </a:r>
            <a:r>
              <a:rPr lang="ru-RU" sz="2400" dirty="0"/>
              <a:t> </a:t>
            </a:r>
            <a:r>
              <a:rPr lang="ru-RU" sz="2400" dirty="0" err="1" smtClean="0"/>
              <a:t>проєкту</a:t>
            </a:r>
            <a:r>
              <a:rPr lang="ru-RU" sz="2400" dirty="0" smtClean="0"/>
              <a:t> </a:t>
            </a:r>
            <a:r>
              <a:rPr lang="ru-RU" sz="2400" dirty="0" err="1"/>
              <a:t>лежить</a:t>
            </a:r>
            <a:r>
              <a:rPr lang="ru-RU" sz="2400" dirty="0"/>
              <a:t> </a:t>
            </a:r>
            <a:r>
              <a:rPr lang="ru-RU" sz="2400" dirty="0" err="1"/>
              <a:t>ідея</a:t>
            </a:r>
            <a:r>
              <a:rPr lang="ru-RU" sz="2400" dirty="0"/>
              <a:t> </a:t>
            </a:r>
            <a:r>
              <a:rPr lang="ru-RU" sz="2400" dirty="0" err="1"/>
              <a:t>більш</a:t>
            </a:r>
            <a:r>
              <a:rPr lang="ru-RU" sz="2400" dirty="0"/>
              <a:t> </a:t>
            </a:r>
            <a:r>
              <a:rPr lang="ru-RU" sz="2400" dirty="0" err="1"/>
              <a:t>тісного</a:t>
            </a:r>
            <a:r>
              <a:rPr lang="ru-RU" sz="2400" dirty="0"/>
              <a:t> </a:t>
            </a:r>
            <a:r>
              <a:rPr lang="ru-RU" sz="2400" dirty="0" err="1"/>
              <a:t>поєднання</a:t>
            </a:r>
            <a:r>
              <a:rPr lang="ru-RU" sz="2400" dirty="0"/>
              <a:t> </a:t>
            </a:r>
            <a:r>
              <a:rPr lang="ru-RU" sz="2400" dirty="0" err="1"/>
              <a:t>економічної</a:t>
            </a:r>
            <a:r>
              <a:rPr lang="ru-RU" sz="2400" dirty="0"/>
              <a:t> </a:t>
            </a:r>
            <a:r>
              <a:rPr lang="ru-RU" sz="2400" dirty="0" err="1"/>
              <a:t>теорії</a:t>
            </a:r>
            <a:r>
              <a:rPr lang="ru-RU" sz="2400" dirty="0"/>
              <a:t> з практикою </a:t>
            </a:r>
            <a:r>
              <a:rPr lang="ru-RU" sz="2400" dirty="0" err="1"/>
              <a:t>функціонування</a:t>
            </a:r>
            <a:r>
              <a:rPr lang="ru-RU" sz="2400" dirty="0"/>
              <a:t> і </a:t>
            </a:r>
            <a:r>
              <a:rPr lang="ru-RU" sz="2400" dirty="0" err="1"/>
              <a:t>впровадження</a:t>
            </a:r>
            <a:r>
              <a:rPr lang="ru-RU" sz="2400" dirty="0"/>
              <a:t> </a:t>
            </a:r>
            <a:r>
              <a:rPr lang="ru-RU" sz="2400" dirty="0" err="1"/>
              <a:t>інноваційних</a:t>
            </a:r>
            <a:r>
              <a:rPr lang="ru-RU" sz="2400" dirty="0"/>
              <a:t> </a:t>
            </a:r>
            <a:r>
              <a:rPr lang="ru-RU" sz="2400" dirty="0" err="1"/>
              <a:t>технологічних</a:t>
            </a:r>
            <a:r>
              <a:rPr lang="ru-RU" sz="2400" dirty="0"/>
              <a:t> </a:t>
            </a:r>
            <a:r>
              <a:rPr lang="ru-RU" sz="2400" dirty="0" err="1"/>
              <a:t>процесів</a:t>
            </a:r>
            <a:r>
              <a:rPr lang="ru-RU" sz="2400" dirty="0"/>
              <a:t> в </a:t>
            </a:r>
            <a:r>
              <a:rPr lang="ru-RU" sz="2400" dirty="0" err="1"/>
              <a:t>області</a:t>
            </a:r>
            <a:r>
              <a:rPr lang="ru-RU" sz="2400" dirty="0"/>
              <a:t> </a:t>
            </a:r>
            <a:r>
              <a:rPr lang="ru-RU" sz="2400" dirty="0" err="1"/>
              <a:t>механізації</a:t>
            </a:r>
            <a:r>
              <a:rPr lang="ru-RU" sz="2400" dirty="0"/>
              <a:t> аграрного </a:t>
            </a:r>
            <a:r>
              <a:rPr lang="ru-RU" sz="2400" dirty="0" err="1"/>
              <a:t>виробництва</a:t>
            </a:r>
            <a:r>
              <a:rPr lang="ru-RU" sz="2400" dirty="0" smtClean="0"/>
              <a:t>.</a:t>
            </a:r>
          </a:p>
          <a:p>
            <a:pPr marL="0" indent="0" algn="just">
              <a:buNone/>
            </a:pPr>
            <a:r>
              <a:rPr lang="ru-RU" sz="2400" dirty="0" smtClean="0"/>
              <a:t>     </a:t>
            </a:r>
            <a:r>
              <a:rPr lang="uk-UA" sz="2400" dirty="0" smtClean="0"/>
              <a:t>З 2016 р. гуртківці активно беруть участь у суспільно-гуманітарній секції, тематика якої зосереджена на історико-</a:t>
            </a:r>
            <a:r>
              <a:rPr lang="uk-UA" sz="2400" dirty="0" err="1" smtClean="0"/>
              <a:t>комеморативних</a:t>
            </a:r>
            <a:r>
              <a:rPr lang="uk-UA" sz="2400" dirty="0" smtClean="0"/>
              <a:t> дослідженнях.</a:t>
            </a:r>
            <a:endParaRPr lang="ru-RU" sz="2400" dirty="0" smtClean="0"/>
          </a:p>
          <a:p>
            <a:pPr marL="0" indent="0" algn="just">
              <a:buNone/>
            </a:pPr>
            <a:endParaRPr lang="ru-RU" sz="2400" dirty="0" smtClean="0"/>
          </a:p>
          <a:p>
            <a:pPr marL="0" indent="0" algn="just">
              <a:buNone/>
            </a:pP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1318" y="34129"/>
            <a:ext cx="8596668" cy="145982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За результатами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гуртка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підготовано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3435" y="885155"/>
            <a:ext cx="9053521" cy="965447"/>
          </a:xfrm>
        </p:spPr>
        <p:txBody>
          <a:bodyPr>
            <a:normAutofit/>
          </a:bodyPr>
          <a:lstStyle/>
          <a:p>
            <a:pPr algn="just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доповідей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них: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75311" y="1850602"/>
            <a:ext cx="11084377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1400" dirty="0"/>
              <a:t>4 наукові доповіді, включені до Програми VІІ Міжнародного науково-практичного семінару «Надійність сільськогосподарської техніки в системі інноваційних процесів» (9 листопада 2022 р.) / Національний університет біоресурсів і природокористування України. – К.: НУБіП України, 2022, 21 с.:</a:t>
            </a:r>
          </a:p>
          <a:p>
            <a:pPr lvl="0"/>
            <a:r>
              <a:rPr lang="uk-UA" sz="1400" dirty="0"/>
              <a:t>МОМОТЮК Дарина, </a:t>
            </a:r>
            <a:r>
              <a:rPr lang="uk-UA" sz="1400" i="1" dirty="0"/>
              <a:t>студентка ФКД</a:t>
            </a:r>
            <a:r>
              <a:rPr lang="uk-UA" sz="1400" dirty="0"/>
              <a:t>, </a:t>
            </a:r>
            <a:r>
              <a:rPr lang="uk-UA" sz="1400" i="1" dirty="0"/>
              <a:t>Національний університет біоресурсів і природокористування України (м. Київ, Україна). </a:t>
            </a:r>
            <a:r>
              <a:rPr lang="uk-UA" sz="1400" dirty="0"/>
              <a:t>ПРОЄКТУВАННЯ СИСТЕМ ФІЛЬТРУВАННЯ ПОВІТРЯ У ПРИМІЩЕННЯХ ХАРЧОВОЇ ТА ФАРМАЦЕВТИЧНОЇ ПРОМИСЛОВОСТІ. </a:t>
            </a:r>
            <a:r>
              <a:rPr lang="uk-UA" sz="1400" i="1" dirty="0"/>
              <a:t>Науковий керівник – Мельник В. І., </a:t>
            </a:r>
            <a:r>
              <a:rPr lang="uk-UA" sz="1400" i="1" dirty="0" err="1"/>
              <a:t>к.е.н</a:t>
            </a:r>
            <a:r>
              <a:rPr lang="uk-UA" sz="1400" i="1" dirty="0"/>
              <a:t>., доц.</a:t>
            </a:r>
            <a:endParaRPr lang="uk-UA" sz="1400" dirty="0"/>
          </a:p>
          <a:p>
            <a:pPr lvl="0"/>
            <a:r>
              <a:rPr lang="uk-UA" sz="1400" dirty="0" err="1"/>
              <a:t>Міхал</a:t>
            </a:r>
            <a:r>
              <a:rPr lang="uk-UA" sz="1400" dirty="0"/>
              <a:t> ЛІСЕЦЬКИЙ, </a:t>
            </a:r>
            <a:r>
              <a:rPr lang="uk-UA" sz="1400" i="1" dirty="0"/>
              <a:t>студент медичного факультету, Гданський медичний університет, (м. Гданськ, Варшава). </a:t>
            </a:r>
            <a:r>
              <a:rPr lang="uk-UA" sz="1400" dirty="0"/>
              <a:t>КЛАСИФІКУВАННЯ ФІЛЬТРУВАЛЬНИХ СИСТЕМ ЩОДО РІВНЯ ЗАБЕЗПЕЧЕННЯ ЯКОСТІ ВОДИ МЕДИЧНИХ ЗАКЛАДІВ. </a:t>
            </a:r>
            <a:r>
              <a:rPr lang="uk-UA" sz="1400" i="1" dirty="0"/>
              <a:t>Науковий керівник – Мельник В. І., </a:t>
            </a:r>
            <a:r>
              <a:rPr lang="uk-UA" sz="1400" i="1" dirty="0" err="1"/>
              <a:t>к.е.н</a:t>
            </a:r>
            <a:r>
              <a:rPr lang="uk-UA" sz="1400" i="1" dirty="0"/>
              <a:t>., доц.</a:t>
            </a:r>
            <a:endParaRPr lang="uk-UA" sz="1400" dirty="0"/>
          </a:p>
          <a:p>
            <a:pPr lvl="0"/>
            <a:r>
              <a:rPr lang="uk-UA" sz="1400" dirty="0"/>
              <a:t>Світлана САГАТОВІЧ, </a:t>
            </a:r>
            <a:r>
              <a:rPr lang="uk-UA" sz="1400" i="1" dirty="0"/>
              <a:t>студентка фармацевтичного факультету Гданський медичний університет, (м. Гданськ, Республіка Польща). </a:t>
            </a:r>
            <a:r>
              <a:rPr lang="uk-UA" sz="1400" dirty="0"/>
              <a:t>НОРМАЛІЗУВАННЯ ВОДИ У ЛАБОРАТОРНО-ДІАГНОСТИЧНИХ ЦЕНТРАХ ІЗ ЗАСТОСУВАННЯМ СИСТЕМ ФІЛЬТРУВАННЯ. </a:t>
            </a:r>
            <a:r>
              <a:rPr lang="uk-UA" sz="1400" i="1" dirty="0"/>
              <a:t>Науковий керівник – Мельник В. І., </a:t>
            </a:r>
            <a:r>
              <a:rPr lang="uk-UA" sz="1400" i="1" dirty="0" err="1"/>
              <a:t>к.е.н</a:t>
            </a:r>
            <a:r>
              <a:rPr lang="uk-UA" sz="1400" i="1" dirty="0"/>
              <a:t>., доц.</a:t>
            </a:r>
            <a:endParaRPr lang="uk-UA" sz="1400" dirty="0"/>
          </a:p>
          <a:p>
            <a:pPr lvl="0"/>
            <a:r>
              <a:rPr lang="uk-UA" sz="1400" dirty="0"/>
              <a:t>БУРІЙ Сергій Віталійович</a:t>
            </a:r>
            <a:r>
              <a:rPr lang="uk-UA" sz="1400" b="1" dirty="0"/>
              <a:t>, </a:t>
            </a:r>
            <a:r>
              <a:rPr lang="uk-UA" sz="1400" i="1" dirty="0"/>
              <a:t>студент МТФ</a:t>
            </a:r>
            <a:r>
              <a:rPr lang="uk-UA" sz="1400" dirty="0"/>
              <a:t>, </a:t>
            </a:r>
            <a:r>
              <a:rPr lang="uk-UA" sz="1400" i="1" dirty="0"/>
              <a:t>Національний університет біоресурсів і природокористування України (м. Київ, Україна). </a:t>
            </a:r>
            <a:r>
              <a:rPr lang="uk-UA" sz="1400" dirty="0"/>
              <a:t>ФІЛЬТРУВАЛЬНІ ЕЛЕМЕНТИ У БУДІВЕЛЬНІЙ ТЕХНІЦІ. </a:t>
            </a:r>
            <a:r>
              <a:rPr lang="uk-UA" sz="1400" i="1" dirty="0"/>
              <a:t>Науковий керівник – Мельник В. І., </a:t>
            </a:r>
            <a:r>
              <a:rPr lang="uk-UA" sz="1400" i="1" dirty="0" err="1"/>
              <a:t>к.е.н</a:t>
            </a:r>
            <a:r>
              <a:rPr lang="uk-UA" sz="1400" i="1" dirty="0"/>
              <a:t>., доц.</a:t>
            </a:r>
            <a:endParaRPr lang="uk-UA" sz="1400" dirty="0"/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691663"/>
            <a:ext cx="8596668" cy="534970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uk-UA" dirty="0"/>
              <a:t>1 наукова доповідь, включена до Програми Міжнародної науково-практичної конференції «Продовольча та екологічна безпека в умовах війни та повоєнної відбудови: виклики для України та світу»</a:t>
            </a:r>
            <a:r>
              <a:rPr lang="uk-UA" i="1" dirty="0"/>
              <a:t> </a:t>
            </a:r>
            <a:r>
              <a:rPr lang="uk-UA" dirty="0"/>
              <a:t>до 125-річчя заснування Національного університету біоресурсів і природокористування України. </a:t>
            </a:r>
            <a:r>
              <a:rPr lang="uk-UA" i="1" dirty="0"/>
              <a:t>25 травня 2023 р. </a:t>
            </a:r>
            <a:r>
              <a:rPr lang="uk-UA" dirty="0"/>
              <a:t>м. Київ – </a:t>
            </a:r>
          </a:p>
          <a:p>
            <a:pPr marL="0" indent="0">
              <a:buNone/>
            </a:pPr>
            <a:r>
              <a:rPr lang="uk-UA" dirty="0"/>
              <a:t>Савченко І.  ФОРМУВАННЯ ОСНОВНИХ ЗАСОБІВ ФЕРМЕРСЬКИХ ГОСПОДАРСТВАХ ЧЕРЕЗ ЛІЗИНГОВІ ПРОГРАМИ. </a:t>
            </a:r>
            <a:r>
              <a:rPr lang="uk-UA" i="1" dirty="0"/>
              <a:t>Науковий керівник – Мельник В. І., </a:t>
            </a:r>
            <a:r>
              <a:rPr lang="uk-UA" i="1" dirty="0" err="1"/>
              <a:t>к.е.н</a:t>
            </a:r>
            <a:r>
              <a:rPr lang="uk-UA" i="1" dirty="0"/>
              <a:t>., доц.</a:t>
            </a:r>
            <a:r>
              <a:rPr lang="uk-UA" dirty="0"/>
              <a:t>;</a:t>
            </a:r>
          </a:p>
          <a:p>
            <a:r>
              <a:rPr lang="uk-UA" dirty="0"/>
              <a:t>- 1 наукова доповідь, включена до Програми XVII Міжнародної науково-практичної конференція «</a:t>
            </a:r>
            <a:r>
              <a:rPr lang="uk-UA" dirty="0" err="1"/>
              <a:t>Обуховські</a:t>
            </a:r>
            <a:r>
              <a:rPr lang="uk-UA" dirty="0"/>
              <a:t> читання, м. Київ, 30 березня 2023 року: Національний університет біоресурсів і природокористування України. Київ. 2023.</a:t>
            </a:r>
          </a:p>
          <a:p>
            <a:pPr marL="0" indent="0">
              <a:buNone/>
            </a:pPr>
            <a:r>
              <a:rPr lang="uk-UA" dirty="0" err="1"/>
              <a:t>Рендак</a:t>
            </a:r>
            <a:r>
              <a:rPr lang="uk-UA" dirty="0"/>
              <a:t> Б. КОСМІЧНІ ТЕХНОЛОГІЇ В АГРОВИРОБНИЦТВІ. </a:t>
            </a:r>
            <a:r>
              <a:rPr lang="uk-UA" i="1" dirty="0"/>
              <a:t>Науковий керівник – Мельник В. І., </a:t>
            </a:r>
            <a:r>
              <a:rPr lang="uk-UA" i="1" dirty="0" err="1"/>
              <a:t>к.е.н</a:t>
            </a:r>
            <a:r>
              <a:rPr lang="uk-UA" i="1" dirty="0"/>
              <a:t>., доц.;</a:t>
            </a:r>
            <a:endParaRPr lang="uk-UA" dirty="0"/>
          </a:p>
          <a:p>
            <a:pPr lvl="0"/>
            <a:r>
              <a:rPr lang="uk-UA" dirty="0"/>
              <a:t>1 наукова доповідь, включена до Програми VІ Міжнародної науково-практичної конференції «Автомобільний транспорт та інфраструктура». квітень 2023. Національний університет біоресурсів і природокористування України. Київ. 2023. – </a:t>
            </a:r>
          </a:p>
          <a:p>
            <a:pPr marL="0" indent="0">
              <a:buNone/>
            </a:pPr>
            <a:r>
              <a:rPr lang="uk-UA" dirty="0" err="1"/>
              <a:t>Жутник</a:t>
            </a:r>
            <a:r>
              <a:rPr lang="uk-UA" dirty="0"/>
              <a:t> І.</a:t>
            </a:r>
            <a:r>
              <a:rPr lang="uk-UA" b="1" dirty="0"/>
              <a:t> </a:t>
            </a:r>
            <a:r>
              <a:rPr lang="uk-UA" dirty="0"/>
              <a:t>ІНФОРМАЦІЙНІ ТЕХНОЛОГІЇ У ТРАНСПОРТНОМУ ЗАБЕЗПЕЧЕННІ</a:t>
            </a:r>
            <a:r>
              <a:rPr lang="uk-UA" b="1" dirty="0"/>
              <a:t>.</a:t>
            </a:r>
            <a:r>
              <a:rPr lang="uk-UA" i="1" dirty="0"/>
              <a:t> Науковий керівник – Мельник В. І., </a:t>
            </a:r>
            <a:r>
              <a:rPr lang="uk-UA" i="1" dirty="0" err="1"/>
              <a:t>к.е.н</a:t>
            </a:r>
            <a:r>
              <a:rPr lang="uk-UA" i="1" dirty="0"/>
              <a:t>., доц.</a:t>
            </a:r>
            <a:r>
              <a:rPr lang="uk-UA" b="1" dirty="0"/>
              <a:t>;</a:t>
            </a:r>
            <a:endParaRPr lang="uk-UA" dirty="0"/>
          </a:p>
          <a:p>
            <a:pPr lvl="0"/>
            <a:r>
              <a:rPr lang="uk-UA" dirty="0"/>
              <a:t>1 наукова доповідь, включена до Програми IX Міжнародної науково-практичної конференції «Перспективи і тенденції розвитку конструкцій та технічного сервісу сільськогосподарських машин та знарядь» 5 квітня 2023 року м. Житомир – </a:t>
            </a:r>
          </a:p>
          <a:p>
            <a:pPr marL="0" indent="0">
              <a:buNone/>
            </a:pPr>
            <a:r>
              <a:rPr lang="uk-UA" dirty="0" err="1"/>
              <a:t>Баліцький</a:t>
            </a:r>
            <a:r>
              <a:rPr lang="uk-UA" dirty="0"/>
              <a:t> М. СУЧАСНІ ТЕХНОЛОГІЇ ІННОВАЦІЙНО-КОМУНІКАЦІЙНОГО ТИПУ В ГАЛУЗІ РОСЛИННИЦТВА УКРАЇНИ. </a:t>
            </a:r>
            <a:r>
              <a:rPr lang="uk-UA" i="1" dirty="0"/>
              <a:t>Науковий керівник – Мельник В. І., </a:t>
            </a:r>
            <a:r>
              <a:rPr lang="uk-UA" i="1" dirty="0" err="1"/>
              <a:t>к.е.н</a:t>
            </a:r>
            <a:r>
              <a:rPr lang="uk-UA" i="1" dirty="0"/>
              <a:t>., доц.</a:t>
            </a:r>
            <a:r>
              <a:rPr lang="uk-UA" dirty="0"/>
              <a:t>;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34549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2754" y="236112"/>
            <a:ext cx="8596668" cy="2049888"/>
          </a:xfrm>
        </p:spPr>
        <p:txBody>
          <a:bodyPr>
            <a:noAutofit/>
          </a:bodyPr>
          <a:lstStyle/>
          <a:p>
            <a:pPr algn="just"/>
            <a:r>
              <a:rPr lang="ru-RU" sz="1800" dirty="0" smtClean="0"/>
              <a:t>      </a:t>
            </a:r>
            <a:r>
              <a:rPr lang="uk-UA" sz="1800" dirty="0"/>
              <a:t>10 наукових доповідей включено до Програми Х Міжнародної науково-технічної конференції «</a:t>
            </a:r>
            <a:r>
              <a:rPr lang="uk-UA" sz="1800" dirty="0" err="1"/>
              <a:t>Крамаровські</a:t>
            </a:r>
            <a:r>
              <a:rPr lang="uk-UA" sz="1800" dirty="0"/>
              <a:t> читання» з нагоди 116-ї річниці від дня народження доктора технічних наук, професора, члена-кореспондента ВАСГНІЛ, </a:t>
            </a:r>
            <a:r>
              <a:rPr lang="uk-UA" sz="1800" dirty="0" err="1"/>
              <a:t>віцепрезидента</a:t>
            </a:r>
            <a:r>
              <a:rPr lang="uk-UA" sz="1800" dirty="0"/>
              <a:t> УАСГН Володимира Савовича </a:t>
            </a:r>
            <a:r>
              <a:rPr lang="uk-UA" sz="1800" dirty="0" err="1"/>
              <a:t>Крамарова</a:t>
            </a:r>
            <a:r>
              <a:rPr lang="uk-UA" sz="1800" dirty="0"/>
              <a:t> (1906-1987) та 125-ї річниці НУБіП України. 23-24 </a:t>
            </a:r>
            <a:r>
              <a:rPr lang="uk-UA" sz="1800" dirty="0" err="1"/>
              <a:t>лют</a:t>
            </a:r>
            <a:r>
              <a:rPr lang="uk-UA" sz="1800" dirty="0"/>
              <a:t>. 2023 р., м. Київ / МОН України, Національний університет біоресурсів і природокористування України. К.: Видавничий центр НУБіП України, 2023, 34 с.: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286000"/>
            <a:ext cx="9662420" cy="4372377"/>
          </a:xfrm>
        </p:spPr>
        <p:txBody>
          <a:bodyPr>
            <a:normAutofit fontScale="70000" lnSpcReduction="20000"/>
          </a:bodyPr>
          <a:lstStyle/>
          <a:p>
            <a:pPr lvl="0"/>
            <a:endParaRPr lang="uk-UA" dirty="0"/>
          </a:p>
          <a:p>
            <a:pPr lvl="0"/>
            <a:r>
              <a:rPr lang="uk-UA" i="1" dirty="0"/>
              <a:t>Іванов Б. </a:t>
            </a:r>
            <a:r>
              <a:rPr lang="uk-UA" dirty="0"/>
              <a:t>Державна підтримка АПК: світовий досвід та українські реалії. </a:t>
            </a:r>
            <a:r>
              <a:rPr lang="uk-UA" i="1" dirty="0"/>
              <a:t>Науковий керівник – Мельник В. І., </a:t>
            </a:r>
            <a:r>
              <a:rPr lang="uk-UA" i="1" dirty="0" err="1"/>
              <a:t>к.е.н</a:t>
            </a:r>
            <a:r>
              <a:rPr lang="uk-UA" i="1" dirty="0"/>
              <a:t>., доц.</a:t>
            </a:r>
            <a:endParaRPr lang="uk-UA" dirty="0"/>
          </a:p>
          <a:p>
            <a:pPr lvl="0"/>
            <a:r>
              <a:rPr lang="uk-UA" i="1" dirty="0"/>
              <a:t>Савченко І. </a:t>
            </a:r>
            <a:r>
              <a:rPr lang="uk-UA" dirty="0"/>
              <a:t>Формування основних засобів фермерських господарств через лізингові програми. </a:t>
            </a:r>
            <a:r>
              <a:rPr lang="uk-UA" i="1" dirty="0"/>
              <a:t>Науковий керівник – Мельник В. І., </a:t>
            </a:r>
            <a:r>
              <a:rPr lang="uk-UA" i="1" dirty="0" err="1"/>
              <a:t>к.е.н</a:t>
            </a:r>
            <a:r>
              <a:rPr lang="uk-UA" i="1" dirty="0"/>
              <a:t>., доц.</a:t>
            </a:r>
            <a:endParaRPr lang="uk-UA" dirty="0"/>
          </a:p>
          <a:p>
            <a:pPr lvl="0"/>
            <a:r>
              <a:rPr lang="uk-UA" i="1" dirty="0" err="1"/>
              <a:t>Драганер</a:t>
            </a:r>
            <a:r>
              <a:rPr lang="uk-UA" i="1" dirty="0"/>
              <a:t> Г. </a:t>
            </a:r>
            <a:r>
              <a:rPr lang="uk-UA" dirty="0"/>
              <a:t>Технічні можливості і застосування БПЛА в </a:t>
            </a:r>
            <a:r>
              <a:rPr lang="uk-UA" dirty="0" err="1"/>
              <a:t>агрогалузі</a:t>
            </a:r>
            <a:r>
              <a:rPr lang="uk-UA" dirty="0"/>
              <a:t>. </a:t>
            </a:r>
          </a:p>
          <a:p>
            <a:pPr lvl="0"/>
            <a:r>
              <a:rPr lang="uk-UA" i="1" dirty="0" err="1"/>
              <a:t>Ахмедов</a:t>
            </a:r>
            <a:r>
              <a:rPr lang="uk-UA" i="1" dirty="0"/>
              <a:t> Р..</a:t>
            </a:r>
            <a:r>
              <a:rPr lang="uk-UA" dirty="0"/>
              <a:t> </a:t>
            </a:r>
            <a:r>
              <a:rPr lang="uk-UA" dirty="0" err="1"/>
              <a:t>Роботизовані</a:t>
            </a:r>
            <a:r>
              <a:rPr lang="uk-UA" dirty="0"/>
              <a:t> технології як аспект формування трудового потенціалу в аграрному секторі України. </a:t>
            </a:r>
            <a:r>
              <a:rPr lang="uk-UA" i="1" dirty="0"/>
              <a:t>Науковий керівник – Мельник В. І., </a:t>
            </a:r>
            <a:r>
              <a:rPr lang="uk-UA" i="1" dirty="0" err="1"/>
              <a:t>к.е.н</a:t>
            </a:r>
            <a:r>
              <a:rPr lang="uk-UA" i="1" dirty="0"/>
              <a:t>., доц.</a:t>
            </a:r>
            <a:endParaRPr lang="uk-UA" dirty="0"/>
          </a:p>
          <a:p>
            <a:pPr lvl="0"/>
            <a:r>
              <a:rPr lang="uk-UA" i="1" dirty="0" err="1"/>
              <a:t>Баліцький</a:t>
            </a:r>
            <a:r>
              <a:rPr lang="uk-UA" i="1" dirty="0"/>
              <a:t> М. </a:t>
            </a:r>
            <a:r>
              <a:rPr lang="uk-UA" dirty="0"/>
              <a:t>Сучасні інноваційно-комунікаційні технології рослинництва України.</a:t>
            </a:r>
            <a:r>
              <a:rPr lang="uk-UA" i="1" dirty="0"/>
              <a:t> Науковий керівник – Мельник В. І., </a:t>
            </a:r>
            <a:r>
              <a:rPr lang="uk-UA" i="1" dirty="0" err="1"/>
              <a:t>к.е.н</a:t>
            </a:r>
            <a:r>
              <a:rPr lang="uk-UA" i="1" dirty="0"/>
              <a:t>., доц.</a:t>
            </a:r>
            <a:endParaRPr lang="uk-UA" dirty="0"/>
          </a:p>
          <a:p>
            <a:pPr lvl="0"/>
            <a:r>
              <a:rPr lang="uk-UA" i="1" dirty="0" err="1"/>
              <a:t>Момотюк</a:t>
            </a:r>
            <a:r>
              <a:rPr lang="uk-UA" i="1" dirty="0"/>
              <a:t> Д. </a:t>
            </a:r>
            <a:r>
              <a:rPr lang="uk-UA" dirty="0"/>
              <a:t>Ринок будівельної техніки України.</a:t>
            </a:r>
            <a:r>
              <a:rPr lang="uk-UA" i="1" dirty="0"/>
              <a:t>  Науковий керівник – Мельник В. І., </a:t>
            </a:r>
            <a:r>
              <a:rPr lang="uk-UA" i="1" dirty="0" err="1"/>
              <a:t>к.е.н</a:t>
            </a:r>
            <a:r>
              <a:rPr lang="uk-UA" i="1" dirty="0"/>
              <a:t>., доц.</a:t>
            </a:r>
            <a:endParaRPr lang="uk-UA" dirty="0"/>
          </a:p>
          <a:p>
            <a:pPr lvl="0"/>
            <a:r>
              <a:rPr lang="uk-UA" i="1" dirty="0"/>
              <a:t>Плахтій О. </a:t>
            </a:r>
            <a:r>
              <a:rPr lang="uk-UA" dirty="0"/>
              <a:t>Інформаційні технології у транспортному забезпеченні. </a:t>
            </a:r>
            <a:r>
              <a:rPr lang="uk-UA" i="1" dirty="0"/>
              <a:t>Науковий керівник – Мельник В. І., </a:t>
            </a:r>
            <a:r>
              <a:rPr lang="uk-UA" i="1" dirty="0" err="1"/>
              <a:t>к.е.н</a:t>
            </a:r>
            <a:r>
              <a:rPr lang="uk-UA" i="1" dirty="0"/>
              <a:t>., доц.</a:t>
            </a:r>
            <a:endParaRPr lang="uk-UA" dirty="0"/>
          </a:p>
          <a:p>
            <a:pPr lvl="0"/>
            <a:r>
              <a:rPr lang="uk-UA" i="1" dirty="0" err="1"/>
              <a:t>Lisetskyy</a:t>
            </a:r>
            <a:r>
              <a:rPr lang="uk-UA" i="1" dirty="0"/>
              <a:t> M., </a:t>
            </a:r>
            <a:r>
              <a:rPr lang="uk-UA" i="1" dirty="0" err="1"/>
              <a:t>Baluk</a:t>
            </a:r>
            <a:r>
              <a:rPr lang="uk-UA" i="1" dirty="0"/>
              <a:t> B. </a:t>
            </a:r>
            <a:r>
              <a:rPr lang="uk-UA" dirty="0" err="1"/>
              <a:t>Wpływ</a:t>
            </a:r>
            <a:r>
              <a:rPr lang="uk-UA" dirty="0"/>
              <a:t> </a:t>
            </a:r>
            <a:r>
              <a:rPr lang="uk-UA" dirty="0" err="1"/>
              <a:t>komponentu</a:t>
            </a:r>
            <a:r>
              <a:rPr lang="uk-UA" dirty="0"/>
              <a:t> </a:t>
            </a:r>
            <a:r>
              <a:rPr lang="uk-UA" dirty="0" err="1"/>
              <a:t>surowcowego</a:t>
            </a:r>
            <a:r>
              <a:rPr lang="uk-UA" dirty="0"/>
              <a:t> </a:t>
            </a:r>
            <a:r>
              <a:rPr lang="uk-UA" dirty="0" err="1"/>
              <a:t>na</a:t>
            </a:r>
            <a:r>
              <a:rPr lang="uk-UA" dirty="0"/>
              <a:t> </a:t>
            </a:r>
            <a:r>
              <a:rPr lang="uk-UA" dirty="0" err="1"/>
              <a:t>kształtowanie</a:t>
            </a:r>
            <a:r>
              <a:rPr lang="uk-UA" dirty="0"/>
              <a:t> </a:t>
            </a:r>
            <a:r>
              <a:rPr lang="uk-UA" dirty="0" err="1"/>
              <a:t>się</a:t>
            </a:r>
            <a:r>
              <a:rPr lang="uk-UA" dirty="0"/>
              <a:t> </a:t>
            </a:r>
            <a:r>
              <a:rPr lang="uk-UA" dirty="0" err="1"/>
              <a:t>cen</a:t>
            </a:r>
            <a:r>
              <a:rPr lang="uk-UA" dirty="0"/>
              <a:t> </a:t>
            </a:r>
            <a:r>
              <a:rPr lang="uk-UA" dirty="0" err="1"/>
              <a:t>produktów</a:t>
            </a:r>
            <a:r>
              <a:rPr lang="uk-UA" dirty="0"/>
              <a:t> </a:t>
            </a:r>
            <a:r>
              <a:rPr lang="uk-UA" dirty="0" err="1"/>
              <a:t>budowy</a:t>
            </a:r>
            <a:r>
              <a:rPr lang="uk-UA" dirty="0"/>
              <a:t> </a:t>
            </a:r>
            <a:r>
              <a:rPr lang="uk-UA" dirty="0" err="1"/>
              <a:t>maszyn</a:t>
            </a:r>
            <a:r>
              <a:rPr lang="uk-UA" dirty="0"/>
              <a:t> (</a:t>
            </a:r>
            <a:r>
              <a:rPr lang="uk-UA" dirty="0" err="1"/>
              <a:t>na</a:t>
            </a:r>
            <a:r>
              <a:rPr lang="uk-UA" dirty="0"/>
              <a:t> </a:t>
            </a:r>
            <a:r>
              <a:rPr lang="uk-UA" dirty="0" err="1"/>
              <a:t>przykładzie</a:t>
            </a:r>
            <a:r>
              <a:rPr lang="uk-UA" dirty="0"/>
              <a:t> </a:t>
            </a:r>
            <a:r>
              <a:rPr lang="uk-UA" dirty="0" err="1"/>
              <a:t>niedoboru</a:t>
            </a:r>
            <a:r>
              <a:rPr lang="uk-UA" dirty="0"/>
              <a:t> </a:t>
            </a:r>
            <a:r>
              <a:rPr lang="uk-UA" dirty="0" err="1"/>
              <a:t>krzemu</a:t>
            </a:r>
            <a:r>
              <a:rPr lang="uk-UA" dirty="0"/>
              <a:t>). </a:t>
            </a:r>
            <a:r>
              <a:rPr lang="uk-UA" i="1" dirty="0"/>
              <a:t>Науковий керівник – Мельник В. І., </a:t>
            </a:r>
            <a:r>
              <a:rPr lang="uk-UA" i="1" dirty="0" err="1"/>
              <a:t>к.е.н</a:t>
            </a:r>
            <a:r>
              <a:rPr lang="uk-UA" i="1" dirty="0"/>
              <a:t>., доц.</a:t>
            </a:r>
            <a:endParaRPr lang="uk-UA" dirty="0"/>
          </a:p>
          <a:p>
            <a:pPr lvl="0"/>
            <a:r>
              <a:rPr lang="uk-UA" i="1" dirty="0" err="1"/>
              <a:t>Sagatovych</a:t>
            </a:r>
            <a:r>
              <a:rPr lang="uk-UA" i="1" dirty="0"/>
              <a:t> S. </a:t>
            </a:r>
            <a:r>
              <a:rPr lang="uk-UA" dirty="0" err="1"/>
              <a:t>Agropharmaceutical</a:t>
            </a:r>
            <a:r>
              <a:rPr lang="uk-UA" dirty="0"/>
              <a:t> </a:t>
            </a:r>
            <a:r>
              <a:rPr lang="uk-UA" dirty="0" err="1"/>
              <a:t>cluster</a:t>
            </a:r>
            <a:r>
              <a:rPr lang="uk-UA" dirty="0"/>
              <a:t>. </a:t>
            </a:r>
            <a:r>
              <a:rPr lang="uk-UA" dirty="0" err="1"/>
              <a:t>The</a:t>
            </a:r>
            <a:r>
              <a:rPr lang="uk-UA" dirty="0"/>
              <a:t> </a:t>
            </a:r>
            <a:r>
              <a:rPr lang="uk-UA" dirty="0" err="1"/>
              <a:t>latest</a:t>
            </a:r>
            <a:r>
              <a:rPr lang="uk-UA" dirty="0"/>
              <a:t> </a:t>
            </a:r>
            <a:r>
              <a:rPr lang="uk-UA" dirty="0" err="1"/>
              <a:t>approaches</a:t>
            </a:r>
            <a:r>
              <a:rPr lang="uk-UA" dirty="0"/>
              <a:t> </a:t>
            </a:r>
            <a:r>
              <a:rPr lang="uk-UA" dirty="0" err="1"/>
              <a:t>in</a:t>
            </a:r>
            <a:r>
              <a:rPr lang="uk-UA" dirty="0"/>
              <a:t> </a:t>
            </a:r>
            <a:r>
              <a:rPr lang="uk-UA" dirty="0" err="1"/>
              <a:t>the</a:t>
            </a:r>
            <a:r>
              <a:rPr lang="uk-UA" dirty="0"/>
              <a:t> </a:t>
            </a:r>
            <a:r>
              <a:rPr lang="uk-UA" dirty="0" err="1"/>
              <a:t>formation</a:t>
            </a:r>
            <a:r>
              <a:rPr lang="uk-UA" dirty="0"/>
              <a:t> </a:t>
            </a:r>
            <a:r>
              <a:rPr lang="uk-UA" dirty="0" err="1"/>
              <a:t>of</a:t>
            </a:r>
            <a:r>
              <a:rPr lang="uk-UA" dirty="0"/>
              <a:t> </a:t>
            </a:r>
            <a:r>
              <a:rPr lang="uk-UA" dirty="0" err="1"/>
              <a:t>quality</a:t>
            </a:r>
            <a:r>
              <a:rPr lang="uk-UA" dirty="0"/>
              <a:t> </a:t>
            </a:r>
            <a:r>
              <a:rPr lang="uk-UA" dirty="0" err="1"/>
              <a:t>plant</a:t>
            </a:r>
            <a:r>
              <a:rPr lang="uk-UA" dirty="0"/>
              <a:t> </a:t>
            </a:r>
            <a:r>
              <a:rPr lang="uk-UA" dirty="0" err="1"/>
              <a:t>raw</a:t>
            </a:r>
            <a:r>
              <a:rPr lang="uk-UA" dirty="0"/>
              <a:t> </a:t>
            </a:r>
            <a:r>
              <a:rPr lang="uk-UA" dirty="0" err="1"/>
              <a:t>materials</a:t>
            </a:r>
            <a:r>
              <a:rPr lang="uk-UA" dirty="0"/>
              <a:t>. </a:t>
            </a:r>
            <a:r>
              <a:rPr lang="uk-UA" i="1" dirty="0"/>
              <a:t>Науковий керівник – Мельник В. І., </a:t>
            </a:r>
            <a:r>
              <a:rPr lang="uk-UA" i="1" dirty="0" err="1"/>
              <a:t>к.е.н</a:t>
            </a:r>
            <a:r>
              <a:rPr lang="uk-UA" i="1" dirty="0"/>
              <a:t>., доц.</a:t>
            </a:r>
            <a:endParaRPr lang="uk-UA" dirty="0"/>
          </a:p>
          <a:p>
            <a:pPr lvl="0"/>
            <a:r>
              <a:rPr lang="uk-UA" i="1" dirty="0" err="1"/>
              <a:t>Lisetskyy</a:t>
            </a:r>
            <a:r>
              <a:rPr lang="uk-UA" i="1" dirty="0"/>
              <a:t> M. </a:t>
            </a:r>
            <a:r>
              <a:rPr lang="uk-UA" dirty="0" err="1"/>
              <a:t>Elementy</a:t>
            </a:r>
            <a:r>
              <a:rPr lang="uk-UA" dirty="0"/>
              <a:t> </a:t>
            </a:r>
            <a:r>
              <a:rPr lang="uk-UA" dirty="0" err="1"/>
              <a:t>filtrujące</a:t>
            </a:r>
            <a:r>
              <a:rPr lang="uk-UA" dirty="0"/>
              <a:t> </a:t>
            </a:r>
            <a:r>
              <a:rPr lang="uk-UA" dirty="0" err="1"/>
              <a:t>systemów</a:t>
            </a:r>
            <a:r>
              <a:rPr lang="uk-UA" dirty="0"/>
              <a:t> </a:t>
            </a:r>
            <a:r>
              <a:rPr lang="uk-UA" dirty="0" err="1"/>
              <a:t>transfuzji</a:t>
            </a:r>
            <a:r>
              <a:rPr lang="uk-UA" dirty="0"/>
              <a:t> </a:t>
            </a:r>
            <a:r>
              <a:rPr lang="uk-UA" dirty="0" err="1"/>
              <a:t>krwi</a:t>
            </a:r>
            <a:r>
              <a:rPr lang="uk-UA" dirty="0"/>
              <a:t> </a:t>
            </a:r>
            <a:r>
              <a:rPr lang="uk-UA" dirty="0" err="1"/>
              <a:t>do</a:t>
            </a:r>
            <a:r>
              <a:rPr lang="uk-UA" dirty="0"/>
              <a:t> </a:t>
            </a:r>
            <a:r>
              <a:rPr lang="uk-UA" dirty="0" err="1"/>
              <a:t>leukoredukcji</a:t>
            </a:r>
            <a:r>
              <a:rPr lang="uk-UA" dirty="0"/>
              <a:t> w </a:t>
            </a:r>
            <a:r>
              <a:rPr lang="uk-UA" dirty="0" err="1"/>
              <a:t>transfuzjologii</a:t>
            </a:r>
            <a:r>
              <a:rPr lang="uk-UA" dirty="0"/>
              <a:t>. </a:t>
            </a:r>
            <a:r>
              <a:rPr lang="uk-UA" i="1" dirty="0"/>
              <a:t>Науковий керівник – Мельник В. І., </a:t>
            </a:r>
            <a:r>
              <a:rPr lang="uk-UA" i="1" dirty="0" err="1"/>
              <a:t>к.е.н</a:t>
            </a:r>
            <a:r>
              <a:rPr lang="uk-UA" i="1" dirty="0"/>
              <a:t>., доц.</a:t>
            </a:r>
            <a:endParaRPr lang="uk-UA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2504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1800" dirty="0"/>
              <a:t>10 наукових доповідей включено до Програми 77 Всеукраїнської науково-практичної студентської конференції «НАУКОВІ ЗДОБУТКИ СТУДЕНТІВ У ДОСЛІДЖЕННЯХ ТЕХНІЧНИХ ТА БІОЕНЕРГЕТИЧНИХ СИСТЕМ ПРИРОДОКОРИСТУВАННЯ: КОНСТРУЮВАННЯ ТА ДИЗАЙН». 26-27 квітня 2023 року:</a:t>
            </a:r>
            <a:br>
              <a:rPr lang="uk-UA" sz="1800" dirty="0"/>
            </a:br>
            <a:endParaRPr lang="uk-UA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2086708"/>
            <a:ext cx="9474851" cy="4595446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uk-UA" i="1" dirty="0" err="1" smtClean="0"/>
              <a:t>Ювченко</a:t>
            </a:r>
            <a:r>
              <a:rPr lang="uk-UA" i="1" dirty="0" smtClean="0"/>
              <a:t> </a:t>
            </a:r>
            <a:r>
              <a:rPr lang="uk-UA" i="1" dirty="0"/>
              <a:t>І.В.. студент магістратури1 </a:t>
            </a:r>
            <a:r>
              <a:rPr lang="uk-UA" i="1" dirty="0" err="1"/>
              <a:t>р.н</a:t>
            </a:r>
            <a:r>
              <a:rPr lang="uk-UA" i="1" dirty="0"/>
              <a:t>., ФКД</a:t>
            </a:r>
            <a:r>
              <a:rPr lang="uk-UA" dirty="0"/>
              <a:t>. ВІМ-технології. Особливості, розвиток у світі. </a:t>
            </a:r>
            <a:r>
              <a:rPr lang="uk-UA" i="1" dirty="0"/>
              <a:t>Науковий керівник – Мельник В. І., </a:t>
            </a:r>
            <a:r>
              <a:rPr lang="uk-UA" i="1" dirty="0" err="1"/>
              <a:t>к.е.н</a:t>
            </a:r>
            <a:r>
              <a:rPr lang="uk-UA" i="1" dirty="0"/>
              <a:t>., доц.</a:t>
            </a:r>
            <a:endParaRPr lang="uk-UA" dirty="0"/>
          </a:p>
          <a:p>
            <a:pPr lvl="0"/>
            <a:r>
              <a:rPr lang="uk-UA" i="1" dirty="0"/>
              <a:t>Карпенко С, С., студент 1 курсу магістратури, ФКД.</a:t>
            </a:r>
            <a:r>
              <a:rPr lang="uk-UA" dirty="0"/>
              <a:t> Вплив сировинної складової на розвиток галузі машинобудування. </a:t>
            </a:r>
            <a:r>
              <a:rPr lang="uk-UA" i="1" dirty="0"/>
              <a:t>Науковий керівник – Мельник В. І., </a:t>
            </a:r>
            <a:r>
              <a:rPr lang="uk-UA" i="1" dirty="0" err="1"/>
              <a:t>к.е.н</a:t>
            </a:r>
            <a:r>
              <a:rPr lang="uk-UA" i="1" dirty="0"/>
              <a:t>., доц.</a:t>
            </a:r>
            <a:endParaRPr lang="uk-UA" dirty="0"/>
          </a:p>
          <a:p>
            <a:pPr lvl="0"/>
            <a:r>
              <a:rPr lang="uk-UA" i="1" dirty="0" err="1"/>
              <a:t>Соснов</a:t>
            </a:r>
            <a:r>
              <a:rPr lang="uk-UA" i="1" dirty="0"/>
              <a:t> В.С.</a:t>
            </a:r>
            <a:r>
              <a:rPr lang="uk-UA" dirty="0"/>
              <a:t>, </a:t>
            </a:r>
            <a:r>
              <a:rPr lang="uk-UA" i="1" dirty="0"/>
              <a:t>студент магістратури 1 </a:t>
            </a:r>
            <a:r>
              <a:rPr lang="uk-UA" i="1" dirty="0" err="1"/>
              <a:t>р.н</a:t>
            </a:r>
            <a:r>
              <a:rPr lang="uk-UA" i="1" dirty="0"/>
              <a:t>., ФКД.</a:t>
            </a:r>
            <a:r>
              <a:rPr lang="uk-UA" dirty="0"/>
              <a:t> Конструктивні особливості обладнання для витискання соку зелених рослин методом вологого фракціонування </a:t>
            </a:r>
            <a:r>
              <a:rPr lang="uk-UA" i="1" dirty="0"/>
              <a:t>Науковий керівник – Мельник В. І., </a:t>
            </a:r>
            <a:r>
              <a:rPr lang="uk-UA" i="1" dirty="0" err="1"/>
              <a:t>к.е.н</a:t>
            </a:r>
            <a:r>
              <a:rPr lang="uk-UA" i="1" dirty="0"/>
              <a:t>., доц.</a:t>
            </a:r>
            <a:endParaRPr lang="uk-UA" dirty="0"/>
          </a:p>
          <a:p>
            <a:pPr lvl="0"/>
            <a:r>
              <a:rPr lang="uk-UA" i="1" dirty="0"/>
              <a:t>Плахтій О.,</a:t>
            </a:r>
            <a:r>
              <a:rPr lang="uk-UA" dirty="0"/>
              <a:t> </a:t>
            </a:r>
            <a:r>
              <a:rPr lang="uk-UA" i="1" dirty="0"/>
              <a:t>студент магістратури 1 року навчання, МТФ. </a:t>
            </a:r>
            <a:r>
              <a:rPr lang="uk-UA" dirty="0"/>
              <a:t>Ринок автомобільної техніки України</a:t>
            </a:r>
            <a:r>
              <a:rPr lang="uk-UA" dirty="0"/>
              <a:t>. </a:t>
            </a:r>
            <a:r>
              <a:rPr lang="uk-UA" i="1" dirty="0"/>
              <a:t>Науковий керівник – Мельник В. І., </a:t>
            </a:r>
            <a:r>
              <a:rPr lang="uk-UA" i="1" dirty="0" err="1"/>
              <a:t>к.е.н</a:t>
            </a:r>
            <a:r>
              <a:rPr lang="uk-UA" i="1" dirty="0"/>
              <a:t>., доц.</a:t>
            </a:r>
            <a:endParaRPr lang="uk-UA" dirty="0"/>
          </a:p>
          <a:p>
            <a:pPr lvl="0"/>
            <a:r>
              <a:rPr lang="uk-UA" i="1" dirty="0"/>
              <a:t>Поварчук О.А., студент магістратури 1 року навчання.</a:t>
            </a:r>
            <a:r>
              <a:rPr lang="uk-UA" dirty="0"/>
              <a:t> Дефіцит кремнію як складова сировинного забезпечення машинобудування. </a:t>
            </a:r>
            <a:r>
              <a:rPr lang="uk-UA" i="1" dirty="0"/>
              <a:t>Науковий керівник – Мельник В. І., </a:t>
            </a:r>
            <a:r>
              <a:rPr lang="uk-UA" i="1" dirty="0" err="1"/>
              <a:t>к.е.н</a:t>
            </a:r>
            <a:r>
              <a:rPr lang="uk-UA" i="1" dirty="0"/>
              <a:t>., доц.</a:t>
            </a:r>
            <a:endParaRPr lang="uk-UA" dirty="0"/>
          </a:p>
          <a:p>
            <a:pPr lvl="0"/>
            <a:r>
              <a:rPr lang="uk-UA" i="1" dirty="0" err="1"/>
              <a:t>Лукоянов</a:t>
            </a:r>
            <a:r>
              <a:rPr lang="uk-UA" i="1" dirty="0"/>
              <a:t> Д.Ф.,</a:t>
            </a:r>
            <a:r>
              <a:rPr lang="uk-UA" dirty="0"/>
              <a:t> </a:t>
            </a:r>
            <a:r>
              <a:rPr lang="uk-UA" i="1" dirty="0"/>
              <a:t>студент магістратури 1 року навчання,</a:t>
            </a:r>
            <a:r>
              <a:rPr lang="uk-UA" dirty="0"/>
              <a:t> </a:t>
            </a:r>
            <a:r>
              <a:rPr lang="uk-UA" i="1" dirty="0"/>
              <a:t>ФКД.</a:t>
            </a:r>
            <a:r>
              <a:rPr lang="uk-UA" dirty="0"/>
              <a:t> БПЛА у системі точного землеробства. </a:t>
            </a:r>
            <a:r>
              <a:rPr lang="uk-UA" i="1" dirty="0"/>
              <a:t>Мельник В. І., </a:t>
            </a:r>
            <a:r>
              <a:rPr lang="uk-UA" i="1" dirty="0" err="1"/>
              <a:t>к.е.н</a:t>
            </a:r>
            <a:r>
              <a:rPr lang="uk-UA" i="1" dirty="0"/>
              <a:t>., доц.</a:t>
            </a:r>
            <a:endParaRPr lang="uk-UA" dirty="0"/>
          </a:p>
          <a:p>
            <a:pPr lvl="0"/>
            <a:r>
              <a:rPr lang="uk-UA" i="1" dirty="0" err="1"/>
              <a:t>Оксімчук</a:t>
            </a:r>
            <a:r>
              <a:rPr lang="uk-UA" i="1" dirty="0"/>
              <a:t> Б.М.</a:t>
            </a:r>
            <a:r>
              <a:rPr lang="uk-UA" dirty="0"/>
              <a:t>, </a:t>
            </a:r>
            <a:r>
              <a:rPr lang="uk-UA" i="1" dirty="0"/>
              <a:t>студент магістратури 1 року навчання, ФКД.</a:t>
            </a:r>
            <a:r>
              <a:rPr lang="uk-UA" dirty="0"/>
              <a:t> Особливості конструкції та технічного обслуговування </a:t>
            </a:r>
            <a:r>
              <a:rPr lang="uk-UA" dirty="0" err="1"/>
              <a:t>агродронів</a:t>
            </a:r>
            <a:r>
              <a:rPr lang="uk-UA" dirty="0"/>
              <a:t>. </a:t>
            </a:r>
            <a:r>
              <a:rPr lang="uk-UA" i="1" dirty="0"/>
              <a:t>Науковий керівник</a:t>
            </a:r>
            <a:r>
              <a:rPr lang="uk-UA" dirty="0"/>
              <a:t> – </a:t>
            </a:r>
            <a:r>
              <a:rPr lang="uk-UA" i="1" dirty="0"/>
              <a:t>Мельник В. І., </a:t>
            </a:r>
            <a:r>
              <a:rPr lang="uk-UA" i="1" dirty="0" err="1"/>
              <a:t>к.е.н</a:t>
            </a:r>
            <a:r>
              <a:rPr lang="uk-UA" i="1" dirty="0"/>
              <a:t>., доц.</a:t>
            </a:r>
            <a:endParaRPr lang="uk-UA" dirty="0"/>
          </a:p>
          <a:p>
            <a:pPr lvl="0"/>
            <a:r>
              <a:rPr lang="uk-UA" i="1" dirty="0"/>
              <a:t>Савицький О.В.,</a:t>
            </a:r>
            <a:r>
              <a:rPr lang="uk-UA" dirty="0"/>
              <a:t> </a:t>
            </a:r>
            <a:r>
              <a:rPr lang="uk-UA" i="1" dirty="0"/>
              <a:t>студент магістратури 1 року навчання, ФКД.</a:t>
            </a:r>
            <a:r>
              <a:rPr lang="uk-UA" dirty="0"/>
              <a:t> Стандартизація в області робототехніки. </a:t>
            </a:r>
            <a:r>
              <a:rPr lang="uk-UA" i="1" dirty="0"/>
              <a:t>Науковий керівник – Мельник В. І., </a:t>
            </a:r>
            <a:r>
              <a:rPr lang="uk-UA" i="1" dirty="0" err="1"/>
              <a:t>к.е.н</a:t>
            </a:r>
            <a:r>
              <a:rPr lang="uk-UA" i="1" dirty="0"/>
              <a:t>., доц.</a:t>
            </a:r>
            <a:endParaRPr lang="uk-UA" dirty="0"/>
          </a:p>
          <a:p>
            <a:pPr lvl="0"/>
            <a:r>
              <a:rPr lang="uk-UA" i="1" dirty="0"/>
              <a:t>Яценко І.І.,</a:t>
            </a:r>
            <a:r>
              <a:rPr lang="uk-UA" dirty="0"/>
              <a:t> </a:t>
            </a:r>
            <a:r>
              <a:rPr lang="uk-UA" i="1" dirty="0"/>
              <a:t>студент магістратури 1 року навчання, ФКД.</a:t>
            </a:r>
            <a:r>
              <a:rPr lang="uk-UA" dirty="0"/>
              <a:t> Космічні технології у аграрній сфері. </a:t>
            </a:r>
            <a:r>
              <a:rPr lang="uk-UA" i="1" dirty="0"/>
              <a:t>Науковий керівник – Мельник В. І., </a:t>
            </a:r>
            <a:r>
              <a:rPr lang="uk-UA" i="1" dirty="0" err="1"/>
              <a:t>к.е.н</a:t>
            </a:r>
            <a:r>
              <a:rPr lang="uk-UA" i="1" dirty="0"/>
              <a:t>., доц.</a:t>
            </a:r>
            <a:endParaRPr lang="uk-UA" dirty="0"/>
          </a:p>
          <a:p>
            <a:pPr lvl="0"/>
            <a:r>
              <a:rPr lang="uk-UA" i="1" dirty="0" err="1"/>
              <a:t>Андрієвська</a:t>
            </a:r>
            <a:r>
              <a:rPr lang="uk-UA" i="1" dirty="0"/>
              <a:t> М.А., студентка 4 курсу, ФКД. </a:t>
            </a:r>
            <a:r>
              <a:rPr lang="uk-UA" dirty="0"/>
              <a:t>Інформаційне моделювання у будівництві. </a:t>
            </a:r>
            <a:r>
              <a:rPr lang="uk-UA" i="1" dirty="0"/>
              <a:t>Науковий керівник – Мельник В. І., </a:t>
            </a:r>
            <a:r>
              <a:rPr lang="uk-UA" i="1" dirty="0" err="1"/>
              <a:t>к.е.н</a:t>
            </a:r>
            <a:r>
              <a:rPr lang="uk-UA" i="1" dirty="0"/>
              <a:t>., доц.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51575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17230"/>
            <a:ext cx="8596668" cy="1320800"/>
          </a:xfrm>
        </p:spPr>
        <p:txBody>
          <a:bodyPr>
            <a:noAutofit/>
          </a:bodyPr>
          <a:lstStyle/>
          <a:p>
            <a:r>
              <a:rPr lang="uk-UA" sz="2800" b="1" dirty="0"/>
              <a:t>За результатами участі у роботі наукових конференцій членами гуртка здійснено публікацію 9 тез доповідей:</a:t>
            </a:r>
            <a:br>
              <a:rPr lang="uk-UA" sz="2800" b="1" dirty="0"/>
            </a:br>
            <a:endParaRPr lang="uk-UA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1354" y="1547446"/>
            <a:ext cx="10187354" cy="5052645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uk-UA" dirty="0"/>
              <a:t>Мельник В., Савченко І. Формування основних засобів фермерських господарствах через лізингові програми. // Збірник тез доповідей Міжнародної науково-практичної конференції «Продовольча та екологічна безпека в умовах війни та повоєнної відбудови: виклики для України та світу»</a:t>
            </a:r>
            <a:r>
              <a:rPr lang="uk-UA" i="1" dirty="0"/>
              <a:t> </a:t>
            </a:r>
            <a:r>
              <a:rPr lang="uk-UA" dirty="0"/>
              <a:t>до 125-річчя заснування Національного університету біоресурсів і природокористування України. </a:t>
            </a:r>
            <a:r>
              <a:rPr lang="uk-UA" i="1" dirty="0"/>
              <a:t>25 травня 2023 р. </a:t>
            </a:r>
            <a:r>
              <a:rPr lang="uk-UA" dirty="0"/>
              <a:t>м. Київ.</a:t>
            </a:r>
            <a:endParaRPr lang="uk-UA" b="1" dirty="0"/>
          </a:p>
          <a:p>
            <a:pPr lvl="0"/>
            <a:r>
              <a:rPr lang="uk-UA" dirty="0"/>
              <a:t>МЕЛЬНИК В. І., АХМЕДОВ Р. Ф. РОБОТИЗОВАНІ ТЕХНОЛОГІЇ ЯК АСПЕКТ ФОРМУВАННЯ  ТРУДОВОГО ПОТЕНЦІАЛУ АГРАРНОГО СЕКТОРУ УКРАЇНИ </a:t>
            </a:r>
            <a:r>
              <a:rPr lang="uk-UA" b="1" dirty="0"/>
              <a:t>//</a:t>
            </a:r>
            <a:r>
              <a:rPr lang="uk-UA" dirty="0"/>
              <a:t>Збірник тез доповідей Х Міжнародної науково-технічної конференції  «</a:t>
            </a:r>
            <a:r>
              <a:rPr lang="uk-UA" dirty="0" err="1"/>
              <a:t>Крамаровські</a:t>
            </a:r>
            <a:r>
              <a:rPr lang="uk-UA" dirty="0"/>
              <a:t> читання» з нагоди 116-ї річниці від дня народження доктора  технічних наук, професора, члена-кореспондента ВАСГНІЛ, </a:t>
            </a:r>
            <a:r>
              <a:rPr lang="uk-UA" dirty="0" err="1"/>
              <a:t>віцепрезидента</a:t>
            </a:r>
            <a:r>
              <a:rPr lang="uk-UA" dirty="0"/>
              <a:t>  УАСГН </a:t>
            </a:r>
            <a:r>
              <a:rPr lang="uk-UA" dirty="0" err="1"/>
              <a:t>Крамарова</a:t>
            </a:r>
            <a:r>
              <a:rPr lang="uk-UA" dirty="0"/>
              <a:t> Володимира Савовича (1906-1987) 23-24 </a:t>
            </a:r>
            <a:r>
              <a:rPr lang="uk-UA" dirty="0" err="1"/>
              <a:t>лют</a:t>
            </a:r>
            <a:r>
              <a:rPr lang="uk-UA" dirty="0"/>
              <a:t>. 2023 р.,  м. Київ / МОН України, Національний університет біоресурсів і  природокористування України. К.: Видавничий центр НУБіП України, 2023.  С. 34-35. </a:t>
            </a:r>
          </a:p>
          <a:p>
            <a:pPr lvl="0"/>
            <a:r>
              <a:rPr lang="uk-UA" dirty="0"/>
              <a:t>ІВАНОВ Б., СОСНОВ В.,  МЕЛЬНИК В. ДЕРЖАВНА ПІДТРИМКА АПК. СВІТОВИЙ ДОСВІД  ТА УКРАЇНСЬКІ РЕАЛІЇ </a:t>
            </a:r>
            <a:r>
              <a:rPr lang="uk-UA" b="1" dirty="0"/>
              <a:t>//</a:t>
            </a:r>
            <a:r>
              <a:rPr lang="uk-UA" dirty="0"/>
              <a:t>Збірник тез доповідей Х Міжнародної науково-технічної конференції  «</a:t>
            </a:r>
            <a:r>
              <a:rPr lang="uk-UA" dirty="0" err="1"/>
              <a:t>Крамаровські</a:t>
            </a:r>
            <a:r>
              <a:rPr lang="uk-UA" dirty="0"/>
              <a:t> читання» з нагоди 116-ї річниці від дня народження доктора  технічних наук, професора, члена-кореспондента ВАСГНІЛ, </a:t>
            </a:r>
            <a:r>
              <a:rPr lang="uk-UA" dirty="0" err="1"/>
              <a:t>віцепрезидента</a:t>
            </a:r>
            <a:r>
              <a:rPr lang="uk-UA" dirty="0"/>
              <a:t>  УАСГН </a:t>
            </a:r>
            <a:r>
              <a:rPr lang="uk-UA" dirty="0" err="1"/>
              <a:t>Крамарова</a:t>
            </a:r>
            <a:r>
              <a:rPr lang="uk-UA" dirty="0"/>
              <a:t> Володимира Савовича (1906-1987) 23-24 </a:t>
            </a:r>
            <a:r>
              <a:rPr lang="uk-UA" dirty="0" err="1"/>
              <a:t>лют</a:t>
            </a:r>
            <a:r>
              <a:rPr lang="uk-UA" dirty="0"/>
              <a:t>. 2023 р.,  м. Київ / МОН України, Національний університет біоресурсів і  природокористування України. К.: Видавничий центр НУБіП України, 2023.  С. 35-37. </a:t>
            </a:r>
          </a:p>
          <a:p>
            <a:pPr lvl="0"/>
            <a:r>
              <a:rPr lang="uk-UA" dirty="0"/>
              <a:t>ЛІСЕЦЬКИЙ М., БАЛЮК Б., МЕЛЬНИК В. ВПЛИВ СИРОВИННОЇ СКЛАДОВОЇ НА ФОРМУВАННЯ РИНКУ  АВТОМОБІЛІВ (НА ПРИКЛАДІ КРЕМНІЄВОГО ДЕФІЦИТУ) </a:t>
            </a:r>
            <a:r>
              <a:rPr lang="uk-UA" b="1" dirty="0"/>
              <a:t>//</a:t>
            </a:r>
            <a:r>
              <a:rPr lang="uk-UA" dirty="0"/>
              <a:t>Збірник тез доповідей Х Міжнародної науково-технічної конференції  «</a:t>
            </a:r>
            <a:r>
              <a:rPr lang="uk-UA" dirty="0" err="1"/>
              <a:t>Крамаровські</a:t>
            </a:r>
            <a:r>
              <a:rPr lang="uk-UA" dirty="0"/>
              <a:t> читання» з нагоди 116-ї річниці від дня народження доктора  технічних наук, професора, члена-кореспондента ВАСГНІЛ, </a:t>
            </a:r>
            <a:r>
              <a:rPr lang="uk-UA" dirty="0" err="1"/>
              <a:t>віцепрезидента</a:t>
            </a:r>
            <a:r>
              <a:rPr lang="uk-UA" dirty="0"/>
              <a:t>  УАСГН </a:t>
            </a:r>
            <a:r>
              <a:rPr lang="uk-UA" dirty="0" err="1"/>
              <a:t>Крамарова</a:t>
            </a:r>
            <a:r>
              <a:rPr lang="uk-UA" dirty="0"/>
              <a:t> Володимира Савовича (1906-1987) 23-24 </a:t>
            </a:r>
            <a:r>
              <a:rPr lang="uk-UA" dirty="0" err="1"/>
              <a:t>лют</a:t>
            </a:r>
            <a:r>
              <a:rPr lang="uk-UA" dirty="0"/>
              <a:t>. 2023 р.,  м. Київ / МОН України, Національний університет біоресурсів і  природокористування України. К.: Видавничий центр НУБіП України, 2023.  С. 39-42. </a:t>
            </a:r>
          </a:p>
          <a:p>
            <a:pPr lvl="0"/>
            <a:r>
              <a:rPr lang="uk-UA" dirty="0"/>
              <a:t>САГАТОВИЧ С., ГРЕМБЕЦЬКА М.,  МЕЛЬНИК В. АГРОФАРМАЦЕВТИЧНІ КЛАСТЕРИ. НОВІТНІ ПІДХОДИ У  ФОРМУВАННІ ЯКІСНОЇ РОСЛИННОЇ СИРОВИНИ </a:t>
            </a:r>
            <a:r>
              <a:rPr lang="uk-UA" b="1" dirty="0"/>
              <a:t>//</a:t>
            </a:r>
            <a:r>
              <a:rPr lang="uk-UA" dirty="0"/>
              <a:t>Збірник тез доповідей Х Міжнародної науково-технічної конференції  «</a:t>
            </a:r>
            <a:r>
              <a:rPr lang="uk-UA" dirty="0" err="1"/>
              <a:t>Крамаровські</a:t>
            </a:r>
            <a:r>
              <a:rPr lang="uk-UA" dirty="0"/>
              <a:t> читання» з нагоди 116-ї річниці від дня народження доктора  технічних наук, професора, члена-кореспондента ВАСГНІЛ, </a:t>
            </a:r>
            <a:r>
              <a:rPr lang="uk-UA" dirty="0" err="1"/>
              <a:t>віцепрезидента</a:t>
            </a:r>
            <a:r>
              <a:rPr lang="uk-UA" dirty="0"/>
              <a:t>  УАСГН </a:t>
            </a:r>
            <a:r>
              <a:rPr lang="uk-UA" dirty="0" err="1"/>
              <a:t>Крамарова</a:t>
            </a:r>
            <a:r>
              <a:rPr lang="uk-UA" dirty="0"/>
              <a:t> Володимира Савовича (1906-1987) 23-24 </a:t>
            </a:r>
            <a:r>
              <a:rPr lang="uk-UA" dirty="0" err="1"/>
              <a:t>лют</a:t>
            </a:r>
            <a:r>
              <a:rPr lang="uk-UA" dirty="0"/>
              <a:t>. 2023 р.,  м. Київ / МОН України, Національний університет біоресурсів і  природокористування України. К.: Видавничий центр НУБіП України, 2023.  С. 50-52. </a:t>
            </a:r>
          </a:p>
          <a:p>
            <a:pPr lvl="0"/>
            <a:r>
              <a:rPr lang="uk-UA" dirty="0"/>
              <a:t>Плахтій О., Мельник</a:t>
            </a:r>
            <a:r>
              <a:rPr lang="uk-UA" b="1" dirty="0"/>
              <a:t> </a:t>
            </a:r>
            <a:r>
              <a:rPr lang="uk-UA" dirty="0"/>
              <a:t>В. Інформаційні технології у транспортному забезпеченні </a:t>
            </a:r>
            <a:r>
              <a:rPr lang="uk-UA" b="1" dirty="0"/>
              <a:t>//</a:t>
            </a:r>
            <a:r>
              <a:rPr lang="uk-UA" dirty="0"/>
              <a:t>Збірник тез доповідей Х Міжнародної науково-технічної конференції  «</a:t>
            </a:r>
            <a:r>
              <a:rPr lang="uk-UA" dirty="0" err="1"/>
              <a:t>Крамаровські</a:t>
            </a:r>
            <a:r>
              <a:rPr lang="uk-UA" dirty="0"/>
              <a:t> читання» з нагоди 116-ї річниці від дня народження доктора  технічних наук, професора, члена-кореспондента ВАСГНІЛ, </a:t>
            </a:r>
            <a:r>
              <a:rPr lang="uk-UA" dirty="0" err="1"/>
              <a:t>віцепрезидента</a:t>
            </a:r>
            <a:r>
              <a:rPr lang="uk-UA" dirty="0"/>
              <a:t>  УАСГН </a:t>
            </a:r>
            <a:r>
              <a:rPr lang="uk-UA" dirty="0" err="1"/>
              <a:t>Крамарова</a:t>
            </a:r>
            <a:r>
              <a:rPr lang="uk-UA" dirty="0"/>
              <a:t> Володимира Савовича (1906-1987) 23-24 </a:t>
            </a:r>
            <a:r>
              <a:rPr lang="uk-UA" dirty="0" err="1"/>
              <a:t>лют</a:t>
            </a:r>
            <a:r>
              <a:rPr lang="uk-UA" dirty="0"/>
              <a:t>. 2023 р.,  м. Київ / МОН України, Національний університет біоресурсів і  природокористування України. К.: Видавничий центр НУБіП України, 2023.   С. 596-599</a:t>
            </a:r>
          </a:p>
          <a:p>
            <a:pPr lvl="0"/>
            <a:r>
              <a:rPr lang="uk-UA" dirty="0"/>
              <a:t>Мельник В.І. </a:t>
            </a:r>
            <a:r>
              <a:rPr lang="uk-UA" dirty="0" err="1"/>
              <a:t>Рендак</a:t>
            </a:r>
            <a:r>
              <a:rPr lang="uk-UA" dirty="0"/>
              <a:t> Б.О., Космічні технології в аграрній сфері // </a:t>
            </a:r>
            <a:r>
              <a:rPr lang="uk-UA" dirty="0" err="1"/>
              <a:t>Обуховські</a:t>
            </a:r>
            <a:r>
              <a:rPr lang="uk-UA" dirty="0"/>
              <a:t> читання: XVII Міжнародна науково-практична конференція, м. Київ, 30 березня 2023 року: тези конференції. Національний університет біоресурсів і природокористування України. Київ. 2023. С. 131-134.</a:t>
            </a:r>
          </a:p>
          <a:p>
            <a:pPr lvl="0"/>
            <a:r>
              <a:rPr lang="uk-UA" dirty="0" err="1"/>
              <a:t>Жутник</a:t>
            </a:r>
            <a:r>
              <a:rPr lang="uk-UA" dirty="0"/>
              <a:t> Ілля Вікторович. Інформаційні технології у транспортному забезпеченні //Автомобільний транспорт та інфраструктура:  збірник тез доповідей VІ Міжнародної науково-практичної конференції. квітень 2023. Національний університет біоресурсів і природокористування України. Київ. 2023. С. 115-1117.</a:t>
            </a:r>
          </a:p>
          <a:p>
            <a:pPr lvl="0"/>
            <a:r>
              <a:rPr lang="uk-UA" dirty="0" err="1"/>
              <a:t>Баліцький</a:t>
            </a:r>
            <a:r>
              <a:rPr lang="uk-UA" dirty="0"/>
              <a:t> М., Мельник В.І. Сучасні технології інноваційно-комунікаційного типу в галузі рослинництва України// Перспективи і тенденції розвитку конструкцій та технічного сервісу сільськогосподарських машин і знарядь: збірник тез доповідей ІХ Міжнародна науково-практичній конференції «Перспективи і тенденції розвитку конструкцій та технічного сервісу сільськогосподарських машин та знарядь» 5 квітня 2023 року м. Житомир. Житомир: Житомирський агротехнічний фаховий коледж, 2023, С. 97-100.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32745986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1442</TotalTime>
  <Words>866</Words>
  <Application>Microsoft Office PowerPoint</Application>
  <PresentationFormat>Широкоэкранный</PresentationFormat>
  <Paragraphs>86</Paragraphs>
  <Slides>12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Trebuchet MS</vt:lpstr>
      <vt:lpstr>Wingdings 3</vt:lpstr>
      <vt:lpstr>Грань</vt:lpstr>
      <vt:lpstr>Звіт про діяльність гуртка  «Стандартизація в області взаємозамінності та метрології» у 2022-2023 н. р.  кафедри НАДІЙНОСТІ ТЕХНІКИ факультету Конструювання та дизайну   </vt:lpstr>
      <vt:lpstr>Керівник гуртка – В. І. Мельник, кандидат економічних наук, доцент кафедри надійності техніки, очільник сектору наукової роботи Польського Дому м. Києва (ФОП в Україні), віце-презес Федерації польських організацій в Україні, Заслужена діячка культури Республіки Польщі. Староста гуртка – Д. Момотюк, студентка 4 курсу, гр. БЦІ-1904 факультету конструювання і дизайну НУБіП України. Учасниками гуртка у 2022-2023 н. р. стало 29 чоловік.  </vt:lpstr>
      <vt:lpstr>Презентация PowerPoint</vt:lpstr>
      <vt:lpstr>Презентация PowerPoint</vt:lpstr>
      <vt:lpstr>За результатами роботи гуртка було підготовано:  </vt:lpstr>
      <vt:lpstr>Презентация PowerPoint</vt:lpstr>
      <vt:lpstr>      10 наукових доповідей включено до Програми Х Міжнародної науково-технічної конференції «Крамаровські читання» з нагоди 116-ї річниці від дня народження доктора технічних наук, професора, члена-кореспондента ВАСГНІЛ, віцепрезидента УАСГН Володимира Савовича Крамарова (1906-1987) та 125-ї річниці НУБіП України. 23-24 лют. 2023 р., м. Київ / МОН України, Національний університет біоресурсів і природокористування України. К.: Видавничий центр НУБіП України, 2023, 34 с.:</vt:lpstr>
      <vt:lpstr>10 наукових доповідей включено до Програми 77 Всеукраїнської науково-практичної студентської конференції «НАУКОВІ ЗДОБУТКИ СТУДЕНТІВ У ДОСЛІДЖЕННЯХ ТЕХНІЧНИХ ТА БІОЕНЕРГЕТИЧНИХ СИСТЕМ ПРИРОДОКОРИСТУВАННЯ: КОНСТРУЮВАННЯ ТА ДИЗАЙН». 26-27 квітня 2023 року: </vt:lpstr>
      <vt:lpstr>За результатами участі у роботі наукових конференцій членами гуртка здійснено публікацію 9 тез доповідей: </vt:lpstr>
      <vt:lpstr>Презентация PowerPoint</vt:lpstr>
      <vt:lpstr>Гуртківці є призерами та переможцями конкурсів </vt:lpstr>
      <vt:lpstr>ДЯКУЮ ЗА УВАГУ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Звіт про діяльність гуртка  «Стандартизація в області взаємозамінності та метрології»  кафедри НАДІЙНОСТІ ТЕХНІКИ факультету Конструювання та дизайну</dc:title>
  <dc:creator>Игорь</dc:creator>
  <cp:lastModifiedBy>Учетная запись Майкрософт</cp:lastModifiedBy>
  <cp:revision>107</cp:revision>
  <dcterms:created xsi:type="dcterms:W3CDTF">2017-05-09T22:08:07Z</dcterms:created>
  <dcterms:modified xsi:type="dcterms:W3CDTF">2023-04-19T13:36:11Z</dcterms:modified>
</cp:coreProperties>
</file>