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3" r:id="rId6"/>
    <p:sldId id="278" r:id="rId7"/>
    <p:sldId id="269" r:id="rId8"/>
    <p:sldId id="271" r:id="rId9"/>
    <p:sldId id="276" r:id="rId10"/>
    <p:sldId id="279" r:id="rId11"/>
    <p:sldId id="280" r:id="rId12"/>
    <p:sldId id="267" r:id="rId13"/>
    <p:sldId id="277" r:id="rId14"/>
    <p:sldId id="281" r:id="rId15"/>
    <p:sldId id="282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2179-9CD1-40AD-AA70-C62C6D13BAC6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5C0BF-DE2C-4F50-949A-12D243607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2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C0BF-DE2C-4F50-949A-12D243607A4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2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C0BF-DE2C-4F50-949A-12D243607A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8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7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9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77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2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9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4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2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4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3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4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0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4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1644D-B805-429D-B69D-4DD597316AFA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ubip.edu.ua/node/9009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ukraina-uk/konferencja-pamiec-pol-ukr-dialog-katy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ubip.edu.ua/node/9044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ubip.edu.ua/node/9010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node/8995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360" y="167640"/>
            <a:ext cx="9311640" cy="4050833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Звіт про діяльність гуртка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Стандартизація в області взаємозамінності та метрології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у 2020-2021 н. р.</a:t>
            </a:r>
            <a:b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кафедри НАДІЙНОСТІ ТЕХНІКИ</a:t>
            </a:r>
            <a:b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факультету Конструювання та дизайну</a:t>
            </a:r>
            <a:b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9547" y="5620553"/>
            <a:ext cx="7766936" cy="1096899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Доповідач:  староста гуртка К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 Пундик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, студент магістратури 2 р. н.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Науковий керівник: к.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екон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н., доц.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В. І. Мельник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0680" y="167640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Національний університет біоресурсів і природокористування 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7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2022"/>
            <a:ext cx="8596668" cy="1320800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       За </a:t>
            </a:r>
            <a:r>
              <a:rPr lang="uk-UA" sz="2000" dirty="0"/>
              <a:t>результатами роботи VIII Міжнародної науково-технічної конференції «</a:t>
            </a:r>
            <a:r>
              <a:rPr lang="uk-UA" sz="2000" dirty="0" err="1"/>
              <a:t>Крамаровські</a:t>
            </a:r>
            <a:r>
              <a:rPr lang="uk-UA" sz="2000" dirty="0"/>
              <a:t> читання» за </a:t>
            </a:r>
            <a:r>
              <a:rPr lang="uk-UA" sz="2000" dirty="0" smtClean="0"/>
              <a:t>секцією 1. </a:t>
            </a:r>
            <a:r>
              <a:rPr lang="uk-UA" sz="2000" b="1" i="1" dirty="0"/>
              <a:t>«Надійність і ремонт технічних систем» </a:t>
            </a:r>
            <a:r>
              <a:rPr lang="uk-UA" sz="2000" dirty="0"/>
              <a:t> у конкурсі студентських доповідей вибороли гуртківці </a:t>
            </a:r>
            <a:r>
              <a:rPr lang="uk-UA" sz="2000" u="sng" dirty="0">
                <a:hlinkClick r:id="rId2"/>
              </a:rPr>
              <a:t>https://nubip.edu.ua/node/90096</a:t>
            </a:r>
            <a:r>
              <a:rPr lang="uk-UA" sz="2000" dirty="0"/>
              <a:t>і:</a:t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dirty="0">
                <a:solidFill>
                  <a:srgbClr val="00B050"/>
                </a:solidFill>
              </a:rPr>
              <a:t>І місце </a:t>
            </a:r>
            <a:r>
              <a:rPr lang="uk-UA" sz="2800" dirty="0"/>
              <a:t>- студент Варшавської політехніки </a:t>
            </a:r>
            <a:r>
              <a:rPr lang="uk-UA" sz="2800" b="1" dirty="0" err="1" smtClean="0">
                <a:solidFill>
                  <a:srgbClr val="00B050"/>
                </a:solidFill>
              </a:rPr>
              <a:t>О.Агратіна</a:t>
            </a:r>
            <a:r>
              <a:rPr lang="uk-UA" sz="2800" dirty="0" smtClean="0"/>
              <a:t> </a:t>
            </a:r>
            <a:r>
              <a:rPr lang="uk-UA" sz="2800" dirty="0"/>
              <a:t>(науковий керівник - Мельник В.) з доповіддю на тему «Інформаційні інновації у сільськогосподарському машинобудуванні».</a:t>
            </a:r>
          </a:p>
          <a:p>
            <a:r>
              <a:rPr lang="ru-RU" sz="2800" dirty="0">
                <a:solidFill>
                  <a:srgbClr val="00B050"/>
                </a:solidFill>
              </a:rPr>
              <a:t>ІІ </a:t>
            </a:r>
            <a:r>
              <a:rPr lang="ru-RU" sz="2800" dirty="0" err="1">
                <a:solidFill>
                  <a:srgbClr val="00B050"/>
                </a:solidFill>
              </a:rPr>
              <a:t>місце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/>
              <a:t>- студент 4- </a:t>
            </a:r>
            <a:r>
              <a:rPr lang="ru-RU" sz="2800" dirty="0" err="1"/>
              <a:t>го</a:t>
            </a:r>
            <a:r>
              <a:rPr lang="ru-RU" sz="2800" dirty="0"/>
              <a:t> курсу МТФ </a:t>
            </a:r>
            <a:r>
              <a:rPr lang="uk-UA" sz="2800" dirty="0"/>
              <a:t>НУБіП України </a:t>
            </a:r>
            <a:r>
              <a:rPr lang="uk-UA" sz="2800" b="1" dirty="0">
                <a:solidFill>
                  <a:srgbClr val="00B050"/>
                </a:solidFill>
              </a:rPr>
              <a:t>І. </a:t>
            </a:r>
            <a:r>
              <a:rPr lang="ru-RU" sz="2800" b="1" dirty="0" err="1">
                <a:solidFill>
                  <a:srgbClr val="00B050"/>
                </a:solidFill>
              </a:rPr>
              <a:t>Горковенко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uk-UA" sz="2800" dirty="0"/>
              <a:t>(науковий керівник - Мельник В.) </a:t>
            </a:r>
            <a:r>
              <a:rPr lang="ru-RU" sz="2800" dirty="0"/>
              <a:t>з </a:t>
            </a:r>
            <a:r>
              <a:rPr lang="ru-RU" sz="2800" dirty="0" err="1"/>
              <a:t>доповіддю</a:t>
            </a:r>
            <a:r>
              <a:rPr lang="ru-RU" sz="2800" dirty="0"/>
              <a:t> на тему «</a:t>
            </a:r>
            <a:r>
              <a:rPr lang="ru-RU" sz="2800" dirty="0" err="1"/>
              <a:t>Внутрі</a:t>
            </a:r>
            <a:r>
              <a:rPr lang="uk-UA" sz="2800" dirty="0" err="1"/>
              <a:t>шньо</a:t>
            </a:r>
            <a:r>
              <a:rPr lang="ru-RU" sz="2800" dirty="0" err="1"/>
              <a:t>господарський</a:t>
            </a:r>
            <a:r>
              <a:rPr lang="ru-RU" sz="2800" dirty="0"/>
              <a:t> контроль в </a:t>
            </a:r>
            <a:r>
              <a:rPr lang="ru-RU" sz="2800" dirty="0" err="1"/>
              <a:t>системі</a:t>
            </a:r>
            <a:r>
              <a:rPr lang="ru-RU" sz="2800" dirty="0"/>
              <a:t> </a:t>
            </a:r>
            <a:r>
              <a:rPr lang="uk-UA" sz="2800" dirty="0"/>
              <a:t>управління аграрним підприємством».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956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36631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      </a:t>
            </a:r>
            <a:r>
              <a:rPr lang="uk-UA" sz="2400" b="1" dirty="0" smtClean="0"/>
              <a:t>1 </a:t>
            </a:r>
            <a:r>
              <a:rPr lang="uk-UA" sz="2400" b="1" dirty="0"/>
              <a:t>наукова доповідь</a:t>
            </a:r>
            <a:r>
              <a:rPr lang="uk-UA" sz="2400" dirty="0"/>
              <a:t>, включена до програми конференції Житомирського аграрного коледжу </a:t>
            </a:r>
            <a:r>
              <a:rPr lang="ru-RU" sz="2400" dirty="0"/>
              <a:t>VІ</a:t>
            </a:r>
            <a:r>
              <a:rPr lang="uk-UA" sz="2400" dirty="0"/>
              <a:t>І</a:t>
            </a:r>
            <a:r>
              <a:rPr lang="ru-RU" sz="2400" dirty="0"/>
              <a:t> </a:t>
            </a:r>
            <a:r>
              <a:rPr lang="ru-RU" sz="2400" dirty="0" err="1"/>
              <a:t>Всеукраїнської</a:t>
            </a:r>
            <a:r>
              <a:rPr lang="ru-RU" sz="2400" dirty="0"/>
              <a:t> </a:t>
            </a:r>
            <a:r>
              <a:rPr lang="ru-RU" sz="2400" dirty="0" err="1"/>
              <a:t>науково-практичної</a:t>
            </a:r>
            <a:r>
              <a:rPr lang="ru-RU" sz="2400" dirty="0"/>
              <a:t> </a:t>
            </a:r>
            <a:r>
              <a:rPr lang="ru-RU" sz="2400" dirty="0" err="1"/>
              <a:t>конференції</a:t>
            </a:r>
            <a:r>
              <a:rPr lang="ru-RU" sz="2400" dirty="0"/>
              <a:t> «</a:t>
            </a:r>
            <a:r>
              <a:rPr lang="ru-RU" sz="2400" dirty="0" err="1"/>
              <a:t>Перспективи</a:t>
            </a:r>
            <a:r>
              <a:rPr lang="ru-RU" sz="2400" dirty="0"/>
              <a:t> і </a:t>
            </a:r>
            <a:r>
              <a:rPr lang="ru-RU" sz="2400" dirty="0" err="1"/>
              <a:t>тенденції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конструкцій</a:t>
            </a:r>
            <a:r>
              <a:rPr lang="ru-RU" sz="2400" dirty="0"/>
              <a:t> та </a:t>
            </a:r>
            <a:r>
              <a:rPr lang="ru-RU" sz="2400" dirty="0" err="1"/>
              <a:t>технічного</a:t>
            </a:r>
            <a:r>
              <a:rPr lang="ru-RU" sz="2400" dirty="0"/>
              <a:t> </a:t>
            </a:r>
            <a:r>
              <a:rPr lang="ru-RU" sz="2400" dirty="0" err="1"/>
              <a:t>сервісу</a:t>
            </a:r>
            <a:r>
              <a:rPr lang="ru-RU" sz="2400" dirty="0"/>
              <a:t>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машин і </a:t>
            </a:r>
            <a:r>
              <a:rPr lang="ru-RU" sz="2400" dirty="0" err="1"/>
              <a:t>знарядь</a:t>
            </a:r>
            <a:r>
              <a:rPr lang="ru-RU" sz="2400" dirty="0"/>
              <a:t>»</a:t>
            </a:r>
            <a:r>
              <a:rPr lang="uk-UA" sz="2400" dirty="0"/>
              <a:t>:</a:t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103808"/>
            <a:ext cx="9252277" cy="2937554"/>
          </a:xfrm>
        </p:spPr>
        <p:txBody>
          <a:bodyPr/>
          <a:lstStyle/>
          <a:p>
            <a:pPr lvl="0"/>
            <a:r>
              <a:rPr lang="uk-UA" sz="2400" dirty="0"/>
              <a:t>Формування амортизаційної політики України. </a:t>
            </a:r>
            <a:r>
              <a:rPr lang="uk-UA" sz="2400" i="1" dirty="0"/>
              <a:t>Мельник В. І., Півень О. 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519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1318" y="738201"/>
            <a:ext cx="89665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/>
              <a:t> Робота гуртка є цікавою також для студентів закордонних закладів вищої освіти. Так зокрема, студенти різних закладів вищої освіти Республіки Польща (</a:t>
            </a:r>
            <a:r>
              <a:rPr lang="uk-UA" sz="2400" dirty="0" err="1">
                <a:solidFill>
                  <a:srgbClr val="00B050"/>
                </a:solidFill>
              </a:rPr>
              <a:t>Алекс</a:t>
            </a:r>
            <a:r>
              <a:rPr lang="uk-UA" sz="2400" dirty="0">
                <a:solidFill>
                  <a:srgbClr val="00B050"/>
                </a:solidFill>
              </a:rPr>
              <a:t> Агратіна, Мар’я </a:t>
            </a:r>
            <a:r>
              <a:rPr lang="uk-UA" sz="2400" dirty="0" err="1">
                <a:solidFill>
                  <a:srgbClr val="00B050"/>
                </a:solidFill>
              </a:rPr>
              <a:t>Хижняк</a:t>
            </a:r>
            <a:r>
              <a:rPr lang="uk-UA" sz="2400" dirty="0">
                <a:solidFill>
                  <a:srgbClr val="00B050"/>
                </a:solidFill>
              </a:rPr>
              <a:t> </a:t>
            </a:r>
            <a:r>
              <a:rPr lang="uk-UA" sz="2400" dirty="0"/>
              <a:t>– </a:t>
            </a:r>
            <a:r>
              <a:rPr lang="uk-UA" sz="2400" b="1" dirty="0"/>
              <a:t>Варшавська Політехніка</a:t>
            </a:r>
            <a:r>
              <a:rPr lang="uk-UA" sz="2400" dirty="0"/>
              <a:t>, м. Варшава; </a:t>
            </a:r>
            <a:r>
              <a:rPr lang="uk-UA" sz="2400" dirty="0" err="1">
                <a:solidFill>
                  <a:srgbClr val="00B050"/>
                </a:solidFill>
              </a:rPr>
              <a:t>Міхал</a:t>
            </a:r>
            <a:r>
              <a:rPr lang="uk-UA" sz="2400" dirty="0">
                <a:solidFill>
                  <a:srgbClr val="00B050"/>
                </a:solidFill>
              </a:rPr>
              <a:t> </a:t>
            </a:r>
            <a:r>
              <a:rPr lang="uk-UA" sz="2400" dirty="0" err="1">
                <a:solidFill>
                  <a:srgbClr val="00B050"/>
                </a:solidFill>
              </a:rPr>
              <a:t>Лісецький</a:t>
            </a:r>
            <a:r>
              <a:rPr lang="uk-UA" sz="2400" dirty="0">
                <a:solidFill>
                  <a:srgbClr val="00B050"/>
                </a:solidFill>
              </a:rPr>
              <a:t>, Світлана </a:t>
            </a:r>
            <a:r>
              <a:rPr lang="uk-UA" sz="2400" dirty="0" err="1">
                <a:solidFill>
                  <a:srgbClr val="00B050"/>
                </a:solidFill>
              </a:rPr>
              <a:t>Сагатовіч</a:t>
            </a:r>
            <a:r>
              <a:rPr lang="uk-UA" sz="2400" dirty="0">
                <a:solidFill>
                  <a:srgbClr val="00B050"/>
                </a:solidFill>
              </a:rPr>
              <a:t> </a:t>
            </a:r>
            <a:r>
              <a:rPr lang="uk-UA" sz="2400" dirty="0"/>
              <a:t>– </a:t>
            </a:r>
            <a:r>
              <a:rPr lang="uk-UA" sz="2400" b="1" dirty="0"/>
              <a:t>Гданський медичний університет</a:t>
            </a:r>
            <a:r>
              <a:rPr lang="uk-UA" sz="2400" dirty="0"/>
              <a:t>) за результатами участі у науковій роботі гуртка представили свої </a:t>
            </a:r>
            <a:r>
              <a:rPr lang="uk-UA" sz="2400" b="1" dirty="0"/>
              <a:t>3 доповіді</a:t>
            </a:r>
            <a:r>
              <a:rPr lang="uk-UA" sz="2400" dirty="0"/>
              <a:t> та </a:t>
            </a:r>
            <a:r>
              <a:rPr lang="uk-UA" sz="2400" b="1" dirty="0"/>
              <a:t>опублікували тези доповідей</a:t>
            </a:r>
            <a:r>
              <a:rPr lang="uk-UA" sz="2400" dirty="0"/>
              <a:t> на міжнародні конференції, підготовані ф-том Конструювання і дизайну.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1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059094" cy="1941095"/>
          </a:xfrm>
        </p:spPr>
        <p:txBody>
          <a:bodyPr>
            <a:noAutofit/>
          </a:bodyPr>
          <a:lstStyle/>
          <a:p>
            <a:r>
              <a:rPr lang="uk-UA" sz="1600" b="1" dirty="0" smtClean="0"/>
              <a:t>       Програма </a:t>
            </a:r>
            <a:r>
              <a:rPr lang="uk-UA" sz="1600" b="1" dirty="0"/>
              <a:t>ІІ Міжнародної науково-практичної конференції «Місця / місце пам’яті в польсько-українському діалозі порозуміння (до 80-х роковин </a:t>
            </a:r>
            <a:r>
              <a:rPr lang="uk-UA" sz="1600" b="1" dirty="0" err="1"/>
              <a:t>Катинського</a:t>
            </a:r>
            <a:r>
              <a:rPr lang="uk-UA" sz="1600" b="1" dirty="0"/>
              <a:t> злочину)» (21 листопада 2020 р.) /Міністерство закордонних справ Республіки Польща, Посольство Республіки Польща в Україні, Федерація польських організацій в Україні, Інститут історії України НАН України. </a:t>
            </a:r>
            <a:r>
              <a:rPr lang="ru-RU" sz="1600" b="1" dirty="0"/>
              <a:t>К.: ТОВ «ПРІНТЕКО», 2020. 24 с. </a:t>
            </a:r>
            <a:r>
              <a:rPr lang="uk-UA" sz="1600" b="1" u="sng" dirty="0">
                <a:hlinkClick r:id="rId2"/>
              </a:rPr>
              <a:t>https://www.gov.pl/web/ukraina-uk/konferencja-pamiec-pol-ukr-dialog-katyn</a:t>
            </a:r>
            <a:r>
              <a:rPr lang="uk-UA" sz="1600" b="1" dirty="0"/>
              <a:t/>
            </a:r>
            <a:br>
              <a:rPr lang="uk-UA" sz="1600" b="1" dirty="0"/>
            </a:b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50693"/>
            <a:ext cx="8596668" cy="4081927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dirty="0" err="1"/>
              <a:t>Міхал</a:t>
            </a:r>
            <a:r>
              <a:rPr lang="ru-RU" dirty="0"/>
              <a:t> ЛІСЕЦЬКИЙ, студент </a:t>
            </a:r>
            <a:r>
              <a:rPr lang="ru-RU" dirty="0" err="1"/>
              <a:t>лікарського</a:t>
            </a:r>
            <a:r>
              <a:rPr lang="ru-RU" dirty="0"/>
              <a:t> факультету, </a:t>
            </a:r>
            <a:r>
              <a:rPr lang="ru-RU" dirty="0" err="1"/>
              <a:t>Гданський</a:t>
            </a:r>
            <a:r>
              <a:rPr lang="ru-RU" dirty="0"/>
              <a:t> </a:t>
            </a:r>
            <a:r>
              <a:rPr lang="ru-RU" dirty="0" err="1"/>
              <a:t>медичний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(м. </a:t>
            </a:r>
            <a:r>
              <a:rPr lang="ru-RU" dirty="0" err="1"/>
              <a:t>Гданськ</a:t>
            </a:r>
            <a:r>
              <a:rPr lang="ru-RU" dirty="0"/>
              <a:t>,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Польща</a:t>
            </a:r>
            <a:r>
              <a:rPr lang="ru-RU" dirty="0"/>
              <a:t>).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МЕЛЬНИК Валентина </a:t>
            </a:r>
            <a:r>
              <a:rPr lang="ru-RU" dirty="0" err="1"/>
              <a:t>Іванівна</a:t>
            </a:r>
            <a:r>
              <a:rPr lang="ru-RU" dirty="0"/>
              <a:t>, кандидат </a:t>
            </a:r>
            <a:r>
              <a:rPr lang="ru-RU" dirty="0" err="1"/>
              <a:t>економічних</a:t>
            </a:r>
            <a:r>
              <a:rPr lang="ru-RU" dirty="0"/>
              <a:t> наук, доцент, </a:t>
            </a:r>
            <a:r>
              <a:rPr lang="ru-RU" dirty="0" err="1"/>
              <a:t>НУБіП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(м. </a:t>
            </a:r>
            <a:r>
              <a:rPr lang="ru-RU" dirty="0" err="1"/>
              <a:t>Київ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). РОЛЬ СУЧАСНОЇ ОСВІТИ У ПРОЦЕСІ ДУХОВНОГО ТА ІНТЕЛЕКТУАЛЬНОГО ОНОВЛЕННЯ СУСПІЛЬСТВА</a:t>
            </a:r>
            <a:endParaRPr lang="uk-UA" dirty="0"/>
          </a:p>
          <a:p>
            <a:pPr lvl="0" fontAlgn="base"/>
            <a:r>
              <a:rPr lang="uk-UA" dirty="0"/>
              <a:t>Олександр АГРАТІНА, студент електротехнічного факультету Варшавського політехнічного університету (м. Варшава, Республіка Польща). Науковий керівник МЕЛЬНИК Валентина Іванівна, кандидат економічних наук, доцент, НУБіП України (м. Київ, Україна). КАТИНЬ. ПАМ'ЯТЬ ЗАРАДИ ЖИТТЯ.</a:t>
            </a:r>
          </a:p>
          <a:p>
            <a:pPr lvl="0" fontAlgn="base"/>
            <a:r>
              <a:rPr lang="uk-UA" dirty="0"/>
              <a:t>Мар’я ХИЖНЯК, студентка Варшавського політехнічного університету (м. Варшава, Республіка Польща). Науковий керівник МЕЛЬНИК Валентина Іванівна, кандидат економічних наук, доцент, НУБіП України (м. Київ, Україна</a:t>
            </a:r>
            <a:r>
              <a:rPr lang="uk-UA" dirty="0" smtClean="0"/>
              <a:t>).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06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40417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Гуртківці також стали переможцями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етапу Всеукраїнської студентської олімпіади 2020/2021 н. р. з навчальної дисципліни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«Економіка 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технологічних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систем»:</a:t>
            </a:r>
            <a:r>
              <a:rPr lang="uk-U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142445"/>
            <a:ext cx="8596668" cy="2898917"/>
          </a:xfrm>
        </p:spPr>
        <p:txBody>
          <a:bodyPr/>
          <a:lstStyle/>
          <a:p>
            <a:pPr fontAlgn="base">
              <a:lnSpc>
                <a:spcPct val="115000"/>
              </a:lnSpc>
            </a:pPr>
            <a:r>
              <a:rPr lang="uk-UA" dirty="0" smtClean="0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dirty="0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i="1" dirty="0">
                <a:solidFill>
                  <a:srgbClr val="4E229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Аліна КРИВОНОС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гр. МОБ-2001, ФКД.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2100"/>
              </a:lnSpc>
            </a:pPr>
            <a:r>
              <a:rPr lang="uk-UA" dirty="0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 місце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i="1" dirty="0">
                <a:solidFill>
                  <a:srgbClr val="4E229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Ніна ПАРХОМЕНКО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гр. МОБ-2001, ФКД.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2100"/>
              </a:lnSpc>
            </a:pPr>
            <a:r>
              <a:rPr lang="uk-UA" dirty="0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місце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i="1" dirty="0">
                <a:solidFill>
                  <a:srgbClr val="4E229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Олексій ПІВЕНЬ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гр. МОБ-2001, ФКД;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2100"/>
              </a:lnSpc>
            </a:pPr>
            <a:r>
              <a:rPr lang="uk-UA" dirty="0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</a:t>
            </a:r>
            <a:r>
              <a:rPr lang="uk-UA" b="1" i="1" dirty="0">
                <a:solidFill>
                  <a:srgbClr val="4E229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Анастасія ТРОФИМЧУК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гр. МОБ-2001, ФКД.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https://nubip.edu.ua/node/90442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463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у роботі гуртка надає студентам можливість доступу до цікавих міжнародних програм навчання. Так студент 1 р. н. магістратури ФКД став слухачем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вебінару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компанії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MANN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HUMMEL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«Особливості конструкції сучасних фільтрів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MANN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на підтвердження чого отримав оригінальний сертифікат.</a:t>
            </a: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100" y="2353771"/>
            <a:ext cx="569741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654" y="2453640"/>
            <a:ext cx="8596668" cy="1320800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68" y="304800"/>
            <a:ext cx="9396306" cy="1868384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гуртка </a:t>
            </a:r>
            <a:r>
              <a:rPr lang="uk-UA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І. Мельник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кандидат </a:t>
            </a:r>
            <a:r>
              <a:rPr lang="ru-RU" sz="2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наук, доцент </a:t>
            </a:r>
            <a:r>
              <a:rPr lang="ru-RU" sz="2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надійності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очільник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сектору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Дому м.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(ФОП в Україні)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віце-презес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Федерації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польських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Заслужений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Пундик ,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 магістратури 2 р. н., гр.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МОБ-1901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(дослідники)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дизайну НУБ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28" y="3194462"/>
            <a:ext cx="9563946" cy="336146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роботи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„Стандартизація в області взаємозамінності та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метрології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пов’язаних з вивченням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 та стандартів в області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якості;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 задач з оцінки точності виготовлення та відновлення деталей транспортних засобів, тракторів, сільськогосподарських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машин;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поглиблений розгляд питань щодо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розвитку стандартизації, її ролі у підвищенні якості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вітчизняної продукції, процесів,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6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7" y="992211"/>
            <a:ext cx="9137226" cy="48213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блоком представлено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нормативна база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зміцнювальних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однією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тематичноюх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складовою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гуртка є моніторинг участі України у діяльності міжнародних організацій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76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1269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В </a:t>
            </a:r>
            <a:r>
              <a:rPr lang="ru-RU" sz="2400" dirty="0" err="1"/>
              <a:t>програмі</a:t>
            </a:r>
            <a:r>
              <a:rPr lang="ru-RU" sz="2400" dirty="0"/>
              <a:t> </a:t>
            </a:r>
            <a:r>
              <a:rPr lang="ru-RU" sz="2400" dirty="0" err="1"/>
              <a:t>гуртка</a:t>
            </a:r>
            <a:r>
              <a:rPr lang="ru-RU" sz="2400" dirty="0"/>
              <a:t> з </a:t>
            </a:r>
            <a:r>
              <a:rPr lang="ru-RU" sz="2400" dirty="0" smtClean="0"/>
              <a:t>2017-2018 </a:t>
            </a:r>
            <a:r>
              <a:rPr lang="ru-RU" sz="2400" dirty="0"/>
              <a:t>н</a:t>
            </a:r>
            <a:r>
              <a:rPr lang="ru-RU" sz="2400" dirty="0" smtClean="0"/>
              <a:t>. р</a:t>
            </a:r>
            <a:r>
              <a:rPr lang="ru-RU" sz="2400" dirty="0"/>
              <a:t>. </a:t>
            </a:r>
            <a:r>
              <a:rPr lang="ru-RU" sz="2400" dirty="0" err="1"/>
              <a:t>розробляються</a:t>
            </a:r>
            <a:r>
              <a:rPr lang="ru-RU" sz="2400" dirty="0"/>
              <a:t> теми, </a:t>
            </a:r>
            <a:r>
              <a:rPr lang="ru-RU" sz="2400" dirty="0" err="1"/>
              <a:t>пов’язані</a:t>
            </a:r>
            <a:r>
              <a:rPr lang="ru-RU" sz="2400" dirty="0"/>
              <a:t> з </a:t>
            </a:r>
            <a:r>
              <a:rPr lang="ru-RU" sz="2400" dirty="0" err="1" smtClean="0"/>
              <a:t>проєктом</a:t>
            </a:r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ru-RU" sz="2400" dirty="0" err="1"/>
              <a:t>Галузева</a:t>
            </a:r>
            <a:r>
              <a:rPr lang="ru-RU" sz="2400" dirty="0"/>
              <a:t> </a:t>
            </a:r>
            <a:r>
              <a:rPr lang="ru-RU" sz="2400" dirty="0" err="1"/>
              <a:t>економіка</a:t>
            </a:r>
            <a:r>
              <a:rPr lang="ru-RU" sz="2400" dirty="0"/>
              <a:t>», </a:t>
            </a:r>
            <a:r>
              <a:rPr lang="ru-RU" sz="2400" dirty="0" err="1"/>
              <a:t>що</a:t>
            </a:r>
            <a:r>
              <a:rPr lang="ru-RU" sz="2400" dirty="0"/>
              <a:t> активно </a:t>
            </a:r>
            <a:r>
              <a:rPr lang="ru-RU" sz="2400" dirty="0" err="1"/>
              <a:t>розширюється</a:t>
            </a:r>
            <a:r>
              <a:rPr lang="ru-RU" sz="2400" dirty="0"/>
              <a:t> і </a:t>
            </a:r>
            <a:r>
              <a:rPr lang="ru-RU" sz="2400" dirty="0" err="1"/>
              <a:t>впроваджується</a:t>
            </a:r>
            <a:r>
              <a:rPr lang="ru-RU" sz="2400" dirty="0"/>
              <a:t> у </a:t>
            </a:r>
            <a:r>
              <a:rPr lang="ru-RU" sz="2400" dirty="0" err="1"/>
              <a:t>навчальний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і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на </a:t>
            </a:r>
            <a:r>
              <a:rPr lang="ru-RU" sz="2400" dirty="0" err="1"/>
              <a:t>стику</a:t>
            </a:r>
            <a:r>
              <a:rPr lang="ru-RU" sz="2400" dirty="0"/>
              <a:t> </a:t>
            </a:r>
            <a:r>
              <a:rPr lang="ru-RU" sz="2400" dirty="0" err="1"/>
              <a:t>економічного</a:t>
            </a:r>
            <a:r>
              <a:rPr lang="ru-RU" sz="2400" dirty="0"/>
              <a:t> і </a:t>
            </a:r>
            <a:r>
              <a:rPr lang="ru-RU" sz="2400" dirty="0" err="1"/>
              <a:t>технічного</a:t>
            </a:r>
            <a:r>
              <a:rPr lang="ru-RU" sz="2400" dirty="0"/>
              <a:t> </a:t>
            </a:r>
            <a:r>
              <a:rPr lang="ru-RU" sz="2400" dirty="0" err="1"/>
              <a:t>спрямування</a:t>
            </a:r>
            <a:r>
              <a:rPr lang="ru-RU" sz="2400" dirty="0"/>
              <a:t>, </a:t>
            </a:r>
            <a:r>
              <a:rPr lang="ru-RU" sz="2400" dirty="0" err="1"/>
              <a:t>поглибленого</a:t>
            </a:r>
            <a:r>
              <a:rPr lang="ru-RU" sz="2400" dirty="0"/>
              <a:t> </a:t>
            </a:r>
            <a:r>
              <a:rPr lang="ru-RU" sz="2400" dirty="0" err="1"/>
              <a:t>особливостями</a:t>
            </a:r>
            <a:r>
              <a:rPr lang="ru-RU" sz="2400" dirty="0"/>
              <a:t> </a:t>
            </a:r>
            <a:r>
              <a:rPr lang="ru-RU" sz="2400" dirty="0" err="1"/>
              <a:t>аграрної</a:t>
            </a:r>
            <a:r>
              <a:rPr lang="ru-RU" sz="2400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     В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даного</a:t>
            </a:r>
            <a:r>
              <a:rPr lang="ru-RU" sz="2400" dirty="0"/>
              <a:t> </a:t>
            </a:r>
            <a:r>
              <a:rPr lang="ru-RU" sz="2400" dirty="0" err="1" smtClean="0"/>
              <a:t>проєкту</a:t>
            </a:r>
            <a:r>
              <a:rPr lang="ru-RU" sz="2400" dirty="0" smtClean="0"/>
              <a:t> </a:t>
            </a:r>
            <a:r>
              <a:rPr lang="ru-RU" sz="2400" dirty="0" err="1"/>
              <a:t>лежить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тісного</a:t>
            </a:r>
            <a:r>
              <a:rPr lang="ru-RU" sz="2400" dirty="0"/>
              <a:t> </a:t>
            </a:r>
            <a:r>
              <a:rPr lang="ru-RU" sz="2400" dirty="0" err="1"/>
              <a:t>поєднання</a:t>
            </a:r>
            <a:r>
              <a:rPr lang="ru-RU" sz="2400" dirty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теорії</a:t>
            </a:r>
            <a:r>
              <a:rPr lang="ru-RU" sz="2400" dirty="0"/>
              <a:t> з практикою </a:t>
            </a:r>
            <a:r>
              <a:rPr lang="ru-RU" sz="2400" dirty="0" err="1"/>
              <a:t>функціонування</a:t>
            </a:r>
            <a:r>
              <a:rPr lang="ru-RU" sz="2400" dirty="0"/>
              <a:t> і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інноваційних</a:t>
            </a:r>
            <a:r>
              <a:rPr lang="ru-RU" sz="2400" dirty="0"/>
              <a:t> </a:t>
            </a:r>
            <a:r>
              <a:rPr lang="ru-RU" sz="2400" dirty="0" err="1"/>
              <a:t>технологічних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в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  <a:r>
              <a:rPr lang="ru-RU" sz="2400" dirty="0" err="1"/>
              <a:t>механізації</a:t>
            </a:r>
            <a:r>
              <a:rPr lang="ru-RU" sz="2400" dirty="0"/>
              <a:t> аграрного </a:t>
            </a:r>
            <a:r>
              <a:rPr lang="ru-RU" sz="2400" dirty="0" err="1"/>
              <a:t>виробництва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     </a:t>
            </a:r>
            <a:r>
              <a:rPr lang="uk-UA" sz="2400" dirty="0" smtClean="0"/>
              <a:t>З 2016 р. гуртківці активно беруть участь у суспільно-гуманітарній секції, тематика якої зосереджена на історико-</a:t>
            </a:r>
            <a:r>
              <a:rPr lang="uk-UA" sz="2400" dirty="0" err="1" smtClean="0"/>
              <a:t>комеморативних</a:t>
            </a:r>
            <a:r>
              <a:rPr lang="uk-UA" sz="2400" dirty="0" smtClean="0"/>
              <a:t> дослідженнях.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8" y="34129"/>
            <a:ext cx="8596668" cy="14598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 результатами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підготовано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435" y="885155"/>
            <a:ext cx="9053521" cy="965447"/>
          </a:xfrm>
        </p:spPr>
        <p:txBody>
          <a:bodyPr>
            <a:norm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них: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5311" y="1850602"/>
            <a:ext cx="110843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uk-UA" sz="1400" b="1" dirty="0"/>
              <a:t>12 наукових </a:t>
            </a:r>
            <a:r>
              <a:rPr lang="uk-UA" sz="1400" b="1" dirty="0" smtClean="0"/>
              <a:t>доповідей – </a:t>
            </a:r>
            <a:r>
              <a:rPr lang="uk-UA" sz="1400" dirty="0" smtClean="0"/>
              <a:t> </a:t>
            </a:r>
            <a:r>
              <a:rPr lang="uk-UA" sz="1400" dirty="0"/>
              <a:t>на наукову студентську конференцію </a:t>
            </a:r>
            <a:r>
              <a:rPr lang="uk-UA" sz="1400" dirty="0" smtClean="0"/>
              <a:t>2021 </a:t>
            </a:r>
            <a:r>
              <a:rPr lang="uk-UA" sz="1400" dirty="0"/>
              <a:t>р. (Програма 75-ї всеукраїнської науково-практичної студентської онлайн-конференції «Наукові здобутки студентів у дослідженнях технічних та біоенергетичних систем природокористування: конструювання та дизайн». (1-2 квітня 2021 року) / Факультет конструювання та дизайну Національного університету біоресурсів і природокористування України.– К., 2021. – 23 с .):</a:t>
            </a:r>
          </a:p>
          <a:p>
            <a:r>
              <a:rPr lang="uk-UA" sz="1400" dirty="0"/>
              <a:t>1. Мартинюк Є.І. Транспортні витрати у структурі собівартості зернових культур. Науковий керівник – Мельник В.І., </a:t>
            </a:r>
            <a:r>
              <a:rPr lang="uk-UA" sz="1400" dirty="0" err="1"/>
              <a:t>к.е.н</a:t>
            </a:r>
            <a:r>
              <a:rPr lang="uk-UA" sz="1400" dirty="0"/>
              <a:t>., доц. </a:t>
            </a:r>
          </a:p>
          <a:p>
            <a:r>
              <a:rPr lang="uk-UA" sz="1400" dirty="0"/>
              <a:t>2. Корчак Ю.В. Планування транспортної логістики. Науковий керівник – Мельник В.І., </a:t>
            </a:r>
            <a:r>
              <a:rPr lang="uk-UA" sz="1400" dirty="0" err="1"/>
              <a:t>к.е.н</a:t>
            </a:r>
            <a:r>
              <a:rPr lang="uk-UA" sz="1400" dirty="0"/>
              <a:t>., доц. </a:t>
            </a:r>
          </a:p>
          <a:p>
            <a:r>
              <a:rPr lang="uk-UA" sz="1400" dirty="0"/>
              <a:t>3. Коваленко О.О. </a:t>
            </a:r>
            <a:r>
              <a:rPr lang="uk-UA" sz="1400" dirty="0" err="1"/>
              <a:t>Державн</a:t>
            </a:r>
            <a:r>
              <a:rPr lang="ru-RU" sz="1400" dirty="0"/>
              <a:t>е </a:t>
            </a:r>
            <a:r>
              <a:rPr lang="ru-RU" sz="1400" dirty="0" err="1"/>
              <a:t>регулювання</a:t>
            </a:r>
            <a:r>
              <a:rPr lang="ru-RU" sz="1400" dirty="0"/>
              <a:t> ринку </a:t>
            </a:r>
            <a:r>
              <a:rPr lang="ru-RU" sz="1400" dirty="0" err="1"/>
              <a:t>транспортних</a:t>
            </a:r>
            <a:r>
              <a:rPr lang="ru-RU" sz="1400" dirty="0"/>
              <a:t> </a:t>
            </a:r>
            <a:r>
              <a:rPr lang="ru-RU" sz="1400" dirty="0" err="1"/>
              <a:t>послуг</a:t>
            </a:r>
            <a:r>
              <a:rPr lang="ru-RU" sz="1400" dirty="0"/>
              <a:t>. </a:t>
            </a:r>
            <a:r>
              <a:rPr lang="ru-RU" sz="1400" dirty="0" err="1"/>
              <a:t>Науковий</a:t>
            </a:r>
            <a:r>
              <a:rPr lang="ru-RU" sz="1400" dirty="0"/>
              <a:t> </a:t>
            </a:r>
            <a:r>
              <a:rPr lang="ru-RU" sz="1400" dirty="0" err="1"/>
              <a:t>керівник</a:t>
            </a:r>
            <a:r>
              <a:rPr lang="ru-RU" sz="1400" dirty="0"/>
              <a:t> – Мельник В.І., </a:t>
            </a:r>
            <a:r>
              <a:rPr lang="ru-RU" sz="1400" dirty="0" err="1"/>
              <a:t>к.е.н</a:t>
            </a:r>
            <a:r>
              <a:rPr lang="ru-RU" sz="1400" dirty="0"/>
              <a:t>., доц. </a:t>
            </a:r>
            <a:endParaRPr lang="uk-UA" sz="1400" dirty="0"/>
          </a:p>
          <a:p>
            <a:r>
              <a:rPr lang="uk-UA" sz="1400" dirty="0"/>
              <a:t>4</a:t>
            </a:r>
            <a:r>
              <a:rPr lang="ru-RU" sz="1400" dirty="0"/>
              <a:t>. Савченко І.С. </a:t>
            </a:r>
            <a:r>
              <a:rPr lang="ru-RU" sz="1400" dirty="0" err="1"/>
              <a:t>Управління</a:t>
            </a:r>
            <a:r>
              <a:rPr lang="ru-RU" sz="1400" dirty="0"/>
              <a:t> </a:t>
            </a:r>
            <a:r>
              <a:rPr lang="ru-RU" sz="1400" dirty="0" err="1"/>
              <a:t>формуванням</a:t>
            </a:r>
            <a:r>
              <a:rPr lang="ru-RU" sz="1400" dirty="0"/>
              <a:t> та </a:t>
            </a:r>
            <a:r>
              <a:rPr lang="ru-RU" sz="1400" dirty="0" err="1"/>
              <a:t>функціонуванням</a:t>
            </a:r>
            <a:r>
              <a:rPr lang="ru-RU" sz="1400" dirty="0"/>
              <a:t> </a:t>
            </a:r>
            <a:r>
              <a:rPr lang="ru-RU" sz="1400" dirty="0" err="1"/>
              <a:t>вантажопотоків</a:t>
            </a:r>
            <a:r>
              <a:rPr lang="ru-RU" sz="1400" dirty="0"/>
              <a:t> </a:t>
            </a:r>
            <a:r>
              <a:rPr lang="ru-RU" sz="1400" dirty="0" err="1"/>
              <a:t>аграрних</a:t>
            </a:r>
            <a:r>
              <a:rPr lang="ru-RU" sz="1400" dirty="0"/>
              <a:t> </a:t>
            </a:r>
            <a:r>
              <a:rPr lang="ru-RU" sz="1400" dirty="0" err="1"/>
              <a:t>підприємств</a:t>
            </a:r>
            <a:r>
              <a:rPr lang="ru-RU" sz="1400" dirty="0"/>
              <a:t>. </a:t>
            </a:r>
            <a:r>
              <a:rPr lang="ru-RU" sz="1400" dirty="0" err="1"/>
              <a:t>Науковий</a:t>
            </a:r>
            <a:r>
              <a:rPr lang="ru-RU" sz="1400" dirty="0"/>
              <a:t> </a:t>
            </a:r>
            <a:r>
              <a:rPr lang="ru-RU" sz="1400" dirty="0" err="1"/>
              <a:t>керівник</a:t>
            </a:r>
            <a:r>
              <a:rPr lang="ru-RU" sz="1400" dirty="0"/>
              <a:t> – Мельник В.І., </a:t>
            </a:r>
            <a:r>
              <a:rPr lang="ru-RU" sz="1400" dirty="0" err="1"/>
              <a:t>к.е.н</a:t>
            </a:r>
            <a:r>
              <a:rPr lang="ru-RU" sz="1400" dirty="0"/>
              <a:t>., доц. </a:t>
            </a:r>
            <a:endParaRPr lang="uk-UA" sz="1400" dirty="0"/>
          </a:p>
          <a:p>
            <a:r>
              <a:rPr lang="uk-UA" sz="1400" dirty="0"/>
              <a:t>5</a:t>
            </a:r>
            <a:r>
              <a:rPr lang="ru-RU" sz="1400" dirty="0"/>
              <a:t>. </a:t>
            </a:r>
            <a:r>
              <a:rPr lang="ru-RU" sz="1400" dirty="0" err="1"/>
              <a:t>Кощавка</a:t>
            </a:r>
            <a:r>
              <a:rPr lang="ru-RU" sz="1400" dirty="0"/>
              <a:t> Д.М. </a:t>
            </a:r>
            <a:r>
              <a:rPr lang="ru-RU" sz="1400" dirty="0" err="1"/>
              <a:t>Економічна</a:t>
            </a:r>
            <a:r>
              <a:rPr lang="ru-RU" sz="1400" dirty="0"/>
              <a:t> </a:t>
            </a:r>
            <a:r>
              <a:rPr lang="ru-RU" sz="1400" dirty="0" err="1"/>
              <a:t>оцінка</a:t>
            </a:r>
            <a:r>
              <a:rPr lang="ru-RU" sz="1400" dirty="0"/>
              <a:t> </a:t>
            </a:r>
            <a:r>
              <a:rPr lang="ru-RU" sz="1400" dirty="0" err="1"/>
              <a:t>ефективності</a:t>
            </a:r>
            <a:r>
              <a:rPr lang="ru-RU" sz="1400" dirty="0"/>
              <a:t>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транспортних</a:t>
            </a:r>
            <a:r>
              <a:rPr lang="ru-RU" sz="1400" dirty="0"/>
              <a:t> </a:t>
            </a:r>
            <a:r>
              <a:rPr lang="ru-RU" sz="1400" dirty="0" err="1"/>
              <a:t>засобів</a:t>
            </a:r>
            <a:r>
              <a:rPr lang="ru-RU" sz="1400" dirty="0"/>
              <a:t>. </a:t>
            </a:r>
            <a:r>
              <a:rPr lang="ru-RU" sz="1400" dirty="0" err="1"/>
              <a:t>Науковий</a:t>
            </a:r>
            <a:r>
              <a:rPr lang="ru-RU" sz="1400" dirty="0"/>
              <a:t> </a:t>
            </a:r>
            <a:r>
              <a:rPr lang="ru-RU" sz="1400" dirty="0" err="1"/>
              <a:t>керівник</a:t>
            </a:r>
            <a:r>
              <a:rPr lang="ru-RU" sz="1400" dirty="0"/>
              <a:t> – Мельник В.І., </a:t>
            </a:r>
            <a:r>
              <a:rPr lang="ru-RU" sz="1400" dirty="0" err="1"/>
              <a:t>к.е.н</a:t>
            </a:r>
            <a:r>
              <a:rPr lang="ru-RU" sz="1400" dirty="0"/>
              <a:t>., доц. </a:t>
            </a:r>
            <a:endParaRPr lang="uk-UA" sz="1400" dirty="0"/>
          </a:p>
          <a:p>
            <a:r>
              <a:rPr lang="uk-UA" sz="1400" dirty="0"/>
              <a:t>6</a:t>
            </a:r>
            <a:r>
              <a:rPr lang="ru-RU" sz="1400" dirty="0"/>
              <a:t>. </a:t>
            </a:r>
            <a:r>
              <a:rPr lang="ru-RU" sz="1400" dirty="0" err="1"/>
              <a:t>Криницький</a:t>
            </a:r>
            <a:r>
              <a:rPr lang="ru-RU" sz="1400" dirty="0"/>
              <a:t> С.О. </a:t>
            </a:r>
            <a:r>
              <a:rPr lang="ru-RU" sz="1400" dirty="0" err="1"/>
              <a:t>Стандартизація</a:t>
            </a:r>
            <a:r>
              <a:rPr lang="ru-RU" sz="1400" dirty="0"/>
              <a:t> та </a:t>
            </a:r>
            <a:r>
              <a:rPr lang="ru-RU" sz="1400" dirty="0" err="1"/>
              <a:t>сертифікація</a:t>
            </a:r>
            <a:r>
              <a:rPr lang="ru-RU" sz="1400" dirty="0"/>
              <a:t> як </a:t>
            </a:r>
            <a:r>
              <a:rPr lang="ru-RU" sz="1400" dirty="0" err="1"/>
              <a:t>інструменти</a:t>
            </a:r>
            <a:r>
              <a:rPr lang="ru-RU" sz="1400" dirty="0"/>
              <a:t> </a:t>
            </a:r>
            <a:r>
              <a:rPr lang="ru-RU" sz="1400" dirty="0" err="1"/>
              <a:t>забезпечення</a:t>
            </a:r>
            <a:r>
              <a:rPr lang="ru-RU" sz="1400" dirty="0"/>
              <a:t> </a:t>
            </a:r>
            <a:r>
              <a:rPr lang="ru-RU" sz="1400" dirty="0" err="1"/>
              <a:t>безпеки</a:t>
            </a:r>
            <a:r>
              <a:rPr lang="ru-RU" sz="1400" dirty="0"/>
              <a:t> та </a:t>
            </a:r>
            <a:r>
              <a:rPr lang="ru-RU" sz="1400" dirty="0" err="1"/>
              <a:t>якості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err="1"/>
              <a:t>сільськогосподарського</a:t>
            </a:r>
            <a:r>
              <a:rPr lang="ru-RU" sz="1400" dirty="0"/>
              <a:t> </a:t>
            </a:r>
            <a:r>
              <a:rPr lang="ru-RU" sz="1400" dirty="0" err="1"/>
              <a:t>машинобудування</a:t>
            </a:r>
            <a:r>
              <a:rPr lang="ru-RU" sz="1400" dirty="0"/>
              <a:t>. </a:t>
            </a:r>
            <a:r>
              <a:rPr lang="ru-RU" sz="1400" dirty="0" err="1"/>
              <a:t>Науковий</a:t>
            </a:r>
            <a:r>
              <a:rPr lang="ru-RU" sz="1400" dirty="0"/>
              <a:t> </a:t>
            </a:r>
            <a:r>
              <a:rPr lang="ru-RU" sz="1400" dirty="0" err="1"/>
              <a:t>керівник</a:t>
            </a:r>
            <a:r>
              <a:rPr lang="ru-RU" sz="1400" dirty="0"/>
              <a:t> – Мельник В.І., </a:t>
            </a:r>
            <a:r>
              <a:rPr lang="ru-RU" sz="1400" dirty="0" err="1"/>
              <a:t>к.е.н</a:t>
            </a:r>
            <a:r>
              <a:rPr lang="ru-RU" sz="1400" dirty="0"/>
              <a:t>., доц. </a:t>
            </a:r>
            <a:endParaRPr lang="uk-UA" sz="1400" dirty="0"/>
          </a:p>
          <a:p>
            <a:r>
              <a:rPr lang="uk-UA" sz="1400" dirty="0"/>
              <a:t>7</a:t>
            </a:r>
            <a:r>
              <a:rPr lang="ru-RU" sz="1400" dirty="0"/>
              <a:t>. </a:t>
            </a:r>
            <a:r>
              <a:rPr lang="ru-RU" sz="1400" dirty="0" err="1"/>
              <a:t>Пундик</a:t>
            </a:r>
            <a:r>
              <a:rPr lang="ru-RU" sz="1400" dirty="0"/>
              <a:t> К.Р. </a:t>
            </a:r>
            <a:r>
              <a:rPr lang="ru-RU" sz="1400" dirty="0" err="1"/>
              <a:t>Методи</a:t>
            </a:r>
            <a:r>
              <a:rPr lang="ru-RU" sz="1400" dirty="0"/>
              <a:t> </a:t>
            </a:r>
            <a:r>
              <a:rPr lang="ru-RU" sz="1400" dirty="0" err="1"/>
              <a:t>ідентифікації</a:t>
            </a:r>
            <a:r>
              <a:rPr lang="ru-RU" sz="1400" dirty="0"/>
              <a:t> </a:t>
            </a:r>
            <a:r>
              <a:rPr lang="ru-RU" sz="1400" dirty="0" err="1"/>
              <a:t>аграрної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та </a:t>
            </a:r>
            <a:r>
              <a:rPr lang="ru-RU" sz="1400" dirty="0" err="1"/>
              <a:t>сировини</a:t>
            </a:r>
            <a:r>
              <a:rPr lang="ru-RU" sz="1400" dirty="0"/>
              <a:t>. </a:t>
            </a:r>
            <a:r>
              <a:rPr lang="ru-RU" sz="1400" dirty="0" err="1"/>
              <a:t>Науковий</a:t>
            </a:r>
            <a:r>
              <a:rPr lang="ru-RU" sz="1400" dirty="0"/>
              <a:t> </a:t>
            </a:r>
            <a:r>
              <a:rPr lang="ru-RU" sz="1400" dirty="0" err="1"/>
              <a:t>керівник</a:t>
            </a:r>
            <a:r>
              <a:rPr lang="ru-RU" sz="1400" dirty="0"/>
              <a:t> – Мельник В.І., </a:t>
            </a:r>
            <a:r>
              <a:rPr lang="ru-RU" sz="1400" dirty="0" err="1"/>
              <a:t>к.е.н</a:t>
            </a:r>
            <a:r>
              <a:rPr lang="ru-RU" sz="1400" dirty="0"/>
              <a:t>., доц. </a:t>
            </a:r>
            <a:endParaRPr lang="uk-UA" sz="1400" dirty="0"/>
          </a:p>
          <a:p>
            <a:r>
              <a:rPr lang="uk-UA" sz="1400" dirty="0"/>
              <a:t>8</a:t>
            </a:r>
            <a:r>
              <a:rPr lang="ru-RU" sz="1400" dirty="0"/>
              <a:t>. </a:t>
            </a:r>
            <a:r>
              <a:rPr lang="ru-RU" sz="1400" dirty="0" err="1"/>
              <a:t>Сіміоненко</a:t>
            </a:r>
            <a:r>
              <a:rPr lang="ru-RU" sz="1400" dirty="0"/>
              <a:t> С.С. </a:t>
            </a:r>
            <a:r>
              <a:rPr lang="ru-RU" sz="1400" dirty="0" err="1"/>
              <a:t>Гармонізація</a:t>
            </a:r>
            <a:r>
              <a:rPr lang="ru-RU" sz="1400" dirty="0"/>
              <a:t> </a:t>
            </a:r>
            <a:r>
              <a:rPr lang="ru-RU" sz="1400" dirty="0" err="1"/>
              <a:t>національних</a:t>
            </a:r>
            <a:r>
              <a:rPr lang="ru-RU" sz="1400" dirty="0"/>
              <a:t> </a:t>
            </a:r>
            <a:r>
              <a:rPr lang="ru-RU" sz="1400" dirty="0" err="1"/>
              <a:t>стандартів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європейських</a:t>
            </a:r>
            <a:r>
              <a:rPr lang="ru-RU" sz="1400" dirty="0"/>
              <a:t> </a:t>
            </a:r>
            <a:r>
              <a:rPr lang="ru-RU" sz="1400" dirty="0" err="1"/>
              <a:t>вимог</a:t>
            </a:r>
            <a:r>
              <a:rPr lang="ru-RU" sz="1400" dirty="0"/>
              <a:t>. </a:t>
            </a:r>
            <a:r>
              <a:rPr lang="ru-RU" sz="1400" dirty="0" err="1"/>
              <a:t>Науковий</a:t>
            </a:r>
            <a:r>
              <a:rPr lang="ru-RU" sz="1400" dirty="0"/>
              <a:t> </a:t>
            </a:r>
            <a:r>
              <a:rPr lang="ru-RU" sz="1400" dirty="0" err="1"/>
              <a:t>керівник</a:t>
            </a:r>
            <a:r>
              <a:rPr lang="ru-RU" sz="1400" dirty="0"/>
              <a:t> – Мельник В.І., </a:t>
            </a:r>
            <a:r>
              <a:rPr lang="ru-RU" sz="1400" dirty="0" err="1"/>
              <a:t>к.е.н</a:t>
            </a:r>
            <a:r>
              <a:rPr lang="ru-RU" sz="1400" dirty="0"/>
              <a:t>., доц. </a:t>
            </a:r>
            <a:endParaRPr lang="uk-UA" sz="1400" dirty="0"/>
          </a:p>
          <a:p>
            <a:r>
              <a:rPr lang="uk-UA" sz="1400" dirty="0"/>
              <a:t>9</a:t>
            </a:r>
            <a:r>
              <a:rPr lang="ru-RU" sz="1400" dirty="0"/>
              <a:t>. Савченко І.С. </a:t>
            </a:r>
            <a:r>
              <a:rPr lang="ru-RU" sz="1400" dirty="0" err="1"/>
              <a:t>Якісна</a:t>
            </a:r>
            <a:r>
              <a:rPr lang="ru-RU" sz="1400" dirty="0"/>
              <a:t> </a:t>
            </a:r>
            <a:r>
              <a:rPr lang="ru-RU" sz="1400" dirty="0" err="1"/>
              <a:t>оцінка</a:t>
            </a:r>
            <a:r>
              <a:rPr lang="ru-RU" sz="1400" dirty="0"/>
              <a:t> транспортного </a:t>
            </a:r>
            <a:r>
              <a:rPr lang="ru-RU" sz="1400" dirty="0" err="1"/>
              <a:t>забезпечення</a:t>
            </a:r>
            <a:r>
              <a:rPr lang="ru-RU" sz="1400" dirty="0"/>
              <a:t>. </a:t>
            </a:r>
            <a:r>
              <a:rPr lang="ru-RU" sz="1400" dirty="0" err="1"/>
              <a:t>Науковий</a:t>
            </a:r>
            <a:r>
              <a:rPr lang="ru-RU" sz="1400" dirty="0"/>
              <a:t> </a:t>
            </a:r>
            <a:r>
              <a:rPr lang="ru-RU" sz="1400" dirty="0" err="1"/>
              <a:t>керівник</a:t>
            </a:r>
            <a:r>
              <a:rPr lang="ru-RU" sz="1400" dirty="0"/>
              <a:t> – Мельник В.І., </a:t>
            </a:r>
            <a:r>
              <a:rPr lang="ru-RU" sz="1400" dirty="0" err="1"/>
              <a:t>к.е.н</a:t>
            </a:r>
            <a:r>
              <a:rPr lang="ru-RU" sz="1400" dirty="0"/>
              <a:t>., доц. </a:t>
            </a:r>
            <a:endParaRPr lang="uk-UA" sz="1400" dirty="0"/>
          </a:p>
          <a:p>
            <a:r>
              <a:rPr lang="uk-UA" sz="1400" dirty="0"/>
              <a:t>10</a:t>
            </a:r>
            <a:r>
              <a:rPr lang="ru-RU" sz="1400" dirty="0"/>
              <a:t>. </a:t>
            </a:r>
            <a:r>
              <a:rPr lang="ru-RU" sz="1400" dirty="0" err="1"/>
              <a:t>Горковенко</a:t>
            </a:r>
            <a:r>
              <a:rPr lang="ru-RU" sz="1400" dirty="0"/>
              <a:t> І.П. </a:t>
            </a:r>
            <a:r>
              <a:rPr lang="ru-RU" sz="1400" dirty="0" err="1"/>
              <a:t>Якісні</a:t>
            </a:r>
            <a:r>
              <a:rPr lang="ru-RU" sz="1400" dirty="0"/>
              <a:t> </a:t>
            </a:r>
            <a:r>
              <a:rPr lang="ru-RU" sz="1400" dirty="0" err="1"/>
              <a:t>показники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у </a:t>
            </a:r>
            <a:r>
              <a:rPr lang="ru-RU" sz="1400" dirty="0" err="1"/>
              <a:t>галузі</a:t>
            </a:r>
            <a:r>
              <a:rPr lang="ru-RU" sz="1400" dirty="0"/>
              <a:t> </a:t>
            </a:r>
            <a:r>
              <a:rPr lang="ru-RU" sz="1400" dirty="0" err="1"/>
              <a:t>сільськогосподарського</a:t>
            </a:r>
            <a:r>
              <a:rPr lang="ru-RU" sz="1400" dirty="0"/>
              <a:t> </a:t>
            </a:r>
            <a:r>
              <a:rPr lang="ru-RU" sz="1400" dirty="0" err="1"/>
              <a:t>машинобудування</a:t>
            </a:r>
            <a:r>
              <a:rPr lang="ru-RU" sz="1400" dirty="0"/>
              <a:t>. </a:t>
            </a:r>
            <a:r>
              <a:rPr lang="ru-RU" sz="1400" dirty="0" err="1"/>
              <a:t>Науковий</a:t>
            </a:r>
            <a:r>
              <a:rPr lang="ru-RU" sz="1400" dirty="0"/>
              <a:t> </a:t>
            </a:r>
            <a:r>
              <a:rPr lang="ru-RU" sz="1400" dirty="0" err="1"/>
              <a:t>керівник</a:t>
            </a:r>
            <a:r>
              <a:rPr lang="ru-RU" sz="1400" dirty="0"/>
              <a:t> – Мельник В.І., </a:t>
            </a:r>
            <a:r>
              <a:rPr lang="ru-RU" sz="1400" dirty="0" err="1"/>
              <a:t>к.е.н</a:t>
            </a:r>
            <a:r>
              <a:rPr lang="ru-RU" sz="1400" dirty="0"/>
              <a:t>., доц. </a:t>
            </a:r>
            <a:r>
              <a:rPr lang="uk-UA" sz="1400" dirty="0"/>
              <a:t>1. </a:t>
            </a:r>
          </a:p>
          <a:p>
            <a:r>
              <a:rPr lang="uk-UA" sz="1400" dirty="0"/>
              <a:t>11. Півень О. Ю. Історія формування амортизаційної політики України. Науковий керівник – Мельник В.І., </a:t>
            </a:r>
            <a:r>
              <a:rPr lang="uk-UA" sz="1400" dirty="0" err="1"/>
              <a:t>к.е.н</a:t>
            </a:r>
            <a:r>
              <a:rPr lang="uk-UA" sz="1400" dirty="0"/>
              <a:t>., доц.</a:t>
            </a:r>
          </a:p>
          <a:p>
            <a:r>
              <a:rPr lang="uk-UA" sz="1400" dirty="0"/>
              <a:t>12. Пундик К.Р. Надійність і безпека інформаційних систем. Науковий керівник – Мельник В.І., </a:t>
            </a:r>
            <a:r>
              <a:rPr lang="uk-UA" sz="1400" dirty="0" err="1"/>
              <a:t>к.е.н</a:t>
            </a:r>
            <a:r>
              <a:rPr lang="uk-UA" sz="1400" dirty="0"/>
              <a:t>., доц.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274749"/>
            <a:ext cx="9144000" cy="1979054"/>
          </a:xfrm>
        </p:spPr>
        <p:txBody>
          <a:bodyPr>
            <a:noAutofit/>
          </a:bodyPr>
          <a:lstStyle/>
          <a:p>
            <a:r>
              <a:rPr lang="uk-UA" sz="1800" dirty="0"/>
              <a:t>Пундик Кирило свою доповідь «Надійність і безпека інформаційних систем» </a:t>
            </a:r>
            <a:r>
              <a:rPr lang="uk-UA" sz="1800" dirty="0" smtClean="0"/>
              <a:t>(фото 1) (</a:t>
            </a:r>
            <a:r>
              <a:rPr lang="uk-UA" sz="1800" dirty="0"/>
              <a:t>Науковий керівник – Мельник В.І., </a:t>
            </a:r>
            <a:r>
              <a:rPr lang="uk-UA" sz="1800" dirty="0" err="1"/>
              <a:t>к.е.н</a:t>
            </a:r>
            <a:r>
              <a:rPr lang="uk-UA" sz="1800" dirty="0"/>
              <a:t>., доц.) представив на пленарному засіданні 75-Ї ВСЕУКРАЇНСЬКОЇ НАУКОВО-ПРАКТИЧНОЇ СТУДЕНТСЬКОЇ ОНЛАЙН-КОНФЕРЕНЦІЇ</a:t>
            </a:r>
            <a:r>
              <a:rPr lang="ru-RU" sz="1800" dirty="0"/>
              <a:t> </a:t>
            </a:r>
            <a:r>
              <a:rPr lang="uk-UA" sz="1800" dirty="0"/>
              <a:t> «НАУКОВІ ЗДОБУТКИ СТУДЕНТІВ У ДОСЛІДЖЕННЯХ ТЕХНІЧНИХ ТА БІОЕНЕРГЕТИЧНИХ СИСТЕМ ПРИРОДОКОРИСТУВАННЯ: КОНСТРУЮВАННЯ ТА ДИЗАЙН».</a:t>
            </a:r>
            <a:r>
              <a:rPr lang="ru-RU" sz="1800" dirty="0"/>
              <a:t> </a:t>
            </a:r>
            <a:r>
              <a:rPr lang="uk-UA" sz="1800" dirty="0"/>
              <a:t>01.04.2021 р. </a:t>
            </a:r>
            <a:r>
              <a:rPr lang="uk-UA" sz="1800" u="sng" dirty="0">
                <a:hlinkClick r:id="rId2"/>
              </a:rPr>
              <a:t>https://nubip.edu.ua/node/90101</a:t>
            </a:r>
            <a:r>
              <a:rPr lang="uk-UA" sz="1800" dirty="0"/>
              <a:t/>
            </a:r>
            <a:br>
              <a:rPr lang="uk-UA" sz="1800" dirty="0"/>
            </a:br>
            <a:endParaRPr lang="uk-UA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0109" y="2252066"/>
            <a:ext cx="6580726" cy="369674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16675" y="6090476"/>
            <a:ext cx="8343364" cy="5151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800" dirty="0" smtClean="0"/>
              <a:t>Фото 1. Під час виступу К. Пундика </a:t>
            </a:r>
            <a:r>
              <a:rPr lang="ru-RU" sz="1800" dirty="0" smtClean="0"/>
              <a:t> </a:t>
            </a:r>
            <a:r>
              <a:rPr lang="uk-UA" sz="1800" dirty="0" smtClean="0"/>
              <a:t>01.04.2021 р.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11657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383" y="2069206"/>
            <a:ext cx="5938019" cy="37127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0508" y="336121"/>
            <a:ext cx="9879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За результатами роботи секції НАДІЙНОСТІ ТЕХНІКИ І РЕМОНТНО-ТЕХНОЛОГІЧНОГО ОБЛАДНАННЯ у рамках 75-Ї ВСЕУКРАЇНСЬКОЇ НАУКОВО-ПРАКТИЧНОЇ СТУДЕНТСЬКОЇ ОНЛАЙН-КОНФЕРЕНЦІЇ</a:t>
            </a:r>
            <a:r>
              <a:rPr lang="ru-RU" sz="1600" dirty="0"/>
              <a:t> </a:t>
            </a:r>
            <a:r>
              <a:rPr lang="uk-UA" sz="1600" dirty="0"/>
              <a:t> «НАУКОВІ ЗДОБУТКИ СТУДЕНТІВ У ДОСЛІДЖЕННЯХ ТЕХНІЧНИХ ТА БІОЕНЕРГЕТИЧНИХ СИСТЕМ ПРИРОДОКОРИСТУВАННЯ: КОНСТРУЮВАННЯ ТА ДИЗАЙН» було присуджено </a:t>
            </a:r>
            <a:r>
              <a:rPr lang="uk-UA" sz="1600" dirty="0">
                <a:solidFill>
                  <a:srgbClr val="00B050"/>
                </a:solidFill>
              </a:rPr>
              <a:t>ІІ місце студенту 1 р. н. магістратури ФКД Олексію Півню</a:t>
            </a:r>
            <a:r>
              <a:rPr lang="uk-UA" sz="1600" dirty="0"/>
              <a:t> за доповідь «Історія формування амортизаційної політики України» (Науковий керівник – Мельник В.І., </a:t>
            </a:r>
            <a:r>
              <a:rPr lang="uk-UA" sz="1600" dirty="0" err="1"/>
              <a:t>к.е.н</a:t>
            </a:r>
            <a:r>
              <a:rPr lang="uk-UA" sz="1600" dirty="0"/>
              <a:t>., доц.) </a:t>
            </a:r>
            <a:r>
              <a:rPr lang="uk-UA" sz="1600" u="sng" dirty="0">
                <a:hlinkClick r:id="rId3"/>
              </a:rPr>
              <a:t>https://nubip.edu.ua/node/89952</a:t>
            </a:r>
            <a:endParaRPr lang="uk-UA" sz="16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982133" y="4256468"/>
            <a:ext cx="8596668" cy="1700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sz="2400" dirty="0" smtClean="0"/>
              <a:t>	</a:t>
            </a:r>
          </a:p>
          <a:p>
            <a:pPr marL="0" indent="0" algn="just">
              <a:buFont typeface="Wingdings 3" charset="2"/>
              <a:buNone/>
            </a:pP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29734" y="1066801"/>
            <a:ext cx="8596668" cy="1700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sz="2400" dirty="0" smtClean="0"/>
              <a:t>	</a:t>
            </a:r>
          </a:p>
          <a:p>
            <a:pPr marL="0" indent="0" algn="just">
              <a:buFont typeface="Wingdings 3" charset="2"/>
              <a:buNone/>
            </a:pPr>
            <a:endParaRPr lang="ru-RU" sz="24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982134" y="1219201"/>
            <a:ext cx="8596668" cy="1700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sz="2400" dirty="0" smtClean="0"/>
              <a:t>	</a:t>
            </a:r>
          </a:p>
          <a:p>
            <a:pPr marL="0" indent="0" algn="just">
              <a:buFont typeface="Wingdings 3" charset="2"/>
              <a:buNone/>
            </a:pP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27004" y="5956478"/>
            <a:ext cx="9879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Фото 2. Фрагмент виступу студента </a:t>
            </a:r>
            <a:r>
              <a:rPr lang="uk-UA" sz="1600" dirty="0"/>
              <a:t>1 р. н. магістратури ФКД </a:t>
            </a:r>
            <a:r>
              <a:rPr lang="uk-UA" sz="1600" dirty="0" smtClean="0"/>
              <a:t>Олексія Півня 02.03.2021 р.</a:t>
            </a:r>
          </a:p>
        </p:txBody>
      </p:sp>
    </p:spTree>
    <p:extLst>
      <p:ext uri="{BB962C8B-B14F-4D97-AF65-F5344CB8AC3E}">
        <p14:creationId xmlns:p14="http://schemas.microsoft.com/office/powerpoint/2010/main" val="352605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03195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uk-UA" sz="2400" b="1" dirty="0"/>
              <a:t>1 наукова доповідь</a:t>
            </a:r>
            <a:r>
              <a:rPr lang="uk-UA" sz="2400" dirty="0"/>
              <a:t>, включена до програми </a:t>
            </a:r>
            <a:r>
              <a:rPr lang="uk-UA" sz="2400" dirty="0" err="1"/>
              <a:t>Обуховські</a:t>
            </a:r>
            <a:r>
              <a:rPr lang="uk-UA" sz="2400" dirty="0"/>
              <a:t> читання: XYI Міжнародна науково-практична конференція, м. Київ, 30 березня 2021 року: тези конференції. Національний університет біоресурсів і природокористування України. К., 2021. </a:t>
            </a:r>
            <a:r>
              <a:rPr lang="en-US" sz="2400" dirty="0"/>
              <a:t>25</a:t>
            </a:r>
            <a:r>
              <a:rPr lang="uk-UA" sz="2400" dirty="0"/>
              <a:t> с.</a:t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3818021"/>
            <a:ext cx="8596668" cy="22233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	</a:t>
            </a:r>
            <a:r>
              <a:rPr lang="uk-UA" dirty="0"/>
              <a:t> </a:t>
            </a:r>
            <a:r>
              <a:rPr lang="uk-UA" sz="2800" dirty="0"/>
              <a:t>Агратіна О</a:t>
            </a:r>
            <a:r>
              <a:rPr lang="uk-UA" sz="2800" dirty="0" smtClean="0"/>
              <a:t>., </a:t>
            </a:r>
            <a:r>
              <a:rPr lang="uk-UA" sz="2800" dirty="0" smtClean="0"/>
              <a:t>Мельник </a:t>
            </a:r>
            <a:r>
              <a:rPr lang="uk-UA" sz="2800" dirty="0" smtClean="0"/>
              <a:t>В.  </a:t>
            </a:r>
            <a:r>
              <a:rPr lang="uk-UA" sz="2800" dirty="0"/>
              <a:t>НОВІТНІ ІНФОРМАЦІЙНІ ТЕХНОЛОГІЇ В СІЛЬСЬКОГОСПОДАРСЬКОМУ МАШИНОБУДУВАННІ. Науковий керівник – Мельник В.І., </a:t>
            </a:r>
            <a:r>
              <a:rPr lang="uk-UA" sz="2800" dirty="0" err="1"/>
              <a:t>к.е.н</a:t>
            </a:r>
            <a:r>
              <a:rPr lang="uk-UA" sz="2800" dirty="0"/>
              <a:t>., доц.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754" y="236112"/>
            <a:ext cx="8596668" cy="13208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      8 </a:t>
            </a:r>
            <a:r>
              <a:rPr lang="ru-RU" sz="1800" dirty="0" err="1"/>
              <a:t>наукових</a:t>
            </a:r>
            <a:r>
              <a:rPr lang="ru-RU" sz="1800" dirty="0"/>
              <a:t> </a:t>
            </a:r>
            <a:r>
              <a:rPr lang="ru-RU" sz="1800" dirty="0" err="1"/>
              <a:t>доповідей</a:t>
            </a:r>
            <a:r>
              <a:rPr lang="ru-RU" sz="1800" dirty="0"/>
              <a:t> включено до </a:t>
            </a:r>
            <a:r>
              <a:rPr lang="ru-RU" sz="1800" dirty="0" err="1"/>
              <a:t>Програми</a:t>
            </a:r>
            <a:r>
              <a:rPr lang="ru-RU" sz="1800" dirty="0"/>
              <a:t> </a:t>
            </a:r>
            <a:r>
              <a:rPr lang="en-US" sz="1800" dirty="0"/>
              <a:t>VIII </a:t>
            </a:r>
            <a:r>
              <a:rPr lang="ru-RU" sz="1800" dirty="0" err="1"/>
              <a:t>Міжнародної</a:t>
            </a:r>
            <a:r>
              <a:rPr lang="ru-RU" sz="1800" dirty="0"/>
              <a:t> </a:t>
            </a:r>
            <a:r>
              <a:rPr lang="ru-RU" sz="1800" dirty="0" err="1"/>
              <a:t>науково-технічної</a:t>
            </a:r>
            <a:r>
              <a:rPr lang="ru-RU" sz="1800" dirty="0"/>
              <a:t> </a:t>
            </a:r>
            <a:r>
              <a:rPr lang="ru-RU" sz="1800" dirty="0" err="1"/>
              <a:t>конференції</a:t>
            </a:r>
            <a:r>
              <a:rPr lang="ru-RU" sz="1800" dirty="0"/>
              <a:t> «</a:t>
            </a:r>
            <a:r>
              <a:rPr lang="ru-RU" sz="1800" dirty="0" err="1"/>
              <a:t>Крамаровські</a:t>
            </a:r>
            <a:r>
              <a:rPr lang="ru-RU" sz="1800" dirty="0"/>
              <a:t> </a:t>
            </a:r>
            <a:r>
              <a:rPr lang="ru-RU" sz="1800" dirty="0" err="1"/>
              <a:t>читання</a:t>
            </a:r>
            <a:r>
              <a:rPr lang="ru-RU" sz="1800" dirty="0"/>
              <a:t>» з </a:t>
            </a:r>
            <a:r>
              <a:rPr lang="ru-RU" sz="1800" dirty="0" err="1"/>
              <a:t>нагоди</a:t>
            </a:r>
            <a:r>
              <a:rPr lang="ru-RU" sz="1800" dirty="0"/>
              <a:t> 114-ї </a:t>
            </a:r>
            <a:r>
              <a:rPr lang="ru-RU" sz="1800" dirty="0" err="1"/>
              <a:t>річниці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дня </a:t>
            </a:r>
            <a:r>
              <a:rPr lang="ru-RU" sz="1800" dirty="0" err="1"/>
              <a:t>народження</a:t>
            </a:r>
            <a:r>
              <a:rPr lang="ru-RU" sz="1800" dirty="0"/>
              <a:t> доктора </a:t>
            </a:r>
            <a:r>
              <a:rPr lang="ru-RU" sz="1800" dirty="0" err="1"/>
              <a:t>технічних</a:t>
            </a:r>
            <a:r>
              <a:rPr lang="ru-RU" sz="1800" dirty="0"/>
              <a:t> наук, </a:t>
            </a:r>
            <a:r>
              <a:rPr lang="ru-RU" sz="1800" dirty="0" err="1"/>
              <a:t>професора</a:t>
            </a:r>
            <a:r>
              <a:rPr lang="ru-RU" sz="1800" dirty="0"/>
              <a:t>, члена-</a:t>
            </a:r>
            <a:r>
              <a:rPr lang="ru-RU" sz="1800" dirty="0" err="1"/>
              <a:t>кореспондента</a:t>
            </a:r>
            <a:r>
              <a:rPr lang="ru-RU" sz="1800" dirty="0"/>
              <a:t> ВАСГНІЛ, </a:t>
            </a:r>
            <a:r>
              <a:rPr lang="ru-RU" sz="1800" dirty="0" err="1"/>
              <a:t>віце</a:t>
            </a:r>
            <a:r>
              <a:rPr lang="ru-RU" sz="1800" dirty="0"/>
              <a:t>-президента УАСГН Крамарова </a:t>
            </a:r>
            <a:r>
              <a:rPr lang="ru-RU" sz="1800" dirty="0" err="1"/>
              <a:t>Володимира</a:t>
            </a:r>
            <a:r>
              <a:rPr lang="ru-RU" sz="1800" dirty="0"/>
              <a:t> </a:t>
            </a:r>
            <a:r>
              <a:rPr lang="ru-RU" sz="1800" dirty="0" err="1"/>
              <a:t>Савовича</a:t>
            </a:r>
            <a:r>
              <a:rPr lang="ru-RU" sz="1800" dirty="0"/>
              <a:t> (1906-1987) 25-26 лют. 2021 р., м. </a:t>
            </a:r>
            <a:r>
              <a:rPr lang="ru-RU" sz="1800" dirty="0" err="1"/>
              <a:t>Київ</a:t>
            </a:r>
            <a:r>
              <a:rPr lang="ru-RU" sz="1800" dirty="0"/>
              <a:t> / МОН </a:t>
            </a:r>
            <a:r>
              <a:rPr lang="ru-RU" sz="1800" dirty="0" err="1"/>
              <a:t>України</a:t>
            </a:r>
            <a:r>
              <a:rPr lang="ru-RU" sz="1800" dirty="0"/>
              <a:t>, </a:t>
            </a:r>
            <a:r>
              <a:rPr lang="ru-RU" sz="1800" dirty="0" err="1"/>
              <a:t>Національний</a:t>
            </a:r>
            <a:r>
              <a:rPr lang="ru-RU" sz="1800" dirty="0"/>
              <a:t> </a:t>
            </a:r>
            <a:r>
              <a:rPr lang="ru-RU" sz="1800" dirty="0" err="1"/>
              <a:t>університет</a:t>
            </a:r>
            <a:r>
              <a:rPr lang="ru-RU" sz="1800" dirty="0"/>
              <a:t> </a:t>
            </a:r>
            <a:r>
              <a:rPr lang="ru-RU" sz="1800" dirty="0" err="1"/>
              <a:t>біоресурсів</a:t>
            </a:r>
            <a:r>
              <a:rPr lang="ru-RU" sz="1800" dirty="0"/>
              <a:t> і </a:t>
            </a:r>
            <a:r>
              <a:rPr lang="ru-RU" sz="1800" dirty="0" err="1"/>
              <a:t>природокористування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. – К.: </a:t>
            </a:r>
            <a:r>
              <a:rPr lang="ru-RU" sz="1800" dirty="0" err="1"/>
              <a:t>Видавничий</a:t>
            </a:r>
            <a:r>
              <a:rPr lang="ru-RU" sz="1800" dirty="0"/>
              <a:t> центр </a:t>
            </a:r>
            <a:r>
              <a:rPr lang="ru-RU" sz="1800" dirty="0" err="1"/>
              <a:t>НУБіП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, 2021. </a:t>
            </a:r>
            <a:r>
              <a:rPr lang="ru-RU" sz="1800" dirty="0" smtClean="0"/>
              <a:t>26 </a:t>
            </a:r>
            <a:r>
              <a:rPr lang="ru-RU" sz="1800" dirty="0"/>
              <a:t>с.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82593"/>
            <a:ext cx="8787508" cy="42757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Історія </a:t>
            </a:r>
            <a:r>
              <a:rPr lang="uk-UA" dirty="0"/>
              <a:t>формування амортизаційної політики. </a:t>
            </a:r>
            <a:r>
              <a:rPr lang="uk-UA" i="1" dirty="0"/>
              <a:t>Мельник В. І., Півень О. Ю.</a:t>
            </a:r>
            <a:endParaRPr lang="uk-UA" dirty="0"/>
          </a:p>
          <a:p>
            <a:pPr lvl="0"/>
            <a:r>
              <a:rPr lang="uk-UA" dirty="0"/>
              <a:t>Надійність і безпека інформаційних систем. </a:t>
            </a:r>
            <a:r>
              <a:rPr lang="uk-UA" i="1" dirty="0"/>
              <a:t>Мельник В. І., Пундик К. Р.</a:t>
            </a:r>
            <a:endParaRPr lang="uk-UA" dirty="0"/>
          </a:p>
          <a:p>
            <a:pPr lvl="0"/>
            <a:r>
              <a:rPr lang="uk-UA" dirty="0" smtClean="0"/>
              <a:t>Проблеми </a:t>
            </a:r>
            <a:r>
              <a:rPr lang="uk-UA" dirty="0" err="1"/>
              <a:t>проєктування</a:t>
            </a:r>
            <a:r>
              <a:rPr lang="uk-UA" dirty="0"/>
              <a:t> сховищ нового покоління у аграрному секторі (на прикладі сталевих </a:t>
            </a:r>
            <a:r>
              <a:rPr lang="uk-UA" dirty="0" err="1"/>
              <a:t>силосів</a:t>
            </a:r>
            <a:r>
              <a:rPr lang="uk-UA" dirty="0"/>
              <a:t> з гофрованою стінкою для зберігання зерна).</a:t>
            </a:r>
            <a:r>
              <a:rPr lang="uk-UA" i="1" dirty="0"/>
              <a:t> </a:t>
            </a:r>
            <a:r>
              <a:rPr lang="uk-UA" i="1" dirty="0" err="1"/>
              <a:t>Вожакін</a:t>
            </a:r>
            <a:r>
              <a:rPr lang="uk-UA" i="1" dirty="0"/>
              <a:t> О. В., Мельник В. І.</a:t>
            </a:r>
            <a:endParaRPr lang="uk-UA" dirty="0"/>
          </a:p>
          <a:p>
            <a:pPr lvl="0"/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нішевої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на </a:t>
            </a:r>
            <a:r>
              <a:rPr lang="ru-RU" dirty="0" err="1"/>
              <a:t>експорт</a:t>
            </a:r>
            <a:r>
              <a:rPr lang="ru-RU" dirty="0"/>
              <a:t>. </a:t>
            </a:r>
            <a:r>
              <a:rPr lang="ru-RU" i="1" dirty="0"/>
              <a:t>Мельник В. І., Рубанка А</a:t>
            </a:r>
            <a:endParaRPr lang="uk-UA" dirty="0"/>
          </a:p>
          <a:p>
            <a:r>
              <a:rPr lang="uk-UA" dirty="0"/>
              <a:t>Новітні інформаційні технології у сільськогосподарському машинобудуванні</a:t>
            </a:r>
            <a:r>
              <a:rPr lang="uk-UA" i="1" dirty="0"/>
              <a:t>. Мельник В. І., </a:t>
            </a:r>
            <a:r>
              <a:rPr lang="uk-UA" i="1" dirty="0" err="1"/>
              <a:t>Агратіна</a:t>
            </a:r>
            <a:r>
              <a:rPr lang="uk-UA" i="1" dirty="0"/>
              <a:t> О.</a:t>
            </a:r>
            <a:endParaRPr lang="uk-UA" dirty="0"/>
          </a:p>
          <a:p>
            <a:pPr lvl="0"/>
            <a:r>
              <a:rPr lang="uk-UA" dirty="0" smtClean="0"/>
              <a:t>Внутрішньогосподарський </a:t>
            </a:r>
            <a:r>
              <a:rPr lang="uk-UA" dirty="0"/>
              <a:t>контроль в системі управління аграрним підприємством.</a:t>
            </a:r>
            <a:r>
              <a:rPr lang="uk-UA" i="1" dirty="0"/>
              <a:t> Мельник В. І., </a:t>
            </a:r>
            <a:r>
              <a:rPr lang="uk-UA" i="1" dirty="0" err="1"/>
              <a:t>Горковенко</a:t>
            </a:r>
            <a:r>
              <a:rPr lang="uk-UA" i="1" dirty="0"/>
              <a:t> І. П</a:t>
            </a:r>
            <a:endParaRPr lang="uk-UA" dirty="0"/>
          </a:p>
          <a:p>
            <a:pPr lvl="0"/>
            <a:r>
              <a:rPr lang="uk-UA" dirty="0"/>
              <a:t>Методика збирання інформації про витрати на якість продукції рослинництва з використанням процесного підходу.</a:t>
            </a:r>
            <a:r>
              <a:rPr lang="uk-UA" i="1" dirty="0"/>
              <a:t> Мельник В. І., </a:t>
            </a:r>
            <a:r>
              <a:rPr lang="uk-UA" i="1" dirty="0" err="1"/>
              <a:t>Сіміоненко</a:t>
            </a:r>
            <a:r>
              <a:rPr lang="uk-UA" i="1" dirty="0"/>
              <a:t> С. О.</a:t>
            </a:r>
            <a:endParaRPr lang="uk-UA" dirty="0"/>
          </a:p>
          <a:p>
            <a:pPr lvl="0"/>
            <a:r>
              <a:rPr lang="en-US" dirty="0" err="1"/>
              <a:t>Gospodarowanie</a:t>
            </a:r>
            <a:r>
              <a:rPr lang="en-US" dirty="0"/>
              <a:t> </a:t>
            </a:r>
            <a:r>
              <a:rPr lang="en-US" dirty="0" err="1"/>
              <a:t>odpadami</a:t>
            </a:r>
            <a:r>
              <a:rPr lang="en-US" dirty="0"/>
              <a:t> w </a:t>
            </a:r>
            <a:r>
              <a:rPr lang="en-US" dirty="0" err="1"/>
              <a:t>systemie</a:t>
            </a:r>
            <a:r>
              <a:rPr lang="en-US" dirty="0"/>
              <a:t> </a:t>
            </a:r>
            <a:r>
              <a:rPr lang="en-US" dirty="0" err="1"/>
              <a:t>recyklingu</a:t>
            </a:r>
            <a:r>
              <a:rPr lang="en-US" dirty="0"/>
              <a:t> </a:t>
            </a:r>
            <a:r>
              <a:rPr lang="en-US" dirty="0" err="1"/>
              <a:t>logistyki</a:t>
            </a:r>
            <a:r>
              <a:rPr lang="en-US" dirty="0"/>
              <a:t> </a:t>
            </a:r>
            <a:r>
              <a:rPr lang="en-US" dirty="0" err="1"/>
              <a:t>farmaceutycznej</a:t>
            </a:r>
            <a:r>
              <a:rPr lang="en-US" dirty="0"/>
              <a:t>. </a:t>
            </a:r>
            <a:r>
              <a:rPr lang="ru-RU" i="1" dirty="0" err="1"/>
              <a:t>Melnyk</a:t>
            </a:r>
            <a:r>
              <a:rPr lang="ru-RU" i="1" dirty="0"/>
              <a:t> V., </a:t>
            </a:r>
            <a:r>
              <a:rPr lang="ru-RU" i="1" dirty="0" err="1"/>
              <a:t>Lisiecki</a:t>
            </a:r>
            <a:r>
              <a:rPr lang="ru-RU" i="1" dirty="0"/>
              <a:t> M., </a:t>
            </a:r>
            <a:r>
              <a:rPr lang="ru-RU" i="1" dirty="0" err="1"/>
              <a:t>Sagatovicz</a:t>
            </a:r>
            <a:r>
              <a:rPr lang="ru-RU" i="1" dirty="0"/>
              <a:t> S.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50424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818</Words>
  <Application>Microsoft Office PowerPoint</Application>
  <PresentationFormat>Широкоэкранный</PresentationFormat>
  <Paragraphs>71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Звіт про діяльність гуртка  «Стандартизація в області взаємозамінності та метрології» у 2020-2021 н. р.  кафедри НАДІЙНОСТІ ТЕХНІКИ факультету Конструювання та дизайну   </vt:lpstr>
      <vt:lpstr>Керівник гуртка – В. І. Мельник, кандидат економічних наук, доцент кафедри надійності техніки, очільник сектору наукової роботи Польського Дому м. Києва (ФОП в Україні), віце-презес Федерації польських організацій в Україні, Заслужений діяч культури Республіки Польщі. Староста гуртка – К. Пундик , студент магістратури 2 р. н., гр. МОБ-1901 (дослідники) факультету конструювання і дизайну НУБіП України</vt:lpstr>
      <vt:lpstr>Презентация PowerPoint</vt:lpstr>
      <vt:lpstr>Презентация PowerPoint</vt:lpstr>
      <vt:lpstr>За результатами роботи гуртка було підготовано:  </vt:lpstr>
      <vt:lpstr>Пундик Кирило свою доповідь «Надійність і безпека інформаційних систем» (фото 1) (Науковий керівник – Мельник В.І., к.е.н., доц.) представив на пленарному засіданні 75-Ї ВСЕУКРАЇНСЬКОЇ НАУКОВО-ПРАКТИЧНОЇ СТУДЕНТСЬКОЇ ОНЛАЙН-КОНФЕРЕНЦІЇ  «НАУКОВІ ЗДОБУТКИ СТУДЕНТІВ У ДОСЛІДЖЕННЯХ ТЕХНІЧНИХ ТА БІОЕНЕРГЕТИЧНИХ СИСТЕМ ПРИРОДОКОРИСТУВАННЯ: КОНСТРУЮВАННЯ ТА ДИЗАЙН». 01.04.2021 р. https://nubip.edu.ua/node/90101 </vt:lpstr>
      <vt:lpstr>Презентация PowerPoint</vt:lpstr>
      <vt:lpstr>- 1 наукова доповідь, включена до програми Обуховські читання: XYI Міжнародна науково-практична конференція, м. Київ, 30 березня 2021 року: тези конференції. Національний університет біоресурсів і природокористування України. К., 2021. 25 с.  </vt:lpstr>
      <vt:lpstr>      8 наукових доповідей включено до Програми VIII Міжнародної науково-технічної конференції «Крамаровські читання» з нагоди 114-ї річниці від дня народження доктора технічних наук, професора, члена-кореспондента ВАСГНІЛ, віце-президента УАСГН Крамарова Володимира Савовича (1906-1987) 25-26 лют. 2021 р., м. Київ / МОН України, Національний університет біоресурсів і природокористування України. – К.: Видавничий центр НУБіП України, 2021. 26 с.</vt:lpstr>
      <vt:lpstr>       За результатами роботи VIII Міжнародної науково-технічної конференції «Крамаровські читання» за секцією 1. «Надійність і ремонт технічних систем»  у конкурсі студентських доповідей вибороли гуртківці https://nubip.edu.ua/node/90096і: </vt:lpstr>
      <vt:lpstr>      1 наукова доповідь, включена до програми конференції Житомирського аграрного коледжу VІІ Всеукраїнської науково-практичної конференції «Перспективи і тенденції розвитку конструкцій та технічного сервісу сільськогосподарських машин і знарядь»: </vt:lpstr>
      <vt:lpstr>Презентация PowerPoint</vt:lpstr>
      <vt:lpstr>       Програма ІІ Міжнародної науково-практичної конференції «Місця / місце пам’яті в польсько-українському діалозі порозуміння (до 80-х роковин Катинського злочину)» (21 листопада 2020 р.) /Міністерство закордонних справ Республіки Польща, Посольство Республіки Польща в Україні, Федерація польських організацій в Україні, Інститут історії України НАН України. К.: ТОВ «ПРІНТЕКО», 2020. 24 с. https://www.gov.pl/web/ukraina-uk/konferencja-pamiec-pol-ukr-dialog-katyn </vt:lpstr>
      <vt:lpstr>Гуртківці також стали переможцями І етапу Всеукраїнської студентської олімпіади 2020/2021 н. р. з навчальної дисципліни «Економіка технологічних систем»: </vt:lpstr>
      <vt:lpstr>Участь у роботі гуртка надає студентам можливість доступу до цікавих міжнародних програм навчання. Так студент 1 р. н. магістратури ФКД став слухачем вебінару компанії MANN+HUMMEL «Особливості конструкції сучасних фільтрів MANN-FILTER», на підтвердження чого отримав оригінальний сертифікат. </vt:lpstr>
      <vt:lpstr>ДЯКУЮ ЗА УВАГУ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діяльність гуртка  «Стандартизація в області взаємозамінності та метрології»  кафедри НАДІЙНОСТІ ТЕХНІКИ факультету Конструювання та дизайну</dc:title>
  <dc:creator>Игорь</dc:creator>
  <cp:lastModifiedBy>Учетная запись Майкрософт</cp:lastModifiedBy>
  <cp:revision>100</cp:revision>
  <dcterms:created xsi:type="dcterms:W3CDTF">2017-05-09T22:08:07Z</dcterms:created>
  <dcterms:modified xsi:type="dcterms:W3CDTF">2021-05-07T13:32:56Z</dcterms:modified>
</cp:coreProperties>
</file>