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300" r:id="rId4"/>
    <p:sldId id="274" r:id="rId5"/>
    <p:sldId id="283" r:id="rId6"/>
    <p:sldId id="301" r:id="rId7"/>
    <p:sldId id="308" r:id="rId8"/>
    <p:sldId id="309" r:id="rId9"/>
    <p:sldId id="284" r:id="rId10"/>
    <p:sldId id="304" r:id="rId11"/>
    <p:sldId id="299" r:id="rId12"/>
    <p:sldId id="302" r:id="rId13"/>
    <p:sldId id="293" r:id="rId14"/>
    <p:sldId id="303" r:id="rId15"/>
    <p:sldId id="305" r:id="rId16"/>
    <p:sldId id="306" r:id="rId17"/>
    <p:sldId id="307" r:id="rId18"/>
    <p:sldId id="275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E585-258E-495B-AB49-B107B756C85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5BCC6-165A-4FAD-BCA6-0D1B16962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5BCC6-165A-4FAD-BCA6-0D1B1696212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BF5625-D98A-4480-9179-ED7D5A90942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74933"/>
            <a:ext cx="7772400" cy="2746155"/>
          </a:xfrm>
        </p:spPr>
        <p:txBody>
          <a:bodyPr>
            <a:normAutofit fontScale="90000"/>
          </a:bodyPr>
          <a:lstStyle/>
          <a:p>
            <a:r>
              <a:rPr lang="uk-UA" sz="8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 роботу наукового студентського гуртка</a:t>
            </a:r>
            <a:b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«Надійність технологічних систем»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820472" cy="216024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Підготував староста гуртка,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 магістратури  факультету КД                            Рубанка А.В.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Керівник:	</a:t>
            </a:r>
          </a:p>
          <a:p>
            <a:pPr algn="just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					           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Новицький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 – 2021 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1520" y="11663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Національний університет біоресурсів і природокористування України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Факультет конструювання та дизайну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надійності техніки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578" y="5534561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Сорго звичайне: а- загальний вид рослини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 - зерно рослини.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upload.wikimedia.org/wikipedia/commons/thumb/4/4d/Sorghum_bicolor_Bild0902.jpg/150px-Sorghum_bicolor_Bild09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67240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load.wikimedia.org/wikipedia/commons/thumb/a/a6/Sorgho_Cl_3_J_Weber_%2824001287561%29.jpg/80px-Sorgho_Cl_3_J_Weber_%2824001287561%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7626"/>
            <a:ext cx="3456384" cy="393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0526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Статистичний аналіз посівних площ та валового збору сорго в Україні (2000 – 2019 рр.)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1250" t="25762" r="26164" b="28809"/>
          <a:stretch/>
        </p:blipFill>
        <p:spPr bwMode="auto">
          <a:xfrm>
            <a:off x="395536" y="404664"/>
            <a:ext cx="8064896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5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2"/>
            <a:ext cx="89644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Роздільний спосіб збирання включає в себе: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валкової жатки, яка, скошує масу і вкладає їх у валки. Після підсушування валків до вологості 14-16% проводиться їх підбір і обмолот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Перевага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зазначеного способу полягає в наступному:</a:t>
            </a:r>
          </a:p>
          <a:p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вирівнюванні по вологості маси врожаю при її обмолоті;</a:t>
            </a:r>
          </a:p>
          <a:p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можливості прибирати поля засміченого бур’янами;</a:t>
            </a:r>
          </a:p>
          <a:p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 більш чистому зерні після його очищення в комбайні;</a:t>
            </a:r>
          </a:p>
          <a:p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 відсутності необхідності в додатковому просушування насіння на стаціонарному пункті.</a:t>
            </a:r>
          </a:p>
        </p:txBody>
      </p:sp>
    </p:spTree>
    <p:extLst>
      <p:ext uri="{BB962C8B-B14F-4D97-AF65-F5344CB8AC3E}">
        <p14:creationId xmlns:p14="http://schemas.microsoft.com/office/powerpoint/2010/main" val="344839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Пряме комбайнування включає в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</a:p>
          <a:p>
            <a:pPr algn="just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скошування з одночасним обмолотом зернозбиральним комбайном за один його прохід. </a:t>
            </a: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Зазначений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спосіб застосовується, в тих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випадках: </a:t>
            </a: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 на полі відсутні сміттєві рослини; </a:t>
            </a:r>
          </a:p>
          <a:p>
            <a:pPr lvl="0" algn="just"/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сприятливій погоді і вирівнюванні культури по висоті. </a:t>
            </a:r>
          </a:p>
          <a:p>
            <a:pPr algn="just"/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переваги прямого комбайнування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можливість провести збирання за одну операцію, з мінімальними витратами на її проведення.</a:t>
            </a:r>
          </a:p>
        </p:txBody>
      </p:sp>
    </p:spTree>
    <p:extLst>
      <p:ext uri="{BB962C8B-B14F-4D97-AF65-F5344CB8AC3E}">
        <p14:creationId xmlns:p14="http://schemas.microsoft.com/office/powerpoint/2010/main" val="16850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r="15879"/>
          <a:stretch/>
        </p:blipFill>
        <p:spPr bwMode="auto">
          <a:xfrm>
            <a:off x="395536" y="260648"/>
            <a:ext cx="8352928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39699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дослідного 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соргозбирального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комбайна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uk-UA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подаючий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транспортер, 2 – ріжучий транспортер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– прямоточна виносна молотильна камера, 4 – самохідне шасі Т-16М, 5 – транспортер скошених рослин, 6 – тракторний причеп 2ПТС-4.</a:t>
            </a:r>
          </a:p>
        </p:txBody>
      </p:sp>
    </p:spTree>
    <p:extLst>
      <p:ext uri="{BB962C8B-B14F-4D97-AF65-F5344CB8AC3E}">
        <p14:creationId xmlns:p14="http://schemas.microsoft.com/office/powerpoint/2010/main" val="45969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47345"/>
            <a:ext cx="6408711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8783" y="5479793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Характерні робочі положення виконавців при виконанні операцій технічного обслуговування і ремонту машин.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023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наліз властивостей і показників ремонтопридатності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атки комбайна </a:t>
            </a:r>
            <a:endParaRPr lang="uk-U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4" t="45620" r="44813" b="46854"/>
          <a:stretch/>
        </p:blipFill>
        <p:spPr bwMode="auto">
          <a:xfrm>
            <a:off x="1619672" y="1484784"/>
            <a:ext cx="5058091" cy="183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547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Доступність, згідно ГОСТ 21623-76, оцінюється коефіцієнтом доступності: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15616" y="3933056"/>
                <a:ext cx="7632848" cy="1841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800" i="0">
                            <a:solidFill>
                              <a:srgbClr val="0070C0"/>
                            </a:solidFill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uk-UA" sz="2800" i="0">
                            <a:solidFill>
                              <a:srgbClr val="0070C0"/>
                            </a:solidFill>
                            <a:latin typeface="Cambria Math"/>
                          </a:rPr>
                          <m:t>осн 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– трудомісткості виконання основної роботи;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800" i="0">
                            <a:solidFill>
                              <a:srgbClr val="0070C0"/>
                            </a:solidFill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uk-UA" sz="2800" i="0">
                            <a:solidFill>
                              <a:srgbClr val="0070C0"/>
                            </a:solidFill>
                            <a:latin typeface="Cambria Math"/>
                          </a:rPr>
                          <m:t>доп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– трудомісткості виконання додаткової (допоміжної) роботи.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33056"/>
                <a:ext cx="7632848" cy="1841081"/>
              </a:xfrm>
              <a:prstGeom prst="rect">
                <a:avLst/>
              </a:prstGeom>
              <a:blipFill rotWithShape="1">
                <a:blip r:embed="rId4"/>
                <a:stretch>
                  <a:fillRect l="-1597" t="-3311" b="-827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2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4000502"/>
                <a:ext cx="8640960" cy="14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uk-UA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осн 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– трудомісткості виконання основної роботи;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uk-UA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доп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– трудомісткості виконання додаткової (допоміжної) роботи.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0502"/>
                <a:ext cx="8640960" cy="1410194"/>
              </a:xfrm>
              <a:prstGeom prst="rect">
                <a:avLst/>
              </a:prstGeom>
              <a:blipFill rotWithShape="1">
                <a:blip r:embed="rId2"/>
                <a:stretch>
                  <a:fillRect l="-1410" t="-4310" b="-107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8" t="48192" r="48170" b="45313"/>
          <a:stretch/>
        </p:blipFill>
        <p:spPr bwMode="auto">
          <a:xfrm>
            <a:off x="1212077" y="1978925"/>
            <a:ext cx="5531623" cy="202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Показник експлуатаційної технологічності – 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легкозйомність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може бути оцінений 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коефіціентом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легкозйомності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516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6" cy="1728192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роботи гуртка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«Надійність технологічних систем» 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2021-2022 н. р.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Підготувати членів гуртка до участі в предметних олімпіадах.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Підготовка доповідей на науково-практичні конференції студентів.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та написання статей до науково-практичних журналів.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магістрів до захисту магістерських     робіт та дипломних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до участі в Міжнародних, Всеукраїнських та галузевих виставках, підготовка до участі в семінарах.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Написання статей за результатами проведених досліджень.</a:t>
            </a:r>
          </a:p>
          <a:p>
            <a:pPr marL="457200" indent="-457200" algn="just"/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08012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>
                <a:solidFill>
                  <a:srgbClr val="0070C0"/>
                </a:solidFill>
              </a:rPr>
              <a:t/>
            </a:r>
            <a:br>
              <a:rPr lang="uk-UA" sz="3600" b="1" dirty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Дякую за увагу 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endParaRPr lang="ru-RU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83568" y="3847657"/>
            <a:ext cx="77768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solidFill>
                  <a:srgbClr val="0070C0"/>
                </a:solidFill>
              </a:rPr>
              <a:t>Гурток: «Надійність технологічних систем»</a:t>
            </a:r>
            <a:endParaRPr lang="ru-RU" sz="2400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771800" y="1268760"/>
            <a:ext cx="36004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України</a:t>
            </a:r>
            <a:endParaRPr lang="ru-RU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771800" y="2114656"/>
            <a:ext cx="36004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Факультет </a:t>
            </a:r>
            <a:r>
              <a:rPr lang="uk-UA" b="1" dirty="0" err="1" smtClean="0">
                <a:ln w="11430"/>
                <a:solidFill>
                  <a:srgbClr val="0070C0"/>
                </a:solidFill>
              </a:rPr>
              <a:t>КД</a:t>
            </a:r>
            <a:r>
              <a:rPr lang="uk-UA" b="1" dirty="0" smtClean="0">
                <a:ln w="11430"/>
                <a:solidFill>
                  <a:srgbClr val="0070C0"/>
                </a:solidFill>
              </a:rPr>
              <a:t>, факультет МТ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1943708" y="2960948"/>
            <a:ext cx="525658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Кафедра: «Надійності техніки»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879812" y="4707248"/>
            <a:ext cx="3384376" cy="509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Члени гуртка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55576" y="5517232"/>
            <a:ext cx="3384376" cy="69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Студенти ОР «Бакалавр» факультету КД і МТФ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932040" y="5517232"/>
            <a:ext cx="3312368" cy="69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Студенти ОР «Магістр» факультету КД і МТФ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6" name="Стрілка вниз 15"/>
          <p:cNvSpPr/>
          <p:nvPr/>
        </p:nvSpPr>
        <p:spPr>
          <a:xfrm>
            <a:off x="4329684" y="1772816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ілка вниз 16"/>
          <p:cNvSpPr/>
          <p:nvPr/>
        </p:nvSpPr>
        <p:spPr>
          <a:xfrm>
            <a:off x="4329684" y="3465003"/>
            <a:ext cx="484632" cy="38265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ілка вниз 17"/>
          <p:cNvSpPr/>
          <p:nvPr/>
        </p:nvSpPr>
        <p:spPr>
          <a:xfrm>
            <a:off x="4314423" y="2619108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ілка вниз 18"/>
          <p:cNvSpPr/>
          <p:nvPr/>
        </p:nvSpPr>
        <p:spPr>
          <a:xfrm>
            <a:off x="4314423" y="4354234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ілка вниз 19"/>
          <p:cNvSpPr/>
          <p:nvPr/>
        </p:nvSpPr>
        <p:spPr>
          <a:xfrm>
            <a:off x="5220072" y="5216835"/>
            <a:ext cx="792088" cy="300397"/>
          </a:xfrm>
          <a:prstGeom prst="downArrow">
            <a:avLst>
              <a:gd name="adj1" fmla="val 50000"/>
              <a:gd name="adj2" fmla="val 6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ілка вниз 20"/>
          <p:cNvSpPr/>
          <p:nvPr/>
        </p:nvSpPr>
        <p:spPr>
          <a:xfrm>
            <a:off x="2987824" y="5219036"/>
            <a:ext cx="792088" cy="300397"/>
          </a:xfrm>
          <a:prstGeom prst="downArrow">
            <a:avLst>
              <a:gd name="adj1" fmla="val 50000"/>
              <a:gd name="adj2" fmla="val 6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Напрямки діяльності гуртка «Надійність технологічних систем»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питань історії розвитку надійності техніки;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вивчення актуальних проблем теорії та практики підвищенні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якості та конкурентоспроможності вітчизняної машинобудівної продукції;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вирішення питань забезпечення надійності технологічних систем галузевого машинобудування;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та забезпечення надійності технологічних систем у тваринництві, рослинництві, лісовому комплексі; </a:t>
            </a:r>
          </a:p>
          <a:p>
            <a:pPr algn="just">
              <a:buFontTx/>
              <a:buChar char="-"/>
            </a:pP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та забезпечення надійності технологічних систем 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технічного сервісу; 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 розрахунку і забезпечення надійності 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технологічних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 галузевого машинобудування.</a:t>
            </a:r>
          </a:p>
          <a:p>
            <a:pPr algn="just">
              <a:buFontTx/>
              <a:buChar char="-"/>
            </a:pPr>
            <a:endParaRPr lang="uk-UA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 роботи гуртка «Надійність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технологічних систем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за 2020-2021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тексту 2"/>
          <p:cNvSpPr txBox="1">
            <a:spLocks/>
          </p:cNvSpPr>
          <p:nvPr/>
        </p:nvSpPr>
        <p:spPr>
          <a:xfrm>
            <a:off x="0" y="1700808"/>
            <a:ext cx="9143999" cy="5993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Досягнуті результати роботи гуртка: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кількість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тез доповідей членів гуртка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виступів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- учасників гуртка в семінарах, конференціях тощо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участь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– учасників гуртка в конференціях: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Міжнародних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науково-практичних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Всеукраїнських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наукових студентських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забезпечення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 Web-сторінки гуртка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забезпечена -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https://nubip.edu.ua/node/69635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9" y="0"/>
            <a:ext cx="902888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endParaRPr lang="ru-RU" sz="2000" dirty="0" smtClean="0"/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Доповіді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студентів студентів‒членів наукового студентського гуртка «Надійність технологічних систем» на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конференціях і семінарах за 2020-2021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Програма VII Міжнародної науково-технічної конференції 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Крамаровські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читання» з нагоди 114-ї річниці від дня народження доктора технічних наук, професора, члена-кореспондента ВАСГНІЛ, віце-президента УАСГН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Крамарова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В. С. (1906-1987) 25-26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лют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2021 р., м. Київ / МОН України,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України, ННЦ «ІМЕСГ» НААН. К.: Видавничий центр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України, 2020. 26 с.</a:t>
            </a:r>
          </a:p>
          <a:p>
            <a:pPr marL="457200" indent="-457200" algn="just">
              <a:buFontTx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Програма Міжнародної науково-практичної конференції студентів, аспірантів та молодих вчених «ЕКСПЛУАТАЦІЙНА ТА СЕРВІСНА ІНЖЕНЕРІЯ» 15-16 жовтня 2020 року, м. Харків. 27 с.  </a:t>
            </a:r>
          </a:p>
          <a:p>
            <a:pPr marL="457200" lvl="0" indent="-457200" algn="just">
              <a:buAutoNum type="arabicPeriod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Програма Міжнародної науково-практична конференція «Підвищення надійності машин і обладнання.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», 14-16 квітня 2021 р. м. Кропивницький:  ЦНТУ, 2021 р. </a:t>
            </a: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Програма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75-ї Всеукраїнської науково-практичної студентської конференції «Наукові здобутки студентів у дослідженнях технічних та біоенергетичних систем природокористування: конструювання та дизайн». 1-2 квітня 2021 р. Київ, 2021. 22 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dirty="0" smtClean="0"/>
              <a:t>5. Програма </a:t>
            </a:r>
            <a:r>
              <a:rPr lang="ru-RU" sz="2400" dirty="0"/>
              <a:t>V</a:t>
            </a:r>
            <a:r>
              <a:rPr lang="uk-UA" sz="2400" dirty="0"/>
              <a:t> Всеукраїнського конкурсу студентських </a:t>
            </a:r>
            <a:r>
              <a:rPr lang="uk-UA" sz="2400" dirty="0" err="1"/>
              <a:t>проєктів</a:t>
            </a:r>
            <a:r>
              <a:rPr lang="uk-UA" sz="2400" dirty="0"/>
              <a:t> «Від ідеї до успіху», організатори Національний університет біоресурсів і природокористування України, факультет аграрного менеджменту, кафедра виробничого та інвестиційного </a:t>
            </a:r>
            <a:r>
              <a:rPr lang="uk-UA" sz="2400" dirty="0" smtClean="0"/>
              <a:t>менеджменту.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2021. 22 с.</a:t>
            </a:r>
          </a:p>
          <a:p>
            <a:pPr lvl="0"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9327" t="30500" r="20032" b="6506"/>
          <a:stretch/>
        </p:blipFill>
        <p:spPr bwMode="auto">
          <a:xfrm>
            <a:off x="0" y="0"/>
            <a:ext cx="5580112" cy="364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1090" t="21948" r="7212" b="5080"/>
          <a:stretch/>
        </p:blipFill>
        <p:spPr bwMode="auto">
          <a:xfrm>
            <a:off x="3707904" y="3250569"/>
            <a:ext cx="5291945" cy="3553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2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ій\Desktop\Стартап Рубанка А.В.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" y="188640"/>
            <a:ext cx="509340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ій\Desktop\Стартап Рубанка А. - керівник Новицький А. 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971430" cy="35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68849"/>
            <a:ext cx="91440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НАЦІОНАЛЬНИЙ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УНІВЕРСИТЕТ БІОРЕСУРСІВ І ПРИРОДОКОРИСТУВАННЯ УКРАЇНИ </a:t>
            </a:r>
          </a:p>
          <a:p>
            <a:pPr indent="449263" algn="ctr">
              <a:defRPr/>
            </a:pP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ru-RU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r" eaLnBrk="0" hangingPunct="0">
              <a:defRPr/>
            </a:pP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uk-U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НАУКОВА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>
              <a:defRPr/>
            </a:pPr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АНАЛІЗ ВИРОБНИЦТВА СОРГО В УКРАЇНІ: ХАРАКТЕРИСТИКА КУЛЬТУРИ, ПОСІВНІ ПЛОЩІ, ВРОЖАЙНІСТЬ, ТЕХНОЛОГІЇ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ЗБИРАННЯ»</a:t>
            </a:r>
          </a:p>
          <a:p>
            <a:pPr indent="449263" algn="ctr" eaLnBrk="0" hangingPunct="0">
              <a:defRPr/>
            </a:pPr>
            <a:endParaRPr lang="ru-RU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defRPr/>
            </a:pPr>
            <a:endParaRPr lang="uk-U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515778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 eaLnBrk="0" hangingPunct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Виконав, студент магістратури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убанка А.В.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доц.,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Новицький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1169</TotalTime>
  <Words>723</Words>
  <Application>Microsoft Office PowerPoint</Application>
  <PresentationFormat>Экран (4:3)</PresentationFormat>
  <Paragraphs>101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Виконавча</vt:lpstr>
      <vt:lpstr>Звіт про роботу наукового студентського гуртка «Надійність технологічних систем»</vt:lpstr>
      <vt:lpstr>Структура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План роботи гуртка    «Надійність технологічних систем»  на 2021-2022 н. р.</vt:lpstr>
      <vt:lpstr>   Дякую за увагу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Андрій</cp:lastModifiedBy>
  <cp:revision>170</cp:revision>
  <dcterms:created xsi:type="dcterms:W3CDTF">2012-05-19T12:43:06Z</dcterms:created>
  <dcterms:modified xsi:type="dcterms:W3CDTF">2021-05-11T08:34:32Z</dcterms:modified>
</cp:coreProperties>
</file>