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257" r:id="rId3"/>
    <p:sldId id="300" r:id="rId4"/>
    <p:sldId id="274" r:id="rId5"/>
    <p:sldId id="283" r:id="rId6"/>
    <p:sldId id="301" r:id="rId7"/>
    <p:sldId id="284" r:id="rId8"/>
    <p:sldId id="304" r:id="rId9"/>
    <p:sldId id="299" r:id="rId10"/>
    <p:sldId id="302" r:id="rId11"/>
    <p:sldId id="293" r:id="rId12"/>
    <p:sldId id="303" r:id="rId13"/>
    <p:sldId id="305" r:id="rId14"/>
    <p:sldId id="306" r:id="rId15"/>
    <p:sldId id="307" r:id="rId16"/>
    <p:sldId id="275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385" autoAdjust="0"/>
  </p:normalViewPr>
  <p:slideViewPr>
    <p:cSldViewPr>
      <p:cViewPr>
        <p:scale>
          <a:sx n="64" d="100"/>
          <a:sy n="64" d="100"/>
        </p:scale>
        <p:origin x="-2358" y="-10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FE585-258E-495B-AB49-B107B756C857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5BCC6-165A-4FAD-BCA6-0D1B169621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372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5BCC6-165A-4FAD-BCA6-0D1B1696212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09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BF5625-D98A-4480-9179-ED7D5A90942C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474933"/>
            <a:ext cx="7772400" cy="2746155"/>
          </a:xfrm>
        </p:spPr>
        <p:txBody>
          <a:bodyPr>
            <a:normAutofit fontScale="90000"/>
          </a:bodyPr>
          <a:lstStyle/>
          <a:p>
            <a:r>
              <a:rPr lang="uk-UA" sz="8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uk-UA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 роботу наукового студентського гуртка</a:t>
            </a:r>
            <a:br>
              <a:rPr lang="uk-UA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«Надійність технологічних систем»</a:t>
            </a:r>
            <a:endParaRPr lang="ru-RU" sz="2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23528" y="4365104"/>
            <a:ext cx="8820472" cy="2160240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Підготував староста гуртка,</a:t>
            </a:r>
          </a:p>
          <a:p>
            <a:pPr algn="just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студент магістратури  факультету КД                           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ьомако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 М.</a:t>
            </a:r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Керівник:	</a:t>
            </a:r>
          </a:p>
          <a:p>
            <a:pPr algn="just"/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к.т.н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доцент					           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Новицький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А.В.</a:t>
            </a:r>
          </a:p>
          <a:p>
            <a:pPr algn="just"/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uk-UA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 – 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51520" y="116632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Національний університет біоресурсів і природокористування України</a:t>
            </a:r>
          </a:p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Факультет конструювання та дизайну</a:t>
            </a:r>
          </a:p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Кафедра надійності техніки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9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6166"/>
            <a:ext cx="7488832" cy="53320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6093296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розподілу діаметрів золотника та отвори корпусу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395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82" y="548680"/>
            <a:ext cx="4952668" cy="2941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3" y="3275436"/>
            <a:ext cx="4952668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87857"/>
            <a:ext cx="6263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З'єднання деталей золотникової пари</a:t>
            </a:r>
            <a:endParaRPr lang="uk-UA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31731" y="2019672"/>
            <a:ext cx="38061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статистично досліджуваної партії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відновлених при знеособленому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ремонті; </a:t>
            </a:r>
          </a:p>
          <a:p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гідророзподільника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з'єднання, </a:t>
            </a:r>
            <a:r>
              <a:rPr lang="uk-UA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відновлених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необезособленому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ремонті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30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98" y="620688"/>
            <a:ext cx="4266699" cy="23169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238299" y="1363674"/>
            <a:ext cx="35967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Золотник </a:t>
            </a:r>
            <a:endParaRPr lang="uk-UA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гідророзподільника</a:t>
            </a:r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Р-75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13" y="2963488"/>
            <a:ext cx="4001363" cy="378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860032" y="3861048"/>
            <a:ext cx="36736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</a:t>
            </a:r>
          </a:p>
          <a:p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гідророзподільника</a:t>
            </a: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Р-75</a:t>
            </a:r>
            <a:endParaRPr lang="uk-UA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398" y="-3916"/>
            <a:ext cx="79123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Схеми вимірювання </a:t>
            </a:r>
            <a:r>
              <a:rPr lang="uk-UA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гідророзподільника</a:t>
            </a: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Р-75</a:t>
            </a:r>
            <a:endParaRPr lang="uk-UA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95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48" y="188640"/>
            <a:ext cx="7920880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31640" y="5733256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</a:t>
            </a: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максимальних зношування пасків золотників </a:t>
            </a:r>
            <a:r>
              <a:rPr lang="uk-UA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гідророзподільників</a:t>
            </a:r>
            <a:endParaRPr lang="uk-UA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058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560840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5831964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</a:t>
            </a: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максимального зношування пасків отворів корпусів </a:t>
            </a:r>
            <a:r>
              <a:rPr lang="uk-UA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гідророзподільників</a:t>
            </a:r>
            <a:endParaRPr lang="uk-UA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02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7693"/>
            <a:ext cx="89644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ВИСНОВКИ</a:t>
            </a:r>
            <a:endParaRPr lang="ru-RU" dirty="0">
              <a:solidFill>
                <a:srgbClr val="C00000"/>
              </a:solidFill>
            </a:endParaRPr>
          </a:p>
          <a:p>
            <a:pPr lvl="0" algn="just"/>
            <a:r>
              <a:rPr lang="uk-UA" dirty="0" smtClean="0"/>
              <a:t>1</a:t>
            </a:r>
            <a:r>
              <a:rPr lang="uk-UA" dirty="0" smtClean="0">
                <a:solidFill>
                  <a:srgbClr val="0070C0"/>
                </a:solidFill>
              </a:rPr>
              <a:t>. Аналіз </a:t>
            </a:r>
            <a:r>
              <a:rPr lang="uk-UA" dirty="0">
                <a:solidFill>
                  <a:srgbClr val="0070C0"/>
                </a:solidFill>
              </a:rPr>
              <a:t>мікрометричних даних показав, що ресурс гідравлічного розподільника обмежений низькою зносостійкістю деталей з’єднання «золотник – корпус». </a:t>
            </a:r>
            <a:endParaRPr lang="ru-RU" dirty="0">
              <a:solidFill>
                <a:srgbClr val="0070C0"/>
              </a:solidFill>
            </a:endParaRPr>
          </a:p>
          <a:p>
            <a:pPr lvl="0" algn="just"/>
            <a:r>
              <a:rPr lang="uk-UA" dirty="0" smtClean="0">
                <a:solidFill>
                  <a:srgbClr val="0070C0"/>
                </a:solidFill>
              </a:rPr>
              <a:t>2. Встановлено</a:t>
            </a:r>
            <a:r>
              <a:rPr lang="uk-UA" dirty="0">
                <a:solidFill>
                  <a:srgbClr val="0070C0"/>
                </a:solidFill>
              </a:rPr>
              <a:t>, що ­не більше 34% з'єднань можна відновити методом повторного монтажу, решта 66 % необхідно відновити шляхом нанесення шару металевого ­покриття. Товщина нанесеного шару повинна бути компенсована: припусками на видалення слідів зносу та виправлення геометричної форми золотника та отворів корпусу. Встановлено, що для з'єднання з максимальним зносом - 0,091 мм на діаметр отвору корпусу необхідно нанести шар товщиною 0,145 мм, з мінімальним зносом - 0,021 мм шар товщиною 0,040 мм .­</a:t>
            </a:r>
            <a:endParaRPr lang="ru-RU" dirty="0">
              <a:solidFill>
                <a:srgbClr val="0070C0"/>
              </a:solidFill>
            </a:endParaRPr>
          </a:p>
          <a:p>
            <a:pPr lvl="0" algn="just"/>
            <a:r>
              <a:rPr lang="uk-UA" dirty="0" smtClean="0">
                <a:solidFill>
                  <a:srgbClr val="0070C0"/>
                </a:solidFill>
              </a:rPr>
              <a:t>3.При </a:t>
            </a:r>
            <a:r>
              <a:rPr lang="uk-UA" dirty="0">
                <a:solidFill>
                  <a:srgbClr val="0070C0"/>
                </a:solidFill>
              </a:rPr>
              <a:t>дослідженні умов взаємодії робочих поверхонь частини вузла ­тертя «золотник – корпус» </a:t>
            </a:r>
            <a:r>
              <a:rPr lang="uk-UA" dirty="0" err="1">
                <a:solidFill>
                  <a:srgbClr val="0070C0"/>
                </a:solidFill>
              </a:rPr>
              <a:t>гідророзподільника</a:t>
            </a:r>
            <a:r>
              <a:rPr lang="uk-UA" dirty="0">
                <a:solidFill>
                  <a:srgbClr val="0070C0"/>
                </a:solidFill>
              </a:rPr>
              <a:t> встановлено, що підвищити його зносостійкість можна шляхом зменшення коефіцієнта зовнішнього тертя, підвищення </a:t>
            </a:r>
            <a:r>
              <a:rPr lang="uk-UA" dirty="0" err="1">
                <a:solidFill>
                  <a:srgbClr val="0070C0"/>
                </a:solidFill>
              </a:rPr>
              <a:t>міцнісних</a:t>
            </a:r>
            <a:r>
              <a:rPr lang="uk-UA" dirty="0">
                <a:solidFill>
                  <a:srgbClr val="0070C0"/>
                </a:solidFill>
              </a:rPr>
              <a:t> властивостей поверхні матеріалу отвору, а також зменшення шорсткості за комплексним параметром ­.</a:t>
            </a:r>
            <a:endParaRPr lang="ru-RU" dirty="0">
              <a:solidFill>
                <a:srgbClr val="0070C0"/>
              </a:solidFill>
            </a:endParaRPr>
          </a:p>
          <a:p>
            <a:pPr lvl="0" algn="just"/>
            <a:r>
              <a:rPr lang="uk-UA" dirty="0" smtClean="0">
                <a:solidFill>
                  <a:srgbClr val="0070C0"/>
                </a:solidFill>
              </a:rPr>
              <a:t>4. Встановлено </a:t>
            </a:r>
            <a:r>
              <a:rPr lang="uk-UA" dirty="0">
                <a:solidFill>
                  <a:srgbClr val="0070C0"/>
                </a:solidFill>
              </a:rPr>
              <a:t>критерій обладнання режимів ЕІН для різних електродів. При цьому використання обертового електрода ­збільшує швидкість нанесення на покриття в 1,5 - 2,5 рази, а товщину покриття до трьох разів. </a:t>
            </a:r>
            <a:endParaRPr lang="uk-UA" dirty="0" smtClean="0">
              <a:solidFill>
                <a:srgbClr val="0070C0"/>
              </a:solidFill>
            </a:endParaRPr>
          </a:p>
          <a:p>
            <a:pPr lvl="0" algn="just"/>
            <a:r>
              <a:rPr lang="uk-UA" dirty="0" smtClean="0">
                <a:solidFill>
                  <a:srgbClr val="0070C0"/>
                </a:solidFill>
              </a:rPr>
              <a:t>5. За </a:t>
            </a:r>
            <a:r>
              <a:rPr lang="uk-UA" dirty="0">
                <a:solidFill>
                  <a:srgbClr val="0070C0"/>
                </a:solidFill>
              </a:rPr>
              <a:t>результатами експлуатаційних випробувань середній ресурс </a:t>
            </a:r>
            <a:r>
              <a:rPr lang="uk-UA" dirty="0" smtClean="0">
                <a:solidFill>
                  <a:srgbClr val="0070C0"/>
                </a:solidFill>
              </a:rPr>
              <a:t>­</a:t>
            </a:r>
            <a:r>
              <a:rPr lang="uk-UA" dirty="0">
                <a:solidFill>
                  <a:srgbClr val="0070C0"/>
                </a:solidFill>
              </a:rPr>
              <a:t>гідро розподільників з відновленими EIН отворами корпусів склав 6470 годин (нижня довірча межа 6240 годин, верхня 6985 годин), що на 67% вище ресурсу серійних агрегатів.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69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9036496" cy="1512168"/>
          </a:xfrm>
        </p:spPr>
        <p:txBody>
          <a:bodyPr/>
          <a:lstStyle/>
          <a:p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роботи гуртка</a:t>
            </a:r>
            <a:b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«Надійність технологічних систем» </a:t>
            </a:r>
            <a:b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2021-2022 н. р.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8901" y="1700808"/>
            <a:ext cx="9144000" cy="4797152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AutoNum type="arabicPeriod"/>
            </a:pP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Підготувати 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членів студентського наукового 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гуртка до участі в предметних олімпіадах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Підготовка студентів до участі в конкурсі наукових студентських робіт.</a:t>
            </a:r>
            <a:endParaRPr lang="uk-UA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Підготовка доповідей на науково-практичні конференції студентів.</a:t>
            </a:r>
          </a:p>
          <a:p>
            <a:pPr marL="457200" indent="-457200" algn="just">
              <a:buAutoNum type="arabicPeriod"/>
            </a:pP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Підготовка та написання статей до науково-практичних журналів.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Підготовка 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студентів 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 захисту </a:t>
            </a:r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кваліфікаційних магістерських робіт та кваліфікаційних 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бакалаврських </a:t>
            </a:r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робіт.</a:t>
            </a:r>
            <a:endParaRPr lang="uk-UA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Підготовка до участі в Міжнародних, Всеукраїнських та галузевих 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конференціях, семінарах, виставках.</a:t>
            </a:r>
            <a:endParaRPr lang="uk-UA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2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080120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070C0"/>
                </a:solidFill>
              </a:rPr>
              <a:t/>
            </a:r>
            <a:br>
              <a:rPr lang="uk-UA" sz="3600" b="1" dirty="0" smtClean="0">
                <a:solidFill>
                  <a:srgbClr val="0070C0"/>
                </a:solidFill>
              </a:rPr>
            </a:br>
            <a:r>
              <a:rPr lang="uk-UA" sz="3600" b="1" dirty="0">
                <a:solidFill>
                  <a:srgbClr val="0070C0"/>
                </a:solidFill>
              </a:rPr>
              <a:t/>
            </a:r>
            <a:br>
              <a:rPr lang="uk-UA" sz="3600" b="1" dirty="0">
                <a:solidFill>
                  <a:srgbClr val="0070C0"/>
                </a:solidFill>
              </a:rPr>
            </a:br>
            <a:r>
              <a:rPr lang="uk-UA" sz="3600" b="1" dirty="0" smtClean="0">
                <a:solidFill>
                  <a:srgbClr val="0070C0"/>
                </a:solidFill>
              </a:rPr>
              <a:t/>
            </a:r>
            <a:br>
              <a:rPr lang="uk-UA" sz="3600" b="1" dirty="0" smtClean="0">
                <a:solidFill>
                  <a:srgbClr val="0070C0"/>
                </a:solidFill>
              </a:rPr>
            </a:br>
            <a:r>
              <a:rPr lang="uk-UA" sz="3600" b="1" dirty="0" smtClean="0">
                <a:solidFill>
                  <a:srgbClr val="0070C0"/>
                </a:solidFill>
              </a:rPr>
              <a:t>Дякую за увагу !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2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</a:t>
            </a:r>
            <a:endParaRPr lang="ru-RU" b="1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83568" y="3847657"/>
            <a:ext cx="777686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 w="11430"/>
                <a:solidFill>
                  <a:srgbClr val="0070C0"/>
                </a:solidFill>
              </a:rPr>
              <a:t>Гурток: «Надійність технологічних систем»</a:t>
            </a:r>
            <a:endParaRPr lang="ru-RU" sz="2400" b="1" dirty="0">
              <a:ln w="11430"/>
              <a:solidFill>
                <a:srgbClr val="0070C0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771800" y="1268760"/>
            <a:ext cx="36004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НУБіП</a:t>
            </a:r>
            <a:r>
              <a:rPr lang="uk-UA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України</a:t>
            </a:r>
            <a:endParaRPr lang="ru-RU" sz="2400" b="1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2771800" y="2114656"/>
            <a:ext cx="36004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solidFill>
                  <a:srgbClr val="0070C0"/>
                </a:solidFill>
              </a:rPr>
              <a:t>Факультет </a:t>
            </a:r>
            <a:r>
              <a:rPr lang="uk-UA" b="1" dirty="0" err="1" smtClean="0">
                <a:ln w="11430"/>
                <a:solidFill>
                  <a:srgbClr val="0070C0"/>
                </a:solidFill>
              </a:rPr>
              <a:t>КД</a:t>
            </a:r>
            <a:r>
              <a:rPr lang="uk-UA" b="1" dirty="0" smtClean="0">
                <a:ln w="11430"/>
                <a:solidFill>
                  <a:srgbClr val="0070C0"/>
                </a:solidFill>
              </a:rPr>
              <a:t>, факультет МТ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1943708" y="2960948"/>
            <a:ext cx="525658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solidFill>
                  <a:srgbClr val="0070C0"/>
                </a:solidFill>
              </a:rPr>
              <a:t>Кафедра: «Надійності техніки»</a:t>
            </a:r>
            <a:endParaRPr lang="ru-RU" b="1" dirty="0">
              <a:ln w="11430"/>
              <a:solidFill>
                <a:srgbClr val="0070C0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2879812" y="4707248"/>
            <a:ext cx="3384376" cy="5095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solidFill>
                  <a:srgbClr val="0070C0"/>
                </a:solidFill>
              </a:rPr>
              <a:t>Члени гуртка</a:t>
            </a:r>
            <a:endParaRPr lang="ru-RU" b="1" dirty="0">
              <a:ln w="11430"/>
              <a:solidFill>
                <a:srgbClr val="0070C0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755576" y="5517232"/>
            <a:ext cx="3384376" cy="6978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solidFill>
                  <a:srgbClr val="0070C0"/>
                </a:solidFill>
              </a:rPr>
              <a:t>Студенти ОР «Бакалавр» факультету КД і МТФ</a:t>
            </a:r>
            <a:endParaRPr lang="ru-RU" b="1" dirty="0">
              <a:ln w="11430"/>
              <a:solidFill>
                <a:srgbClr val="0070C0"/>
              </a:solidFill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4932040" y="5517232"/>
            <a:ext cx="3312368" cy="6978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solidFill>
                  <a:srgbClr val="0070C0"/>
                </a:solidFill>
              </a:rPr>
              <a:t>Студенти ОР «Магістр» факультету КД і МТФ</a:t>
            </a:r>
            <a:endParaRPr lang="ru-RU" b="1" dirty="0">
              <a:ln w="11430"/>
              <a:solidFill>
                <a:srgbClr val="0070C0"/>
              </a:solidFill>
            </a:endParaRPr>
          </a:p>
        </p:txBody>
      </p:sp>
      <p:sp>
        <p:nvSpPr>
          <p:cNvPr id="16" name="Стрілка вниз 15"/>
          <p:cNvSpPr/>
          <p:nvPr/>
        </p:nvSpPr>
        <p:spPr>
          <a:xfrm>
            <a:off x="4329684" y="1772816"/>
            <a:ext cx="484632" cy="34184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ілка вниз 16"/>
          <p:cNvSpPr/>
          <p:nvPr/>
        </p:nvSpPr>
        <p:spPr>
          <a:xfrm>
            <a:off x="4329684" y="3465003"/>
            <a:ext cx="484632" cy="38265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ілка вниз 17"/>
          <p:cNvSpPr/>
          <p:nvPr/>
        </p:nvSpPr>
        <p:spPr>
          <a:xfrm>
            <a:off x="4314423" y="2619108"/>
            <a:ext cx="484632" cy="34184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ілка вниз 18"/>
          <p:cNvSpPr/>
          <p:nvPr/>
        </p:nvSpPr>
        <p:spPr>
          <a:xfrm>
            <a:off x="4314423" y="4354234"/>
            <a:ext cx="484632" cy="34184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ілка вниз 19"/>
          <p:cNvSpPr/>
          <p:nvPr/>
        </p:nvSpPr>
        <p:spPr>
          <a:xfrm>
            <a:off x="5220072" y="5216835"/>
            <a:ext cx="792088" cy="300397"/>
          </a:xfrm>
          <a:prstGeom prst="downArrow">
            <a:avLst>
              <a:gd name="adj1" fmla="val 50000"/>
              <a:gd name="adj2" fmla="val 6860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ілка вниз 20"/>
          <p:cNvSpPr/>
          <p:nvPr/>
        </p:nvSpPr>
        <p:spPr>
          <a:xfrm>
            <a:off x="2987824" y="5219036"/>
            <a:ext cx="792088" cy="300397"/>
          </a:xfrm>
          <a:prstGeom prst="downArrow">
            <a:avLst>
              <a:gd name="adj1" fmla="val 50000"/>
              <a:gd name="adj2" fmla="val 6860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11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3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Напрямки діяльності гуртка «Надійність технологічних систем»</a:t>
            </a:r>
          </a:p>
          <a:p>
            <a:pPr marL="0" indent="0" algn="ctr">
              <a:buNone/>
            </a:pPr>
            <a:endParaRPr lang="uk-UA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uk-UA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вивчення питань історії розвитку надійності техніки;</a:t>
            </a:r>
          </a:p>
          <a:p>
            <a:pPr algn="just">
              <a:buFontTx/>
              <a:buChar char="-"/>
            </a:pPr>
            <a:r>
              <a:rPr lang="uk-UA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вивчення актуальних проблем теорії та практики підвищенні </a:t>
            </a:r>
            <a:r>
              <a:rPr lang="uk-UA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якості та конкурентоспроможності вітчизняної машинобудівної продукції;</a:t>
            </a:r>
          </a:p>
          <a:p>
            <a:pPr algn="just">
              <a:buFontTx/>
              <a:buChar char="-"/>
            </a:pPr>
            <a:r>
              <a:rPr lang="uk-UA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вирішення питань забезпечення надійності технологічних систем галузевого машинобудування;</a:t>
            </a:r>
          </a:p>
          <a:p>
            <a:pPr algn="just">
              <a:buFontTx/>
              <a:buChar char="-"/>
            </a:pPr>
            <a:r>
              <a:rPr lang="uk-UA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вивчення та забезпечення надійності технологічних систем у тваринництві, рослинництві, лісовому комплексі; </a:t>
            </a:r>
          </a:p>
          <a:p>
            <a:pPr algn="just">
              <a:buFontTx/>
              <a:buChar char="-"/>
            </a:pPr>
            <a:r>
              <a:rPr lang="uk-UA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вивчення та забезпечення надійності технологічних систем </a:t>
            </a:r>
            <a:r>
              <a:rPr lang="uk-UA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технічного сервісу; </a:t>
            </a:r>
          </a:p>
          <a:p>
            <a:pPr algn="just">
              <a:buFontTx/>
              <a:buChar char="-"/>
            </a:pPr>
            <a:r>
              <a:rPr lang="uk-UA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розробка </a:t>
            </a:r>
            <a:r>
              <a:rPr lang="uk-UA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заходів розрахунку і забезпечення надійності </a:t>
            </a:r>
            <a:r>
              <a:rPr lang="uk-UA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технологічних </a:t>
            </a:r>
            <a:r>
              <a:rPr lang="uk-UA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 галузевого машинобудування.</a:t>
            </a:r>
          </a:p>
          <a:p>
            <a:pPr algn="just">
              <a:buFontTx/>
              <a:buChar char="-"/>
            </a:pPr>
            <a:endParaRPr lang="uk-UA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17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8"/>
            <a:ext cx="8352928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Звіт роботи гуртка «Надійність </a:t>
            </a:r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технологічних систем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 за 2020-2021 </a:t>
            </a:r>
            <a:r>
              <a:rPr lang="uk-UA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Місце для тексту 2"/>
          <p:cNvSpPr txBox="1">
            <a:spLocks/>
          </p:cNvSpPr>
          <p:nvPr/>
        </p:nvSpPr>
        <p:spPr>
          <a:xfrm>
            <a:off x="0" y="1700808"/>
            <a:ext cx="9143999" cy="5993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Досягнуті результати роботи гуртка:</a:t>
            </a:r>
          </a:p>
          <a:p>
            <a:pPr lvl="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кількість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тез доповідей членів гуртка –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виступів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студентів - учасників гуртка в семінарах, конференціях тощо –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участь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студентів – учасників гуртка в конференціях:</a:t>
            </a:r>
          </a:p>
          <a:p>
            <a:pPr lvl="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Міжнародних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науково-практичних –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Всеукраїнських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наукових студентських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10;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забезпечення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діяльності Web-сторінки гуртка –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забезпечена -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https://nubip.edu.ua/node/69635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Arial" pitchFamily="34" charset="0"/>
              <a:buAutoNum type="arabicPeriod"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70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09" y="0"/>
            <a:ext cx="9028887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 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Доповіді </a:t>
            </a:r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студентів студентів‒членів наукового студентського гуртка «Надійність технологічних систем» на 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конференціях і семінарах за 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uk-UA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endParaRPr lang="uk-UA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uk-UA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Програма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Міжнародної науково-технічної конференції «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Крамаровські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читання» з нагоди 116-ї річниці від дня народження доктора технічних наук, професора, члена-кореспондента ВАСГНІЛ, віце-президента УАСГН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Крамарова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С. (1906-1987) 23-24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2022 р., м. Київ / МОН України, НУБіП України, ННЦ «ІМЕСГ» НААН. К.: Видавничий центр НУБіП України, 2023. 27 с.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/>
              <a:t>2.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 наукової конференції "Сучасні проблеми землеробської механіки", МОН України,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НУБіП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Житомирський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ФАК. Київ-Житомир, 16-18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2022р.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Програма </a:t>
            </a:r>
            <a:r>
              <a:rPr lang="ru-RU" sz="2400" dirty="0" smtClean="0"/>
              <a:t>V</a:t>
            </a:r>
            <a:r>
              <a:rPr lang="uk-UA" sz="2400" dirty="0"/>
              <a:t>ІІ Міжнародного науково-практичного семінару «Надійність сільськогосподарської техніки в системі інноваційних процесів» (9-11 листопада 2022 р</a:t>
            </a:r>
            <a:r>
              <a:rPr lang="uk-UA" sz="2400" dirty="0" smtClean="0"/>
              <a:t>.),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НУБіП України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11 с.</a:t>
            </a:r>
            <a:r>
              <a:rPr lang="uk-UA" sz="2400" dirty="0" smtClean="0"/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8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Програма Міжнародної науково-практична конференція «Підвищення надійності машин і обладнання.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Increase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Machine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Equipment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Reliability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19-21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квітня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р. м. Кропивницький:  ЦНТУ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МОН України. Кропивницький. 2023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14 с.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-практична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НУБіП України,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19-21 квітня 2023р. 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Видавничий центр НУБіП України, 2023.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Програма 76-ї Всеукраїнської науково-практичної студентської конференції «Наукові здобутки студентів у дослідженнях технічних та біоенергетичних систем природокористування: конструювання та дизайн». 26-28 квітня 2023 р. Київ, 2021. 23 с.</a:t>
            </a:r>
          </a:p>
          <a:p>
            <a:pPr lvl="0"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0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5817"/>
            <a:ext cx="9144000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ctr">
              <a:defRPr/>
            </a:pPr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ctr">
              <a:defRPr/>
            </a:pP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pPr indent="449263" algn="ctr">
              <a:defRPr/>
            </a:pPr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ctr">
              <a:defRPr/>
            </a:pPr>
            <a:r>
              <a:rPr lang="uk-UA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НАЦІОНАЛЬНИЙ </a:t>
            </a: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УНІВЕРСИТЕТ БІОРЕСУРСІВ І ПРИРОДОКОРИСТУВАННЯ УКРАЇНИ </a:t>
            </a:r>
          </a:p>
          <a:p>
            <a:pPr indent="449263" algn="ctr">
              <a:defRPr/>
            </a:pPr>
            <a:endParaRPr lang="uk-UA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>
              <a:defRPr/>
            </a:pPr>
            <a:endParaRPr lang="uk-UA" sz="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>
              <a:defRPr/>
            </a:pPr>
            <a:endParaRPr lang="ru-RU" sz="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r" eaLnBrk="0" hangingPunct="0">
              <a:defRPr/>
            </a:pPr>
            <a:endParaRPr lang="uk-UA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>
              <a:defRPr/>
            </a:pPr>
            <a:endParaRPr lang="uk-UA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НАУКОВА </a:t>
            </a:r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РОБОТА</a:t>
            </a:r>
            <a:endParaRPr lang="uk-UA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тему:</a:t>
            </a:r>
          </a:p>
          <a:p>
            <a:pPr algn="ctr">
              <a:defRPr/>
            </a:pPr>
            <a:endParaRPr lang="uk-UA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400" b="1" dirty="0" smtClean="0">
                <a:solidFill>
                  <a:srgbClr val="0070C0"/>
                </a:solidFill>
              </a:rPr>
              <a:t>ОЦІНКА </a:t>
            </a:r>
            <a:r>
              <a:rPr lang="uk-UA" sz="2400" b="1" dirty="0">
                <a:solidFill>
                  <a:srgbClr val="0070C0"/>
                </a:solidFill>
              </a:rPr>
              <a:t>ТЕХНІЧНОГО СТАНУ ТА ПІДВИЩЕННЯ НАДІЙНОСТІ КОРПУСІВ </a:t>
            </a:r>
            <a:r>
              <a:rPr lang="uk-UA" sz="2400" b="1" dirty="0" smtClean="0">
                <a:solidFill>
                  <a:srgbClr val="0070C0"/>
                </a:solidFill>
              </a:rPr>
              <a:t>ГІДРОРОЗПОДІЛЬНИКІВ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>
              <a:defRPr/>
            </a:pPr>
            <a:endParaRPr lang="ru-RU" sz="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>
              <a:defRPr/>
            </a:pP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>
              <a:defRPr/>
            </a:pPr>
            <a:endParaRPr lang="uk-UA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0" y="5157788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 algn="just" eaLnBrk="0" hangingPunct="0"/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Виконав, студент 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2-го курсу 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uk-UA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Сьомако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В.М.</a:t>
            </a:r>
            <a:endParaRPr lang="uk-UA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endParaRPr lang="uk-UA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доц., </a:t>
            </a:r>
            <a:r>
              <a:rPr lang="uk-UA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к.т.н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		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uk-UA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Новицький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А.В.</a:t>
            </a:r>
            <a:endParaRPr lang="uk-UA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0" t="52775" r="36140" b="20826"/>
          <a:stretch/>
        </p:blipFill>
        <p:spPr bwMode="auto">
          <a:xfrm>
            <a:off x="179512" y="47661"/>
            <a:ext cx="873905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1" t="70745" r="36112" b="5424"/>
          <a:stretch/>
        </p:blipFill>
        <p:spPr bwMode="auto">
          <a:xfrm>
            <a:off x="179513" y="3660793"/>
            <a:ext cx="8739058" cy="292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73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7" r="4657"/>
          <a:stretch/>
        </p:blipFill>
        <p:spPr bwMode="auto">
          <a:xfrm>
            <a:off x="1820568" y="404664"/>
            <a:ext cx="5343720" cy="5256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7760" y="5661248"/>
            <a:ext cx="8771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Місця вимірювання </a:t>
            </a:r>
            <a:r>
              <a:rPr lang="uk-UA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гідророзподільника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дефектуванні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5256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конавча">
  <a:themeElements>
    <a:clrScheme name="Ості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иконавча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иконавч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1163</TotalTime>
  <Words>716</Words>
  <Application>Microsoft Office PowerPoint</Application>
  <PresentationFormat>Экран (4:3)</PresentationFormat>
  <Paragraphs>95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Виконавча</vt:lpstr>
      <vt:lpstr>Звіт про роботу наукового студентського гуртка «Надійність технологічних систем»</vt:lpstr>
      <vt:lpstr>Структура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План роботи гуртка    «Надійність технологічних систем»  на 2021-2022 н. р.</vt:lpstr>
      <vt:lpstr>   Дякую за увагу 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user</cp:lastModifiedBy>
  <cp:revision>177</cp:revision>
  <dcterms:created xsi:type="dcterms:W3CDTF">2012-05-19T12:43:06Z</dcterms:created>
  <dcterms:modified xsi:type="dcterms:W3CDTF">2023-05-01T07:12:57Z</dcterms:modified>
</cp:coreProperties>
</file>