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300" r:id="rId4"/>
    <p:sldId id="274" r:id="rId5"/>
    <p:sldId id="283" r:id="rId6"/>
    <p:sldId id="301" r:id="rId7"/>
    <p:sldId id="284" r:id="rId8"/>
    <p:sldId id="304" r:id="rId9"/>
    <p:sldId id="299" r:id="rId10"/>
    <p:sldId id="302" r:id="rId11"/>
    <p:sldId id="293" r:id="rId12"/>
    <p:sldId id="305" r:id="rId13"/>
    <p:sldId id="308" r:id="rId14"/>
    <p:sldId id="275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E585-258E-495B-AB49-B107B756C857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5BCC6-165A-4FAD-BCA6-0D1B16962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5BCC6-165A-4FAD-BCA6-0D1B1696212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7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BF5625-D98A-4480-9179-ED7D5A90942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21374D-B35E-4866-8BAE-A1367643F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74933"/>
            <a:ext cx="7772400" cy="2746155"/>
          </a:xfrm>
        </p:spPr>
        <p:txBody>
          <a:bodyPr>
            <a:normAutofit fontScale="90000"/>
          </a:bodyPr>
          <a:lstStyle/>
          <a:p>
            <a:r>
              <a:rPr lang="uk-UA" sz="8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 роботу наукового студентського гуртка</a:t>
            </a:r>
            <a:b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«Надійність технологічних систем»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820472" cy="216024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Підготував староста гуртка,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 магістратури  факультету КД                          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Ясінський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В.О.</a:t>
            </a: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algn="just"/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					           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Новицький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 –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1520" y="11663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Національний університет біоресурсів і природокористування України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Факультет конструювання та дизайну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Кафедра надійності техніки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0"/>
            <a:ext cx="5544616" cy="2852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4" b="8852"/>
          <a:stretch/>
        </p:blipFill>
        <p:spPr bwMode="auto">
          <a:xfrm>
            <a:off x="1331640" y="3356992"/>
            <a:ext cx="5455708" cy="2568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08304" y="218864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350199"/>
            <a:ext cx="7010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Рис. 3.  Конструкція (а) та е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скіз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(б) приводного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валу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524238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734" y="260648"/>
            <a:ext cx="4097779" cy="2179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8111" y="260648"/>
            <a:ext cx="2804160" cy="2179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564513"/>
            <a:ext cx="3953763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734" y="6313393"/>
            <a:ext cx="3321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 4.3.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Круговий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візерунок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761" y="3564513"/>
            <a:ext cx="3761313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33031" y="6346794"/>
            <a:ext cx="349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  4.4.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Допоміжна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площина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8264" y="2843873"/>
            <a:ext cx="3481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 4.2.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Ескіз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щілинного зуба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622" y="2812744"/>
            <a:ext cx="286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 4.1.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Скошений край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3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638" y="198556"/>
            <a:ext cx="3301258" cy="2135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638" y="2421268"/>
            <a:ext cx="3497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  4.1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Ескіз отвору для паза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1087" y="188640"/>
            <a:ext cx="4177376" cy="2145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90481" y="2421268"/>
            <a:ext cx="1869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  4.2.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Гвинт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2847405"/>
            <a:ext cx="5916295" cy="3423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97552" y="6270690"/>
            <a:ext cx="2457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Ведений вал.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5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116632"/>
            <a:ext cx="3672408" cy="6154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7552" y="6270690"/>
            <a:ext cx="4037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  6.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Ескізний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редуктора.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8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6" cy="1728192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роботи гуртка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«Надійність технологічних систем» 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 р.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Підготувати членів гуртка до участі в предметних олімпіадах.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Підготовка доповідей на науково-практичні конференції студентів.</a:t>
            </a:r>
          </a:p>
          <a:p>
            <a:pPr marL="457200" indent="-457200" algn="just"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та написання статей до науково-практичних журналів.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магістрів до захисту магістерських     робіт та дипломних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Підготовка до участі в Міжнародних, Всеукраїнських та галузевих виставках, підготовка до участі в семінарах.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Написання статей за результатами проведених досліджень.</a:t>
            </a:r>
          </a:p>
          <a:p>
            <a:pPr marL="457200" indent="-457200" algn="just"/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08012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>
                <a:solidFill>
                  <a:srgbClr val="0070C0"/>
                </a:solidFill>
              </a:rPr>
              <a:t/>
            </a:r>
            <a:br>
              <a:rPr lang="uk-UA" sz="3600" b="1" dirty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Дякую за увагу 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endParaRPr lang="ru-RU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83568" y="3847657"/>
            <a:ext cx="77768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solidFill>
                  <a:srgbClr val="0070C0"/>
                </a:solidFill>
              </a:rPr>
              <a:t>Гурток: «Надійність технологічних систем»</a:t>
            </a:r>
            <a:endParaRPr lang="ru-RU" sz="2400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771800" y="1268760"/>
            <a:ext cx="36004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4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України</a:t>
            </a:r>
            <a:endParaRPr lang="ru-RU" sz="2400" b="1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771800" y="2114656"/>
            <a:ext cx="36004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Факультет </a:t>
            </a:r>
            <a:r>
              <a:rPr lang="uk-UA" b="1" dirty="0" err="1" smtClean="0">
                <a:ln w="11430"/>
                <a:solidFill>
                  <a:srgbClr val="0070C0"/>
                </a:solidFill>
              </a:rPr>
              <a:t>КД</a:t>
            </a:r>
            <a:r>
              <a:rPr lang="uk-UA" b="1" dirty="0" smtClean="0">
                <a:ln w="11430"/>
                <a:solidFill>
                  <a:srgbClr val="0070C0"/>
                </a:solidFill>
              </a:rPr>
              <a:t>, факультет МТ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1943708" y="2960948"/>
            <a:ext cx="525658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Кафедра: «Надійності техніки»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879812" y="4707248"/>
            <a:ext cx="3384376" cy="509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Члени гуртка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55576" y="5517232"/>
            <a:ext cx="3384376" cy="69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Студенти ОР «Бакалавр» факультету КД і МТФ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932040" y="5517232"/>
            <a:ext cx="3312368" cy="69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solidFill>
                  <a:srgbClr val="0070C0"/>
                </a:solidFill>
              </a:rPr>
              <a:t>Студенти ОР «Магістр» факультету КД і МТФ</a:t>
            </a:r>
            <a:endParaRPr lang="ru-RU" b="1" dirty="0">
              <a:ln w="11430"/>
              <a:solidFill>
                <a:srgbClr val="0070C0"/>
              </a:solidFill>
            </a:endParaRPr>
          </a:p>
        </p:txBody>
      </p:sp>
      <p:sp>
        <p:nvSpPr>
          <p:cNvPr id="16" name="Стрілка вниз 15"/>
          <p:cNvSpPr/>
          <p:nvPr/>
        </p:nvSpPr>
        <p:spPr>
          <a:xfrm>
            <a:off x="4329684" y="1772816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ілка вниз 16"/>
          <p:cNvSpPr/>
          <p:nvPr/>
        </p:nvSpPr>
        <p:spPr>
          <a:xfrm>
            <a:off x="4329684" y="3465003"/>
            <a:ext cx="484632" cy="38265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ілка вниз 17"/>
          <p:cNvSpPr/>
          <p:nvPr/>
        </p:nvSpPr>
        <p:spPr>
          <a:xfrm>
            <a:off x="4314423" y="2619108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ілка вниз 18"/>
          <p:cNvSpPr/>
          <p:nvPr/>
        </p:nvSpPr>
        <p:spPr>
          <a:xfrm>
            <a:off x="4314423" y="4354234"/>
            <a:ext cx="484632" cy="3418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ілка вниз 19"/>
          <p:cNvSpPr/>
          <p:nvPr/>
        </p:nvSpPr>
        <p:spPr>
          <a:xfrm>
            <a:off x="5220072" y="5216835"/>
            <a:ext cx="792088" cy="300397"/>
          </a:xfrm>
          <a:prstGeom prst="downArrow">
            <a:avLst>
              <a:gd name="adj1" fmla="val 50000"/>
              <a:gd name="adj2" fmla="val 6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ілка вниз 20"/>
          <p:cNvSpPr/>
          <p:nvPr/>
        </p:nvSpPr>
        <p:spPr>
          <a:xfrm>
            <a:off x="2987824" y="5219036"/>
            <a:ext cx="792088" cy="300397"/>
          </a:xfrm>
          <a:prstGeom prst="downArrow">
            <a:avLst>
              <a:gd name="adj1" fmla="val 50000"/>
              <a:gd name="adj2" fmla="val 686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Напрямки діяльності гуртка «Надійність технологічних систем»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питань історії розвитку надійності техніки;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вивчення актуальних проблем теорії та практики підвищенні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якості та конкурентоспроможності вітчизняної машинобудівної продукції;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вирішення питань забезпечення надійності технологічних систем галузевого машинобудування;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та забезпечення надійності технологічних систем у тваринництві, рослинництві, лісовому комплексі; </a:t>
            </a:r>
          </a:p>
          <a:p>
            <a:pPr algn="just">
              <a:buFontTx/>
              <a:buChar char="-"/>
            </a:pP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та забезпечення надійності технологічних систем 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технічного сервісу; </a:t>
            </a:r>
          </a:p>
          <a:p>
            <a:pPr algn="just">
              <a:buFontTx/>
              <a:buChar char="-"/>
            </a:pP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 розрахунку і забезпечення надійності 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технологічних 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 галузевого машинобудування.</a:t>
            </a:r>
          </a:p>
          <a:p>
            <a:pPr algn="just">
              <a:buFontTx/>
              <a:buChar char="-"/>
            </a:pPr>
            <a:endParaRPr lang="uk-UA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1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 роботи гуртка «Надійність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технологічних систем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за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тексту 2"/>
          <p:cNvSpPr txBox="1">
            <a:spLocks/>
          </p:cNvSpPr>
          <p:nvPr/>
        </p:nvSpPr>
        <p:spPr>
          <a:xfrm>
            <a:off x="0" y="1700808"/>
            <a:ext cx="9143999" cy="5993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Досягнуті результати роботи гуртка: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кількість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тез доповідей членів гуртка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виступів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- учасників гуртка в семінарах, конференціях тощо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участь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студентів – учасників гуртка в конференціях:</a:t>
            </a: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Міжнародних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науково-практичних –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Всеукраїнських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наукових студентських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забезпечення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 Web-сторінки гуртка –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забезпечена -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https://nubip.edu.ua/node/69635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9" y="0"/>
            <a:ext cx="9028887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endParaRPr lang="ru-RU" sz="2000" dirty="0" smtClean="0"/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Доповіді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студентів студентів‒членів наукового студентського гуртка «Надійність технологічних систем» на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конференціях і семінарах за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sz="2400" dirty="0" smtClean="0"/>
              <a:t>1. Матеріали </a:t>
            </a:r>
            <a:r>
              <a:rPr lang="uk-UA" sz="2400" dirty="0"/>
              <a:t>ІІІ Міжнародної наукової </a:t>
            </a:r>
            <a:r>
              <a:rPr lang="uk-UA" sz="2400" dirty="0" err="1"/>
              <a:t>інтернет-конференції</a:t>
            </a:r>
            <a:endParaRPr lang="uk-UA" sz="2400" dirty="0"/>
          </a:p>
          <a:p>
            <a:pPr algn="just" fontAlgn="base"/>
            <a:r>
              <a:rPr lang="uk-UA" sz="2400" dirty="0"/>
              <a:t>«Тенденції та виклики сучасної аграрної науки: теорія і практика. </a:t>
            </a:r>
            <a:r>
              <a:rPr lang="uk-UA" sz="2400" dirty="0" err="1"/>
              <a:t>Trends</a:t>
            </a:r>
            <a:r>
              <a:rPr lang="uk-UA" sz="2400" dirty="0"/>
              <a:t> </a:t>
            </a:r>
            <a:r>
              <a:rPr lang="uk-UA" sz="2400" dirty="0" err="1"/>
              <a:t>and</a:t>
            </a:r>
            <a:r>
              <a:rPr lang="uk-UA" sz="2400" dirty="0"/>
              <a:t> </a:t>
            </a:r>
            <a:r>
              <a:rPr lang="uk-UA" sz="2400" dirty="0" err="1"/>
              <a:t>challenges</a:t>
            </a:r>
            <a:r>
              <a:rPr lang="uk-UA" sz="2400" dirty="0"/>
              <a:t> </a:t>
            </a:r>
            <a:r>
              <a:rPr lang="uk-UA" sz="2400" dirty="0" err="1"/>
              <a:t>of</a:t>
            </a:r>
            <a:r>
              <a:rPr lang="uk-UA" sz="2400" dirty="0"/>
              <a:t> </a:t>
            </a:r>
            <a:r>
              <a:rPr lang="uk-UA" sz="2400" dirty="0" err="1"/>
              <a:t>modern</a:t>
            </a:r>
            <a:r>
              <a:rPr lang="uk-UA" sz="2400" dirty="0"/>
              <a:t> </a:t>
            </a:r>
            <a:r>
              <a:rPr lang="uk-UA" sz="2400" dirty="0" err="1"/>
              <a:t>agricultural</a:t>
            </a:r>
            <a:r>
              <a:rPr lang="uk-UA" sz="2400" dirty="0"/>
              <a:t> </a:t>
            </a:r>
          </a:p>
          <a:p>
            <a:pPr algn="just"/>
            <a:r>
              <a:rPr lang="uk-UA" sz="2400" dirty="0" err="1"/>
              <a:t>science</a:t>
            </a:r>
            <a:r>
              <a:rPr lang="uk-UA" sz="2400" dirty="0"/>
              <a:t>: </a:t>
            </a:r>
            <a:r>
              <a:rPr lang="uk-UA" sz="2400" dirty="0" err="1"/>
              <a:t>theory</a:t>
            </a:r>
            <a:r>
              <a:rPr lang="uk-UA" sz="2400" dirty="0"/>
              <a:t> </a:t>
            </a:r>
            <a:r>
              <a:rPr lang="uk-UA" sz="2400" dirty="0" err="1"/>
              <a:t>and</a:t>
            </a:r>
            <a:r>
              <a:rPr lang="uk-UA" sz="2400" dirty="0"/>
              <a:t> </a:t>
            </a:r>
            <a:r>
              <a:rPr lang="uk-UA" sz="2400" dirty="0" err="1"/>
              <a:t>practice</a:t>
            </a:r>
            <a:r>
              <a:rPr lang="uk-UA" sz="2400" dirty="0"/>
              <a:t>», 20-22 жовтня 2021 р. </a:t>
            </a:r>
            <a:r>
              <a:rPr lang="uk-UA" sz="2400" dirty="0" smtClean="0"/>
              <a:t>18 с.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Програма IХ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Міжнародної науково-технічної конференції 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Крамаровські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читання» з нагоди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115-ї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річниці від дня народження доктора технічних наук, професора, члена-кореспондента ВАСГНІЛ, віце-президента УАСГН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Крамарова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В. С. (1906-1987)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24-25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лют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р., м. Київ / МОН України,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України, ННЦ «ІМЕСГ» НААН. К.: Видавничий центр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України,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2022. 27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457200" lvl="0" indent="-457200" algn="just">
              <a:buAutoNum type="arabicPeriod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Всеукраїнська науково-практична конференція «Перспективи і тенденції розвитку конструкцій та технічного сервісу сільськогосподарських машин і знарядь», м.  Житомир, 6 квітня 2022 року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базі Житомирського агротехнічного фахового коледжу, в режимі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Міжнародна науково-практична конференція «Підвищення надійності і ефективності машин, процесів і систем»,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проведена у режимі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13-15 квітня 2022 року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базі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Центральноукраїнського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національного технічного університету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(м. Кропивницький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), 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режимі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uk-UA" sz="2400" dirty="0" smtClean="0"/>
              <a:t>5</a:t>
            </a:r>
            <a:r>
              <a:rPr lang="uk-UA" sz="2400" dirty="0" smtClean="0"/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Всеукраїнського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конкурсу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студентських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Сервісна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інженерія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Київ-Харків, 2022. Розділи:</a:t>
            </a: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к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онструювання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сервісних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перспективні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ремонту машин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0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817"/>
            <a:ext cx="91440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НАЦІОНАЛЬНИЙ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УНІВЕРСИТЕТ БІОРЕСУРСІВ І ПРИРОДОКОРИСТУВАННЯ УКРАЇНИ </a:t>
            </a:r>
          </a:p>
          <a:p>
            <a:pPr indent="449263" algn="ctr">
              <a:defRPr/>
            </a:pP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uk-UA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ru-RU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r" eaLnBrk="0" hangingPunct="0">
              <a:defRPr/>
            </a:pP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uk-U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НАУКОВА </a:t>
            </a: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РОБОТА</a:t>
            </a:r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>
              <a:defRPr/>
            </a:pPr>
            <a:endParaRPr lang="uk-UA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«Розробка редуктора кран-балки  для ремонтної майстерні агрофірми»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ru-RU" sz="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defRPr/>
            </a:pPr>
            <a:endParaRPr lang="uk-UA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515778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 eaLnBrk="0" hangingPunct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Виконав, студент магістратури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Ясінський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В.О.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доц.,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Новицький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1578" y="553456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електричний підйомник: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лектричний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підйомник, встановлений на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балці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лектричний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підйомник, встановлений на балці з редуктором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8" y="260647"/>
            <a:ext cx="7068734" cy="432048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2564904"/>
            <a:ext cx="3303550" cy="2676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7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1052143"/>
            <a:ext cx="3883856" cy="3673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081939"/>
            <a:ext cx="4101509" cy="3643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5892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Зовнішній вигляд спроектованого редуктора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25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1153</TotalTime>
  <Words>465</Words>
  <Application>Microsoft Office PowerPoint</Application>
  <PresentationFormat>Экран (4:3)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Виконавча</vt:lpstr>
      <vt:lpstr>Звіт про роботу наукового студентського гуртка «Надійність технологічних систем»</vt:lpstr>
      <vt:lpstr>Структура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План роботи гуртка    «Надійність технологічних систем»  на 2022-2023 н. р.</vt:lpstr>
      <vt:lpstr>   Дякую за увагу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Андрій</cp:lastModifiedBy>
  <cp:revision>178</cp:revision>
  <dcterms:created xsi:type="dcterms:W3CDTF">2012-05-19T12:43:06Z</dcterms:created>
  <dcterms:modified xsi:type="dcterms:W3CDTF">2022-05-11T10:56:18Z</dcterms:modified>
</cp:coreProperties>
</file>