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notesMasterIdLst>
    <p:notesMasterId r:id="rId10"/>
  </p:notesMasterIdLst>
  <p:sldIdLst>
    <p:sldId id="256" r:id="rId2"/>
    <p:sldId id="257" r:id="rId3"/>
    <p:sldId id="258" r:id="rId4"/>
    <p:sldId id="262" r:id="rId5"/>
    <p:sldId id="263" r:id="rId6"/>
    <p:sldId id="276" r:id="rId7"/>
    <p:sldId id="267" r:id="rId8"/>
    <p:sldId id="261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83" d="100"/>
          <a:sy n="83" d="100"/>
        </p:scale>
        <p:origin x="658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0A2179-9CD1-40AD-AA70-C62C6D13BAC6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B5C0BF-DE2C-4F50-949A-12D243607A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8825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6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B5C0BF-DE2C-4F50-949A-12D243607A42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4428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B5C0BF-DE2C-4F50-949A-12D243607A42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483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1644D-B805-429D-B69D-4DD597316AFA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DB5C3-2AEA-47D8-806B-9A2DE78C7D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1177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1644D-B805-429D-B69D-4DD597316AFA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DB5C3-2AEA-47D8-806B-9A2DE78C7D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798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1644D-B805-429D-B69D-4DD597316AFA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DB5C3-2AEA-47D8-806B-9A2DE78C7D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077794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1644D-B805-429D-B69D-4DD597316AFA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DB5C3-2AEA-47D8-806B-9A2DE78C7D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49271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1644D-B805-429D-B69D-4DD597316AFA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DB5C3-2AEA-47D8-806B-9A2DE78C7D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9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1644D-B805-429D-B69D-4DD597316AFA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DB5C3-2AEA-47D8-806B-9A2DE78C7D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2976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1644D-B805-429D-B69D-4DD597316AFA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DB5C3-2AEA-47D8-806B-9A2DE78C7D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93492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1644D-B805-429D-B69D-4DD597316AFA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DB5C3-2AEA-47D8-806B-9A2DE78C7D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383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1644D-B805-429D-B69D-4DD597316AFA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DB5C3-2AEA-47D8-806B-9A2DE78C7D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226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1644D-B805-429D-B69D-4DD597316AFA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DB5C3-2AEA-47D8-806B-9A2DE78C7D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341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1644D-B805-429D-B69D-4DD597316AFA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DB5C3-2AEA-47D8-806B-9A2DE78C7D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136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1644D-B805-429D-B69D-4DD597316AFA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DB5C3-2AEA-47D8-806B-9A2DE78C7D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793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1644D-B805-429D-B69D-4DD597316AFA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DB5C3-2AEA-47D8-806B-9A2DE78C7D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043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1644D-B805-429D-B69D-4DD597316AFA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DB5C3-2AEA-47D8-806B-9A2DE78C7D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508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1644D-B805-429D-B69D-4DD597316AFA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DB5C3-2AEA-47D8-806B-9A2DE78C7D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948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1644D-B805-429D-B69D-4DD597316AFA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DB5C3-2AEA-47D8-806B-9A2DE78C7D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837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1644D-B805-429D-B69D-4DD597316AFA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3DDB5C3-2AEA-47D8-806B-9A2DE78C7D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2029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  <p:sldLayoutId id="2147483759" r:id="rId13"/>
    <p:sldLayoutId id="2147483760" r:id="rId14"/>
    <p:sldLayoutId id="2147483761" r:id="rId15"/>
    <p:sldLayoutId id="214748376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94360" y="167640"/>
            <a:ext cx="9311640" cy="4050833"/>
          </a:xfrm>
        </p:spPr>
        <p:txBody>
          <a:bodyPr/>
          <a:lstStyle/>
          <a:p>
            <a:pPr algn="ctr"/>
            <a:r>
              <a:rPr lang="uk-UA" sz="3200" b="1" dirty="0">
                <a:solidFill>
                  <a:schemeClr val="accent2">
                    <a:lumMod val="75000"/>
                  </a:schemeClr>
                </a:solidFill>
              </a:rPr>
              <a:t>Звіт про діяльність гуртка </a:t>
            </a:r>
            <a:r>
              <a:rPr lang="uk-UA" sz="32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uk-UA" sz="32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uk-UA" sz="3200" b="1" i="1" dirty="0" smtClean="0">
                <a:solidFill>
                  <a:schemeClr val="accent2">
                    <a:lumMod val="50000"/>
                  </a:schemeClr>
                </a:solidFill>
              </a:rPr>
              <a:t>«</a:t>
            </a:r>
            <a:r>
              <a:rPr lang="uk-UA" sz="3200" b="1" i="1" dirty="0">
                <a:solidFill>
                  <a:schemeClr val="accent2">
                    <a:lumMod val="50000"/>
                  </a:schemeClr>
                </a:solidFill>
              </a:rPr>
              <a:t>Стандартизація в області взаємозамінності та метрології</a:t>
            </a:r>
            <a:r>
              <a:rPr lang="uk-UA" sz="3200" b="1" i="1" dirty="0" smtClean="0">
                <a:solidFill>
                  <a:schemeClr val="accent2">
                    <a:lumMod val="50000"/>
                  </a:schemeClr>
                </a:solidFill>
              </a:rPr>
              <a:t>»</a:t>
            </a:r>
            <a:br>
              <a:rPr lang="uk-UA" sz="3200" b="1" i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sz="3200" b="1" i="1" dirty="0" smtClean="0">
                <a:solidFill>
                  <a:schemeClr val="accent2">
                    <a:lumMod val="50000"/>
                  </a:schemeClr>
                </a:solidFill>
              </a:rPr>
              <a:t>у </a:t>
            </a:r>
            <a:r>
              <a:rPr lang="uk-UA" sz="3200" b="1" i="1" dirty="0" smtClean="0">
                <a:solidFill>
                  <a:schemeClr val="accent2">
                    <a:lumMod val="50000"/>
                  </a:schemeClr>
                </a:solidFill>
              </a:rPr>
              <a:t>2021-2022 </a:t>
            </a:r>
            <a:r>
              <a:rPr lang="uk-UA" sz="3200" b="1" i="1" dirty="0" smtClean="0">
                <a:solidFill>
                  <a:schemeClr val="accent2">
                    <a:lumMod val="50000"/>
                  </a:schemeClr>
                </a:solidFill>
              </a:rPr>
              <a:t>н. р.</a:t>
            </a:r>
            <a:br>
              <a:rPr lang="uk-UA" sz="3200" b="1" i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sz="32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uk-UA" sz="1600" b="1" dirty="0" smtClean="0">
                <a:solidFill>
                  <a:schemeClr val="accent2">
                    <a:lumMod val="75000"/>
                  </a:schemeClr>
                </a:solidFill>
              </a:rPr>
              <a:t>кафедри НАДІЙНОСТІ ТЕХНІКИ</a:t>
            </a:r>
            <a:br>
              <a:rPr lang="uk-UA" sz="16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uk-UA" sz="1600" b="1" dirty="0" smtClean="0">
                <a:solidFill>
                  <a:schemeClr val="accent2">
                    <a:lumMod val="75000"/>
                  </a:schemeClr>
                </a:solidFill>
              </a:rPr>
              <a:t>факультету Конструювання та дизайну</a:t>
            </a:r>
            <a:br>
              <a:rPr lang="uk-UA" sz="16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uk-UA" sz="16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uk-UA" sz="16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1600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99547" y="5620553"/>
            <a:ext cx="7766936" cy="1096899"/>
          </a:xfrm>
        </p:spPr>
        <p:txBody>
          <a:bodyPr/>
          <a:lstStyle/>
          <a:p>
            <a:pPr algn="l"/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Доповідач:  староста гуртка </a:t>
            </a:r>
            <a:r>
              <a:rPr lang="uk-UA" b="1" dirty="0" smtClean="0">
                <a:solidFill>
                  <a:schemeClr val="accent2">
                    <a:lumMod val="50000"/>
                  </a:schemeClr>
                </a:solidFill>
              </a:rPr>
              <a:t>А. </a:t>
            </a:r>
            <a:r>
              <a:rPr lang="uk-UA" b="1" dirty="0" err="1" smtClean="0">
                <a:solidFill>
                  <a:schemeClr val="accent2">
                    <a:lumMod val="50000"/>
                  </a:schemeClr>
                </a:solidFill>
              </a:rPr>
              <a:t>Хмельовська</a:t>
            </a: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студент магістратури 2 р. н.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l"/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Науковий керівник: к. </a:t>
            </a:r>
            <a:r>
              <a:rPr lang="uk-UA" dirty="0" err="1" smtClean="0">
                <a:solidFill>
                  <a:schemeClr val="accent2">
                    <a:lumMod val="50000"/>
                  </a:schemeClr>
                </a:solidFill>
              </a:rPr>
              <a:t>екон</a:t>
            </a: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. н., доц. </a:t>
            </a:r>
            <a:r>
              <a:rPr lang="uk-UA" b="1" dirty="0" smtClean="0">
                <a:solidFill>
                  <a:schemeClr val="accent2">
                    <a:lumMod val="50000"/>
                  </a:schemeClr>
                </a:solidFill>
              </a:rPr>
              <a:t>В. І. Мельник</a:t>
            </a:r>
            <a:endParaRPr lang="uk-UA" b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30680" y="167640"/>
            <a:ext cx="769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Національний університет біоресурсів і природокористування України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6372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268" y="304800"/>
            <a:ext cx="9396306" cy="1868384"/>
          </a:xfrm>
        </p:spPr>
        <p:txBody>
          <a:bodyPr>
            <a:normAutofit fontScale="90000"/>
          </a:bodyPr>
          <a:lstStyle/>
          <a:p>
            <a:pPr algn="just"/>
            <a:r>
              <a:rPr lang="uk-UA" sz="2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 гуртка </a:t>
            </a:r>
            <a:r>
              <a:rPr lang="uk-UA" sz="27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В. І. Мельник</a:t>
            </a:r>
            <a:r>
              <a:rPr lang="ru-RU" sz="27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кандидат </a:t>
            </a:r>
            <a:r>
              <a:rPr lang="ru-RU" sz="27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sz="27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наук, доцент </a:t>
            </a:r>
            <a:r>
              <a:rPr lang="ru-RU" sz="27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кафедри</a:t>
            </a:r>
            <a:r>
              <a:rPr lang="ru-RU" sz="27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надійності</a:t>
            </a:r>
            <a:r>
              <a:rPr lang="ru-RU" sz="27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техніки</a:t>
            </a:r>
            <a:r>
              <a:rPr lang="ru-RU" sz="27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очільник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сектору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наукової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Польського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Дому м.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Києва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(ФОП в Україні)</a:t>
            </a:r>
            <a:r>
              <a:rPr lang="en-US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віце-презес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Федерації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польських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організацій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</a:t>
            </a:r>
            <a:b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en-US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Заслужений </a:t>
            </a:r>
            <a:r>
              <a:rPr lang="ru-RU" sz="27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діяч</a:t>
            </a:r>
            <a: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Республіки</a:t>
            </a:r>
            <a: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Польщі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Староста </a:t>
            </a:r>
            <a:r>
              <a:rPr lang="uk-UA" sz="2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гуртка </a:t>
            </a:r>
            <a:r>
              <a:rPr lang="uk-UA" sz="2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Хмельовська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студент магістратури 2 р. н., гр. 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МОБ-2001 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(дослідники)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факультету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конструювання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дизайну НУБ</a:t>
            </a:r>
            <a:r>
              <a:rPr lang="uk-UA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іП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України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628" y="3194462"/>
            <a:ext cx="9563946" cy="3361467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Напрями роботи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гуртка „Стандартизація в області взаємозамінності та </a:t>
            </a:r>
            <a:r>
              <a:rPr 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метрології</a:t>
            </a:r>
            <a:r>
              <a:rPr lang="uk-UA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опрацювання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тем, пов’язаних з вивченням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галузевих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стандартів та стандартів в області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якості;</a:t>
            </a:r>
          </a:p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розв'язання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практичних задач з оцінки точності виготовлення та відновлення деталей транспортних засобів, тракторів, сільськогосподарських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машин;</a:t>
            </a:r>
          </a:p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поглиблений розгляд питань щодо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історії розвитку стандартизації, її ролі у підвищенні якості та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конкурентоспроможності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вітчизняної продукції, процесів,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162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1557" y="992211"/>
            <a:ext cx="9137226" cy="482138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опрацювання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оновлень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якістю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вимірюваннями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нормативного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метрологічної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метрологічне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машинобудування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стандартизація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блоком представлено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стандартизації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уніфікації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нормативна база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контролю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зміцнювальних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покриттів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Ще однією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важливою 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тематичноюх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складовою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 гуртка є моніторинг участі України у діяльності міжнародних організацій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зі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стандартизації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Одним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науково-дослідної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гуртка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секція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algn="just"/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4760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914401"/>
            <a:ext cx="8596668" cy="512696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/>
              <a:t>	В </a:t>
            </a:r>
            <a:r>
              <a:rPr lang="ru-RU" sz="2400" dirty="0" err="1"/>
              <a:t>програмі</a:t>
            </a:r>
            <a:r>
              <a:rPr lang="ru-RU" sz="2400" dirty="0"/>
              <a:t> </a:t>
            </a:r>
            <a:r>
              <a:rPr lang="ru-RU" sz="2400" dirty="0" err="1"/>
              <a:t>гуртка</a:t>
            </a:r>
            <a:r>
              <a:rPr lang="ru-RU" sz="2400" dirty="0"/>
              <a:t> з </a:t>
            </a:r>
            <a:r>
              <a:rPr lang="ru-RU" sz="2400" dirty="0" smtClean="0"/>
              <a:t>2017-2018 </a:t>
            </a:r>
            <a:r>
              <a:rPr lang="ru-RU" sz="2400" dirty="0"/>
              <a:t>н</a:t>
            </a:r>
            <a:r>
              <a:rPr lang="ru-RU" sz="2400" dirty="0" smtClean="0"/>
              <a:t>. р</a:t>
            </a:r>
            <a:r>
              <a:rPr lang="ru-RU" sz="2400" dirty="0"/>
              <a:t>. </a:t>
            </a:r>
            <a:r>
              <a:rPr lang="ru-RU" sz="2400" dirty="0" err="1"/>
              <a:t>розробляються</a:t>
            </a:r>
            <a:r>
              <a:rPr lang="ru-RU" sz="2400" dirty="0"/>
              <a:t> теми, </a:t>
            </a:r>
            <a:r>
              <a:rPr lang="ru-RU" sz="2400" dirty="0" err="1"/>
              <a:t>пов’язані</a:t>
            </a:r>
            <a:r>
              <a:rPr lang="ru-RU" sz="2400" dirty="0"/>
              <a:t> з </a:t>
            </a:r>
            <a:r>
              <a:rPr lang="ru-RU" sz="2400" dirty="0" err="1" smtClean="0"/>
              <a:t>проєктом</a:t>
            </a:r>
            <a:r>
              <a:rPr lang="ru-RU" sz="2400" dirty="0" smtClean="0"/>
              <a:t> </a:t>
            </a:r>
            <a:r>
              <a:rPr lang="ru-RU" sz="2400" dirty="0"/>
              <a:t>«</a:t>
            </a:r>
            <a:r>
              <a:rPr lang="ru-RU" sz="2400" dirty="0" err="1"/>
              <a:t>Галузева</a:t>
            </a:r>
            <a:r>
              <a:rPr lang="ru-RU" sz="2400" dirty="0"/>
              <a:t> </a:t>
            </a:r>
            <a:r>
              <a:rPr lang="ru-RU" sz="2400" dirty="0" err="1"/>
              <a:t>економіка</a:t>
            </a:r>
            <a:r>
              <a:rPr lang="ru-RU" sz="2400" dirty="0"/>
              <a:t>», </a:t>
            </a:r>
            <a:r>
              <a:rPr lang="ru-RU" sz="2400" dirty="0" err="1"/>
              <a:t>що</a:t>
            </a:r>
            <a:r>
              <a:rPr lang="ru-RU" sz="2400" dirty="0"/>
              <a:t> активно </a:t>
            </a:r>
            <a:r>
              <a:rPr lang="ru-RU" sz="2400" dirty="0" err="1"/>
              <a:t>розширюється</a:t>
            </a:r>
            <a:r>
              <a:rPr lang="ru-RU" sz="2400" dirty="0"/>
              <a:t> і </a:t>
            </a:r>
            <a:r>
              <a:rPr lang="ru-RU" sz="2400" dirty="0" err="1"/>
              <a:t>впроваджується</a:t>
            </a:r>
            <a:r>
              <a:rPr lang="ru-RU" sz="2400" dirty="0"/>
              <a:t> у </a:t>
            </a:r>
            <a:r>
              <a:rPr lang="ru-RU" sz="2400" dirty="0" err="1"/>
              <a:t>навчальний</a:t>
            </a:r>
            <a:r>
              <a:rPr lang="ru-RU" sz="2400" dirty="0"/>
              <a:t> </a:t>
            </a:r>
            <a:r>
              <a:rPr lang="ru-RU" sz="2400" dirty="0" err="1"/>
              <a:t>процес</a:t>
            </a:r>
            <a:r>
              <a:rPr lang="ru-RU" sz="2400" dirty="0"/>
              <a:t> і </a:t>
            </a:r>
            <a:r>
              <a:rPr lang="ru-RU" sz="2400" dirty="0" err="1"/>
              <a:t>який</a:t>
            </a:r>
            <a:r>
              <a:rPr lang="ru-RU" sz="2400" dirty="0"/>
              <a:t> </a:t>
            </a:r>
            <a:r>
              <a:rPr lang="ru-RU" sz="2400" dirty="0" err="1"/>
              <a:t>передбачає</a:t>
            </a:r>
            <a:r>
              <a:rPr lang="ru-RU" sz="2400" dirty="0"/>
              <a:t> </a:t>
            </a:r>
            <a:r>
              <a:rPr lang="ru-RU" sz="2400" dirty="0" err="1"/>
              <a:t>діяльність</a:t>
            </a:r>
            <a:r>
              <a:rPr lang="ru-RU" sz="2400" dirty="0"/>
              <a:t> на </a:t>
            </a:r>
            <a:r>
              <a:rPr lang="ru-RU" sz="2400" dirty="0" err="1"/>
              <a:t>стику</a:t>
            </a:r>
            <a:r>
              <a:rPr lang="ru-RU" sz="2400" dirty="0"/>
              <a:t> </a:t>
            </a:r>
            <a:r>
              <a:rPr lang="ru-RU" sz="2400" dirty="0" err="1"/>
              <a:t>економічного</a:t>
            </a:r>
            <a:r>
              <a:rPr lang="ru-RU" sz="2400" dirty="0"/>
              <a:t> і </a:t>
            </a:r>
            <a:r>
              <a:rPr lang="ru-RU" sz="2400" dirty="0" err="1"/>
              <a:t>технічного</a:t>
            </a:r>
            <a:r>
              <a:rPr lang="ru-RU" sz="2400" dirty="0"/>
              <a:t> </a:t>
            </a:r>
            <a:r>
              <a:rPr lang="ru-RU" sz="2400" dirty="0" err="1"/>
              <a:t>спрямування</a:t>
            </a:r>
            <a:r>
              <a:rPr lang="ru-RU" sz="2400" dirty="0"/>
              <a:t>, </a:t>
            </a:r>
            <a:r>
              <a:rPr lang="ru-RU" sz="2400" dirty="0" err="1"/>
              <a:t>поглибленого</a:t>
            </a:r>
            <a:r>
              <a:rPr lang="ru-RU" sz="2400" dirty="0"/>
              <a:t> </a:t>
            </a:r>
            <a:r>
              <a:rPr lang="ru-RU" sz="2400" dirty="0" err="1"/>
              <a:t>особливостями</a:t>
            </a:r>
            <a:r>
              <a:rPr lang="ru-RU" sz="2400" dirty="0"/>
              <a:t> </a:t>
            </a:r>
            <a:r>
              <a:rPr lang="ru-RU" sz="2400" dirty="0" err="1"/>
              <a:t>аграрної</a:t>
            </a:r>
            <a:r>
              <a:rPr lang="ru-RU" sz="2400" dirty="0"/>
              <a:t> </a:t>
            </a:r>
            <a:r>
              <a:rPr lang="ru-RU" sz="2400" dirty="0" err="1"/>
              <a:t>сфери</a:t>
            </a:r>
            <a:r>
              <a:rPr lang="ru-RU" sz="2400" dirty="0"/>
              <a:t>. </a:t>
            </a:r>
            <a:endParaRPr lang="ru-RU" sz="2400" dirty="0" smtClean="0"/>
          </a:p>
          <a:p>
            <a:pPr marL="0" indent="0" algn="just">
              <a:buNone/>
            </a:pPr>
            <a:r>
              <a:rPr lang="ru-RU" sz="2400" dirty="0" smtClean="0"/>
              <a:t>     В </a:t>
            </a:r>
            <a:r>
              <a:rPr lang="ru-RU" sz="2400" dirty="0" err="1"/>
              <a:t>основі</a:t>
            </a:r>
            <a:r>
              <a:rPr lang="ru-RU" sz="2400" dirty="0"/>
              <a:t> </a:t>
            </a:r>
            <a:r>
              <a:rPr lang="ru-RU" sz="2400" dirty="0" err="1"/>
              <a:t>даного</a:t>
            </a:r>
            <a:r>
              <a:rPr lang="ru-RU" sz="2400" dirty="0"/>
              <a:t> </a:t>
            </a:r>
            <a:r>
              <a:rPr lang="ru-RU" sz="2400" dirty="0" err="1" smtClean="0"/>
              <a:t>проєкту</a:t>
            </a:r>
            <a:r>
              <a:rPr lang="ru-RU" sz="2400" dirty="0" smtClean="0"/>
              <a:t> </a:t>
            </a:r>
            <a:r>
              <a:rPr lang="ru-RU" sz="2400" dirty="0" err="1"/>
              <a:t>лежить</a:t>
            </a:r>
            <a:r>
              <a:rPr lang="ru-RU" sz="2400" dirty="0"/>
              <a:t> </a:t>
            </a:r>
            <a:r>
              <a:rPr lang="ru-RU" sz="2400" dirty="0" err="1"/>
              <a:t>ідея</a:t>
            </a:r>
            <a:r>
              <a:rPr lang="ru-RU" sz="2400" dirty="0"/>
              <a:t> </a:t>
            </a:r>
            <a:r>
              <a:rPr lang="ru-RU" sz="2400" dirty="0" err="1"/>
              <a:t>більш</a:t>
            </a:r>
            <a:r>
              <a:rPr lang="ru-RU" sz="2400" dirty="0"/>
              <a:t> </a:t>
            </a:r>
            <a:r>
              <a:rPr lang="ru-RU" sz="2400" dirty="0" err="1"/>
              <a:t>тісного</a:t>
            </a:r>
            <a:r>
              <a:rPr lang="ru-RU" sz="2400" dirty="0"/>
              <a:t> </a:t>
            </a:r>
            <a:r>
              <a:rPr lang="ru-RU" sz="2400" dirty="0" err="1"/>
              <a:t>поєднання</a:t>
            </a:r>
            <a:r>
              <a:rPr lang="ru-RU" sz="2400" dirty="0"/>
              <a:t> </a:t>
            </a:r>
            <a:r>
              <a:rPr lang="ru-RU" sz="2400" dirty="0" err="1"/>
              <a:t>економічної</a:t>
            </a:r>
            <a:r>
              <a:rPr lang="ru-RU" sz="2400" dirty="0"/>
              <a:t> </a:t>
            </a:r>
            <a:r>
              <a:rPr lang="ru-RU" sz="2400" dirty="0" err="1"/>
              <a:t>теорії</a:t>
            </a:r>
            <a:r>
              <a:rPr lang="ru-RU" sz="2400" dirty="0"/>
              <a:t> з практикою </a:t>
            </a:r>
            <a:r>
              <a:rPr lang="ru-RU" sz="2400" dirty="0" err="1"/>
              <a:t>функціонування</a:t>
            </a:r>
            <a:r>
              <a:rPr lang="ru-RU" sz="2400" dirty="0"/>
              <a:t> і </a:t>
            </a:r>
            <a:r>
              <a:rPr lang="ru-RU" sz="2400" dirty="0" err="1"/>
              <a:t>впровадження</a:t>
            </a:r>
            <a:r>
              <a:rPr lang="ru-RU" sz="2400" dirty="0"/>
              <a:t> </a:t>
            </a:r>
            <a:r>
              <a:rPr lang="ru-RU" sz="2400" dirty="0" err="1"/>
              <a:t>інноваційних</a:t>
            </a:r>
            <a:r>
              <a:rPr lang="ru-RU" sz="2400" dirty="0"/>
              <a:t> </a:t>
            </a:r>
            <a:r>
              <a:rPr lang="ru-RU" sz="2400" dirty="0" err="1"/>
              <a:t>технологічних</a:t>
            </a:r>
            <a:r>
              <a:rPr lang="ru-RU" sz="2400" dirty="0"/>
              <a:t> </a:t>
            </a:r>
            <a:r>
              <a:rPr lang="ru-RU" sz="2400" dirty="0" err="1"/>
              <a:t>процесів</a:t>
            </a:r>
            <a:r>
              <a:rPr lang="ru-RU" sz="2400" dirty="0"/>
              <a:t> в </a:t>
            </a:r>
            <a:r>
              <a:rPr lang="ru-RU" sz="2400" dirty="0" err="1"/>
              <a:t>області</a:t>
            </a:r>
            <a:r>
              <a:rPr lang="ru-RU" sz="2400" dirty="0"/>
              <a:t> </a:t>
            </a:r>
            <a:r>
              <a:rPr lang="ru-RU" sz="2400" dirty="0" err="1"/>
              <a:t>механізації</a:t>
            </a:r>
            <a:r>
              <a:rPr lang="ru-RU" sz="2400" dirty="0"/>
              <a:t> аграрного </a:t>
            </a:r>
            <a:r>
              <a:rPr lang="ru-RU" sz="2400" dirty="0" err="1"/>
              <a:t>виробництва</a:t>
            </a:r>
            <a:r>
              <a:rPr lang="ru-RU" sz="2400" dirty="0" smtClean="0"/>
              <a:t>.</a:t>
            </a:r>
          </a:p>
          <a:p>
            <a:pPr marL="0" indent="0" algn="just">
              <a:buNone/>
            </a:pPr>
            <a:r>
              <a:rPr lang="ru-RU" sz="2400" dirty="0" smtClean="0"/>
              <a:t>     </a:t>
            </a:r>
            <a:r>
              <a:rPr lang="uk-UA" sz="2400" dirty="0" smtClean="0"/>
              <a:t>З 2016 р. гуртківці активно беруть участь у суспільно-гуманітарній секції, тематика якої зосереджена на історико-</a:t>
            </a:r>
            <a:r>
              <a:rPr lang="uk-UA" sz="2400" dirty="0" err="1" smtClean="0"/>
              <a:t>комеморативних</a:t>
            </a:r>
            <a:r>
              <a:rPr lang="uk-UA" sz="2400" dirty="0" smtClean="0"/>
              <a:t> дослідженнях.</a:t>
            </a:r>
            <a:endParaRPr lang="ru-RU" sz="2400" dirty="0" smtClean="0"/>
          </a:p>
          <a:p>
            <a:pPr marL="0" indent="0" algn="just">
              <a:buNone/>
            </a:pPr>
            <a:endParaRPr lang="ru-RU" sz="2400" dirty="0" smtClean="0"/>
          </a:p>
          <a:p>
            <a:pPr marL="0" indent="0" algn="just">
              <a:buNone/>
            </a:pP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1318" y="34129"/>
            <a:ext cx="8596668" cy="145982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За результатами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гуртка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підготовано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3435" y="885155"/>
            <a:ext cx="9053521" cy="965447"/>
          </a:xfrm>
        </p:spPr>
        <p:txBody>
          <a:bodyPr>
            <a:normAutofit/>
          </a:bodyPr>
          <a:lstStyle/>
          <a:p>
            <a:pPr algn="just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доповідь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опубліковно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тез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доповідей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 них: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75311" y="1850602"/>
            <a:ext cx="11084377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000" dirty="0"/>
              <a:t>1 наукова доповідь, включена до Програми VIІI Всеукраїнської науково-практичної конференції «Перспективи і тенденції розвитку конструкцій та технічного сервісу сільськогосподарських машин і знарядь», м Житомир 6 квітня 2022 року м. на базі Житомирського агротехнічного фахового коледжу: </a:t>
            </a:r>
          </a:p>
          <a:p>
            <a:r>
              <a:rPr lang="uk-UA" sz="2000" dirty="0"/>
              <a:t>Д. І. ВЕЛИКОІВАНЕНКО</a:t>
            </a:r>
            <a:r>
              <a:rPr lang="uk-UA" sz="2000" dirty="0"/>
              <a:t>, студент магістратури 1 року навчання освітньо-професійної програми «машини та обладнання сільськогосподарського виробництва» – доповідь на тему: </a:t>
            </a:r>
            <a:r>
              <a:rPr lang="uk-UA" sz="2000" dirty="0"/>
              <a:t>«</a:t>
            </a:r>
            <a:r>
              <a:rPr lang="uk-UA" sz="2000" i="1" dirty="0"/>
              <a:t>БПЛА в аграрній сфері</a:t>
            </a:r>
            <a:r>
              <a:rPr lang="uk-UA" sz="2000" dirty="0"/>
              <a:t>».</a:t>
            </a:r>
            <a:endParaRPr lang="uk-UA" sz="2000" dirty="0"/>
          </a:p>
          <a:p>
            <a:r>
              <a:rPr lang="uk-UA" sz="2000" dirty="0" smtClean="0"/>
              <a:t>           1 </a:t>
            </a:r>
            <a:r>
              <a:rPr lang="uk-UA" sz="2000" dirty="0"/>
              <a:t>наукова доповідь, включена до Програми </a:t>
            </a:r>
            <a:r>
              <a:rPr lang="uk-UA" sz="2000" dirty="0"/>
              <a:t>І</a:t>
            </a:r>
            <a:r>
              <a:rPr lang="en-US" sz="2000" dirty="0"/>
              <a:t>V</a:t>
            </a:r>
            <a:r>
              <a:rPr lang="uk-UA" sz="2000" dirty="0"/>
              <a:t> Міжнародної науково-практичної конференції «ПІДВИЩЕННЯ НАДІЙНОСТІ І ЕФЕКТИВНОСТІ МАШИН, ПРОЦЕСІВ І СИСТЕМ</a:t>
            </a:r>
            <a:r>
              <a:rPr lang="uk-UA" sz="2000" dirty="0"/>
              <a:t>», </a:t>
            </a:r>
            <a:r>
              <a:rPr lang="uk-UA" sz="2000" dirty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13-15 квітня 2022 року </a:t>
            </a:r>
            <a:r>
              <a:rPr lang="uk-UA" sz="2000" dirty="0"/>
              <a:t>на базі </a:t>
            </a:r>
            <a:r>
              <a:rPr lang="uk-UA" sz="2000" dirty="0" err="1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Центральноукраїнського</a:t>
            </a:r>
            <a:r>
              <a:rPr lang="uk-UA" sz="2000" dirty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 національного технічного університету (</a:t>
            </a:r>
            <a:r>
              <a:rPr lang="uk-UA" sz="2000" dirty="0"/>
              <a:t>м. </a:t>
            </a:r>
            <a:r>
              <a:rPr lang="uk-UA" sz="2000" dirty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Кропивницький):</a:t>
            </a:r>
            <a:endParaRPr lang="uk-UA" sz="2000" dirty="0"/>
          </a:p>
          <a:p>
            <a:r>
              <a:rPr lang="uk-UA" sz="2000" dirty="0"/>
              <a:t>А. С. КРИВОНОС, студентка магістратури 2 року навчання освітньо-професійної програми «Машини та обладнання сільськогосподарського виробництва» – доповідь на тему: «</a:t>
            </a:r>
            <a:r>
              <a:rPr lang="uk-UA" sz="2000" i="1" dirty="0"/>
              <a:t>КЛАСИФІКАЦІЯ, ТЕХНІЧНІ МОЖЛИВОСТІ ТА ПЕРСПЕКТИВИ ЗАСТОСУВАННЯ АГРОДРОНІВ</a:t>
            </a:r>
            <a:r>
              <a:rPr lang="uk-UA" sz="2000" dirty="0"/>
              <a:t>».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2754" y="236112"/>
            <a:ext cx="8596668" cy="1320800"/>
          </a:xfrm>
        </p:spPr>
        <p:txBody>
          <a:bodyPr>
            <a:noAutofit/>
          </a:bodyPr>
          <a:lstStyle/>
          <a:p>
            <a:pPr algn="just"/>
            <a:r>
              <a:rPr lang="ru-RU" sz="1800" dirty="0" smtClean="0"/>
              <a:t>      8 </a:t>
            </a:r>
            <a:r>
              <a:rPr lang="ru-RU" sz="1800" dirty="0" err="1"/>
              <a:t>наукових</a:t>
            </a:r>
            <a:r>
              <a:rPr lang="ru-RU" sz="1800" dirty="0"/>
              <a:t> </a:t>
            </a:r>
            <a:r>
              <a:rPr lang="ru-RU" sz="1800" dirty="0" err="1"/>
              <a:t>доповідей</a:t>
            </a:r>
            <a:r>
              <a:rPr lang="ru-RU" sz="1800" dirty="0"/>
              <a:t> включено до </a:t>
            </a:r>
            <a:r>
              <a:rPr lang="ru-RU" sz="1800" dirty="0" err="1"/>
              <a:t>Програми</a:t>
            </a:r>
            <a:r>
              <a:rPr lang="ru-RU" sz="1800" dirty="0"/>
              <a:t> </a:t>
            </a:r>
            <a:r>
              <a:rPr lang="ru-RU" sz="1800" dirty="0" smtClean="0"/>
              <a:t>ІХ</a:t>
            </a:r>
            <a:r>
              <a:rPr lang="en-US" sz="1800" dirty="0" smtClean="0"/>
              <a:t> </a:t>
            </a:r>
            <a:r>
              <a:rPr lang="ru-RU" sz="1800" dirty="0" err="1"/>
              <a:t>Міжнародної</a:t>
            </a:r>
            <a:r>
              <a:rPr lang="ru-RU" sz="1800" dirty="0"/>
              <a:t> </a:t>
            </a:r>
            <a:r>
              <a:rPr lang="ru-RU" sz="1800" dirty="0" err="1"/>
              <a:t>науково-технічної</a:t>
            </a:r>
            <a:r>
              <a:rPr lang="ru-RU" sz="1800" dirty="0"/>
              <a:t> </a:t>
            </a:r>
            <a:r>
              <a:rPr lang="ru-RU" sz="1800" dirty="0" err="1"/>
              <a:t>конференції</a:t>
            </a:r>
            <a:r>
              <a:rPr lang="ru-RU" sz="1800" dirty="0"/>
              <a:t> «</a:t>
            </a:r>
            <a:r>
              <a:rPr lang="ru-RU" sz="1800" dirty="0" err="1"/>
              <a:t>Крамаровські</a:t>
            </a:r>
            <a:r>
              <a:rPr lang="ru-RU" sz="1800" dirty="0"/>
              <a:t> </a:t>
            </a:r>
            <a:r>
              <a:rPr lang="ru-RU" sz="1800" dirty="0" err="1"/>
              <a:t>читання</a:t>
            </a:r>
            <a:r>
              <a:rPr lang="ru-RU" sz="1800" dirty="0"/>
              <a:t>» з </a:t>
            </a:r>
            <a:r>
              <a:rPr lang="ru-RU" sz="1800" dirty="0" err="1"/>
              <a:t>нагоди</a:t>
            </a:r>
            <a:r>
              <a:rPr lang="ru-RU" sz="1800" dirty="0"/>
              <a:t> </a:t>
            </a:r>
            <a:r>
              <a:rPr lang="ru-RU" sz="1800" dirty="0" smtClean="0"/>
              <a:t>115-ї </a:t>
            </a:r>
            <a:r>
              <a:rPr lang="ru-RU" sz="1800" dirty="0" err="1"/>
              <a:t>річниці</a:t>
            </a:r>
            <a:r>
              <a:rPr lang="ru-RU" sz="1800" dirty="0"/>
              <a:t> </a:t>
            </a:r>
            <a:r>
              <a:rPr lang="ru-RU" sz="1800" dirty="0" err="1"/>
              <a:t>від</a:t>
            </a:r>
            <a:r>
              <a:rPr lang="ru-RU" sz="1800" dirty="0"/>
              <a:t> дня </a:t>
            </a:r>
            <a:r>
              <a:rPr lang="ru-RU" sz="1800" dirty="0" err="1"/>
              <a:t>народження</a:t>
            </a:r>
            <a:r>
              <a:rPr lang="ru-RU" sz="1800" dirty="0"/>
              <a:t> доктора </a:t>
            </a:r>
            <a:r>
              <a:rPr lang="ru-RU" sz="1800" dirty="0" err="1"/>
              <a:t>технічних</a:t>
            </a:r>
            <a:r>
              <a:rPr lang="ru-RU" sz="1800" dirty="0"/>
              <a:t> наук, </a:t>
            </a:r>
            <a:r>
              <a:rPr lang="ru-RU" sz="1800" dirty="0" err="1"/>
              <a:t>професора</a:t>
            </a:r>
            <a:r>
              <a:rPr lang="ru-RU" sz="1800" dirty="0"/>
              <a:t>, члена-</a:t>
            </a:r>
            <a:r>
              <a:rPr lang="ru-RU" sz="1800" dirty="0" err="1"/>
              <a:t>кореспондента</a:t>
            </a:r>
            <a:r>
              <a:rPr lang="ru-RU" sz="1800" dirty="0"/>
              <a:t> ВАСГНІЛ, </a:t>
            </a:r>
            <a:r>
              <a:rPr lang="ru-RU" sz="1800" dirty="0" err="1"/>
              <a:t>віце</a:t>
            </a:r>
            <a:r>
              <a:rPr lang="ru-RU" sz="1800" dirty="0"/>
              <a:t>-президента УАСГН Крамарова </a:t>
            </a:r>
            <a:r>
              <a:rPr lang="ru-RU" sz="1800" dirty="0" err="1"/>
              <a:t>Володимира</a:t>
            </a:r>
            <a:r>
              <a:rPr lang="ru-RU" sz="1800" dirty="0"/>
              <a:t> </a:t>
            </a:r>
            <a:r>
              <a:rPr lang="ru-RU" sz="1800" dirty="0" err="1"/>
              <a:t>Савовича</a:t>
            </a:r>
            <a:r>
              <a:rPr lang="ru-RU" sz="1800" dirty="0"/>
              <a:t> (1906-1987) 25-26 лют. </a:t>
            </a:r>
            <a:r>
              <a:rPr lang="ru-RU" sz="1800" dirty="0" smtClean="0"/>
              <a:t>2022 </a:t>
            </a:r>
            <a:r>
              <a:rPr lang="ru-RU" sz="1800" dirty="0"/>
              <a:t>р., м. </a:t>
            </a:r>
            <a:r>
              <a:rPr lang="ru-RU" sz="1800" dirty="0" err="1"/>
              <a:t>Київ</a:t>
            </a:r>
            <a:r>
              <a:rPr lang="ru-RU" sz="1800" dirty="0"/>
              <a:t> / МОН </a:t>
            </a:r>
            <a:r>
              <a:rPr lang="ru-RU" sz="1800" dirty="0" err="1"/>
              <a:t>України</a:t>
            </a:r>
            <a:r>
              <a:rPr lang="ru-RU" sz="1800" dirty="0"/>
              <a:t>, </a:t>
            </a:r>
            <a:r>
              <a:rPr lang="ru-RU" sz="1800" dirty="0" err="1"/>
              <a:t>Національний</a:t>
            </a:r>
            <a:r>
              <a:rPr lang="ru-RU" sz="1800" dirty="0"/>
              <a:t> </a:t>
            </a:r>
            <a:r>
              <a:rPr lang="ru-RU" sz="1800" dirty="0" err="1"/>
              <a:t>університет</a:t>
            </a:r>
            <a:r>
              <a:rPr lang="ru-RU" sz="1800" dirty="0"/>
              <a:t> </a:t>
            </a:r>
            <a:r>
              <a:rPr lang="ru-RU" sz="1800" dirty="0" err="1"/>
              <a:t>біоресурсів</a:t>
            </a:r>
            <a:r>
              <a:rPr lang="ru-RU" sz="1800" dirty="0"/>
              <a:t> і </a:t>
            </a:r>
            <a:r>
              <a:rPr lang="ru-RU" sz="1800" dirty="0" err="1"/>
              <a:t>природокористування</a:t>
            </a:r>
            <a:r>
              <a:rPr lang="ru-RU" sz="1800" dirty="0"/>
              <a:t> </a:t>
            </a:r>
            <a:r>
              <a:rPr lang="ru-RU" sz="1800" dirty="0" err="1"/>
              <a:t>України</a:t>
            </a:r>
            <a:r>
              <a:rPr lang="ru-RU" sz="1800" dirty="0"/>
              <a:t>. – К.: </a:t>
            </a:r>
            <a:r>
              <a:rPr lang="ru-RU" sz="1800" dirty="0" err="1"/>
              <a:t>Видавничий</a:t>
            </a:r>
            <a:r>
              <a:rPr lang="ru-RU" sz="1800" dirty="0"/>
              <a:t> центр </a:t>
            </a:r>
            <a:r>
              <a:rPr lang="ru-RU" sz="1800" dirty="0" err="1"/>
              <a:t>НУБіП</a:t>
            </a:r>
            <a:r>
              <a:rPr lang="ru-RU" sz="1800" dirty="0"/>
              <a:t> </a:t>
            </a:r>
            <a:r>
              <a:rPr lang="ru-RU" sz="1800" dirty="0" err="1"/>
              <a:t>України</a:t>
            </a:r>
            <a:r>
              <a:rPr lang="ru-RU" sz="1800" dirty="0"/>
              <a:t>, </a:t>
            </a:r>
            <a:r>
              <a:rPr lang="ru-RU" sz="1800" dirty="0" smtClean="0"/>
              <a:t>2022. </a:t>
            </a:r>
            <a:r>
              <a:rPr lang="ru-RU" sz="1800" dirty="0" smtClean="0"/>
              <a:t>26 </a:t>
            </a:r>
            <a:r>
              <a:rPr lang="ru-RU" sz="1800" dirty="0"/>
              <a:t>с.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382593"/>
            <a:ext cx="8787508" cy="4275784"/>
          </a:xfrm>
        </p:spPr>
        <p:txBody>
          <a:bodyPr>
            <a:normAutofit/>
          </a:bodyPr>
          <a:lstStyle/>
          <a:p>
            <a:pPr lvl="0"/>
            <a:r>
              <a:rPr lang="uk-UA" dirty="0" err="1"/>
              <a:t>Жураковська</a:t>
            </a:r>
            <a:r>
              <a:rPr lang="uk-UA" dirty="0"/>
              <a:t> Т. Екологізація транспортних процесів у агросфері як складова "зеленої " економіки.</a:t>
            </a:r>
          </a:p>
          <a:p>
            <a:pPr lvl="0"/>
            <a:r>
              <a:rPr lang="uk-UA" dirty="0" err="1"/>
              <a:t>Шатківська</a:t>
            </a:r>
            <a:r>
              <a:rPr lang="uk-UA" dirty="0"/>
              <a:t> Ю. Методика оцінки соціально-економічних втрат від дорожньо-транспортних пригод. </a:t>
            </a:r>
          </a:p>
          <a:p>
            <a:pPr lvl="0"/>
            <a:r>
              <a:rPr lang="uk-UA" dirty="0"/>
              <a:t>Півень О. Технічні можливості, перспективи розвитку й </a:t>
            </a:r>
            <a:r>
              <a:rPr lang="uk-UA" dirty="0" err="1"/>
              <a:t>зстосування</a:t>
            </a:r>
            <a:r>
              <a:rPr lang="uk-UA" dirty="0"/>
              <a:t> </a:t>
            </a:r>
            <a:r>
              <a:rPr lang="uk-UA" dirty="0" err="1"/>
              <a:t>агродронів</a:t>
            </a:r>
            <a:r>
              <a:rPr lang="uk-UA" dirty="0"/>
              <a:t>.</a:t>
            </a:r>
          </a:p>
          <a:p>
            <a:pPr lvl="0"/>
            <a:r>
              <a:rPr lang="uk-UA" dirty="0"/>
              <a:t>Щербак О. Транспортна складова у собівартості аграрної продукції </a:t>
            </a:r>
          </a:p>
          <a:p>
            <a:pPr lvl="0"/>
            <a:r>
              <a:rPr lang="uk-UA" dirty="0"/>
              <a:t>Береговий І. Державна підтримка АПК. Стан і перспективи.</a:t>
            </a:r>
          </a:p>
          <a:p>
            <a:pPr lvl="0"/>
            <a:r>
              <a:rPr lang="uk-UA" dirty="0" err="1"/>
              <a:t>Lisiecki</a:t>
            </a:r>
            <a:r>
              <a:rPr lang="uk-UA" dirty="0"/>
              <a:t> M., </a:t>
            </a:r>
            <a:r>
              <a:rPr lang="uk-UA" dirty="0" err="1"/>
              <a:t>Sagatovicz</a:t>
            </a:r>
            <a:r>
              <a:rPr lang="uk-UA" dirty="0"/>
              <a:t> S. </a:t>
            </a:r>
            <a:r>
              <a:rPr lang="uk-UA" dirty="0" err="1"/>
              <a:t>Wpływ</a:t>
            </a:r>
            <a:r>
              <a:rPr lang="uk-UA" dirty="0"/>
              <a:t> </a:t>
            </a:r>
            <a:r>
              <a:rPr lang="uk-UA" dirty="0" err="1"/>
              <a:t>komponentu</a:t>
            </a:r>
            <a:r>
              <a:rPr lang="uk-UA" dirty="0"/>
              <a:t> </a:t>
            </a:r>
            <a:r>
              <a:rPr lang="uk-UA" dirty="0" err="1"/>
              <a:t>surowcowego</a:t>
            </a:r>
            <a:r>
              <a:rPr lang="uk-UA" dirty="0"/>
              <a:t> </a:t>
            </a:r>
            <a:r>
              <a:rPr lang="uk-UA" dirty="0" err="1"/>
              <a:t>na</a:t>
            </a:r>
            <a:r>
              <a:rPr lang="uk-UA" dirty="0"/>
              <a:t> </a:t>
            </a:r>
            <a:r>
              <a:rPr lang="uk-UA" dirty="0" err="1"/>
              <a:t>rozwój</a:t>
            </a:r>
            <a:r>
              <a:rPr lang="uk-UA" dirty="0"/>
              <a:t> </a:t>
            </a:r>
            <a:r>
              <a:rPr lang="uk-UA" dirty="0" err="1"/>
              <a:t>przemysłu</a:t>
            </a:r>
            <a:r>
              <a:rPr lang="uk-UA" dirty="0"/>
              <a:t>. </a:t>
            </a:r>
            <a:r>
              <a:rPr lang="uk-UA" dirty="0" err="1"/>
              <a:t>Stan</a:t>
            </a:r>
            <a:r>
              <a:rPr lang="uk-UA" dirty="0"/>
              <a:t> i </a:t>
            </a:r>
            <a:r>
              <a:rPr lang="uk-UA" dirty="0" err="1"/>
              <a:t>perspektywy</a:t>
            </a:r>
            <a:r>
              <a:rPr lang="uk-UA" dirty="0"/>
              <a:t> (</a:t>
            </a:r>
            <a:r>
              <a:rPr lang="uk-UA" dirty="0" err="1"/>
              <a:t>na</a:t>
            </a:r>
            <a:r>
              <a:rPr lang="uk-UA" dirty="0"/>
              <a:t> </a:t>
            </a:r>
            <a:r>
              <a:rPr lang="uk-UA" dirty="0" err="1"/>
              <a:t>przykładzie</a:t>
            </a:r>
            <a:r>
              <a:rPr lang="uk-UA" dirty="0"/>
              <a:t> </a:t>
            </a:r>
            <a:r>
              <a:rPr lang="uk-UA" dirty="0" err="1"/>
              <a:t>niedoboru</a:t>
            </a:r>
            <a:r>
              <a:rPr lang="uk-UA" dirty="0"/>
              <a:t> </a:t>
            </a:r>
            <a:r>
              <a:rPr lang="uk-UA" dirty="0" err="1"/>
              <a:t>krzemu</a:t>
            </a:r>
            <a:r>
              <a:rPr lang="uk-UA" dirty="0"/>
              <a:t>)</a:t>
            </a:r>
            <a:r>
              <a:rPr lang="pl-PL" dirty="0"/>
              <a:t>. </a:t>
            </a:r>
            <a:endParaRPr lang="uk-UA" dirty="0"/>
          </a:p>
          <a:p>
            <a:pPr lvl="0"/>
            <a:r>
              <a:rPr lang="pl-PL" dirty="0"/>
              <a:t>Andrii Basiuk</a:t>
            </a:r>
            <a:r>
              <a:rPr lang="uk-UA" dirty="0"/>
              <a:t>. </a:t>
            </a:r>
            <a:r>
              <a:rPr lang="uk-UA" dirty="0" err="1"/>
              <a:t>Wsparcie</a:t>
            </a:r>
            <a:r>
              <a:rPr lang="uk-UA" dirty="0"/>
              <a:t> </a:t>
            </a:r>
            <a:r>
              <a:rPr lang="uk-UA" dirty="0" err="1"/>
              <a:t>prawne</a:t>
            </a:r>
            <a:r>
              <a:rPr lang="uk-UA" dirty="0"/>
              <a:t> </a:t>
            </a:r>
            <a:r>
              <a:rPr lang="uk-UA" dirty="0" err="1"/>
              <a:t>jako</a:t>
            </a:r>
            <a:r>
              <a:rPr lang="uk-UA" dirty="0"/>
              <a:t> </a:t>
            </a:r>
            <a:r>
              <a:rPr lang="uk-UA" dirty="0" err="1"/>
              <a:t>element</a:t>
            </a:r>
            <a:r>
              <a:rPr lang="uk-UA" dirty="0"/>
              <a:t> </a:t>
            </a:r>
            <a:r>
              <a:rPr lang="uk-UA" dirty="0" err="1"/>
              <a:t>logistyczny</a:t>
            </a:r>
            <a:r>
              <a:rPr lang="uk-UA" dirty="0"/>
              <a:t> w </a:t>
            </a:r>
            <a:r>
              <a:rPr lang="uk-UA" dirty="0" err="1"/>
              <a:t>sektorze</a:t>
            </a:r>
            <a:r>
              <a:rPr lang="uk-UA" dirty="0"/>
              <a:t> </a:t>
            </a:r>
            <a:r>
              <a:rPr lang="uk-UA" dirty="0" err="1"/>
              <a:t>rolnym</a:t>
            </a:r>
            <a:r>
              <a:rPr lang="uk-UA" dirty="0"/>
              <a:t>. </a:t>
            </a:r>
          </a:p>
          <a:p>
            <a:pPr lvl="0"/>
            <a:r>
              <a:rPr lang="pl-PL" dirty="0"/>
              <a:t>Lisiecki M</a:t>
            </a:r>
            <a:r>
              <a:rPr lang="uk-UA" dirty="0"/>
              <a:t>., </a:t>
            </a:r>
            <a:r>
              <a:rPr lang="pl-PL" dirty="0"/>
              <a:t>Melnyk W</a:t>
            </a:r>
            <a:r>
              <a:rPr lang="uk-UA" dirty="0"/>
              <a:t>.</a:t>
            </a:r>
            <a:r>
              <a:rPr lang="pl-PL" dirty="0"/>
              <a:t>Uzdatnianie wody</a:t>
            </a:r>
            <a:r>
              <a:rPr lang="pl-PL" i="1" dirty="0"/>
              <a:t> dla </a:t>
            </a:r>
            <a:r>
              <a:rPr lang="pl-PL" dirty="0"/>
              <a:t>placówek medycznych</a:t>
            </a:r>
            <a:r>
              <a:rPr lang="uk-UA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2504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1318" y="738201"/>
            <a:ext cx="896658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400" dirty="0"/>
              <a:t> Робота гуртка є цікавою також для студентів закордонних закладів вищої освіти. Так зокрема, студенти різних закладів вищої освіти Республіки Польща (</a:t>
            </a:r>
            <a:r>
              <a:rPr lang="uk-UA" sz="2400" dirty="0" err="1">
                <a:solidFill>
                  <a:srgbClr val="00B050"/>
                </a:solidFill>
              </a:rPr>
              <a:t>Алекс</a:t>
            </a:r>
            <a:r>
              <a:rPr lang="uk-UA" sz="2400" dirty="0">
                <a:solidFill>
                  <a:srgbClr val="00B050"/>
                </a:solidFill>
              </a:rPr>
              <a:t> Агратіна, Мар’я </a:t>
            </a:r>
            <a:r>
              <a:rPr lang="uk-UA" sz="2400" dirty="0" err="1">
                <a:solidFill>
                  <a:srgbClr val="00B050"/>
                </a:solidFill>
              </a:rPr>
              <a:t>Хижняк</a:t>
            </a:r>
            <a:r>
              <a:rPr lang="uk-UA" sz="2400" dirty="0">
                <a:solidFill>
                  <a:srgbClr val="00B050"/>
                </a:solidFill>
              </a:rPr>
              <a:t> </a:t>
            </a:r>
            <a:r>
              <a:rPr lang="uk-UA" sz="2400" dirty="0"/>
              <a:t>– </a:t>
            </a:r>
            <a:r>
              <a:rPr lang="uk-UA" sz="2400" b="1" dirty="0"/>
              <a:t>Варшавська Політехніка</a:t>
            </a:r>
            <a:r>
              <a:rPr lang="uk-UA" sz="2400" dirty="0"/>
              <a:t>, м. Варшава; </a:t>
            </a:r>
            <a:r>
              <a:rPr lang="uk-UA" sz="2400" dirty="0" err="1">
                <a:solidFill>
                  <a:srgbClr val="00B050"/>
                </a:solidFill>
              </a:rPr>
              <a:t>Міхал</a:t>
            </a:r>
            <a:r>
              <a:rPr lang="uk-UA" sz="2400" dirty="0">
                <a:solidFill>
                  <a:srgbClr val="00B050"/>
                </a:solidFill>
              </a:rPr>
              <a:t> </a:t>
            </a:r>
            <a:r>
              <a:rPr lang="uk-UA" sz="2400" dirty="0" err="1">
                <a:solidFill>
                  <a:srgbClr val="00B050"/>
                </a:solidFill>
              </a:rPr>
              <a:t>Лісецький</a:t>
            </a:r>
            <a:r>
              <a:rPr lang="uk-UA" sz="2400" dirty="0">
                <a:solidFill>
                  <a:srgbClr val="00B050"/>
                </a:solidFill>
              </a:rPr>
              <a:t>, Світлана </a:t>
            </a:r>
            <a:r>
              <a:rPr lang="uk-UA" sz="2400" dirty="0" err="1">
                <a:solidFill>
                  <a:srgbClr val="00B050"/>
                </a:solidFill>
              </a:rPr>
              <a:t>Сагатовіч</a:t>
            </a:r>
            <a:r>
              <a:rPr lang="uk-UA" sz="2400" dirty="0">
                <a:solidFill>
                  <a:srgbClr val="00B050"/>
                </a:solidFill>
              </a:rPr>
              <a:t> </a:t>
            </a:r>
            <a:r>
              <a:rPr lang="uk-UA" sz="2400" dirty="0"/>
              <a:t>– </a:t>
            </a:r>
            <a:r>
              <a:rPr lang="uk-UA" sz="2400" b="1" dirty="0"/>
              <a:t>Гданський медичний </a:t>
            </a:r>
            <a:r>
              <a:rPr lang="uk-UA" sz="2400" b="1" dirty="0" smtClean="0"/>
              <a:t>університет; </a:t>
            </a:r>
            <a:r>
              <a:rPr lang="uk-UA" sz="2400" dirty="0" err="1" smtClean="0">
                <a:solidFill>
                  <a:srgbClr val="00B050"/>
                </a:solidFill>
              </a:rPr>
              <a:t>Анжей</a:t>
            </a:r>
            <a:r>
              <a:rPr lang="uk-UA" sz="2400" dirty="0" smtClean="0">
                <a:solidFill>
                  <a:srgbClr val="00B050"/>
                </a:solidFill>
              </a:rPr>
              <a:t> Басюк - </a:t>
            </a:r>
            <a:r>
              <a:rPr lang="uk-UA" sz="2400" b="1" dirty="0" smtClean="0"/>
              <a:t>Вроцлавський університет</a:t>
            </a:r>
            <a:r>
              <a:rPr lang="uk-UA" sz="2400" dirty="0" smtClean="0"/>
              <a:t>) </a:t>
            </a:r>
            <a:r>
              <a:rPr lang="uk-UA" sz="2400" dirty="0"/>
              <a:t>за результатами участі у науковій роботі гуртка представили свої </a:t>
            </a:r>
            <a:r>
              <a:rPr lang="uk-UA" sz="2400" b="1" dirty="0"/>
              <a:t>3 доповіді</a:t>
            </a:r>
            <a:r>
              <a:rPr lang="uk-UA" sz="2400" dirty="0"/>
              <a:t> </a:t>
            </a:r>
            <a:r>
              <a:rPr lang="uk-UA" sz="2400" dirty="0" smtClean="0"/>
              <a:t>на </a:t>
            </a:r>
            <a:r>
              <a:rPr lang="uk-UA" sz="2400" dirty="0"/>
              <a:t>міжнародні конференції, підготовані ф-том Конструювання і дизайну.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310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7654" y="2453640"/>
            <a:ext cx="8596668" cy="1320800"/>
          </a:xfrm>
        </p:spPr>
        <p:txBody>
          <a:bodyPr>
            <a:normAutofit/>
          </a:bodyPr>
          <a:lstStyle/>
          <a:p>
            <a:r>
              <a:rPr lang="uk-UA" sz="4000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</a:t>
            </a:r>
            <a:endParaRPr lang="ru-RU" sz="4000" b="1" i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73904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1409</TotalTime>
  <Words>304</Words>
  <Application>Microsoft Office PowerPoint</Application>
  <PresentationFormat>Широкоэкранный</PresentationFormat>
  <Paragraphs>38</Paragraphs>
  <Slides>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Trebuchet MS</vt:lpstr>
      <vt:lpstr>Wingdings 3</vt:lpstr>
      <vt:lpstr>Грань</vt:lpstr>
      <vt:lpstr>Звіт про діяльність гуртка  «Стандартизація в області взаємозамінності та метрології» у 2021-2022 н. р.  кафедри НАДІЙНОСТІ ТЕХНІКИ факультету Конструювання та дизайну   </vt:lpstr>
      <vt:lpstr>Керівник гуртка – В. І. Мельник, кандидат економічних наук, доцент кафедри надійності техніки, очільник сектору наукової роботи Польського Дому м. Києва (ФОП в Україні), віце-презес Федерації польських організацій в Україні, Заслужений діяч культури Республіки Польщі. Староста гуртка – А. Хмельовська, студент магістратури 2 р. н., гр. МОБ-2001 (дослідники) факультету конструювання і дизайну НУБіП України</vt:lpstr>
      <vt:lpstr>Презентация PowerPoint</vt:lpstr>
      <vt:lpstr>Презентация PowerPoint</vt:lpstr>
      <vt:lpstr>За результатами роботи гуртка було підготовано:  </vt:lpstr>
      <vt:lpstr>      8 наукових доповідей включено до Програми ІХ Міжнародної науково-технічної конференції «Крамаровські читання» з нагоди 115-ї річниці від дня народження доктора технічних наук, професора, члена-кореспондента ВАСГНІЛ, віце-президента УАСГН Крамарова Володимира Савовича (1906-1987) 25-26 лют. 2022 р., м. Київ / МОН України, Національний університет біоресурсів і природокористування України. – К.: Видавничий центр НУБіП України, 2022. 26 с.</vt:lpstr>
      <vt:lpstr>Презентация PowerPoint</vt:lpstr>
      <vt:lpstr>ДЯКУЮ ЗА УВАГУ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Звіт про діяльність гуртка  «Стандартизація в області взаємозамінності та метрології»  кафедри НАДІЙНОСТІ ТЕХНІКИ факультету Конструювання та дизайну</dc:title>
  <dc:creator>Игорь</dc:creator>
  <cp:lastModifiedBy>Учетная запись Майкрософт</cp:lastModifiedBy>
  <cp:revision>102</cp:revision>
  <dcterms:created xsi:type="dcterms:W3CDTF">2017-05-09T22:08:07Z</dcterms:created>
  <dcterms:modified xsi:type="dcterms:W3CDTF">2022-05-05T14:30:21Z</dcterms:modified>
</cp:coreProperties>
</file>