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notesMasterIdLst>
    <p:notesMasterId r:id="rId14"/>
  </p:notesMasterIdLst>
  <p:sldIdLst>
    <p:sldId id="256" r:id="rId2"/>
    <p:sldId id="277" r:id="rId3"/>
    <p:sldId id="257" r:id="rId4"/>
    <p:sldId id="259" r:id="rId5"/>
    <p:sldId id="267" r:id="rId6"/>
    <p:sldId id="266" r:id="rId7"/>
    <p:sldId id="281" r:id="rId8"/>
    <p:sldId id="269" r:id="rId9"/>
    <p:sldId id="279" r:id="rId10"/>
    <p:sldId id="280" r:id="rId11"/>
    <p:sldId id="278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84" d="100"/>
          <a:sy n="84" d="100"/>
        </p:scale>
        <p:origin x="143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50EEE-5426-4173-A323-20DA23E7C78E}" type="datetimeFigureOut">
              <a:rPr lang="uk-UA" smtClean="0"/>
              <a:pPr/>
              <a:t>14.05.2020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7AFDA-869A-4625-94F7-09F15DD8C89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2230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AFDA-869A-4625-94F7-09F15DD8C89C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6536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288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407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67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494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2732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877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284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09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65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614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3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24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41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040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982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08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80" y="620688"/>
            <a:ext cx="3384376" cy="361075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Гурток «Імунологія тварин та патофізіологія» </a:t>
            </a:r>
            <a:b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 хірургії </a:t>
            </a: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патофізіології ім. акад. </a:t>
            </a:r>
            <a:r>
              <a:rPr lang="uk-UA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І.О</a:t>
            </a: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Поваженка</a:t>
            </a:r>
            <a:endParaRPr lang="uk-UA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656" y="980728"/>
            <a:ext cx="4900637" cy="3675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280" y="5805264"/>
            <a:ext cx="866117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-Roman"/>
                <a:cs typeface="Mongolian Baiti" panose="03000500000000000000" pitchFamily="66" charset="0"/>
              </a:rPr>
              <a:t>Забезпечення діяльності </a:t>
            </a:r>
            <a:r>
              <a:rPr lang="uk-UA" b="1" dirty="0" err="1">
                <a:latin typeface="Times New Roman" panose="02020603050405020304" pitchFamily="18" charset="0"/>
                <a:ea typeface="Times-Roman"/>
                <a:cs typeface="Mongolian Baiti" panose="03000500000000000000" pitchFamily="66" charset="0"/>
              </a:rPr>
              <a:t>web</a:t>
            </a:r>
            <a:r>
              <a:rPr lang="uk-UA" b="1" dirty="0">
                <a:latin typeface="Times New Roman" panose="02020603050405020304" pitchFamily="18" charset="0"/>
                <a:ea typeface="Times-Roman"/>
                <a:cs typeface="Mongolian Baiti" panose="03000500000000000000" pitchFamily="66" charset="0"/>
              </a:rPr>
              <a:t>-сторінки </a:t>
            </a:r>
            <a:r>
              <a:rPr lang="uk-UA" b="1" dirty="0" smtClean="0">
                <a:latin typeface="Times New Roman" panose="02020603050405020304" pitchFamily="18" charset="0"/>
                <a:ea typeface="Times-Roman"/>
                <a:cs typeface="Mongolian Baiti" panose="03000500000000000000" pitchFamily="66" charset="0"/>
              </a:rPr>
              <a:t>гуртка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-Roman"/>
                <a:cs typeface="Mongolian Baiti" panose="03000500000000000000" pitchFamily="66" charset="0"/>
              </a:rPr>
              <a:t>:</a:t>
            </a:r>
            <a:r>
              <a:rPr lang="uk-UA" sz="1400" dirty="0" smtClean="0">
                <a:solidFill>
                  <a:srgbClr val="7030A0"/>
                </a:solidFill>
                <a:latin typeface="Calibri" panose="020F0502020204030204" pitchFamily="34" charset="0"/>
                <a:ea typeface="Times-Roman"/>
                <a:cs typeface="Mongolian Baiti" panose="03000500000000000000" pitchFamily="66" charset="0"/>
              </a:rPr>
              <a:t> </a:t>
            </a:r>
            <a:r>
              <a:rPr lang="en-US" u="sng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-Roman"/>
                <a:cs typeface="Mongolian Baiti" panose="03000500000000000000" pitchFamily="66" charset="0"/>
              </a:rPr>
              <a:t>https</a:t>
            </a:r>
            <a:r>
              <a:rPr lang="en-US" u="sng" dirty="0">
                <a:solidFill>
                  <a:srgbClr val="7030A0"/>
                </a:solidFill>
                <a:latin typeface="Times New Roman" panose="02020603050405020304" pitchFamily="18" charset="0"/>
                <a:ea typeface="Times-Roman"/>
                <a:cs typeface="Mongolian Baiti" panose="03000500000000000000" pitchFamily="66" charset="0"/>
              </a:rPr>
              <a:t>://nubip.edu.ua/node/41733</a:t>
            </a:r>
            <a:endParaRPr lang="uk-UA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271380"/>
            <a:ext cx="8784976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Дослідження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впливу </a:t>
            </a:r>
            <a:r>
              <a:rPr lang="uk-UA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алогенної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гемотрансфузії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перебіг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анемій різного </a:t>
            </a:r>
            <a:r>
              <a:rPr lang="uk-UA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генезу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собак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Documents\Malyk\Хірургія\Переливання крові\Взяття крові\20170923_1404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35043"/>
            <a:ext cx="3168352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</p:spPr>
      </p:pic>
      <p:pic>
        <p:nvPicPr>
          <p:cNvPr id="6" name="Picture 2" descr="D:\Documents\Malyk\Хірургія\Переливання крові\Взяття крові\IMG-14ce5a92af4277e7b56b21844e22ce2b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35043"/>
            <a:ext cx="3543460" cy="3953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9551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64305" y="80582"/>
            <a:ext cx="8784976" cy="576064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Участь гуртківців у конференціях, семінарах, конкурсах</a:t>
            </a:r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1417" y="778251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RobotoRegular"/>
              </a:rPr>
              <a:t>	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Гуртківець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Ольховська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Арина на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Фестивалі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студентської науки – 2019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презентувала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доповідь за результатами проведених досліджень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</a:t>
            </a:r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«ПІСЛЯЗАБІЙНИЙ КІСТКОВИЙ МОЗОК ВЕЛИКОЇ РОГАТОЇ ХУДОБИ – ПЕРСПЕКТИВНЕ ДЖЕРЕЛО СТОВБУРОВИХ КЛІТИН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nubip.edu.ua/sites/default/files/u125/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64904"/>
            <a:ext cx="3563615" cy="2672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C:\Users\38097\Downloads\IMG_20190617_1545288-16 доба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7"/>
          <a:stretch>
            <a:fillRect/>
          </a:stretch>
        </p:blipFill>
        <p:spPr bwMode="auto">
          <a:xfrm>
            <a:off x="179512" y="2348880"/>
            <a:ext cx="2845435" cy="2644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38097\Downloads\IMG_20190624_1141268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31477" r="40938" b="32724"/>
          <a:stretch>
            <a:fillRect/>
          </a:stretch>
        </p:blipFill>
        <p:spPr bwMode="auto">
          <a:xfrm>
            <a:off x="2538849" y="3467422"/>
            <a:ext cx="2837815" cy="2638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098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709" y="1158384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Фагоцитарна активність перитонеальних макрофагів 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тварин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vivo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під впливом біоти</a:t>
            </a:r>
            <a:r>
              <a:rPr lang="uk-UA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них та абіоти</a:t>
            </a:r>
            <a:r>
              <a:rPr lang="uk-UA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них </a:t>
            </a:r>
            <a:r>
              <a:rPr lang="uk-UA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инників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6709" y="2472699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Колонієформуюча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здатність, </a:t>
            </a:r>
            <a:r>
              <a:rPr lang="uk-UA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проліферативна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активність та життєздатність </a:t>
            </a:r>
            <a:r>
              <a:rPr lang="uk-UA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мезенхімальних</a:t>
            </a:r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стовбурових клітин 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тварин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vitro</a:t>
            </a:r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 впливу 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різних БАР</a:t>
            </a:r>
            <a:endParaRPr lang="uk-UA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10213"/>
            <a:ext cx="1528722" cy="1213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9" name="Прямоугольник 18"/>
          <p:cNvSpPr/>
          <p:nvPr/>
        </p:nvSpPr>
        <p:spPr>
          <a:xfrm>
            <a:off x="1187624" y="260603"/>
            <a:ext cx="7147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Перспективи подальших досліджень</a:t>
            </a:r>
            <a:endParaRPr lang="uk-UA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nubip.edu.ua/sites/default/files/u125/img_18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25948" y="3630166"/>
            <a:ext cx="1137908" cy="1517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376709" y="374244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Вплив </a:t>
            </a:r>
            <a:r>
              <a:rPr lang="uk-UA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мезенхімальних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стовбурових клітин 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тварин на регенеративні процеси у організмі</a:t>
            </a:r>
            <a:endParaRPr lang="uk-UA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4724" y="447754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Алогенна</a:t>
            </a:r>
            <a:r>
              <a:rPr lang="uk-UA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гемотрансфузія</a:t>
            </a:r>
            <a:r>
              <a:rPr lang="uk-UA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при анеміях різного </a:t>
            </a:r>
            <a:r>
              <a:rPr lang="uk-UA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генезу</a:t>
            </a:r>
            <a:r>
              <a:rPr lang="uk-UA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 собак</a:t>
            </a:r>
            <a:endParaRPr lang="uk-UA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4" descr="D:\Documents\Malyk\Хірургія\Переливання крові\Взяття крові фото\20171012_1726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06900" y="4248531"/>
            <a:ext cx="1789218" cy="1750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0" t="6438" r="3524" b="20364"/>
          <a:stretch/>
        </p:blipFill>
        <p:spPr>
          <a:xfrm>
            <a:off x="6304451" y="1019291"/>
            <a:ext cx="1281295" cy="1245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27026" y="4081747"/>
            <a:ext cx="4716524" cy="648072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Керівник гуртка:</a:t>
            </a:r>
            <a:endParaRPr lang="uk-UA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642514"/>
            <a:ext cx="1057567" cy="1589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07704" y="51018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Кандидат </a:t>
            </a:r>
            <a:r>
              <a:rPr lang="ru-RU" b="1" dirty="0" err="1"/>
              <a:t>ветеринарних</a:t>
            </a:r>
            <a:r>
              <a:rPr lang="ru-RU" b="1" dirty="0"/>
              <a:t> наук, </a:t>
            </a:r>
            <a:r>
              <a:rPr lang="ru-RU" b="1" dirty="0" smtClean="0"/>
              <a:t>доцент </a:t>
            </a:r>
            <a:r>
              <a:rPr lang="uk-UA" b="1" dirty="0" err="1" smtClean="0"/>
              <a:t>Харкевич</a:t>
            </a:r>
            <a:r>
              <a:rPr lang="uk-UA" b="1" dirty="0" smtClean="0"/>
              <a:t> </a:t>
            </a:r>
            <a:r>
              <a:rPr lang="uk-UA" b="1" dirty="0"/>
              <a:t>Юрій Олександрович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4" y="480098"/>
            <a:ext cx="4716524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Склад гуртка:</a:t>
            </a:r>
            <a:endParaRPr lang="uk-UA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26" y="1143481"/>
            <a:ext cx="2720181" cy="2040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355976" y="528005"/>
            <a:ext cx="2690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Білокур</a:t>
            </a:r>
            <a:r>
              <a:rPr lang="ru-RU" b="1" dirty="0"/>
              <a:t> Д</a:t>
            </a:r>
            <a:r>
              <a:rPr lang="uk-UA" b="1" dirty="0" err="1"/>
              <a:t>арина</a:t>
            </a:r>
            <a:r>
              <a:rPr lang="uk-UA" b="1" dirty="0"/>
              <a:t> Ольховська </a:t>
            </a:r>
            <a:r>
              <a:rPr lang="uk-UA" b="1" dirty="0" err="1"/>
              <a:t>Арина</a:t>
            </a:r>
            <a:r>
              <a:rPr lang="uk-UA" b="1" dirty="0"/>
              <a:t> </a:t>
            </a:r>
            <a:endParaRPr lang="uk-UA" b="1" dirty="0"/>
          </a:p>
          <a:p>
            <a:r>
              <a:rPr lang="uk-UA" b="1" dirty="0" err="1"/>
              <a:t>Горулько</a:t>
            </a:r>
            <a:r>
              <a:rPr lang="uk-UA" b="1" dirty="0"/>
              <a:t> </a:t>
            </a:r>
            <a:r>
              <a:rPr lang="uk-UA" b="1" dirty="0"/>
              <a:t>Анастасія</a:t>
            </a:r>
          </a:p>
          <a:p>
            <a:r>
              <a:rPr lang="uk-UA" b="1" dirty="0"/>
              <a:t>Поправка </a:t>
            </a:r>
            <a:r>
              <a:rPr lang="uk-UA" b="1" dirty="0"/>
              <a:t>Валентина</a:t>
            </a:r>
            <a:endParaRPr lang="uk-UA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724" y="1811413"/>
            <a:ext cx="3713989" cy="27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4193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60" y="17981"/>
            <a:ext cx="7848872" cy="648072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Наукова спрямованість гуртка:</a:t>
            </a:r>
            <a:r>
              <a:rPr lang="uk-UA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2139" y="1255044"/>
            <a:ext cx="4376528" cy="500295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імунологічна реактивність</a:t>
            </a:r>
          </a:p>
          <a:p>
            <a:pPr>
              <a:buFont typeface="Wingdings" panose="05000000000000000000" pitchFamily="2" charset="2"/>
              <a:buChar char="v"/>
            </a:pPr>
            <a:endParaRPr lang="uk-UA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морфологічні особливості клітин крові тварин</a:t>
            </a:r>
          </a:p>
          <a:p>
            <a:pPr>
              <a:buFont typeface="Wingdings" panose="05000000000000000000" pitchFamily="2" charset="2"/>
              <a:buChar char="v"/>
            </a:pPr>
            <a:endParaRPr lang="uk-UA" sz="28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клітинні технології</a:t>
            </a:r>
          </a:p>
          <a:p>
            <a:pPr>
              <a:buFont typeface="Wingdings" panose="05000000000000000000" pitchFamily="2" charset="2"/>
              <a:buChar char="v"/>
            </a:pPr>
            <a:endParaRPr lang="uk-UA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гемотрансфузія</a:t>
            </a:r>
            <a:endParaRPr lang="uk-UA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14" descr="Новый рисунок (41)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10284"/>
            <a:ext cx="1040014" cy="1035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23" y="3210284"/>
            <a:ext cx="1302657" cy="1035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8043" y="4293096"/>
            <a:ext cx="3064369" cy="2296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8043" y="666053"/>
            <a:ext cx="3203119" cy="2402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Documents\Malyk\Nik\Пед процес\ІМУНОЛОГІЯ МАЛЮК\Практичні з імунології\Вступна пара №1\Лабораторія\DSC03211.JPG"/>
          <p:cNvPicPr>
            <a:picLocks noChangeAspect="1" noChangeArrowheads="1"/>
          </p:cNvPicPr>
          <p:nvPr/>
        </p:nvPicPr>
        <p:blipFill>
          <a:blip r:embed="rId2" cstate="print"/>
          <a:srcRect l="34921"/>
          <a:stretch>
            <a:fillRect/>
          </a:stretch>
        </p:blipFill>
        <p:spPr bwMode="auto">
          <a:xfrm>
            <a:off x="6156176" y="1628800"/>
            <a:ext cx="2461505" cy="2412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7715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Бази проведення досліджень</a:t>
            </a:r>
            <a:endParaRPr lang="uk-UA" sz="3200" dirty="0">
              <a:solidFill>
                <a:srgbClr val="002060"/>
              </a:solidFill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179512" y="692696"/>
            <a:ext cx="8784976" cy="79208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Навчально-наукові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лабораторії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«Центр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клітинних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ветеринарній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медицині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«Банк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Рисунок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5524500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 descr="D:\Documents\Malyk\Хірургія\Переливання крові\Взяття крові\20171002_180409(0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 t="3231" r="11973" b="-3231"/>
          <a:stretch/>
        </p:blipFill>
        <p:spPr bwMode="auto">
          <a:xfrm>
            <a:off x="6156176" y="4185240"/>
            <a:ext cx="2461505" cy="2062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784976" cy="115212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Апробація різних методів отримання </a:t>
            </a:r>
            <a:r>
              <a:rPr lang="uk-UA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мезенхімальних</a:t>
            </a: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стовбурових клітин з кісткового мозку дрібних </a:t>
            </a: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тварин та проведення з ними маніпуляцій у лабораторії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5181600" y="503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900" y="1484784"/>
            <a:ext cx="2983579" cy="2237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484784"/>
            <a:ext cx="3065679" cy="2016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https://nubip.edu.ua/sites/default/files/u125/4_2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23" y="3970694"/>
            <a:ext cx="3004131" cy="2309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237" y="3954678"/>
            <a:ext cx="3108179" cy="2331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74146" y="4046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lvl="0" algn="ctr" fontAlgn="base">
              <a:spcAft>
                <a:spcPct val="0"/>
              </a:spcAft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Біотехнологічні </a:t>
            </a:r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підходи щодо культивування клітинного матеріалу, отриманого з кісткового мозку тварин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16832"/>
            <a:ext cx="3498697" cy="2624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916832"/>
            <a:ext cx="2664296" cy="3554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9499" t="10623"/>
          <a:stretch/>
        </p:blipFill>
        <p:spPr>
          <a:xfrm>
            <a:off x="3131840" y="4341408"/>
            <a:ext cx="2178721" cy="1814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38097\Downloads\IMG_20190610_1503557-9 доба.jpg"/>
          <p:cNvPicPr/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8" t="27486" r="17386" b="25342"/>
          <a:stretch>
            <a:fillRect/>
          </a:stretch>
        </p:blipFill>
        <p:spPr bwMode="auto">
          <a:xfrm>
            <a:off x="755576" y="2445871"/>
            <a:ext cx="2808312" cy="2644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38097\Downloads\IMG_20190617_1545288-16 доба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7"/>
          <a:stretch>
            <a:fillRect/>
          </a:stretch>
        </p:blipFill>
        <p:spPr bwMode="auto">
          <a:xfrm>
            <a:off x="5364088" y="2445871"/>
            <a:ext cx="2845435" cy="2644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Стрелка вправо 5"/>
          <p:cNvSpPr/>
          <p:nvPr/>
        </p:nvSpPr>
        <p:spPr>
          <a:xfrm>
            <a:off x="3923928" y="3604734"/>
            <a:ext cx="1224136" cy="3600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04664"/>
            <a:ext cx="828092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</a:pPr>
            <a:r>
              <a:rPr lang="ru-RU" sz="2400" spc="-5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Колонії</a:t>
            </a:r>
            <a:r>
              <a:rPr lang="ru-RU" sz="2400" spc="-5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spc="-5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стовбурових</a:t>
            </a:r>
            <a:r>
              <a:rPr lang="ru-RU" sz="2400" spc="-5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spc="-5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клітин</a:t>
            </a:r>
            <a:r>
              <a:rPr lang="ru-RU" sz="2400" spc="-5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та культура </a:t>
            </a:r>
            <a:r>
              <a:rPr lang="ru-RU" sz="2400" spc="-5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стовбурових</a:t>
            </a:r>
            <a:r>
              <a:rPr lang="ru-RU" sz="2400" spc="-5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spc="-5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клітин</a:t>
            </a:r>
            <a:r>
              <a:rPr lang="ru-RU" sz="2400" spc="-5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2400" spc="-5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виділених</a:t>
            </a:r>
            <a:r>
              <a:rPr lang="ru-RU" sz="2400" spc="-5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spc="-5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із</a:t>
            </a:r>
            <a:r>
              <a:rPr lang="ru-RU" sz="2400" spc="-5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spc="-5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післязабійного</a:t>
            </a:r>
            <a:r>
              <a:rPr lang="ru-RU" sz="2400" spc="-5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spc="-5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кісткового</a:t>
            </a:r>
            <a:r>
              <a:rPr lang="ru-RU" sz="2400" spc="-5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spc="-5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мозку</a:t>
            </a:r>
            <a:r>
              <a:rPr lang="ru-RU" sz="2400" spc="-5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spc="-5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великої</a:t>
            </a:r>
            <a:r>
              <a:rPr lang="ru-RU" sz="2400" spc="-5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spc="-5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рогатої</a:t>
            </a:r>
            <a:r>
              <a:rPr lang="ru-RU" sz="2400" spc="-5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spc="-50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худоби</a:t>
            </a:r>
            <a:r>
              <a:rPr lang="ru-RU" sz="2400" spc="-5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lang="ru-RU" sz="2400" spc="-5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7 та 16 </a:t>
            </a:r>
            <a:r>
              <a:rPr lang="ru-RU" sz="2400" spc="-5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доби</a:t>
            </a:r>
            <a:r>
              <a:rPr lang="ru-RU" sz="2400" spc="-5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spc="-5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після</a:t>
            </a:r>
            <a:r>
              <a:rPr lang="ru-RU" sz="2400" spc="-5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spc="-5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висівання</a:t>
            </a:r>
            <a:endParaRPr lang="ru-RU" sz="2400" spc="-5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8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1380"/>
            <a:ext cx="8784976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Дослідження механізму утворення колоній та формування </a:t>
            </a:r>
            <a:r>
              <a:rPr lang="uk-UA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моношару</a:t>
            </a: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мезенхімальних</a:t>
            </a: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стовбурових клітин </a:t>
            </a:r>
          </a:p>
        </p:txBody>
      </p:sp>
      <p:pic>
        <p:nvPicPr>
          <p:cNvPr id="234" name="Рисунок 234" descr="Новый рисунок (20)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24" y="1346833"/>
            <a:ext cx="2034634" cy="2126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" name="Рисунок 23" descr="Новый рисунок (19)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12" y="1346833"/>
            <a:ext cx="1990304" cy="2071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Стрелка вправо 2"/>
          <p:cNvSpPr/>
          <p:nvPr/>
        </p:nvSpPr>
        <p:spPr>
          <a:xfrm>
            <a:off x="4002317" y="2188931"/>
            <a:ext cx="1224136" cy="3600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9024" y="3411582"/>
            <a:ext cx="8784976" cy="6906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Дослідження фагоцитарної активності макрофагів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vivo</a:t>
            </a:r>
            <a:endParaRPr lang="uk-UA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/>
          <a:stretch>
            <a:fillRect/>
          </a:stretch>
        </p:blipFill>
        <p:spPr bwMode="auto">
          <a:xfrm>
            <a:off x="1575679" y="4143639"/>
            <a:ext cx="1960635" cy="2161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nubip.edu.ua/sites/default/files/u125/2_1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/>
          <a:stretch/>
        </p:blipFill>
        <p:spPr bwMode="auto">
          <a:xfrm>
            <a:off x="5745736" y="4177384"/>
            <a:ext cx="2033261" cy="212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Стрелка вправо 8"/>
          <p:cNvSpPr/>
          <p:nvPr/>
        </p:nvSpPr>
        <p:spPr>
          <a:xfrm>
            <a:off x="4002317" y="5061058"/>
            <a:ext cx="1224136" cy="3600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233380"/>
            <a:ext cx="1558946" cy="2079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271380"/>
            <a:ext cx="8784976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Дослідження диференційного потенціалу </a:t>
            </a:r>
            <a:r>
              <a:rPr lang="uk-UA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мезенхімальних</a:t>
            </a: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стовбурових клітин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05" y="1268760"/>
            <a:ext cx="1800200" cy="2048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Стрелка вправо 6"/>
          <p:cNvSpPr/>
          <p:nvPr/>
        </p:nvSpPr>
        <p:spPr>
          <a:xfrm>
            <a:off x="4031940" y="2093341"/>
            <a:ext cx="1224136" cy="3600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19392"/>
          <a:stretch/>
        </p:blipFill>
        <p:spPr>
          <a:xfrm>
            <a:off x="1587205" y="3645023"/>
            <a:ext cx="1874389" cy="2298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3" y="3572296"/>
            <a:ext cx="1776595" cy="2370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Стрелка вправо 9"/>
          <p:cNvSpPr/>
          <p:nvPr/>
        </p:nvSpPr>
        <p:spPr>
          <a:xfrm>
            <a:off x="3926380" y="4614023"/>
            <a:ext cx="1224136" cy="3600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32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499</TotalTime>
  <Words>210</Words>
  <Application>Microsoft Office PowerPoint</Application>
  <PresentationFormat>Экран (4:3)</PresentationFormat>
  <Paragraphs>33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Calibri</vt:lpstr>
      <vt:lpstr>Mongolian Baiti</vt:lpstr>
      <vt:lpstr>RobotoRegular</vt:lpstr>
      <vt:lpstr>Times New Roman</vt:lpstr>
      <vt:lpstr>Times-Roman</vt:lpstr>
      <vt:lpstr>Trebuchet MS</vt:lpstr>
      <vt:lpstr>Wingdings</vt:lpstr>
      <vt:lpstr>Wingdings 3</vt:lpstr>
      <vt:lpstr>Грань</vt:lpstr>
      <vt:lpstr> Гурток «Імунологія тварин та патофізіологія»  кафедри хірургії і патофізіології ім. акад.  І.О. Поваженка</vt:lpstr>
      <vt:lpstr>Керівник гуртка:</vt:lpstr>
      <vt:lpstr>Наукова спрямованість гуртка: </vt:lpstr>
      <vt:lpstr>Презентация PowerPoint</vt:lpstr>
      <vt:lpstr>Апробація різних методів отримання мезенхімальних стовбурових клітин з кісткового мозку дрібних тварин та проведення з ними маніпуляцій у лабораторії</vt:lpstr>
      <vt:lpstr>Біотехнологічні підходи щодо культивування клітинного матеріалу, отриманого з кісткового мозку тварин</vt:lpstr>
      <vt:lpstr>Презентация PowerPoint</vt:lpstr>
      <vt:lpstr>Дослідження механізму утворення колоній та формування моношару мезенхімальних стовбурових клітин </vt:lpstr>
      <vt:lpstr>Дослідження диференційного потенціалу мезенхімальних стовбурових клітин </vt:lpstr>
      <vt:lpstr>Дослідження впливу алогенної гемотрансфузії на перебіг анемій різного генезу у собак</vt:lpstr>
      <vt:lpstr>Участь гуртківців у конференціях, семінарах, конкурсах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Науковий патофізіологічний гурток  кафедри фізіології,  патофізіології та імунології тварин</dc:title>
  <dc:creator>Nik</dc:creator>
  <cp:lastModifiedBy>380976499522</cp:lastModifiedBy>
  <cp:revision>71</cp:revision>
  <dcterms:created xsi:type="dcterms:W3CDTF">2014-05-12T09:24:03Z</dcterms:created>
  <dcterms:modified xsi:type="dcterms:W3CDTF">2020-05-14T10:18:16Z</dcterms:modified>
</cp:coreProperties>
</file>