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60" r:id="rId3"/>
    <p:sldId id="259" r:id="rId4"/>
    <p:sldId id="258" r:id="rId5"/>
    <p:sldId id="264" r:id="rId6"/>
    <p:sldId id="265" r:id="rId7"/>
    <p:sldId id="270" r:id="rId8"/>
    <p:sldId id="266" r:id="rId9"/>
    <p:sldId id="267" r:id="rId10"/>
    <p:sldId id="268" r:id="rId11"/>
    <p:sldId id="315" r:id="rId12"/>
    <p:sldId id="288" r:id="rId13"/>
    <p:sldId id="269" r:id="rId14"/>
    <p:sldId id="314" r:id="rId15"/>
    <p:sldId id="271" r:id="rId16"/>
    <p:sldId id="280" r:id="rId17"/>
    <p:sldId id="273" r:id="rId18"/>
    <p:sldId id="281" r:id="rId19"/>
    <p:sldId id="316" r:id="rId20"/>
    <p:sldId id="286" r:id="rId21"/>
    <p:sldId id="287" r:id="rId22"/>
    <p:sldId id="282" r:id="rId23"/>
    <p:sldId id="290" r:id="rId24"/>
    <p:sldId id="289" r:id="rId25"/>
    <p:sldId id="283" r:id="rId26"/>
    <p:sldId id="284" r:id="rId27"/>
    <p:sldId id="285" r:id="rId28"/>
    <p:sldId id="274" r:id="rId29"/>
    <p:sldId id="317" r:id="rId30"/>
    <p:sldId id="275" r:id="rId31"/>
    <p:sldId id="277" r:id="rId32"/>
    <p:sldId id="276" r:id="rId33"/>
    <p:sldId id="313" r:id="rId34"/>
    <p:sldId id="291" r:id="rId35"/>
    <p:sldId id="320" r:id="rId36"/>
    <p:sldId id="279" r:id="rId37"/>
    <p:sldId id="297" r:id="rId38"/>
    <p:sldId id="298" r:id="rId39"/>
    <p:sldId id="299" r:id="rId40"/>
    <p:sldId id="300" r:id="rId41"/>
    <p:sldId id="302" r:id="rId42"/>
    <p:sldId id="311" r:id="rId43"/>
    <p:sldId id="319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98002-B79F-4753-BA79-C1D10EA4BBCF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7B98D-4625-4E53-89B2-9EFDE06BA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72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6E3-24E7-45DE-B64B-6D3E3A4DC998}" type="slidenum">
              <a:rPr lang="uk-UA" smtClean="0"/>
              <a:pPr/>
              <a:t>1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50000">
              <a:schemeClr val="bg1"/>
            </a:gs>
            <a:gs pos="100000">
              <a:srgbClr val="99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3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0"/>
            <a:ext cx="1310680" cy="122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77714" y="0"/>
            <a:ext cx="643272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Національний університет біоресурсів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природокористування України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Факультет ветеринарної медицини</a:t>
            </a:r>
            <a:endParaRPr lang="uk-UA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1907705" y="1384995"/>
            <a:ext cx="6768751" cy="0"/>
          </a:xfrm>
          <a:prstGeom prst="line">
            <a:avLst/>
          </a:prstGeom>
          <a:ln w="28575" cmpd="thickThin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5877" y="472514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Виконала</a:t>
            </a:r>
            <a:r>
              <a:rPr lang="uk-UA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uk-UA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студентка </a:t>
            </a:r>
            <a:r>
              <a:rPr lang="uk-UA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курсу 8 </a:t>
            </a:r>
            <a:r>
              <a:rPr lang="uk-UA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групи</a:t>
            </a:r>
            <a:endParaRPr lang="uk-UA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uk-UA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Камінська</a:t>
            </a:r>
            <a:r>
              <a:rPr lang="uk-UA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Катерина </a:t>
            </a:r>
            <a:r>
              <a:rPr lang="uk-UA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ячеславівна</a:t>
            </a:r>
            <a:endParaRPr lang="uk-UA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uk-UA" sz="2400" dirty="0" smtClean="0"/>
          </a:p>
          <a:p>
            <a:pPr algn="r"/>
            <a:r>
              <a:rPr lang="uk-UA" sz="2400" dirty="0" smtClean="0"/>
              <a:t>Науковий </a:t>
            </a:r>
            <a:r>
              <a:rPr lang="uk-UA" sz="2400" dirty="0" smtClean="0"/>
              <a:t>керівник: </a:t>
            </a:r>
            <a:r>
              <a:rPr lang="uk-UA" sz="2400" dirty="0" err="1"/>
              <a:t>к.в.н</a:t>
            </a:r>
            <a:r>
              <a:rPr lang="uk-UA" sz="2400" dirty="0"/>
              <a:t>., </a:t>
            </a:r>
            <a:r>
              <a:rPr lang="uk-UA" sz="2400" dirty="0" smtClean="0"/>
              <a:t>доцент </a:t>
            </a:r>
            <a:r>
              <a:rPr lang="uk-UA" sz="2400" dirty="0" err="1" smtClean="0"/>
              <a:t>Харкевич</a:t>
            </a:r>
            <a:r>
              <a:rPr lang="uk-UA" sz="2400" dirty="0" smtClean="0"/>
              <a:t> </a:t>
            </a:r>
            <a:r>
              <a:rPr lang="uk-UA" sz="2400" dirty="0"/>
              <a:t>Ю.О.</a:t>
            </a:r>
            <a:endParaRPr lang="ru-RU" sz="2400" b="1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-34442" y="1384995"/>
            <a:ext cx="9144000" cy="29081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Застосування </a:t>
            </a:r>
            <a:r>
              <a:rPr lang="uk-UA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алогенної</a:t>
            </a: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гемотрансфузії за </a:t>
            </a:r>
            <a:r>
              <a:rPr lang="uk-UA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бабезіозу</a:t>
            </a: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у </a:t>
            </a:r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собак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34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223224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uk-UA" sz="2800" b="1" dirty="0" smtClean="0"/>
              <a:t>Плазма </a:t>
            </a:r>
            <a:r>
              <a:rPr lang="uk-UA" sz="2800" b="1" dirty="0" smtClean="0"/>
              <a:t>свіжозаморожена</a:t>
            </a:r>
            <a:r>
              <a:rPr lang="uk-UA" sz="2800" dirty="0"/>
              <a:t> </a:t>
            </a:r>
            <a:r>
              <a:rPr lang="uk-UA" sz="2800" dirty="0" smtClean="0"/>
              <a:t>– </a:t>
            </a:r>
            <a:r>
              <a:rPr lang="uk-UA" sz="2800" dirty="0" smtClean="0"/>
              <a:t>отримують </a:t>
            </a:r>
            <a:r>
              <a:rPr lang="uk-UA" sz="2800" dirty="0"/>
              <a:t>шляхом </a:t>
            </a:r>
            <a:r>
              <a:rPr lang="uk-UA" sz="2800" dirty="0" err="1" smtClean="0"/>
              <a:t>плазмаферезу</a:t>
            </a:r>
            <a:r>
              <a:rPr lang="uk-UA" sz="2800" dirty="0" smtClean="0"/>
              <a:t> </a:t>
            </a:r>
            <a:r>
              <a:rPr lang="uk-UA" sz="2800" dirty="0"/>
              <a:t>або центрифугування цільної крові протягом 2-6 годин з моменту взяття її від донора. Плазму негайно заморожують і зберігають при температурі не вище -20°С до одного року.</a:t>
            </a:r>
            <a:endParaRPr lang="ru-RU" sz="2800" dirty="0"/>
          </a:p>
          <a:p>
            <a:endParaRPr lang="ru-RU" dirty="0"/>
          </a:p>
        </p:txBody>
      </p:sp>
      <p:sp>
        <p:nvSpPr>
          <p:cNvPr id="4" name="Управляющая кнопка: сведения 3">
            <a:hlinkClick r:id="" action="ppaction://noaction" highlightClick="1"/>
          </p:cNvPr>
          <p:cNvSpPr/>
          <p:nvPr/>
        </p:nvSpPr>
        <p:spPr>
          <a:xfrm>
            <a:off x="395536" y="3068960"/>
            <a:ext cx="864096" cy="720080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3068960"/>
            <a:ext cx="73655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err="1" smtClean="0">
                <a:solidFill>
                  <a:srgbClr val="FF0000"/>
                </a:solidFill>
                <a:latin typeface="Suwannaphum"/>
              </a:rPr>
              <a:t>Плазмафарез</a:t>
            </a:r>
            <a:r>
              <a:rPr lang="ru-RU" i="1" dirty="0" smtClean="0">
                <a:solidFill>
                  <a:srgbClr val="FF0000"/>
                </a:solidFill>
                <a:latin typeface="Suwannaphum"/>
              </a:rPr>
              <a:t> – один </a:t>
            </a:r>
            <a:r>
              <a:rPr lang="ru-RU" i="1" dirty="0">
                <a:solidFill>
                  <a:srgbClr val="FF0000"/>
                </a:solidFill>
                <a:latin typeface="Suwannaphum"/>
              </a:rPr>
              <a:t>з </a:t>
            </a:r>
            <a:r>
              <a:rPr lang="ru-RU" i="1" dirty="0" err="1">
                <a:solidFill>
                  <a:srgbClr val="FF0000"/>
                </a:solidFill>
                <a:latin typeface="Suwannaphum"/>
              </a:rPr>
              <a:t>найбільш</a:t>
            </a:r>
            <a:r>
              <a:rPr lang="ru-RU" i="1" dirty="0">
                <a:solidFill>
                  <a:srgbClr val="FF0000"/>
                </a:solidFill>
                <a:latin typeface="Suwannaphum"/>
              </a:rPr>
              <a:t> </a:t>
            </a:r>
            <a:r>
              <a:rPr lang="ru-RU" i="1" dirty="0" err="1">
                <a:solidFill>
                  <a:srgbClr val="FF0000"/>
                </a:solidFill>
                <a:latin typeface="Suwannaphum"/>
              </a:rPr>
              <a:t>застосовуваних</a:t>
            </a:r>
            <a:r>
              <a:rPr lang="ru-RU" i="1" dirty="0">
                <a:solidFill>
                  <a:srgbClr val="FF0000"/>
                </a:solidFill>
                <a:latin typeface="Suwannaphum"/>
              </a:rPr>
              <a:t> </a:t>
            </a:r>
            <a:r>
              <a:rPr lang="ru-RU" i="1" dirty="0" err="1">
                <a:solidFill>
                  <a:srgbClr val="FF0000"/>
                </a:solidFill>
                <a:latin typeface="Suwannaphum"/>
              </a:rPr>
              <a:t>методів</a:t>
            </a:r>
            <a:r>
              <a:rPr lang="ru-RU" i="1" dirty="0">
                <a:solidFill>
                  <a:srgbClr val="FF0000"/>
                </a:solidFill>
                <a:latin typeface="Suwannaphum"/>
              </a:rPr>
              <a:t> </a:t>
            </a:r>
            <a:r>
              <a:rPr lang="ru-RU" i="1" dirty="0" err="1">
                <a:solidFill>
                  <a:srgbClr val="FF0000"/>
                </a:solidFill>
                <a:latin typeface="Suwannaphum"/>
              </a:rPr>
              <a:t>екстракорпоральної</a:t>
            </a:r>
            <a:r>
              <a:rPr lang="ru-RU" i="1" dirty="0">
                <a:solidFill>
                  <a:srgbClr val="FF0000"/>
                </a:solidFill>
                <a:latin typeface="Suwannaphum"/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  <a:latin typeface="Suwannaphum"/>
              </a:rPr>
              <a:t>детоксикації</a:t>
            </a:r>
            <a:r>
              <a:rPr lang="ru-RU" i="1" dirty="0" smtClean="0">
                <a:solidFill>
                  <a:srgbClr val="FF0000"/>
                </a:solidFill>
                <a:latin typeface="Suwannaphum"/>
              </a:rPr>
              <a:t>. </a:t>
            </a:r>
            <a:r>
              <a:rPr lang="uk-UA" i="1" dirty="0">
                <a:solidFill>
                  <a:srgbClr val="FF0000"/>
                </a:solidFill>
                <a:latin typeface="Suwannaphum"/>
              </a:rPr>
              <a:t>При </a:t>
            </a:r>
            <a:r>
              <a:rPr lang="uk-UA" i="1" dirty="0" err="1">
                <a:solidFill>
                  <a:srgbClr val="FF0000"/>
                </a:solidFill>
                <a:latin typeface="Suwannaphum"/>
              </a:rPr>
              <a:t>плазмаферезі</a:t>
            </a:r>
            <a:r>
              <a:rPr lang="uk-UA" i="1" dirty="0">
                <a:solidFill>
                  <a:srgbClr val="FF0000"/>
                </a:solidFill>
                <a:latin typeface="Suwannaphum"/>
              </a:rPr>
              <a:t> проводиться видалення певної кількості крові з кровотоку, поділ її на фракції (компоненти), вилучення плазми та повернення клітинних компонентів (еритроцитів, лейкоцитів і ін. клітин) в кров’яне русло. </a:t>
            </a:r>
            <a:endParaRPr lang="uk-UA" i="1" dirty="0">
              <a:solidFill>
                <a:srgbClr val="FF0000"/>
              </a:solidFill>
            </a:endParaRPr>
          </a:p>
          <a:p>
            <a:pPr algn="just"/>
            <a:endParaRPr lang="uk-UA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36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ЗАМОРОЖЕНА ПЛАЗМА КРОВІ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7" name="Picture 3" descr="E:\Documents and Settings\User\Мои документы\Downloads\IMG_29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59632"/>
            <a:ext cx="5760640" cy="4109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ocuments\Malyk\Хірургія\Переливання крові\Взяття крові\20171002_180409(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8" t="35382" r="49362" b="-3231"/>
          <a:stretch/>
        </p:blipFill>
        <p:spPr bwMode="auto">
          <a:xfrm>
            <a:off x="6004625" y="3068960"/>
            <a:ext cx="2781837" cy="3029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11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0" y="188640"/>
            <a:ext cx="8712968" cy="136815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ОБЛАДНАННЯ, ЯКЕ НЕОБХІДНЕ ДЛЯ БАНКУ КРОВІ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3" b="35089"/>
          <a:stretch/>
        </p:blipFill>
        <p:spPr bwMode="auto">
          <a:xfrm>
            <a:off x="118678" y="1716387"/>
            <a:ext cx="8928992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174" y="5589240"/>
            <a:ext cx="9144000" cy="1268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хірургії </a:t>
            </a:r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патофізіології ім</a:t>
            </a:r>
            <a:r>
              <a: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акад. І.О. </a:t>
            </a:r>
            <a:r>
              <a:rPr lang="uk-UA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Поваженка</a:t>
            </a:r>
            <a:r>
              <a: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НУБіП</a:t>
            </a:r>
            <a:r>
              <a: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України </a:t>
            </a:r>
          </a:p>
          <a:p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Навчально-наукова лабораторія 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Банк крові тварин</a:t>
            </a:r>
            <a:r>
              <a: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66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Правила відбору крові, зберігання, транспортування та її трансфузії у собак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uk-UA" b="1" dirty="0" smtClean="0"/>
              <a:t>	</a:t>
            </a:r>
            <a:r>
              <a:rPr lang="uk-UA" b="1" dirty="0" err="1" smtClean="0"/>
              <a:t>Гемотрансфузія</a:t>
            </a:r>
            <a:r>
              <a:rPr lang="uk-UA" dirty="0" smtClean="0"/>
              <a:t> </a:t>
            </a:r>
            <a:r>
              <a:rPr lang="uk-UA" dirty="0"/>
              <a:t>– лікувальний метод, що полягає у введенні в кровоносне русло хворої тварини компонентів крові від донорів або від самого реципієнта. </a:t>
            </a:r>
            <a:endParaRPr lang="ru-RU" dirty="0"/>
          </a:p>
        </p:txBody>
      </p:sp>
      <p:pic>
        <p:nvPicPr>
          <p:cNvPr id="4" name="Объект 3" descr="http://dompitomci.ru/doc/vet/vet_doc/vf64/images/vf64107s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62131"/>
            <a:ext cx="4759176" cy="2777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9822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1817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гемотрансфузії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переливания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фільтром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видалення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згустків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D:\Documents\Malyk\Хірургія\Переливання крові\Взяття крові фото\IMG-14ce5a92af4277e7b56b21844e22ce2b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3394413" cy="3366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Documents\Malyk\Хірургія\Переливання крові\Взяття крові фото\20171012_1726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28683" y="3464664"/>
            <a:ext cx="3311688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172" y="1574304"/>
            <a:ext cx="4463953" cy="1854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19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 </a:t>
            </a:r>
            <a:r>
              <a:rPr lang="uk-UA" sz="3600" b="1" dirty="0" smtClean="0"/>
              <a:t>Вимоги </a:t>
            </a:r>
            <a:r>
              <a:rPr lang="uk-UA" sz="3600" b="1" dirty="0"/>
              <a:t>та обмеження</a:t>
            </a:r>
            <a:r>
              <a:rPr lang="uk-UA" sz="3600" dirty="0"/>
              <a:t> до собаки-донора 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764704"/>
            <a:ext cx="8229600" cy="5544616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uk-UA" dirty="0" smtClean="0"/>
              <a:t>вік </a:t>
            </a:r>
            <a:r>
              <a:rPr lang="uk-UA" dirty="0"/>
              <a:t>тварини </a:t>
            </a:r>
            <a:r>
              <a:rPr lang="uk-UA" dirty="0" smtClean="0"/>
              <a:t>1-6 ( до 8</a:t>
            </a:r>
            <a:r>
              <a:rPr lang="uk-UA" dirty="0"/>
              <a:t>) років та вага від 25 кг</a:t>
            </a:r>
            <a:endParaRPr lang="ru-RU" dirty="0"/>
          </a:p>
          <a:p>
            <a:pPr lvl="0"/>
            <a:r>
              <a:rPr lang="uk-UA" dirty="0"/>
              <a:t>своєчасна щорічна комплексна вакцинація тварини </a:t>
            </a:r>
            <a:endParaRPr lang="ru-RU" dirty="0"/>
          </a:p>
          <a:p>
            <a:pPr lvl="0"/>
            <a:r>
              <a:rPr lang="uk-UA" dirty="0"/>
              <a:t>після вакцинації пройшло менше 30 діб або планується вакцинація через 30 діб</a:t>
            </a:r>
            <a:endParaRPr lang="ru-RU" dirty="0"/>
          </a:p>
          <a:p>
            <a:r>
              <a:rPr lang="uk-UA" dirty="0"/>
              <a:t>відсутність інфекційних або інвазійних захворювань та хронічних </a:t>
            </a:r>
            <a:r>
              <a:rPr lang="uk-UA" dirty="0" smtClean="0"/>
              <a:t>хвороб</a:t>
            </a:r>
          </a:p>
          <a:p>
            <a:r>
              <a:rPr lang="uk-UA" dirty="0" smtClean="0"/>
              <a:t>тварина </a:t>
            </a:r>
            <a:r>
              <a:rPr lang="uk-UA" dirty="0"/>
              <a:t>підлягає </a:t>
            </a:r>
            <a:r>
              <a:rPr lang="uk-UA" dirty="0" smtClean="0"/>
              <a:t>значним фізичним навантаженням</a:t>
            </a:r>
            <a:endParaRPr lang="uk-UA" dirty="0" smtClean="0"/>
          </a:p>
          <a:p>
            <a:pPr lvl="0"/>
            <a:r>
              <a:rPr lang="uk-UA" dirty="0"/>
              <a:t>відсутність годування протягом 8-12 годин</a:t>
            </a:r>
          </a:p>
          <a:p>
            <a:pPr lvl="0"/>
            <a:r>
              <a:rPr lang="uk-UA" dirty="0" smtClean="0"/>
              <a:t>донор </a:t>
            </a:r>
            <a:r>
              <a:rPr lang="uk-UA" dirty="0"/>
              <a:t>не відновив гематокрит після попередньої </a:t>
            </a:r>
            <a:r>
              <a:rPr lang="uk-UA" dirty="0" err="1"/>
              <a:t>донації</a:t>
            </a:r>
            <a:endParaRPr lang="ru-RU" dirty="0"/>
          </a:p>
          <a:p>
            <a:pPr lvl="0"/>
            <a:r>
              <a:rPr lang="uk-UA" dirty="0"/>
              <a:t>після останньої </a:t>
            </a:r>
            <a:r>
              <a:rPr lang="uk-UA" dirty="0" err="1"/>
              <a:t>донації</a:t>
            </a:r>
            <a:r>
              <a:rPr lang="uk-UA" dirty="0"/>
              <a:t> пройшло менше 4 тижнів</a:t>
            </a:r>
            <a:endParaRPr lang="ru-RU" dirty="0"/>
          </a:p>
          <a:p>
            <a:pPr lvl="0"/>
            <a:r>
              <a:rPr lang="uk-UA" dirty="0"/>
              <a:t>у</a:t>
            </a:r>
            <a:r>
              <a:rPr lang="uk-UA" dirty="0" smtClean="0"/>
              <a:t> </a:t>
            </a:r>
            <a:r>
              <a:rPr lang="uk-UA" dirty="0"/>
              <a:t>донора спостерігається відхилення в аналізі крові, </a:t>
            </a:r>
            <a:r>
              <a:rPr lang="uk-UA" dirty="0" smtClean="0"/>
              <a:t>клінічні </a:t>
            </a:r>
            <a:r>
              <a:rPr lang="uk-UA" dirty="0"/>
              <a:t>відхилення, прийом лікарських засобів протягом </a:t>
            </a:r>
            <a:r>
              <a:rPr lang="uk-UA" dirty="0" smtClean="0"/>
              <a:t>2–3 </a:t>
            </a:r>
            <a:r>
              <a:rPr lang="uk-UA" dirty="0"/>
              <a:t>тижнів до </a:t>
            </a:r>
            <a:r>
              <a:rPr lang="uk-UA" dirty="0" err="1" smtClean="0"/>
              <a:t>донації</a:t>
            </a:r>
            <a:endParaRPr lang="ru-RU" dirty="0"/>
          </a:p>
          <a:p>
            <a:pPr lvl="0"/>
            <a:r>
              <a:rPr lang="uk-UA" dirty="0"/>
              <a:t>період тічки у сук</a:t>
            </a:r>
            <a:endParaRPr lang="ru-RU" dirty="0"/>
          </a:p>
          <a:p>
            <a:pPr lvl="0"/>
            <a:r>
              <a:rPr lang="uk-UA" dirty="0"/>
              <a:t>вагітність</a:t>
            </a:r>
            <a:endParaRPr lang="ru-RU" dirty="0"/>
          </a:p>
          <a:p>
            <a:r>
              <a:rPr lang="uk-UA" dirty="0" smtClean="0"/>
              <a:t>донор </a:t>
            </a:r>
            <a:r>
              <a:rPr lang="uk-UA" dirty="0"/>
              <a:t>був реципієнтом</a:t>
            </a:r>
            <a:endParaRPr lang="ru-RU" dirty="0"/>
          </a:p>
          <a:p>
            <a:pPr lvl="0"/>
            <a:endParaRPr lang="ru-RU" dirty="0"/>
          </a:p>
          <a:p>
            <a:endParaRPr lang="ru-RU" dirty="0"/>
          </a:p>
        </p:txBody>
      </p:sp>
      <p:pic>
        <p:nvPicPr>
          <p:cNvPr id="4" name="Picture 12" descr="Картинки по запросу ротвейлер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509120"/>
            <a:ext cx="2808312" cy="2149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928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170" y="88568"/>
            <a:ext cx="8229600" cy="748755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Розрахунок об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єму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крові при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гемотрансфузії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0497" y="1143489"/>
            <a:ext cx="5486982" cy="24482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х МТ х (</a:t>
            </a:r>
            <a:r>
              <a:rPr lang="uk-UA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uk-UA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 - Н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uk-UA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– постійний коефіцієнт (К=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МТ – маса тіла реципієнта;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Нбн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необхідний гемоглобін;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Нбр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гемоглобін реципієнта;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Нбд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гемоглобін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донора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0" t="8800" r="18501"/>
          <a:stretch/>
        </p:blipFill>
        <p:spPr>
          <a:xfrm rot="5400000">
            <a:off x="5159135" y="3052820"/>
            <a:ext cx="3108215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622" y="2690887"/>
            <a:ext cx="3950235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5402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indent="0" algn="just">
              <a:buNone/>
            </a:pPr>
            <a:r>
              <a:rPr lang="uk-UA" sz="4000" b="1" dirty="0" smtClean="0"/>
              <a:t>	Консервування </a:t>
            </a:r>
            <a:r>
              <a:rPr lang="uk-UA" sz="4000" b="1" dirty="0"/>
              <a:t>крові</a:t>
            </a:r>
            <a:r>
              <a:rPr lang="uk-UA" sz="4000" dirty="0"/>
              <a:t> – це створення умов для її збереження протягом довгого періоду часу в повноцінному стані, який придатний для трансфузії. Стабілізація  крові  в  </a:t>
            </a:r>
            <a:r>
              <a:rPr lang="uk-UA" sz="4000" dirty="0" smtClean="0"/>
              <a:t>незгорненому  </a:t>
            </a:r>
            <a:r>
              <a:rPr lang="uk-UA" sz="4000" dirty="0"/>
              <a:t>вигляді  досягається  зв’язуванням  або руйнуванням одного із компонентів згортання крові. </a:t>
            </a:r>
            <a:endParaRPr lang="ru-RU" sz="4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2437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6632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 smtClean="0"/>
              <a:t>З  </a:t>
            </a:r>
            <a:r>
              <a:rPr lang="uk-UA" dirty="0"/>
              <a:t>цією  </a:t>
            </a:r>
            <a:r>
              <a:rPr lang="uk-UA" dirty="0" smtClean="0"/>
              <a:t>метою </a:t>
            </a:r>
            <a:r>
              <a:rPr lang="uk-UA" dirty="0"/>
              <a:t>н</a:t>
            </a:r>
            <a:r>
              <a:rPr lang="uk-UA" dirty="0" smtClean="0"/>
              <a:t>айбільш </a:t>
            </a:r>
            <a:r>
              <a:rPr lang="uk-UA" dirty="0"/>
              <a:t>часто використовується </a:t>
            </a:r>
            <a:r>
              <a:rPr lang="uk-UA" b="1" dirty="0" smtClean="0"/>
              <a:t>лимоннокислий  </a:t>
            </a:r>
            <a:r>
              <a:rPr lang="uk-UA" b="1" dirty="0"/>
              <a:t>натрій (цитрат  натрію)</a:t>
            </a:r>
            <a:r>
              <a:rPr lang="uk-UA" dirty="0"/>
              <a:t>. Через </a:t>
            </a:r>
            <a:r>
              <a:rPr lang="uk-UA" dirty="0" smtClean="0"/>
              <a:t>20–30 </a:t>
            </a:r>
            <a:r>
              <a:rPr lang="uk-UA" dirty="0"/>
              <a:t>хв  після  уведення  </a:t>
            </a:r>
            <a:r>
              <a:rPr lang="uk-UA" dirty="0" err="1"/>
              <a:t>цитратної</a:t>
            </a:r>
            <a:r>
              <a:rPr lang="uk-UA" dirty="0"/>
              <a:t>  крові  не  менше 90% уведеного  цитрату  натрію виводиться із організму реципієнта. 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 descr="Ð ÐµÐ·ÑÐ»ÑÑÐ°Ñ Ð¿Ð¾ÑÑÐºÑ Ð·Ð¾Ð±ÑÐ°Ð¶ÐµÐ½Ñ Ð·Ð° Ð·Ð°Ð¿Ð¸ÑÐ¾Ð¼ &quot;ÑÐ¸ÑÑÐ°Ñ Ð½Ð°ÑÑÑÑ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56992"/>
            <a:ext cx="4762500" cy="3238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691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1" y="188640"/>
            <a:ext cx="8784976" cy="994122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Контейнери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кров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які піддаються утилізації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Documents\Malyk\Хірургія\Переливання крові\Взяття крові фото\20171013_1052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0288" y="1866056"/>
            <a:ext cx="4290935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ocuments\Malyk\Хірургія\Переливання крові\Взяття крові фото\20171012_205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62980" y="1711168"/>
            <a:ext cx="4290447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20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uk-UA" b="1" dirty="0" smtClean="0"/>
              <a:t>	Кров </a:t>
            </a:r>
            <a:r>
              <a:rPr lang="uk-UA" dirty="0"/>
              <a:t>— це рідка тканина організму, що циркулює у системі замкнених трубок — кровоносних судинах. Міжклітинна речовина її перебуває у рідкому стані і називається </a:t>
            </a:r>
            <a:r>
              <a:rPr lang="uk-UA" b="1" dirty="0"/>
              <a:t>плазмою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9" name="Рисунок 8" descr="D:\Documents\Malyk\Хірургія\Переливання крові\Взяття крові\20170923_1404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68961"/>
            <a:ext cx="3168352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Left"/>
            <a:lightRig rig="threePt" dir="t"/>
          </a:scene3d>
        </p:spPr>
      </p:pic>
      <p:pic>
        <p:nvPicPr>
          <p:cNvPr id="10" name="Picture 2" descr="D:\Documents\Malyk\Хірургія\Переливання крові\Взяття крові\20171010_114900(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3"/>
          <a:stretch/>
        </p:blipFill>
        <p:spPr bwMode="auto">
          <a:xfrm>
            <a:off x="921299" y="3429000"/>
            <a:ext cx="3183207" cy="29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562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87" y="29452"/>
            <a:ext cx="8856984" cy="90872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ХОЛОДИЛЬНЕ ОБЛАДНАННЯ ДЛЯ </a:t>
            </a:r>
            <a:b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ЗБЕРІГАННЯ КРОВІ 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Documents\Malyk\Хірургія\Переливання крові\Взяття крові\20171002_180409(0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 t="3231" r="11973" b="-3231"/>
          <a:stretch/>
        </p:blipFill>
        <p:spPr bwMode="auto">
          <a:xfrm>
            <a:off x="2053890" y="1026658"/>
            <a:ext cx="5078977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1379" y="5491154"/>
            <a:ext cx="9144000" cy="1014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афедра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хірургії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патофізіології ім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акад. І.О.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Поваженка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НУБіП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України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Навчально-наукова лабораторія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 крові тварин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23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40" y="5661248"/>
            <a:ext cx="9144000" cy="1014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афедра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хірургії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патофізіології ім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акад. </a:t>
            </a:r>
            <a:endPara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І.О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Поваженка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НУБіП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України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Навчально-наукова лабораторія</a:t>
            </a:r>
            <a:r>
              <a:rPr lang="uk-UA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 крові тварин</a:t>
            </a:r>
            <a:r>
              <a:rPr lang="uk-UA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63042"/>
            <a:ext cx="9144000" cy="1014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РЕФРИЖЕРАТОРНА ЦЕНТРИФУГА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18985" r="6558"/>
          <a:stretch/>
        </p:blipFill>
        <p:spPr>
          <a:xfrm>
            <a:off x="2411760" y="1077523"/>
            <a:ext cx="4176464" cy="4514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3826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Правила транспортування крові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uk-UA" sz="4400" dirty="0" smtClean="0"/>
              <a:t>	На </a:t>
            </a:r>
            <a:r>
              <a:rPr lang="uk-UA" sz="4400" dirty="0"/>
              <a:t>кожному пакеті (контейнері) пишуть час взяття крові, кличку або ідентифікаційний номер донора. Якщо кров брали поза клінікою (лабораторії), де розташований банк крові, потрібно подбати про правильну транспортуванні. Кров слід перевозити в термоконтейнері або сумці-холодильнику при температурі +2-10 °С. З метою заготівлі </a:t>
            </a:r>
            <a:r>
              <a:rPr lang="uk-UA" sz="4400" dirty="0" err="1"/>
              <a:t>тромбоцитарної</a:t>
            </a:r>
            <a:r>
              <a:rPr lang="uk-UA" sz="4400" dirty="0"/>
              <a:t> маси кров транспортують при температурі 24 </a:t>
            </a:r>
            <a:r>
              <a:rPr lang="uk-UA" sz="4400" dirty="0" smtClean="0"/>
              <a:t>°С</a:t>
            </a:r>
            <a:r>
              <a:rPr lang="uk-UA" sz="4400" dirty="0"/>
              <a:t>. </a:t>
            </a:r>
            <a:endParaRPr lang="uk-UA" sz="4400" dirty="0" smtClean="0"/>
          </a:p>
          <a:p>
            <a:pPr marL="0" indent="0" algn="just">
              <a:buNone/>
            </a:pPr>
            <a:r>
              <a:rPr lang="uk-UA" sz="4400" dirty="0" smtClean="0"/>
              <a:t>	Після </a:t>
            </a:r>
            <a:r>
              <a:rPr lang="uk-UA" sz="4400" dirty="0"/>
              <a:t>доставки донорської крові в пункт переробки і зберігання, пакети в стаканах врівноважують на вагах і сепарують на спеціальних рефрижераторних центрифугах в певних режимах. При організації банку крові дуже важливо детально дотримуватися всіх правил по вибору донорів, взяття, транспортуванні, переробці і зберіганню крові і її компонентів. Від цього безпосередньо залежить якість переливається крові, а також позитивний ефект від її використання</a:t>
            </a:r>
            <a:endParaRPr lang="ru-RU" sz="4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215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16" y="188640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КОНТЕЙНЕРИ ДЛЯ ТРАНСПОРТУВАННЯ КРОВ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5661248"/>
            <a:ext cx="9144000" cy="1014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афедра </a:t>
            </a:r>
            <a:r>
              <a:rPr lang="uk-UA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хірургії </a:t>
            </a:r>
            <a:r>
              <a:rPr lang="uk-UA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патофізіології ім</a:t>
            </a:r>
            <a:r>
              <a:rPr lang="uk-UA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акад. І.О. </a:t>
            </a:r>
            <a:r>
              <a:rPr lang="uk-UA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Поваженка</a:t>
            </a:r>
            <a:r>
              <a:rPr lang="uk-UA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НУБіП</a:t>
            </a:r>
            <a:r>
              <a:rPr lang="uk-UA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України </a:t>
            </a:r>
          </a:p>
          <a:p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Навчально-наукова лабораторія </a:t>
            </a:r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 крові тварин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0" b="22844"/>
          <a:stretch/>
        </p:blipFill>
        <p:spPr>
          <a:xfrm>
            <a:off x="611560" y="1376679"/>
            <a:ext cx="3960440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5" r="9133"/>
          <a:stretch/>
        </p:blipFill>
        <p:spPr>
          <a:xfrm>
            <a:off x="5148064" y="2043350"/>
            <a:ext cx="3454406" cy="3131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2978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1080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КОНТЕЙНЕРИ ДЛЯ ЗБЕРІГАННЯ КРОВІ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0" y="5248499"/>
            <a:ext cx="9144000" cy="1609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Контейнери,</a:t>
            </a:r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наповнені цитратом, фосфатом, декстрозою і аденіном (CPDA-1)  із розрахунку  14 мл </a:t>
            </a:r>
            <a:r>
              <a:rPr lang="uk-UA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антикоагулянта</a:t>
            </a:r>
            <a:r>
              <a:rPr lang="uk-UA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100 мл крові. Кров може зберігатися до 35 діб.  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D:\Documents\Malyk\Хірургія\Переливання крові\Взяття крові\20171024_1007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" r="8308" b="10017"/>
          <a:stretch/>
        </p:blipFill>
        <p:spPr bwMode="auto">
          <a:xfrm>
            <a:off x="1403648" y="1230540"/>
            <a:ext cx="6099395" cy="3984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60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5300" b="1" dirty="0"/>
              <a:t>Показання до гемотрансфузії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uk-UA" b="1" dirty="0"/>
              <a:t>Абсолютні</a:t>
            </a:r>
            <a:r>
              <a:rPr lang="uk-UA" dirty="0"/>
              <a:t> показання – це показання, при яких проведення гемотрансфузії  є обов'язковим, а відмова може призвести до різкого погіршення стану хворого і навіть </a:t>
            </a:r>
            <a:r>
              <a:rPr lang="uk-UA" dirty="0" smtClean="0"/>
              <a:t>смерті:</a:t>
            </a:r>
            <a:endParaRPr lang="ru-RU" dirty="0"/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uk-UA" dirty="0"/>
              <a:t>гостра крововтрата (більше </a:t>
            </a:r>
            <a:r>
              <a:rPr lang="uk-UA" dirty="0" smtClean="0"/>
              <a:t>15 % </a:t>
            </a:r>
            <a:r>
              <a:rPr lang="uk-UA" dirty="0"/>
              <a:t>ОЦК);</a:t>
            </a:r>
            <a:endParaRPr lang="ru-RU" dirty="0"/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uk-UA" dirty="0"/>
              <a:t>важкі операції, що супроводжуються великим ушкодженням тканин і кровотечею;</a:t>
            </a:r>
            <a:endParaRPr lang="ru-RU" dirty="0"/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uk-UA" dirty="0"/>
              <a:t>травматичний шок.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2958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Показання до гемотрансфузії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uk-UA" b="1" dirty="0"/>
              <a:t>Відносні</a:t>
            </a:r>
            <a:r>
              <a:rPr lang="uk-UA" dirty="0"/>
              <a:t> показання (коли переливання крові покращує перебіг хвороби; при можливості можна замінити іншими методами лікування</a:t>
            </a:r>
            <a:r>
              <a:rPr lang="uk-UA" dirty="0" smtClean="0"/>
              <a:t>):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uk-UA" dirty="0"/>
              <a:t>анемія (гемоглобін менше 80 г/л);</a:t>
            </a:r>
            <a:endParaRPr lang="ru-RU" dirty="0"/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uk-UA" dirty="0"/>
              <a:t>кровотечі, які продовжуються;</a:t>
            </a:r>
            <a:endParaRPr lang="ru-RU" dirty="0"/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uk-UA" dirty="0"/>
              <a:t>порушення в системі згортання крові;</a:t>
            </a:r>
            <a:endParaRPr lang="ru-RU" dirty="0"/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uk-UA" dirty="0"/>
              <a:t>запальні захворювання з важкою інтоксикацією;</a:t>
            </a:r>
            <a:endParaRPr lang="ru-RU" dirty="0"/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uk-UA" dirty="0"/>
              <a:t>хронічні запальні процеси зі зниженням регенерації і реактивності;</a:t>
            </a:r>
            <a:endParaRPr lang="ru-RU" dirty="0"/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uk-UA" dirty="0"/>
              <a:t>зниження імунного статусу організму;</a:t>
            </a:r>
            <a:endParaRPr lang="ru-RU" dirty="0"/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uk-UA" dirty="0"/>
              <a:t>отруєння.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5493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Протипоказання до гемотрансфузії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76064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uk-UA" b="1" dirty="0"/>
              <a:t>Абсолютні</a:t>
            </a:r>
            <a:r>
              <a:rPr lang="uk-UA" dirty="0"/>
              <a:t> протипоказання до проведення гемотрансфузії:</a:t>
            </a:r>
            <a:endParaRPr lang="ru-RU" dirty="0"/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uk-UA" dirty="0" smtClean="0"/>
              <a:t>гостра серцево-легенева </a:t>
            </a:r>
            <a:r>
              <a:rPr lang="uk-UA" dirty="0"/>
              <a:t>недостатність, яка супроводжується набряком легень.</a:t>
            </a:r>
            <a:endParaRPr lang="ru-RU" dirty="0"/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uk-UA" dirty="0"/>
              <a:t>інфаркт міокарду.</a:t>
            </a:r>
            <a:endParaRPr lang="ru-RU" dirty="0"/>
          </a:p>
          <a:p>
            <a:pPr marL="0" indent="0" algn="just">
              <a:buNone/>
            </a:pPr>
            <a:r>
              <a:rPr lang="uk-UA" b="1" dirty="0"/>
              <a:t>Відносні </a:t>
            </a:r>
            <a:r>
              <a:rPr lang="uk-UA" dirty="0"/>
              <a:t>протипоказання:</a:t>
            </a:r>
            <a:endParaRPr lang="ru-RU" dirty="0"/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uk-UA" dirty="0"/>
              <a:t>свіжі тромбози й емболії,  гострий тромбофлебіт;</a:t>
            </a:r>
            <a:endParaRPr lang="ru-RU" dirty="0"/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uk-UA" dirty="0"/>
              <a:t>важкі розлади мозкового кровообігу;</a:t>
            </a:r>
            <a:endParaRPr lang="ru-RU" dirty="0"/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uk-UA" dirty="0"/>
              <a:t>септичний ендокардит</a:t>
            </a:r>
            <a:endParaRPr lang="ru-RU" dirty="0"/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uk-UA" dirty="0"/>
              <a:t>вади серця;</a:t>
            </a:r>
            <a:endParaRPr lang="ru-RU" dirty="0"/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uk-UA" dirty="0"/>
              <a:t>аневризма аорти;</a:t>
            </a:r>
            <a:endParaRPr lang="ru-RU" dirty="0"/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uk-UA" dirty="0"/>
              <a:t>важка ішемічна хвороба серця;</a:t>
            </a:r>
            <a:endParaRPr lang="ru-RU" dirty="0"/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uk-UA" dirty="0"/>
              <a:t>ендокардит в активній фазі;</a:t>
            </a:r>
            <a:endParaRPr lang="ru-RU" dirty="0"/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uk-UA" dirty="0"/>
              <a:t>схильність до алергічних реакцій і захворювань</a:t>
            </a:r>
            <a:endParaRPr lang="ru-RU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3179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dirty="0" smtClean="0"/>
              <a:t>	Піроплазмоз </a:t>
            </a:r>
            <a:r>
              <a:rPr lang="uk-UA" dirty="0"/>
              <a:t>собак набуває все більш масового характеру з кожним роком. Хвороба має сезонний характер. Це пов'язано з періодами активності </a:t>
            </a:r>
            <a:r>
              <a:rPr lang="uk-UA" dirty="0" err="1" smtClean="0"/>
              <a:t>іксодових</a:t>
            </a:r>
            <a:r>
              <a:rPr lang="uk-UA" dirty="0" smtClean="0"/>
              <a:t> </a:t>
            </a:r>
            <a:r>
              <a:rPr lang="uk-UA" dirty="0"/>
              <a:t>кліщів, які </a:t>
            </a:r>
            <a:r>
              <a:rPr lang="uk-UA" dirty="0" smtClean="0"/>
              <a:t>є </a:t>
            </a:r>
            <a:r>
              <a:rPr lang="uk-UA" dirty="0"/>
              <a:t>переносниками піроплазмозу</a:t>
            </a:r>
            <a:r>
              <a:rPr lang="uk-UA" dirty="0" smtClean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74244"/>
            <a:ext cx="4458072" cy="3269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3" y="3429000"/>
            <a:ext cx="3034623" cy="2779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22508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 smtClean="0"/>
              <a:t>	Інкубаційним </a:t>
            </a:r>
            <a:r>
              <a:rPr lang="uk-UA" dirty="0"/>
              <a:t>періодом вважається проміжок часу, починаючи з моменту потрапляння паразитів в кров собаки і до появи перших ознак захворювання.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492895"/>
            <a:ext cx="5143500" cy="3857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1587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Фізіологічні функції крові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/>
              <a:t>• транспортна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• </a:t>
            </a:r>
            <a:r>
              <a:rPr lang="uk-UA" dirty="0"/>
              <a:t>дихальна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• </a:t>
            </a:r>
            <a:r>
              <a:rPr lang="uk-UA" dirty="0"/>
              <a:t>трофічна </a:t>
            </a:r>
          </a:p>
          <a:p>
            <a:pPr marL="0" indent="0">
              <a:buNone/>
            </a:pPr>
            <a:r>
              <a:rPr lang="uk-UA" dirty="0" smtClean="0"/>
              <a:t>• </a:t>
            </a:r>
            <a:r>
              <a:rPr lang="uk-UA" dirty="0"/>
              <a:t>екскреторна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• </a:t>
            </a:r>
            <a:r>
              <a:rPr lang="uk-UA" dirty="0"/>
              <a:t>терморегуляторна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• </a:t>
            </a:r>
            <a:r>
              <a:rPr lang="uk-UA" dirty="0"/>
              <a:t>захисна </a:t>
            </a:r>
            <a:r>
              <a:rPr lang="uk-UA" dirty="0" smtClean="0"/>
              <a:t> </a:t>
            </a:r>
          </a:p>
          <a:p>
            <a:pPr marL="0" indent="0">
              <a:buNone/>
            </a:pPr>
            <a:r>
              <a:rPr lang="uk-UA" dirty="0" smtClean="0"/>
              <a:t>• </a:t>
            </a:r>
            <a:r>
              <a:rPr lang="uk-UA" dirty="0"/>
              <a:t>регуляторна (</a:t>
            </a:r>
            <a:r>
              <a:rPr lang="uk-UA" dirty="0" smtClean="0"/>
              <a:t>гуморальна</a:t>
            </a:r>
          </a:p>
          <a:p>
            <a:pPr marL="0" indent="0">
              <a:buNone/>
            </a:pPr>
            <a:r>
              <a:rPr lang="uk-UA" dirty="0" smtClean="0"/>
              <a:t>• </a:t>
            </a:r>
            <a:r>
              <a:rPr lang="uk-UA" dirty="0" err="1"/>
              <a:t>гемостатична</a:t>
            </a:r>
            <a:r>
              <a:rPr lang="uk-UA" dirty="0"/>
              <a:t> </a:t>
            </a:r>
            <a:endParaRPr lang="uk-UA" dirty="0" smtClean="0"/>
          </a:p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26631"/>
            <a:ext cx="3773805" cy="2386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724" y="4509120"/>
            <a:ext cx="3105796" cy="2066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0720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b="1" dirty="0"/>
              <a:t>Перші ознаки захворювання </a:t>
            </a:r>
            <a:endParaRPr lang="uk-UA" b="1" dirty="0" smtClean="0"/>
          </a:p>
          <a:p>
            <a:pPr algn="just">
              <a:buFontTx/>
              <a:buChar char="-"/>
            </a:pPr>
            <a:r>
              <a:rPr lang="uk-UA" dirty="0" smtClean="0"/>
              <a:t>лихоманка </a:t>
            </a:r>
            <a:r>
              <a:rPr lang="uk-UA" dirty="0"/>
              <a:t>з високою температурою, сильна загальна </a:t>
            </a:r>
            <a:r>
              <a:rPr lang="uk-UA" dirty="0" smtClean="0"/>
              <a:t>слабкість</a:t>
            </a:r>
            <a:endParaRPr lang="uk-UA" dirty="0" smtClean="0"/>
          </a:p>
          <a:p>
            <a:pPr algn="just">
              <a:buFontTx/>
              <a:buChar char="-"/>
            </a:pPr>
            <a:r>
              <a:rPr lang="uk-UA" dirty="0" smtClean="0"/>
              <a:t>сеча </a:t>
            </a:r>
            <a:r>
              <a:rPr lang="uk-UA" dirty="0"/>
              <a:t>стає темного </a:t>
            </a:r>
            <a:r>
              <a:rPr lang="uk-UA" dirty="0" smtClean="0"/>
              <a:t>кольору: від </a:t>
            </a:r>
            <a:r>
              <a:rPr lang="uk-UA" dirty="0"/>
              <a:t>апельсинового до шоколадного кольору (вихід гемоглобіну із зруйнованих еритроцитів</a:t>
            </a:r>
            <a:r>
              <a:rPr lang="uk-UA" dirty="0" smtClean="0"/>
              <a:t>)</a:t>
            </a:r>
            <a:endParaRPr lang="uk-UA" dirty="0" smtClean="0"/>
          </a:p>
          <a:p>
            <a:pPr algn="just">
              <a:buFontTx/>
              <a:buChar char="-"/>
            </a:pPr>
            <a:r>
              <a:rPr lang="uk-UA" dirty="0" smtClean="0"/>
              <a:t>з'являється </a:t>
            </a:r>
            <a:r>
              <a:rPr lang="uk-UA" dirty="0"/>
              <a:t>слабкість, хиткість </a:t>
            </a:r>
            <a:r>
              <a:rPr lang="uk-UA" dirty="0" smtClean="0"/>
              <a:t>ходи</a:t>
            </a:r>
          </a:p>
          <a:p>
            <a:pPr algn="just">
              <a:buFontTx/>
              <a:buChar char="-"/>
            </a:pPr>
            <a:r>
              <a:rPr lang="uk-UA" dirty="0" smtClean="0"/>
              <a:t>розвивається задишка</a:t>
            </a:r>
            <a:endParaRPr lang="uk-UA" dirty="0" smtClean="0"/>
          </a:p>
          <a:p>
            <a:pPr algn="just">
              <a:buFontTx/>
              <a:buChar char="-"/>
            </a:pPr>
            <a:r>
              <a:rPr lang="uk-UA" dirty="0"/>
              <a:t>с</a:t>
            </a:r>
            <a:r>
              <a:rPr lang="uk-UA" dirty="0" smtClean="0"/>
              <a:t>лизові </a:t>
            </a:r>
            <a:r>
              <a:rPr lang="uk-UA" dirty="0"/>
              <a:t>оболонки різко бліднуть</a:t>
            </a:r>
            <a:r>
              <a:rPr lang="uk-UA" dirty="0" smtClean="0"/>
              <a:t>.</a:t>
            </a:r>
            <a:endParaRPr lang="uk-UA" dirty="0" smtClean="0"/>
          </a:p>
          <a:p>
            <a:pPr algn="just">
              <a:buFontTx/>
              <a:buChar char="-"/>
            </a:pPr>
            <a:r>
              <a:rPr lang="uk-UA" dirty="0" smtClean="0"/>
              <a:t>виявляється жовтяниця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1980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5906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 smtClean="0"/>
              <a:t>	Діагноз </a:t>
            </a:r>
            <a:r>
              <a:rPr lang="uk-UA" dirty="0"/>
              <a:t>на піроплазмоз собак ставлять на підставі виявлення в крові (в мазку) збудника. </a:t>
            </a:r>
            <a:r>
              <a:rPr lang="uk-UA" dirty="0" err="1"/>
              <a:t>Бабезію</a:t>
            </a:r>
            <a:r>
              <a:rPr lang="uk-UA" dirty="0"/>
              <a:t> легше виявити в </a:t>
            </a:r>
            <a:r>
              <a:rPr lang="uk-UA" dirty="0" smtClean="0"/>
              <a:t>периферичній </a:t>
            </a:r>
            <a:r>
              <a:rPr lang="uk-UA" dirty="0"/>
              <a:t>крові, тому кров для мазка частіше беруть з вушної вени або з кігтя собаки.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191699"/>
            <a:ext cx="4608512" cy="3060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21342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Механізм </a:t>
            </a:r>
            <a:r>
              <a:rPr lang="uk-UA" b="1" dirty="0"/>
              <a:t>дії перелитої крові за </a:t>
            </a:r>
            <a:r>
              <a:rPr lang="uk-UA" b="1" dirty="0" err="1"/>
              <a:t>бабезіозу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uk-UA" sz="4400" b="1" dirty="0" smtClean="0"/>
              <a:t>замісний</a:t>
            </a:r>
            <a:r>
              <a:rPr lang="uk-UA" sz="4400" dirty="0" smtClean="0"/>
              <a:t> </a:t>
            </a:r>
            <a:endParaRPr lang="uk-UA" sz="44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uk-UA" sz="4400" b="1" dirty="0" err="1" smtClean="0"/>
              <a:t>гемодинамічний</a:t>
            </a:r>
            <a:r>
              <a:rPr lang="uk-UA" sz="4400" dirty="0" smtClean="0"/>
              <a:t> </a:t>
            </a:r>
            <a:endParaRPr lang="uk-UA" sz="44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uk-UA" sz="4400" b="1" dirty="0" err="1" smtClean="0"/>
              <a:t>гемостатичний</a:t>
            </a:r>
            <a:r>
              <a:rPr lang="uk-UA" sz="4400" dirty="0" smtClean="0"/>
              <a:t> </a:t>
            </a:r>
            <a:endParaRPr lang="uk-UA" sz="44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uk-UA" sz="4400" b="1" dirty="0" smtClean="0"/>
              <a:t>імунологічний</a:t>
            </a:r>
            <a:r>
              <a:rPr lang="uk-UA" sz="4400" dirty="0" smtClean="0"/>
              <a:t> </a:t>
            </a:r>
            <a:endParaRPr lang="uk-UA" sz="44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uk-UA" sz="4400" b="1" dirty="0" smtClean="0"/>
              <a:t>стимулюючий</a:t>
            </a:r>
            <a:r>
              <a:rPr lang="uk-UA" sz="4400" dirty="0" smtClean="0"/>
              <a:t> </a:t>
            </a:r>
            <a:endParaRPr lang="uk-UA" sz="4400" dirty="0" smtClean="0"/>
          </a:p>
          <a:p>
            <a:endParaRPr lang="ru-RU" dirty="0"/>
          </a:p>
        </p:txBody>
      </p:sp>
      <p:pic>
        <p:nvPicPr>
          <p:cNvPr id="4" name="Picture 3" descr="D:\Documents\Malyk\Хірургія\Переливання крові\Взяття крові\20170923_095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40968"/>
            <a:ext cx="3995936" cy="2851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79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Загальний аналіз крові 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до 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гемотрансфузії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867469"/>
              </p:ext>
            </p:extLst>
          </p:nvPr>
        </p:nvGraphicFramePr>
        <p:xfrm>
          <a:off x="431538" y="1772816"/>
          <a:ext cx="8280924" cy="4206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0231">
                  <a:extLst>
                    <a:ext uri="{9D8B030D-6E8A-4147-A177-3AD203B41FA5}">
                      <a16:colId xmlns:a16="http://schemas.microsoft.com/office/drawing/2014/main" val="3880772524"/>
                    </a:ext>
                  </a:extLst>
                </a:gridCol>
                <a:gridCol w="2070231">
                  <a:extLst>
                    <a:ext uri="{9D8B030D-6E8A-4147-A177-3AD203B41FA5}">
                      <a16:colId xmlns:a16="http://schemas.microsoft.com/office/drawing/2014/main" val="1994129515"/>
                    </a:ext>
                  </a:extLst>
                </a:gridCol>
                <a:gridCol w="2070231">
                  <a:extLst>
                    <a:ext uri="{9D8B030D-6E8A-4147-A177-3AD203B41FA5}">
                      <a16:colId xmlns:a16="http://schemas.microsoft.com/office/drawing/2014/main" val="2295888000"/>
                    </a:ext>
                  </a:extLst>
                </a:gridCol>
                <a:gridCol w="2070231">
                  <a:extLst>
                    <a:ext uri="{9D8B030D-6E8A-4147-A177-3AD203B41FA5}">
                      <a16:colId xmlns:a16="http://schemas.microsoft.com/office/drawing/2014/main" val="1600860119"/>
                    </a:ext>
                  </a:extLst>
                </a:gridCol>
              </a:tblGrid>
              <a:tr h="1257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Показник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Отриманий результат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Норма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Зміни відносно норми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1089887"/>
                  </a:ext>
                </a:extLst>
              </a:tr>
              <a:tr h="12579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Кількість еритроцитів, Г/л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1,75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5,5</a:t>
                      </a:r>
                      <a:r>
                        <a:rPr lang="uk-UA" sz="2400">
                          <a:effectLst/>
                        </a:rPr>
                        <a:t>–</a:t>
                      </a:r>
                      <a:r>
                        <a:rPr lang="ru-RU" sz="2400">
                          <a:effectLst/>
                        </a:rPr>
                        <a:t>8,5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˂ 68 %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4243934"/>
                  </a:ext>
                </a:extLst>
              </a:tr>
              <a:tr h="12579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Вміст гемоглобіну, г/л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35,6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120</a:t>
                      </a:r>
                      <a:r>
                        <a:rPr lang="uk-UA" sz="2400">
                          <a:effectLst/>
                        </a:rPr>
                        <a:t>–</a:t>
                      </a:r>
                      <a:r>
                        <a:rPr lang="ru-RU" sz="2400">
                          <a:effectLst/>
                        </a:rPr>
                        <a:t>180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˂ 70 %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2328165"/>
                  </a:ext>
                </a:extLst>
              </a:tr>
              <a:tr h="4025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Гематокрит, %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11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37</a:t>
                      </a:r>
                      <a:r>
                        <a:rPr lang="uk-UA" sz="2400">
                          <a:effectLst/>
                        </a:rPr>
                        <a:t>–</a:t>
                      </a:r>
                      <a:r>
                        <a:rPr lang="ru-RU" sz="2400">
                          <a:effectLst/>
                        </a:rPr>
                        <a:t>55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˂ 70 %</a:t>
                      </a:r>
                      <a:endParaRPr lang="uk-UA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7588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136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64807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ДОНАЦ</a:t>
            </a:r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ІЯ У СОБАК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Documents\Malyk\Хірургія\Переливання крові\Взяття крові\20170923_1044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54" y="908720"/>
            <a:ext cx="3618982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Documents\Malyk\Хірургія\Переливання крові\Взяття крові\20170923_0953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21088"/>
            <a:ext cx="3924436" cy="247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Documents\Malyk\Хірургія\Переливання крові\Взяття крові\20170923_0955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1137"/>
            <a:ext cx="3924436" cy="2303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71500" y="3284984"/>
            <a:ext cx="8964996" cy="1184995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забору донорської крові у контейнери слідкують за рівномірним змішуванням її з антикоагулянтом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D:\Documents\Malyk\Хірургія\Переливання крові\Взяття крові\20170923_0954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99" y="4221088"/>
            <a:ext cx="3584337" cy="2477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36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 СТЕРИЛЬНОСТ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Початок відбору крові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954" y="1655163"/>
            <a:ext cx="3979022" cy="3474794"/>
          </a:xfrm>
          <a:prstGeom prst="rect">
            <a:avLst/>
          </a:prstGeom>
        </p:spPr>
      </p:pic>
      <p:pic>
        <p:nvPicPr>
          <p:cNvPr id="6" name="Відбір крові у пробірку.wmv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r="11573"/>
          <a:stretch/>
        </p:blipFill>
        <p:spPr>
          <a:xfrm>
            <a:off x="4572000" y="2780928"/>
            <a:ext cx="4176464" cy="3395067"/>
          </a:xfrm>
        </p:spPr>
      </p:pic>
    </p:spTree>
    <p:extLst>
      <p:ext uri="{BB962C8B-B14F-4D97-AF65-F5344CB8AC3E}">
        <p14:creationId xmlns:p14="http://schemas.microsoft.com/office/powerpoint/2010/main" val="355395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143000"/>
          </a:xfrm>
        </p:spPr>
        <p:txBody>
          <a:bodyPr>
            <a:noAutofit/>
          </a:bodyPr>
          <a:lstStyle/>
          <a:p>
            <a:r>
              <a:rPr lang="uk-UA" sz="3600" b="1" dirty="0" smtClean="0"/>
              <a:t>Кров тварини-донора досліджується </a:t>
            </a:r>
            <a:r>
              <a:rPr lang="uk-UA" sz="3600" b="1" dirty="0"/>
              <a:t>на</a:t>
            </a:r>
            <a:r>
              <a:rPr lang="uk-UA" sz="3600" dirty="0"/>
              <a:t>: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88632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/>
              <a:t>вміст </a:t>
            </a:r>
            <a:r>
              <a:rPr lang="uk-UA" dirty="0"/>
              <a:t>формених елементів (еритроцитів, лейкоцитів, тромбоцитів), </a:t>
            </a:r>
            <a:r>
              <a:rPr lang="uk-UA" dirty="0" smtClean="0"/>
              <a:t>показник гематокриту</a:t>
            </a:r>
            <a:r>
              <a:rPr lang="uk-UA" dirty="0"/>
              <a:t>, гемоглобіну</a:t>
            </a:r>
            <a:endParaRPr lang="ru-RU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/>
              <a:t>вміст </a:t>
            </a:r>
            <a:r>
              <a:rPr lang="uk-UA" dirty="0"/>
              <a:t>факторів згортання, що забезпечують захист організму при кровотечах</a:t>
            </a:r>
            <a:endParaRPr lang="ru-RU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/>
              <a:t>біохімічні </a:t>
            </a:r>
            <a:r>
              <a:rPr lang="uk-UA" dirty="0"/>
              <a:t>показники для виключення вмісту ендогенних токсинів</a:t>
            </a:r>
            <a:endParaRPr lang="ru-RU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/>
              <a:t>електролітний </a:t>
            </a:r>
            <a:r>
              <a:rPr lang="uk-UA" dirty="0"/>
              <a:t>склад і кислотно-лужний стан, що забезпечують умови для нормальної життєдіяльності кожної клітини в організмі</a:t>
            </a:r>
            <a:endParaRPr lang="ru-RU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/>
              <a:t>інфекційні </a:t>
            </a:r>
            <a:r>
              <a:rPr lang="uk-UA" dirty="0"/>
              <a:t>захворювання для виключення прихованого інфекційного процесу в організмі донора.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7466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ГРУПИ КРОВІ СОБАК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5073427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/>
              <a:t>У </a:t>
            </a:r>
            <a:r>
              <a:rPr lang="uk-UA" dirty="0"/>
              <a:t>собак є сім груп крові, які визначаються за антигенною приналежності: А, В, С, D, Е, F і G. Фактор А у тварин має таке ж значення, як і резус-фактор у людей. Цей фактор є приблизно у </a:t>
            </a:r>
            <a:r>
              <a:rPr lang="uk-UA" dirty="0" smtClean="0"/>
              <a:t>60–65 % </a:t>
            </a:r>
            <a:r>
              <a:rPr lang="uk-UA" dirty="0"/>
              <a:t>тварин. </a:t>
            </a:r>
            <a:endParaRPr lang="uk-UA" dirty="0" smtClean="0"/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/>
              <a:t>Повторне </a:t>
            </a:r>
            <a:r>
              <a:rPr lang="uk-UA" dirty="0"/>
              <a:t>переливання крові тварині, у </a:t>
            </a:r>
            <a:r>
              <a:rPr lang="uk-UA" dirty="0" smtClean="0"/>
              <a:t>якої </a:t>
            </a:r>
            <a:r>
              <a:rPr lang="uk-UA" dirty="0"/>
              <a:t>цього фактора немає, може призвести до тяжких </a:t>
            </a:r>
            <a:r>
              <a:rPr lang="uk-UA" dirty="0" err="1" smtClean="0"/>
              <a:t>гемотрансфузійних</a:t>
            </a:r>
            <a:r>
              <a:rPr lang="uk-UA" dirty="0" smtClean="0"/>
              <a:t> наслідків – гемолізу </a:t>
            </a:r>
            <a:r>
              <a:rPr lang="uk-UA" dirty="0"/>
              <a:t>крові і загибелі тварини. </a:t>
            </a:r>
            <a:endParaRPr lang="uk-UA" dirty="0" smtClean="0"/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b="1" dirty="0" smtClean="0"/>
              <a:t>Класифікація </a:t>
            </a:r>
            <a:r>
              <a:rPr lang="uk-UA" b="1" dirty="0"/>
              <a:t>по DEA (</a:t>
            </a:r>
            <a:r>
              <a:rPr lang="uk-UA" b="1" dirty="0" err="1"/>
              <a:t>Dog</a:t>
            </a:r>
            <a:r>
              <a:rPr lang="uk-UA" b="1" dirty="0"/>
              <a:t> </a:t>
            </a:r>
            <a:r>
              <a:rPr lang="uk-UA" b="1" dirty="0" err="1"/>
              <a:t>Erythrocyte</a:t>
            </a:r>
            <a:r>
              <a:rPr lang="uk-UA" b="1" dirty="0"/>
              <a:t> </a:t>
            </a:r>
            <a:r>
              <a:rPr lang="uk-UA" b="1" dirty="0" err="1"/>
              <a:t>Antigen</a:t>
            </a:r>
            <a:r>
              <a:rPr lang="uk-UA" b="1" dirty="0"/>
              <a:t>)</a:t>
            </a:r>
            <a:r>
              <a:rPr lang="uk-UA" dirty="0"/>
              <a:t> розподіляє кров собак на такі групи: </a:t>
            </a:r>
            <a:endParaRPr lang="ru-RU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b="1" dirty="0"/>
              <a:t>1.1; 1.2; 3; 4;  5;  6; 7;  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28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918" y="188640"/>
            <a:ext cx="8712968" cy="49006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Імунологічна реакція на сумісність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0519" y="3841913"/>
            <a:ext cx="3096344" cy="720080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uk-UA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Реакція </a:t>
            </a:r>
            <a:r>
              <a:rPr lang="uk-UA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аглютинації</a:t>
            </a:r>
          </a:p>
          <a:p>
            <a:pPr marL="0" indent="0" algn="just">
              <a:buNone/>
            </a:pPr>
            <a:r>
              <a:rPr lang="uk-UA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позитивна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dirty="0"/>
              <a:t> 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 descr="AGLUT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15" y="901913"/>
            <a:ext cx="3009900" cy="284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AGLUT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519" y="901913"/>
            <a:ext cx="3096344" cy="2898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698781" y="3807958"/>
            <a:ext cx="3312368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uk-UA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Реакція аглютинації</a:t>
            </a:r>
          </a:p>
          <a:p>
            <a:pPr marL="0" indent="0" algn="just">
              <a:buFont typeface="Arial" pitchFamily="34" charset="0"/>
              <a:buNone/>
            </a:pPr>
            <a:r>
              <a:rPr lang="uk-UA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відсутня</a:t>
            </a:r>
            <a:endParaRPr lang="ru-RU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uk-UA" dirty="0" smtClean="0"/>
              <a:t> 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59632" y="4901262"/>
            <a:ext cx="76532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кожним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переливанням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компонентів</a:t>
            </a:r>
            <a:r>
              <a:rPr lang="ru-RU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бути </a:t>
            </a:r>
            <a:r>
              <a:rPr lang="ru-RU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проведені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обов’язкові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проби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сумісність</a:t>
            </a:r>
            <a:r>
              <a:rPr lang="ru-RU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 </a:t>
            </a:r>
            <a:r>
              <a:rPr lang="uk-UA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мала </a:t>
            </a:r>
            <a:r>
              <a:rPr lang="uk-UA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перехресна проба</a:t>
            </a:r>
            <a:r>
              <a:rPr lang="uk-UA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Управляющая кнопка: сведения 7">
            <a:hlinkClick r:id="" action="ppaction://noaction" highlightClick="1"/>
          </p:cNvPr>
          <p:cNvSpPr/>
          <p:nvPr/>
        </p:nvSpPr>
        <p:spPr>
          <a:xfrm>
            <a:off x="266733" y="5049053"/>
            <a:ext cx="864096" cy="720080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66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832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сність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4128855"/>
            <a:ext cx="2232248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dirty="0" smtClean="0"/>
              <a:t>Негативна</a:t>
            </a:r>
            <a:endParaRPr lang="ru-RU" sz="2800" dirty="0"/>
          </a:p>
        </p:txBody>
      </p:sp>
      <p:pic>
        <p:nvPicPr>
          <p:cNvPr id="2050" name="Picture 2" descr="D:\Documents\Malyk\Хірургія\Переливання крові\Взяття крові фото\фото Феофанія\20171031_1200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2" b="27708"/>
          <a:stretch/>
        </p:blipFill>
        <p:spPr bwMode="auto">
          <a:xfrm>
            <a:off x="575418" y="1040875"/>
            <a:ext cx="3132486" cy="297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ocuments\Malyk\Хірургія\Переливання крові\Взяття крові фото\фото Феофанія\20171031_1158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1" b="19038"/>
          <a:stretch/>
        </p:blipFill>
        <p:spPr bwMode="auto">
          <a:xfrm>
            <a:off x="4572001" y="1040876"/>
            <a:ext cx="3824128" cy="2974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948946" y="4015847"/>
            <a:ext cx="2016224" cy="576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uk-UA" dirty="0" smtClean="0"/>
              <a:t>Позитивна</a:t>
            </a:r>
            <a:endParaRPr lang="ru-RU" dirty="0"/>
          </a:p>
        </p:txBody>
      </p:sp>
      <p:pic>
        <p:nvPicPr>
          <p:cNvPr id="1026" name="Picture 2" descr="E:\Documents and Settings\User\Рабочий стол\Відео\20180410_1717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42662" b="23996"/>
          <a:stretch/>
        </p:blipFill>
        <p:spPr bwMode="auto">
          <a:xfrm>
            <a:off x="592427" y="4945486"/>
            <a:ext cx="3331501" cy="1143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27335" b="33200"/>
          <a:stretch/>
        </p:blipFill>
        <p:spPr>
          <a:xfrm>
            <a:off x="4572001" y="4945486"/>
            <a:ext cx="3824128" cy="1143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093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b="1" dirty="0" smtClean="0"/>
              <a:t/>
            </a:r>
            <a:br>
              <a:rPr lang="uk-UA" sz="4000" b="1" dirty="0" smtClean="0"/>
            </a:br>
            <a:r>
              <a:rPr lang="uk-UA" sz="4000" b="1" dirty="0"/>
              <a:t/>
            </a:r>
            <a:br>
              <a:rPr lang="uk-UA" sz="4000" b="1" dirty="0"/>
            </a:br>
            <a:r>
              <a:rPr lang="uk-UA" sz="4000" b="1" dirty="0" smtClean="0"/>
              <a:t/>
            </a:r>
            <a:br>
              <a:rPr lang="uk-UA" sz="4000" b="1" dirty="0" smtClean="0"/>
            </a:br>
            <a:r>
              <a:rPr lang="uk-UA" sz="4000" b="1" dirty="0" smtClean="0"/>
              <a:t>Практичне </a:t>
            </a:r>
            <a:r>
              <a:rPr lang="uk-UA" sz="4000" b="1" dirty="0"/>
              <a:t>застосування крові та продуктів її переробки </a:t>
            </a:r>
            <a:r>
              <a:rPr lang="uk-UA" sz="4000" b="1" dirty="0" smtClean="0"/>
              <a:t>у ветеринарній медицині</a:t>
            </a:r>
            <a:br>
              <a:rPr lang="uk-UA" sz="4000" b="1" dirty="0" smtClean="0"/>
            </a:br>
            <a:r>
              <a:rPr lang="uk-UA" sz="4000" b="1" dirty="0" smtClean="0"/>
              <a:t> 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996952"/>
            <a:ext cx="5233742" cy="254888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uk-UA" sz="4000" dirty="0" smtClean="0"/>
              <a:t>виробництво </a:t>
            </a:r>
            <a:r>
              <a:rPr lang="uk-UA" sz="4000" dirty="0"/>
              <a:t>лікарських </a:t>
            </a:r>
            <a:r>
              <a:rPr lang="uk-UA" sz="4000" dirty="0" smtClean="0"/>
              <a:t>препаратів</a:t>
            </a:r>
            <a:r>
              <a:rPr lang="en-US" sz="4000" dirty="0" smtClean="0"/>
              <a:t> (</a:t>
            </a:r>
            <a:r>
              <a:rPr lang="uk-UA" sz="4000" dirty="0" err="1" smtClean="0"/>
              <a:t>гіперімунні</a:t>
            </a:r>
            <a:r>
              <a:rPr lang="uk-UA" sz="4000" dirty="0" smtClean="0"/>
              <a:t> сироватки, </a:t>
            </a:r>
            <a:r>
              <a:rPr lang="uk-UA" sz="4000" dirty="0" err="1" smtClean="0"/>
              <a:t>діагностикуми</a:t>
            </a:r>
            <a:r>
              <a:rPr lang="en-US" sz="4000" dirty="0" smtClean="0"/>
              <a:t>)</a:t>
            </a:r>
            <a:r>
              <a:rPr lang="uk-UA" sz="4000" dirty="0" smtClean="0"/>
              <a:t>;</a:t>
            </a:r>
          </a:p>
          <a:p>
            <a:pPr>
              <a:buFont typeface="Wingdings" panose="05000000000000000000" pitchFamily="2" charset="2"/>
              <a:buChar char="ü"/>
            </a:pPr>
            <a:endParaRPr lang="uk-UA" sz="40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uk-UA" sz="4000" dirty="0" err="1" smtClean="0"/>
              <a:t>Гемотрансфузія</a:t>
            </a:r>
            <a:r>
              <a:rPr lang="uk-UA" sz="4000" dirty="0" smtClean="0"/>
              <a:t> та </a:t>
            </a:r>
            <a:r>
              <a:rPr lang="uk-UA" sz="4000" dirty="0" err="1" smtClean="0"/>
              <a:t>донація</a:t>
            </a:r>
            <a:r>
              <a:rPr lang="uk-UA" sz="4000" dirty="0" smtClean="0"/>
              <a:t> компонентів крові</a:t>
            </a:r>
            <a:endParaRPr lang="uk-UA" sz="4000" dirty="0" smtClean="0"/>
          </a:p>
        </p:txBody>
      </p:sp>
    </p:spTree>
    <p:extLst>
      <p:ext uri="{BB962C8B-B14F-4D97-AF65-F5344CB8AC3E}">
        <p14:creationId xmlns:p14="http://schemas.microsoft.com/office/powerpoint/2010/main" val="25658434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Експрес-метод визначення груп крові у </a:t>
            </a: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1" t="3037" r="17391" b="3742"/>
          <a:stretch/>
        </p:blipFill>
        <p:spPr>
          <a:xfrm>
            <a:off x="1115616" y="1871528"/>
            <a:ext cx="2808312" cy="4246426"/>
          </a:xfrm>
        </p:spPr>
      </p:pic>
      <p:pic>
        <p:nvPicPr>
          <p:cNvPr id="5" name="Picture 2" descr="E:\Documents and Settings\User\Рабочий стол\Відео\20180323_1832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20961" b="17674"/>
          <a:stretch/>
        </p:blipFill>
        <p:spPr bwMode="auto">
          <a:xfrm rot="5400000">
            <a:off x="4573023" y="2446569"/>
            <a:ext cx="424642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13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Методи переливання крові від донора до реципієнта</a:t>
            </a:r>
            <a:r>
              <a:rPr lang="uk-UA" dirty="0"/>
              <a:t>: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uk-UA" sz="4400" b="1" i="1" dirty="0" smtClean="0"/>
              <a:t>прямий</a:t>
            </a:r>
            <a:r>
              <a:rPr lang="uk-UA" sz="4400" dirty="0"/>
              <a:t> – кров переливається безпосередньо від донора до </a:t>
            </a:r>
            <a:r>
              <a:rPr lang="uk-UA" sz="4400" dirty="0" smtClean="0"/>
              <a:t>реципієнта</a:t>
            </a:r>
            <a:endParaRPr lang="ru-RU" sz="4400" dirty="0"/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uk-UA" sz="4400" b="1" i="1" dirty="0"/>
              <a:t>непрямий</a:t>
            </a:r>
            <a:r>
              <a:rPr lang="uk-UA" sz="4400" dirty="0"/>
              <a:t> – відібрана кров консервується і  переливається за </a:t>
            </a:r>
            <a:r>
              <a:rPr lang="uk-UA" sz="4400" dirty="0" smtClean="0"/>
              <a:t>необхідності</a:t>
            </a:r>
            <a:endParaRPr lang="ru-RU" sz="4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27668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Загальний аналіз крові 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 проведення 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гемотрансфузії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977244"/>
              </p:ext>
            </p:extLst>
          </p:nvPr>
        </p:nvGraphicFramePr>
        <p:xfrm>
          <a:off x="899592" y="1556792"/>
          <a:ext cx="7632848" cy="49157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8212">
                  <a:extLst>
                    <a:ext uri="{9D8B030D-6E8A-4147-A177-3AD203B41FA5}">
                      <a16:colId xmlns:a16="http://schemas.microsoft.com/office/drawing/2014/main" val="996722060"/>
                    </a:ext>
                  </a:extLst>
                </a:gridCol>
                <a:gridCol w="1908212">
                  <a:extLst>
                    <a:ext uri="{9D8B030D-6E8A-4147-A177-3AD203B41FA5}">
                      <a16:colId xmlns:a16="http://schemas.microsoft.com/office/drawing/2014/main" val="3178793191"/>
                    </a:ext>
                  </a:extLst>
                </a:gridCol>
                <a:gridCol w="1908212">
                  <a:extLst>
                    <a:ext uri="{9D8B030D-6E8A-4147-A177-3AD203B41FA5}">
                      <a16:colId xmlns:a16="http://schemas.microsoft.com/office/drawing/2014/main" val="3424304901"/>
                    </a:ext>
                  </a:extLst>
                </a:gridCol>
                <a:gridCol w="1908212">
                  <a:extLst>
                    <a:ext uri="{9D8B030D-6E8A-4147-A177-3AD203B41FA5}">
                      <a16:colId xmlns:a16="http://schemas.microsoft.com/office/drawing/2014/main" val="2610621339"/>
                    </a:ext>
                  </a:extLst>
                </a:gridCol>
              </a:tblGrid>
              <a:tr h="1366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Показник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Отриманий результат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Норма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Зміни відносно норми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8925106"/>
                  </a:ext>
                </a:extLst>
              </a:tr>
              <a:tr h="13664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Кількість еритроцитів, Г/л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3,63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5,5</a:t>
                      </a:r>
                      <a:r>
                        <a:rPr lang="uk-UA" sz="2400">
                          <a:effectLst/>
                        </a:rPr>
                        <a:t>–</a:t>
                      </a:r>
                      <a:r>
                        <a:rPr lang="ru-RU" sz="2400">
                          <a:effectLst/>
                        </a:rPr>
                        <a:t>8,5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˂ 34 %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5071665"/>
                  </a:ext>
                </a:extLst>
              </a:tr>
              <a:tr h="13664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Вміст гемоглобіну, г/л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88,6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120</a:t>
                      </a:r>
                      <a:r>
                        <a:rPr lang="uk-UA" sz="2400">
                          <a:effectLst/>
                        </a:rPr>
                        <a:t>–</a:t>
                      </a:r>
                      <a:r>
                        <a:rPr lang="ru-RU" sz="2400">
                          <a:effectLst/>
                        </a:rPr>
                        <a:t>180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˂ 26 %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0420581"/>
                  </a:ext>
                </a:extLst>
              </a:tr>
              <a:tr h="4372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Гематокрит, %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27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37</a:t>
                      </a:r>
                      <a:r>
                        <a:rPr lang="uk-UA" sz="2400">
                          <a:effectLst/>
                        </a:rPr>
                        <a:t>–</a:t>
                      </a:r>
                      <a:r>
                        <a:rPr lang="ru-RU" sz="2400">
                          <a:effectLst/>
                        </a:rPr>
                        <a:t>55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˂ 27 %</a:t>
                      </a:r>
                      <a:endParaRPr lang="uk-UA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8328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136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5400" dirty="0" smtClean="0"/>
              <a:t>ДЯКУЮ ЗА УВАГУ!</a:t>
            </a:r>
            <a:endParaRPr lang="ru-RU" sz="5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90" y="1260402"/>
            <a:ext cx="3780419" cy="5040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0402"/>
            <a:ext cx="3714816" cy="4953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31898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4114800" cy="2808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b="1" dirty="0"/>
              <a:t>Гематокрит </a:t>
            </a:r>
            <a:r>
              <a:rPr lang="uk-UA" sz="3600" dirty="0"/>
              <a:t>— це відношення об’єму клітинних елементів до об’єму </a:t>
            </a:r>
            <a:r>
              <a:rPr lang="uk-UA" sz="3600" dirty="0" smtClean="0"/>
              <a:t>крові</a:t>
            </a:r>
            <a:endParaRPr lang="ru-RU" sz="3600" dirty="0"/>
          </a:p>
        </p:txBody>
      </p:sp>
      <p:pic>
        <p:nvPicPr>
          <p:cNvPr id="1026" name="Picture 2" descr="Ð ÐµÐ·ÑÐ»ÑÑÐ°Ñ Ð¿Ð¾ÑÑÐºÑ Ð·Ð¾Ð±ÑÐ°Ð¶ÐµÐ½Ñ Ð·Ð° Ð·Ð°Ð¿Ð¸ÑÐ¾Ð¼ &quot;Ð³ÐµÐ¼Ð°ÑÐ¾ÐºÑÐ¸Ñ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2"/>
          <a:stretch/>
        </p:blipFill>
        <p:spPr bwMode="auto">
          <a:xfrm>
            <a:off x="4572000" y="836712"/>
            <a:ext cx="4039649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250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435280" cy="223224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sz="3600" b="1" dirty="0" smtClean="0"/>
              <a:t>	Цілісну </a:t>
            </a:r>
            <a:r>
              <a:rPr lang="uk-UA" sz="3600" b="1" dirty="0"/>
              <a:t>кров </a:t>
            </a:r>
            <a:r>
              <a:rPr lang="uk-UA" sz="3600" dirty="0"/>
              <a:t>використовують при гострій необхідності в критичних ситуаціях, коли відсутні інші компоненти </a:t>
            </a:r>
            <a:r>
              <a:rPr lang="uk-UA" sz="3600" dirty="0" smtClean="0"/>
              <a:t>крові</a:t>
            </a:r>
            <a:endParaRPr lang="uk-UA" sz="2800" i="1" dirty="0" smtClean="0"/>
          </a:p>
          <a:p>
            <a:pPr marL="0" indent="0" algn="just">
              <a:buNone/>
            </a:pPr>
            <a:endParaRPr lang="uk-UA" sz="2800" i="1" dirty="0"/>
          </a:p>
          <a:p>
            <a:pPr marL="0" indent="0" algn="just">
              <a:buNone/>
            </a:pPr>
            <a:endParaRPr lang="uk-UA" sz="2800" i="1" dirty="0" smtClean="0"/>
          </a:p>
          <a:p>
            <a:endParaRPr lang="ru-RU" dirty="0"/>
          </a:p>
        </p:txBody>
      </p:sp>
      <p:sp>
        <p:nvSpPr>
          <p:cNvPr id="2" name="Управляющая кнопка: сведения 1">
            <a:hlinkClick r:id="" action="ppaction://noaction" highlightClick="1"/>
          </p:cNvPr>
          <p:cNvSpPr/>
          <p:nvPr/>
        </p:nvSpPr>
        <p:spPr>
          <a:xfrm>
            <a:off x="251520" y="3316010"/>
            <a:ext cx="864096" cy="720080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011341"/>
            <a:ext cx="82912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dirty="0"/>
              <a:t>Окрім цільної крові в </a:t>
            </a:r>
            <a:r>
              <a:rPr lang="uk-UA" sz="2800" dirty="0" err="1"/>
              <a:t>гемотрансфузії</a:t>
            </a:r>
            <a:r>
              <a:rPr lang="uk-UA" sz="2800" dirty="0"/>
              <a:t> використовуються окремі компоненти крові для </a:t>
            </a:r>
            <a:r>
              <a:rPr lang="uk-UA" sz="2800" dirty="0" smtClean="0"/>
              <a:t>переливання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3260551"/>
            <a:ext cx="7877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>
                <a:solidFill>
                  <a:srgbClr val="FF0000"/>
                </a:solidFill>
              </a:rPr>
              <a:t>Переливання цільної крові забезпечує відновлення кисневої ємності крові та об’єм циркулюючої </a:t>
            </a:r>
            <a:r>
              <a:rPr lang="uk-UA" sz="2400" i="1" dirty="0" smtClean="0">
                <a:solidFill>
                  <a:srgbClr val="FF0000"/>
                </a:solidFill>
              </a:rPr>
              <a:t>крові</a:t>
            </a:r>
            <a:endParaRPr lang="uk-UA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28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8"/>
            <a:ext cx="4546848" cy="5865515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uk-UA" b="1" dirty="0" err="1"/>
              <a:t>Еритроцитарна</a:t>
            </a:r>
            <a:r>
              <a:rPr lang="uk-UA" b="1" dirty="0"/>
              <a:t> </a:t>
            </a:r>
            <a:r>
              <a:rPr lang="uk-UA" b="1" dirty="0" smtClean="0"/>
              <a:t>маса</a:t>
            </a:r>
            <a:r>
              <a:rPr lang="uk-UA" dirty="0"/>
              <a:t> </a:t>
            </a:r>
            <a:r>
              <a:rPr lang="uk-UA" dirty="0" smtClean="0"/>
              <a:t>– </a:t>
            </a:r>
            <a:r>
              <a:rPr lang="uk-UA" dirty="0" smtClean="0"/>
              <a:t>основний </a:t>
            </a:r>
            <a:r>
              <a:rPr lang="uk-UA" dirty="0"/>
              <a:t>компонент крові, який отримують з консервованої крові шляхом відділення з неї плазми. </a:t>
            </a:r>
            <a:endParaRPr lang="ru-RU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b="1" dirty="0" smtClean="0"/>
              <a:t>Відмиті </a:t>
            </a:r>
            <a:r>
              <a:rPr lang="uk-UA" b="1" dirty="0"/>
              <a:t>еритроцити</a:t>
            </a:r>
            <a:r>
              <a:rPr lang="uk-UA" i="1" dirty="0"/>
              <a:t> </a:t>
            </a:r>
            <a:r>
              <a:rPr lang="uk-UA" i="1" dirty="0" smtClean="0"/>
              <a:t>–</a:t>
            </a:r>
            <a:r>
              <a:rPr lang="uk-UA" dirty="0" smtClean="0"/>
              <a:t>отримують </a:t>
            </a:r>
            <a:r>
              <a:rPr lang="uk-UA" dirty="0"/>
              <a:t>після видалення плазми та промиванні в фізіологічному розчині еритроцити. </a:t>
            </a:r>
            <a:endParaRPr lang="ru-RU" dirty="0"/>
          </a:p>
        </p:txBody>
      </p:sp>
      <p:pic>
        <p:nvPicPr>
          <p:cNvPr id="4" name="Picture 2" descr="D:\Documents\Malyk\Хірургія\Переливання крові\Взяття крові\IMG-14ce5a92af4277e7b56b21844e22ce2b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0728"/>
            <a:ext cx="3831492" cy="4275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393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5"/>
            <a:ext cx="8291264" cy="2736304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uk-UA" b="1" dirty="0" err="1"/>
              <a:t>Тромбоцитарна</a:t>
            </a:r>
            <a:r>
              <a:rPr lang="uk-UA" b="1" dirty="0"/>
              <a:t> </a:t>
            </a:r>
            <a:r>
              <a:rPr lang="uk-UA" b="1" dirty="0" smtClean="0"/>
              <a:t>маса</a:t>
            </a:r>
            <a:r>
              <a:rPr lang="uk-UA" dirty="0"/>
              <a:t> </a:t>
            </a:r>
            <a:r>
              <a:rPr lang="uk-UA" dirty="0" smtClean="0"/>
              <a:t>– </a:t>
            </a:r>
            <a:r>
              <a:rPr lang="uk-UA" dirty="0" err="1" smtClean="0"/>
              <a:t>компенент</a:t>
            </a:r>
            <a:r>
              <a:rPr lang="uk-UA" dirty="0" smtClean="0"/>
              <a:t> </a:t>
            </a:r>
            <a:r>
              <a:rPr lang="uk-UA" dirty="0"/>
              <a:t>крові, який містить </a:t>
            </a:r>
            <a:r>
              <a:rPr lang="uk-UA" dirty="0" smtClean="0"/>
              <a:t>60–70 </a:t>
            </a:r>
            <a:r>
              <a:rPr lang="uk-UA" dirty="0"/>
              <a:t>% тромбоцитів у 40 мл </a:t>
            </a:r>
            <a:r>
              <a:rPr lang="uk-UA" dirty="0" smtClean="0"/>
              <a:t>плазми (собаки вагою понад 35 кг). </a:t>
            </a:r>
            <a:r>
              <a:rPr lang="uk-UA" dirty="0"/>
              <a:t>Використовують відразу ж після приготування (</a:t>
            </a:r>
            <a:r>
              <a:rPr lang="uk-UA" dirty="0" err="1"/>
              <a:t>ex</a:t>
            </a:r>
            <a:r>
              <a:rPr lang="uk-UA" dirty="0"/>
              <a:t> </a:t>
            </a:r>
            <a:r>
              <a:rPr lang="uk-UA" dirty="0" err="1"/>
              <a:t>tempore</a:t>
            </a:r>
            <a:r>
              <a:rPr lang="uk-UA" dirty="0"/>
              <a:t>), зберігати її не можна. </a:t>
            </a:r>
            <a:endParaRPr lang="uk-UA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Управляющая кнопка: сведения 3">
            <a:hlinkClick r:id="" action="ppaction://noaction" highlightClick="1"/>
          </p:cNvPr>
          <p:cNvSpPr/>
          <p:nvPr/>
        </p:nvSpPr>
        <p:spPr>
          <a:xfrm>
            <a:off x="228506" y="3602633"/>
            <a:ext cx="864096" cy="720080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3501008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i="1" dirty="0">
                <a:solidFill>
                  <a:srgbClr val="FF0000"/>
                </a:solidFill>
              </a:rPr>
              <a:t>Вливання </a:t>
            </a:r>
            <a:r>
              <a:rPr lang="uk-UA" i="1" dirty="0" err="1">
                <a:solidFill>
                  <a:srgbClr val="FF0000"/>
                </a:solidFill>
              </a:rPr>
              <a:t>тромбоцитарної</a:t>
            </a:r>
            <a:r>
              <a:rPr lang="uk-UA" i="1" dirty="0">
                <a:solidFill>
                  <a:srgbClr val="FF0000"/>
                </a:solidFill>
              </a:rPr>
              <a:t> маси пришвидшує час згортання крові і </a:t>
            </a:r>
            <a:r>
              <a:rPr lang="uk-UA" i="1" dirty="0" err="1">
                <a:solidFill>
                  <a:srgbClr val="FF0000"/>
                </a:solidFill>
              </a:rPr>
              <a:t>ретракції</a:t>
            </a:r>
            <a:r>
              <a:rPr lang="uk-UA" i="1" dirty="0">
                <a:solidFill>
                  <a:srgbClr val="FF0000"/>
                </a:solidFill>
              </a:rPr>
              <a:t> кров’яного </a:t>
            </a:r>
            <a:r>
              <a:rPr lang="uk-UA" i="1" dirty="0" err="1">
                <a:solidFill>
                  <a:srgbClr val="FF0000"/>
                </a:solidFill>
              </a:rPr>
              <a:t>згустка</a:t>
            </a:r>
            <a:r>
              <a:rPr lang="uk-UA" i="1" dirty="0">
                <a:solidFill>
                  <a:srgbClr val="FF0000"/>
                </a:solidFill>
              </a:rPr>
              <a:t>. Ефективність процедури визначають шляхом підрахунку тромбоцитів через 1 </a:t>
            </a:r>
            <a:r>
              <a:rPr lang="uk-UA" i="1" dirty="0" smtClean="0">
                <a:solidFill>
                  <a:srgbClr val="FF0000"/>
                </a:solidFill>
              </a:rPr>
              <a:t>і </a:t>
            </a:r>
            <a:r>
              <a:rPr lang="uk-UA" i="1" dirty="0">
                <a:solidFill>
                  <a:srgbClr val="FF0000"/>
                </a:solidFill>
              </a:rPr>
              <a:t>24 </a:t>
            </a:r>
            <a:r>
              <a:rPr lang="uk-UA" i="1" dirty="0" smtClean="0">
                <a:solidFill>
                  <a:srgbClr val="FF0000"/>
                </a:solidFill>
              </a:rPr>
              <a:t>год </a:t>
            </a:r>
            <a:r>
              <a:rPr lang="uk-UA" i="1" dirty="0">
                <a:solidFill>
                  <a:srgbClr val="FF0000"/>
                </a:solidFill>
              </a:rPr>
              <a:t>після переливання.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02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1"/>
            <a:ext cx="8229600" cy="2088232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uk-UA" b="1" dirty="0"/>
              <a:t>Лейкоцитарна </a:t>
            </a:r>
            <a:r>
              <a:rPr lang="uk-UA" b="1" dirty="0" smtClean="0"/>
              <a:t>маса</a:t>
            </a:r>
            <a:r>
              <a:rPr lang="uk-UA" dirty="0"/>
              <a:t> </a:t>
            </a:r>
            <a:r>
              <a:rPr lang="uk-UA" dirty="0" smtClean="0"/>
              <a:t>– </a:t>
            </a:r>
            <a:r>
              <a:rPr lang="uk-UA" dirty="0" smtClean="0"/>
              <a:t>це концентрат </a:t>
            </a:r>
            <a:r>
              <a:rPr lang="uk-UA" dirty="0"/>
              <a:t>білих кров'яних клітин (гранулоцитів, лімфоцитів) з домішкою еритроцитів, тромбоцитів і плазми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31462" y="2564904"/>
            <a:ext cx="73553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i="1" dirty="0">
                <a:solidFill>
                  <a:srgbClr val="FF0000"/>
                </a:solidFill>
              </a:rPr>
              <a:t>Основним показанням до призначення переливання </a:t>
            </a:r>
            <a:r>
              <a:rPr lang="uk-UA" i="1" dirty="0" smtClean="0">
                <a:solidFill>
                  <a:srgbClr val="FF0000"/>
                </a:solidFill>
              </a:rPr>
              <a:t>лейкоцитарної маси </a:t>
            </a:r>
            <a:r>
              <a:rPr lang="uk-UA" i="1" dirty="0">
                <a:solidFill>
                  <a:srgbClr val="FF0000"/>
                </a:solidFill>
              </a:rPr>
              <a:t>є різке зниження абсолютної кількості гранулоцитів: </a:t>
            </a:r>
            <a:r>
              <a:rPr lang="uk-UA" i="1" dirty="0" smtClean="0">
                <a:solidFill>
                  <a:srgbClr val="FF0000"/>
                </a:solidFill>
              </a:rPr>
              <a:t>важка </a:t>
            </a:r>
            <a:r>
              <a:rPr lang="uk-UA" i="1" dirty="0" err="1">
                <a:solidFill>
                  <a:srgbClr val="FF0000"/>
                </a:solidFill>
              </a:rPr>
              <a:t>нейтропенія</a:t>
            </a:r>
            <a:r>
              <a:rPr lang="uk-UA" i="1" dirty="0">
                <a:solidFill>
                  <a:srgbClr val="FF0000"/>
                </a:solidFill>
              </a:rPr>
              <a:t> </a:t>
            </a:r>
            <a:r>
              <a:rPr lang="uk-UA" i="1" dirty="0" smtClean="0">
                <a:solidFill>
                  <a:srgbClr val="FF0000"/>
                </a:solidFill>
              </a:rPr>
              <a:t>(інфекційного </a:t>
            </a:r>
            <a:r>
              <a:rPr lang="uk-UA" i="1" dirty="0">
                <a:solidFill>
                  <a:srgbClr val="FF0000"/>
                </a:solidFill>
              </a:rPr>
              <a:t>походження, внаслідок хіміотерапії), агранулоцитоз, сепсис, бактеріальні інфекції, що не реагують на відповідні антибіотики. 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4" name="Управляющая кнопка: сведения 3">
            <a:hlinkClick r:id="" action="ppaction://noaction" highlightClick="1"/>
          </p:cNvPr>
          <p:cNvSpPr/>
          <p:nvPr/>
        </p:nvSpPr>
        <p:spPr>
          <a:xfrm>
            <a:off x="467366" y="2618303"/>
            <a:ext cx="864096" cy="720080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20781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1214</Words>
  <Application>Microsoft Office PowerPoint</Application>
  <PresentationFormat>Экран (4:3)</PresentationFormat>
  <Paragraphs>188</Paragraphs>
  <Slides>43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Arial</vt:lpstr>
      <vt:lpstr>Calibri</vt:lpstr>
      <vt:lpstr>Suwannaphum</vt:lpstr>
      <vt:lpstr>Times New Roman</vt:lpstr>
      <vt:lpstr>Wingdings</vt:lpstr>
      <vt:lpstr>Тема Office</vt:lpstr>
      <vt:lpstr>Презентация PowerPoint</vt:lpstr>
      <vt:lpstr>Презентация PowerPoint</vt:lpstr>
      <vt:lpstr>Фізіологічні функції крові</vt:lpstr>
      <vt:lpstr>   Практичне застосування крові та продуктів її переробки у ветеринарній медицині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ОБЛАДНАННЯ, ЯКЕ НЕОБХІДНЕ ДЛЯ БАНКУ КРОВІ</vt:lpstr>
      <vt:lpstr>Правила відбору крові, зберігання, транспортування та її трансфузії у собак</vt:lpstr>
      <vt:lpstr> Для гемотрансфузії використовують системи для переливания крові з фільтром для видалення згустків крові </vt:lpstr>
      <vt:lpstr> Вимоги та обмеження до собаки-донора : </vt:lpstr>
      <vt:lpstr>Розрахунок об’єму крові при гемотрансфузії</vt:lpstr>
      <vt:lpstr>Презентация PowerPoint</vt:lpstr>
      <vt:lpstr>Презентация PowerPoint</vt:lpstr>
      <vt:lpstr>Контейнери з кров’ю, які піддаються утилізації </vt:lpstr>
      <vt:lpstr>ХОЛОДИЛЬНЕ ОБЛАДНАННЯ ДЛЯ  ЗБЕРІГАННЯ КРОВІ </vt:lpstr>
      <vt:lpstr>Презентация PowerPoint</vt:lpstr>
      <vt:lpstr>Правила транспортування крові </vt:lpstr>
      <vt:lpstr>КОНТЕЙНЕРИ ДЛЯ ТРАНСПОРТУВАННЯ КРОВІ</vt:lpstr>
      <vt:lpstr>Презентация PowerPoint</vt:lpstr>
      <vt:lpstr>Показання до гемотрансфузії </vt:lpstr>
      <vt:lpstr>Показання до гемотрансфузії</vt:lpstr>
      <vt:lpstr>Протипоказання до гемотрансфузії </vt:lpstr>
      <vt:lpstr>Презентация PowerPoint</vt:lpstr>
      <vt:lpstr>Презентация PowerPoint</vt:lpstr>
      <vt:lpstr>Презентация PowerPoint</vt:lpstr>
      <vt:lpstr>Презентация PowerPoint</vt:lpstr>
      <vt:lpstr>Механізм дії перелитої крові за бабезіозу</vt:lpstr>
      <vt:lpstr>Загальний аналіз крові собаки до проведення гемотрансфузії</vt:lpstr>
      <vt:lpstr>ДОНАЦІЯ У СОБАК</vt:lpstr>
      <vt:lpstr>ДОТРИМАННЯ СТЕРИЛЬНОСТІ</vt:lpstr>
      <vt:lpstr>Кров тварини-донора досліджується на: </vt:lpstr>
      <vt:lpstr> ГРУПИ КРОВІ СОБАК </vt:lpstr>
      <vt:lpstr>Імунологічна реакція на сумісність</vt:lpstr>
      <vt:lpstr>Проби на сумісність</vt:lpstr>
      <vt:lpstr>Експрес-метод визначення груп крові у собак</vt:lpstr>
      <vt:lpstr>Методи переливання крові від донора до реципієнта:  </vt:lpstr>
      <vt:lpstr>Загальний аналіз крові після проведення гемотрансфузії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Катерина</dc:creator>
  <cp:lastModifiedBy>Kharkevych Iurii</cp:lastModifiedBy>
  <cp:revision>41</cp:revision>
  <dcterms:created xsi:type="dcterms:W3CDTF">2018-12-16T17:30:54Z</dcterms:created>
  <dcterms:modified xsi:type="dcterms:W3CDTF">2018-12-16T21:11:54Z</dcterms:modified>
</cp:coreProperties>
</file>