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0" r:id="rId2"/>
  </p:sldMasterIdLst>
  <p:notesMasterIdLst>
    <p:notesMasterId r:id="rId17"/>
  </p:notesMasterIdLst>
  <p:sldIdLst>
    <p:sldId id="256" r:id="rId3"/>
    <p:sldId id="287" r:id="rId4"/>
    <p:sldId id="258" r:id="rId5"/>
    <p:sldId id="259" r:id="rId6"/>
    <p:sldId id="260" r:id="rId7"/>
    <p:sldId id="262" r:id="rId8"/>
    <p:sldId id="261" r:id="rId9"/>
    <p:sldId id="263" r:id="rId10"/>
    <p:sldId id="279" r:id="rId11"/>
    <p:sldId id="289" r:id="rId12"/>
    <p:sldId id="273" r:id="rId13"/>
    <p:sldId id="285" r:id="rId14"/>
    <p:sldId id="288" r:id="rId15"/>
    <p:sldId id="290" r:id="rId16"/>
  </p:sldIdLst>
  <p:sldSz cx="10080625" cy="7559675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0" autoAdjust="0"/>
    <p:restoredTop sz="94660"/>
  </p:normalViewPr>
  <p:slideViewPr>
    <p:cSldViewPr>
      <p:cViewPr>
        <p:scale>
          <a:sx n="75" d="100"/>
          <a:sy n="75" d="100"/>
        </p:scale>
        <p:origin x="612" y="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0" name="AutoShape 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1" name="AutoShape 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2" name="AutoShape 5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3" name="AutoShape 6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4" name="AutoShape 7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5" name="AutoShape 8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6" name="AutoShape 9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7" name="Rectangle 10"/>
          <p:cNvSpPr>
            <a:spLocks noGrp="1" noChangeArrowheads="1"/>
          </p:cNvSpPr>
          <p:nvPr>
            <p:ph type="sldImg"/>
          </p:nvPr>
        </p:nvSpPr>
        <p:spPr bwMode="auto">
          <a:xfrm>
            <a:off x="0" y="-11341100"/>
            <a:ext cx="0" cy="2430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11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32500" cy="479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 smtClean="0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639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dt"/>
          </p:nvPr>
        </p:nvSpPr>
        <p:spPr bwMode="auto">
          <a:xfrm>
            <a:off x="4279900" y="0"/>
            <a:ext cx="32639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ftr"/>
          </p:nvPr>
        </p:nvSpPr>
        <p:spPr bwMode="auto">
          <a:xfrm>
            <a:off x="0" y="10155238"/>
            <a:ext cx="32639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sldNum"/>
          </p:nvPr>
        </p:nvSpPr>
        <p:spPr bwMode="auto">
          <a:xfrm>
            <a:off x="4279900" y="10155238"/>
            <a:ext cx="32639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A3EA0E48-68B2-4194-83F0-F4CF126605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35012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B6A436FB-DF29-47B2-9C69-9095EE09EFD6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pPr>
                <a:buClrTx/>
                <a:buFontTx/>
                <a:buNone/>
              </a:pPr>
              <a:t>1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6147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915124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101863E9-2A89-442E-A787-8AA06455C96E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pPr>
                <a:buClrTx/>
                <a:buFontTx/>
                <a:buNone/>
              </a:pPr>
              <a:t>3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10243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-16202025" y="-11341100"/>
            <a:ext cx="32405638" cy="24303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0438" cy="48037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019331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F5FDC5DC-25FB-4CF1-AADE-92E12129083A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pPr>
                <a:buClrTx/>
                <a:buFontTx/>
                <a:buNone/>
              </a:pPr>
              <a:t>4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12291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-16202025" y="-11341100"/>
            <a:ext cx="32405638" cy="24303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187141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F8834DA7-DB60-46B7-B620-91BD977298D4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pPr>
                <a:buClrTx/>
                <a:buFontTx/>
                <a:buNone/>
              </a:pPr>
              <a:t>5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14339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-16202025" y="-11341100"/>
            <a:ext cx="32405638" cy="24303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40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561016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C4F39156-9D05-4787-BEB9-917803FDC282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pPr>
                <a:buClrTx/>
                <a:buFontTx/>
                <a:buNone/>
              </a:pPr>
              <a:t>6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18435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-16202025" y="-11341100"/>
            <a:ext cx="32405638" cy="24303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6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823411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D28B9DA6-0FBD-4D6C-BF96-3024A4D01B25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pPr>
                <a:buClrTx/>
                <a:buFontTx/>
                <a:buNone/>
              </a:pPr>
              <a:t>7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16387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-16202025" y="-11341100"/>
            <a:ext cx="32405638" cy="24303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8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753842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7F13EFA7-F225-450E-A184-7FAFF7185AD1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pPr>
                <a:buClrTx/>
                <a:buFontTx/>
                <a:buNone/>
              </a:pPr>
              <a:t>8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20483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-16202025" y="-11341100"/>
            <a:ext cx="32405638" cy="24303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4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029089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95EA49CC-D4B6-4421-BC17-4BF8B8FF65FB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pPr>
                <a:buClrTx/>
                <a:buFontTx/>
                <a:buNone/>
              </a:pPr>
              <a:t>11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40963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-16202025" y="-11341100"/>
            <a:ext cx="32405638" cy="24303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4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0438" cy="48037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9587844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95EA49CC-D4B6-4421-BC17-4BF8B8FF65FB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pPr>
                <a:buClrTx/>
                <a:buFontTx/>
                <a:buNone/>
              </a:pPr>
              <a:t>14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40963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-16202025" y="-11341100"/>
            <a:ext cx="32405638" cy="24303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4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0438" cy="48037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469213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509F4-BF6F-46A1-AA47-80F935577D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4456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25444-0477-45F2-8CCA-5C37A7A7CD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15634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94563" y="301625"/>
            <a:ext cx="2262187" cy="58340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38925" cy="58340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9E246-501D-484B-BD45-157C1B22F1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64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9FE09-B287-4789-980D-542166F0FC4C}" type="datetime1">
              <a:rPr lang="ru-RU" altLang="ru-RU"/>
              <a:pPr>
                <a:defRPr/>
              </a:pPr>
              <a:t>14.05.2021</a:t>
            </a:fld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BF8E2-DCA0-497B-B44C-CD3817240E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9004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B0B03-D775-42C1-A6E4-DE489C6D1F0F}" type="datetime1">
              <a:rPr lang="ru-RU" altLang="ru-RU"/>
              <a:pPr>
                <a:defRPr/>
              </a:pPr>
              <a:t>14.05.2021</a:t>
            </a:fld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FF9A2-583A-4D97-9B48-D1CED829AE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8983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E83C0-FF9C-4766-9936-7194530AC634}" type="datetime1">
              <a:rPr lang="ru-RU" altLang="ru-RU"/>
              <a:pPr>
                <a:defRPr/>
              </a:pPr>
              <a:t>14.05.2021</a:t>
            </a:fld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4652B-985C-42E1-8D49-30D5D23F4F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351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4525" cy="44894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0163" y="1768475"/>
            <a:ext cx="4456112" cy="44894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6AD23-7774-4C0C-B100-1B89A2696A10}" type="datetime1">
              <a:rPr lang="ru-RU" altLang="ru-RU"/>
              <a:pPr>
                <a:defRPr/>
              </a:pPr>
              <a:t>14.05.2021</a:t>
            </a:fld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3073B-8036-433D-AC44-B0AB6C1ECC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5336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5C909-6AB8-4084-B94E-9AF47588D5FC}" type="datetime1">
              <a:rPr lang="ru-RU" altLang="ru-RU"/>
              <a:pPr>
                <a:defRPr/>
              </a:pPr>
              <a:t>14.05.2021</a:t>
            </a:fld>
            <a:endParaRPr lang="ru-RU" alt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1124A-EBCC-4565-B225-82B969D382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00494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6A9BB-9A2A-4C78-8083-89A64131C621}" type="datetime1">
              <a:rPr lang="ru-RU" altLang="ru-RU"/>
              <a:pPr>
                <a:defRPr/>
              </a:pPr>
              <a:t>14.05.2021</a:t>
            </a:fld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70D43-FBFC-4A05-8736-62AC20237D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8700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F4F0B-DE1B-412E-A2BD-22F7D2883D3A}" type="datetime1">
              <a:rPr lang="ru-RU" altLang="ru-RU"/>
              <a:pPr>
                <a:defRPr/>
              </a:pPr>
              <a:t>14.05.2021</a:t>
            </a:fld>
            <a:endParaRPr lang="ru-RU" alt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0C73E-7AE0-4D09-9605-7AB5808850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71772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EE83E-65A3-4D94-B74F-5640C6B96109}" type="datetime1">
              <a:rPr lang="ru-RU" altLang="ru-RU"/>
              <a:pPr>
                <a:defRPr/>
              </a:pPr>
              <a:t>14.05.2021</a:t>
            </a:fld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2E961-75C1-4D4B-8B45-9C0FC88D09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5233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C5746-2EA6-4B28-8A57-2346B55C77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42461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442B1-72DF-4CCD-A1EB-0A7637329707}" type="datetime1">
              <a:rPr lang="ru-RU" altLang="ru-RU"/>
              <a:pPr>
                <a:defRPr/>
              </a:pPr>
              <a:t>14.05.2021</a:t>
            </a:fld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46B71-96AB-4AE8-8591-A36C0F6E8D6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08343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DC7CE-CD41-49A0-ABF2-73A02BD4040C}" type="datetime1">
              <a:rPr lang="ru-RU" altLang="ru-RU"/>
              <a:pPr>
                <a:defRPr/>
              </a:pPr>
              <a:t>14.05.2021</a:t>
            </a:fld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4A915-71B4-474D-AA90-9E47802E02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19998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0913" y="295275"/>
            <a:ext cx="2265362" cy="59626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295275"/>
            <a:ext cx="6645275" cy="59626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F145E-886D-40F2-B899-FA300DA6EDBE}" type="datetime1">
              <a:rPr lang="ru-RU" altLang="ru-RU"/>
              <a:pPr>
                <a:defRPr/>
              </a:pPr>
              <a:t>14.05.2021</a:t>
            </a:fld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69ECE-7681-4FFD-BA43-43F9387D6A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3957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63327-B86B-447B-BCC9-DE70EA7661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1424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49762" cy="43672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5400" y="1768475"/>
            <a:ext cx="4451350" cy="43672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90384-56E4-44B2-A61A-74A729721F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5529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66D6F-7E8D-4778-B332-DD6E2B9B70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1739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1FCBF-9A86-4DEA-8DC5-033403B460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8513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91C30-7D37-42E4-8D9C-5EF37ABE18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1498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0C6B1-BE60-451C-96F0-7FBE57CE3E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6194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D9B50-75DF-4915-BA52-E6FB260D7F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7647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53512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53512" cy="436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3045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781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3045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fld id="{D81C0786-96ED-442B-95B8-62868C3628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Arial Unicode MS" panose="020B0604020202020204" pitchFamily="34" charset="-128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Arial Unicode MS" panose="020B0604020202020204" pitchFamily="34" charset="-128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Arial Unicode MS" panose="020B0604020202020204" pitchFamily="34" charset="-128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Arial Unicode MS" panose="020B0604020202020204" pitchFamily="34" charset="-128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Arial Unicode MS" panose="020B0604020202020204" pitchFamily="34" charset="-128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Arial Unicode MS" panose="020B060402020202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1"/>
          <p:cNvSpPr>
            <a:spLocks noChangeShapeType="1"/>
          </p:cNvSpPr>
          <p:nvPr/>
        </p:nvSpPr>
        <p:spPr bwMode="auto">
          <a:xfrm>
            <a:off x="0" y="7938"/>
            <a:ext cx="10072688" cy="7543800"/>
          </a:xfrm>
          <a:prstGeom prst="line">
            <a:avLst/>
          </a:prstGeom>
          <a:noFill/>
          <a:ln w="5040">
            <a:solidFill>
              <a:srgbClr val="BCB6B4">
                <a:alpha val="34901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5" name="Line 2"/>
          <p:cNvSpPr>
            <a:spLocks noChangeShapeType="1"/>
          </p:cNvSpPr>
          <p:nvPr/>
        </p:nvSpPr>
        <p:spPr bwMode="auto">
          <a:xfrm flipH="1">
            <a:off x="7123113" y="5454650"/>
            <a:ext cx="2962275" cy="2093913"/>
          </a:xfrm>
          <a:prstGeom prst="line">
            <a:avLst/>
          </a:prstGeom>
          <a:noFill/>
          <a:ln w="6120">
            <a:solidFill>
              <a:srgbClr val="C2BEBD">
                <a:alpha val="45097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295275"/>
            <a:ext cx="9063037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5281613" y="7143750"/>
            <a:ext cx="23431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000" smtClean="0">
                <a:solidFill>
                  <a:srgbClr val="FFFFFF"/>
                </a:solidFill>
                <a:latin typeface="+mn-lt"/>
                <a:ea typeface="+mn-ea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5AC33E65-2B06-4DD0-B327-64A2F66E3EA8}" type="datetime1">
              <a:rPr lang="ru-RU" altLang="ru-RU"/>
              <a:pPr>
                <a:defRPr/>
              </a:pPr>
              <a:t>14.05.2021</a:t>
            </a:fld>
            <a:endParaRPr lang="ru-RU" altLang="ru-RU"/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503238" y="7145338"/>
            <a:ext cx="4695825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8366125" y="7143750"/>
            <a:ext cx="5461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449263" algn="l"/>
              </a:tabLst>
              <a:defRPr sz="1200" smtClean="0">
                <a:solidFill>
                  <a:srgbClr val="FFFFFF"/>
                </a:solidFill>
                <a:latin typeface="+mn-lt"/>
                <a:ea typeface="+mn-ea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3D7EDC38-165D-4C19-BFB4-8084635DC3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308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3037" cy="448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916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2" r:id="rId3"/>
    <p:sldLayoutId id="2147483681" r:id="rId4"/>
    <p:sldLayoutId id="2147483680" r:id="rId5"/>
    <p:sldLayoutId id="2147483679" r:id="rId6"/>
    <p:sldLayoutId id="2147483678" r:id="rId7"/>
    <p:sldLayoutId id="2147483677" r:id="rId8"/>
    <p:sldLayoutId id="2147483676" r:id="rId9"/>
    <p:sldLayoutId id="2147483675" r:id="rId10"/>
    <p:sldLayoutId id="2147483674" r:id="rId11"/>
  </p:sldLayoutIdLst>
  <p:hf sldNum="0" hdr="0" ftr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j-lt"/>
          <a:ea typeface="Arial Unicode MS" panose="020B0604020202020204" pitchFamily="34" charset="-128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FFFFFF"/>
          </a:solidFill>
          <a:latin typeface="Century Gothic" panose="020B0502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FFFFFF"/>
          </a:solidFill>
          <a:latin typeface="Century Gothic" panose="020B0502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FFFFFF"/>
          </a:solidFill>
          <a:latin typeface="Century Gothic" panose="020B0502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FFFFFF"/>
          </a:solidFill>
          <a:latin typeface="Century Gothic" panose="020B0502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FFFFFF"/>
          </a:solidFill>
          <a:latin typeface="Century Gothic" panose="020B0502020202020204" pitchFamily="34" charset="0"/>
          <a:cs typeface="Arial Unicode MS" panose="020B0604020202020204" pitchFamily="34" charset="-128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FFFFFF"/>
          </a:solidFill>
          <a:latin typeface="Century Gothic" panose="020B0502020202020204" pitchFamily="34" charset="0"/>
          <a:cs typeface="Arial Unicode MS" panose="020B0604020202020204" pitchFamily="34" charset="-128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FFFFFF"/>
          </a:solidFill>
          <a:latin typeface="Century Gothic" panose="020B0502020202020204" pitchFamily="34" charset="0"/>
          <a:cs typeface="Arial Unicode MS" panose="020B0604020202020204" pitchFamily="34" charset="-128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FFFFFF"/>
          </a:solidFill>
          <a:latin typeface="Century Gothic" panose="020B0502020202020204" pitchFamily="34" charset="0"/>
          <a:cs typeface="Arial Unicode MS" panose="020B0604020202020204" pitchFamily="34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563"/>
        </a:spcAft>
        <a:buClr>
          <a:srgbClr val="000000"/>
        </a:buClr>
        <a:buSzPct val="100000"/>
        <a:buFont typeface="Times New Roman" panose="02020603050405020304" pitchFamily="18" charset="0"/>
        <a:defRPr sz="3300" kern="1200">
          <a:solidFill>
            <a:srgbClr val="FFFFFF"/>
          </a:solidFill>
          <a:latin typeface="+mn-lt"/>
          <a:ea typeface="Arial Unicode MS" panose="020B0604020202020204" pitchFamily="34" charset="-128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250"/>
        </a:spcAft>
        <a:buClr>
          <a:srgbClr val="000000"/>
        </a:buClr>
        <a:buSzPct val="100000"/>
        <a:buFont typeface="Times New Roman" panose="02020603050405020304" pitchFamily="18" charset="0"/>
        <a:defRPr sz="2700" kern="1200">
          <a:solidFill>
            <a:srgbClr val="FFFFFF"/>
          </a:solidFill>
          <a:latin typeface="+mn-lt"/>
          <a:ea typeface="Arial Unicode MS" panose="020B0604020202020204" pitchFamily="34" charset="-128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938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FFFFFF"/>
          </a:solidFill>
          <a:latin typeface="+mn-lt"/>
          <a:ea typeface="Arial Unicode MS" panose="020B0604020202020204" pitchFamily="34" charset="-128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625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FFFFFF"/>
          </a:solidFill>
          <a:latin typeface="+mn-lt"/>
          <a:ea typeface="Arial Unicode MS" panose="020B0604020202020204" pitchFamily="34" charset="-128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FFFFFF"/>
          </a:solidFill>
          <a:latin typeface="+mn-lt"/>
          <a:ea typeface="Arial Unicode MS" panose="020B060402020202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1369123" y="3635821"/>
            <a:ext cx="7514334" cy="1800200"/>
          </a:xfrm>
        </p:spPr>
        <p:txBody>
          <a:bodyPr tIns="3888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ru-RU" altLang="ru-RU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ГУРТОК</a:t>
            </a:r>
            <a:r>
              <a:rPr lang="en-US" altLang="ru-RU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uk-UA" altLang="ru-RU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“ВЕТЕРИНАРНА ХІРУРГІЯ”</a:t>
            </a:r>
            <a:r>
              <a:rPr lang="ru-RU" altLang="ru-RU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/>
            </a:r>
            <a:br>
              <a:rPr lang="en-US" altLang="ru-RU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ru-RU" altLang="ru-RU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КАФЕДРИ </a:t>
            </a:r>
            <a:r>
              <a:rPr lang="ru-RU" altLang="ru-RU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ХІРУРГІЇ І ПАТОФІЗІОЛОГІЇ </a:t>
            </a:r>
            <a:r>
              <a:rPr lang="en-US" altLang="ru-RU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/>
            </a:r>
            <a:br>
              <a:rPr lang="en-US" altLang="ru-RU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ru-RU" altLang="ru-RU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ІМ</a:t>
            </a:r>
            <a:r>
              <a:rPr lang="ru-RU" altLang="ru-RU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. АКАД. І.О. </a:t>
            </a:r>
            <a:r>
              <a:rPr lang="ru-RU" altLang="ru-RU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ПОВАЖЕНКА</a:t>
            </a:r>
            <a:br>
              <a:rPr lang="ru-RU" altLang="ru-RU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ru-RU" altLang="ru-RU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2020 / 2021</a:t>
            </a:r>
            <a:endParaRPr lang="ru-RU" altLang="ru-RU" sz="2800" b="1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059" y="971525"/>
            <a:ext cx="1746461" cy="23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181" y="1449437"/>
            <a:ext cx="4967982" cy="4367213"/>
          </a:xfrm>
        </p:spPr>
        <p:txBody>
          <a:bodyPr/>
          <a:lstStyle/>
          <a:p>
            <a:pPr indent="12700"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Гуртківець, випускник кафедри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Баликіна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К.В. на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«відмінно»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захистила магістерську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на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тему: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«Сучасне лікування тварин з виразками рогівки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(грудень 2020р.)</a:t>
            </a:r>
          </a:p>
          <a:p>
            <a:pPr indent="12700"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Керівник: Дорощук В.О.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2" r="7869"/>
          <a:stretch/>
        </p:blipFill>
        <p:spPr>
          <a:xfrm>
            <a:off x="5472360" y="1831529"/>
            <a:ext cx="3780000" cy="3779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-216272" y="179437"/>
            <a:ext cx="9063037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 kern="1200">
                <a:solidFill>
                  <a:srgbClr val="000000"/>
                </a:solidFill>
                <a:latin typeface="+mj-lt"/>
                <a:ea typeface="Arial Unicode MS" panose="020B0604020202020204" pitchFamily="34" charset="-128"/>
                <a:cs typeface="+mj-cs"/>
              </a:defRPr>
            </a:lvl1pPr>
            <a:lvl2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ru-RU" altLang="ru-RU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Гуртківець-випускник</a:t>
            </a:r>
            <a:r>
              <a:rPr lang="ru-RU" altLang="ru-RU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«з </a:t>
            </a:r>
            <a:r>
              <a:rPr lang="ru-RU" altLang="ru-RU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відзнакою</a:t>
            </a:r>
            <a:r>
              <a:rPr lang="ru-RU" altLang="ru-RU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»</a:t>
            </a:r>
            <a:endParaRPr lang="ru-RU" altLang="ru-RU" sz="36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160" y="5993201"/>
            <a:ext cx="10080625" cy="1566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9691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539477"/>
            <a:ext cx="9063037" cy="1270000"/>
          </a:xfrm>
        </p:spPr>
        <p:txBody>
          <a:bodyPr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ru-RU" altLang="ru-RU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Наукові</a:t>
            </a:r>
            <a:r>
              <a:rPr lang="ru-RU" altLang="ru-RU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altLang="ru-RU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публікації</a:t>
            </a:r>
            <a:r>
              <a:rPr lang="ru-RU" altLang="ru-RU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:</a:t>
            </a:r>
            <a:endParaRPr lang="ru-RU" altLang="ru-RU" sz="36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idx="1"/>
          </p:nvPr>
        </p:nvSpPr>
        <p:spPr>
          <a:xfrm>
            <a:off x="287784" y="1979637"/>
            <a:ext cx="9063037" cy="4797425"/>
          </a:xfrm>
        </p:spPr>
        <p:txBody>
          <a:bodyPr/>
          <a:lstStyle/>
          <a:p>
            <a:pPr marL="465138" indent="-457200" algn="just" eaLnBrk="1">
              <a:lnSpc>
                <a:spcPct val="100000"/>
              </a:lnSpc>
              <a:buClrTx/>
              <a:buFont typeface="+mj-lt"/>
              <a:buAutoNum type="arabicPeriod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ru-RU" altLang="ru-RU" sz="2400" b="1" dirty="0" smtClean="0">
                <a:latin typeface="Times New Roman" panose="02020603050405020304" pitchFamily="18" charset="0"/>
              </a:rPr>
              <a:t>Климчук В.В.</a:t>
            </a:r>
            <a:r>
              <a:rPr lang="ru-RU" altLang="ru-RU" sz="2400" b="1" dirty="0" smtClean="0"/>
              <a:t>,</a:t>
            </a:r>
            <a:r>
              <a:rPr lang="ru-RU" altLang="ru-RU" sz="2400" b="1" dirty="0" smtClean="0">
                <a:latin typeface="Times New Roman" panose="02020603050405020304" pitchFamily="18" charset="0"/>
              </a:rPr>
              <a:t> </a:t>
            </a:r>
            <a:r>
              <a:rPr lang="ru-RU" altLang="ru-RU" sz="24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«</a:t>
            </a:r>
            <a:r>
              <a:rPr lang="ru-RU" altLang="ru-RU" sz="2400" b="1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Використання</a:t>
            </a:r>
            <a:r>
              <a:rPr lang="ru-RU" altLang="ru-RU" sz="24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400" b="1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епідуральної</a:t>
            </a:r>
            <a:r>
              <a:rPr lang="ru-RU" altLang="ru-RU" sz="24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400" b="1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анестезії</a:t>
            </a:r>
            <a:r>
              <a:rPr lang="ru-RU" altLang="ru-RU" sz="24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за </a:t>
            </a:r>
            <a:r>
              <a:rPr lang="ru-RU" altLang="ru-RU" sz="2400" b="1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оваріогістеректомії</a:t>
            </a:r>
            <a:r>
              <a:rPr lang="ru-RU" altLang="ru-RU" sz="24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400" b="1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кішок</a:t>
            </a:r>
            <a:r>
              <a:rPr lang="ru-RU" altLang="ru-RU" sz="24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»</a:t>
            </a:r>
            <a:r>
              <a:rPr lang="ru-RU" altLang="ru-RU" sz="2400" b="1" dirty="0" smtClean="0">
                <a:latin typeface="Times New Roman" panose="02020603050405020304" pitchFamily="18" charset="0"/>
              </a:rPr>
              <a:t> </a:t>
            </a:r>
            <a:r>
              <a:rPr lang="ru-RU" altLang="ru-RU" sz="2400" b="1" dirty="0" smtClean="0">
                <a:latin typeface="Times New Roman" panose="02020603050405020304" pitchFamily="18" charset="0"/>
              </a:rPr>
              <a:t>Матер</a:t>
            </a:r>
            <a:r>
              <a:rPr lang="uk-UA" altLang="ru-RU" sz="2400" b="1" dirty="0" err="1" smtClean="0">
                <a:latin typeface="Times New Roman" panose="02020603050405020304" pitchFamily="18" charset="0"/>
              </a:rPr>
              <a:t>іали</a:t>
            </a:r>
            <a:r>
              <a:rPr lang="uk-UA" altLang="ru-RU" sz="2400" b="1" dirty="0" smtClean="0">
                <a:latin typeface="Times New Roman" panose="02020603050405020304" pitchFamily="18" charset="0"/>
              </a:rPr>
              <a:t> </a:t>
            </a:r>
            <a:r>
              <a:rPr lang="ru-RU" altLang="ru-RU" sz="2400" b="1" dirty="0" err="1" smtClean="0">
                <a:latin typeface="Times New Roman" panose="02020603050405020304" pitchFamily="18" charset="0"/>
              </a:rPr>
              <a:t>Всеукраїнської</a:t>
            </a:r>
            <a:r>
              <a:rPr lang="ru-RU" altLang="ru-RU" sz="2400" b="1" dirty="0" smtClean="0">
                <a:latin typeface="Times New Roman" panose="02020603050405020304" pitchFamily="18" charset="0"/>
              </a:rPr>
              <a:t> </a:t>
            </a:r>
            <a:r>
              <a:rPr lang="ru-RU" altLang="ru-RU" sz="2400" b="1" dirty="0" err="1" smtClean="0">
                <a:latin typeface="Times New Roman" panose="02020603050405020304" pitchFamily="18" charset="0"/>
              </a:rPr>
              <a:t>науково-практичної</a:t>
            </a:r>
            <a:r>
              <a:rPr lang="ru-RU" altLang="ru-RU" sz="2400" b="1" dirty="0" smtClean="0">
                <a:latin typeface="Times New Roman" panose="02020603050405020304" pitchFamily="18" charset="0"/>
              </a:rPr>
              <a:t> </a:t>
            </a:r>
            <a:r>
              <a:rPr lang="ru-RU" altLang="ru-RU" sz="2400" b="1" dirty="0" err="1" smtClean="0">
                <a:latin typeface="Times New Roman" panose="02020603050405020304" pitchFamily="18" charset="0"/>
              </a:rPr>
              <a:t>конференції</a:t>
            </a:r>
            <a:r>
              <a:rPr lang="ru-RU" altLang="ru-RU" sz="2400" b="1" dirty="0" smtClean="0">
                <a:latin typeface="Times New Roman" panose="02020603050405020304" pitchFamily="18" charset="0"/>
              </a:rPr>
              <a:t> «</a:t>
            </a:r>
            <a:r>
              <a:rPr lang="ru-RU" altLang="ru-RU" sz="2400" b="1" dirty="0" err="1" smtClean="0">
                <a:latin typeface="Times New Roman" panose="02020603050405020304" pitchFamily="18" charset="0"/>
              </a:rPr>
              <a:t>Сучасні</a:t>
            </a:r>
            <a:r>
              <a:rPr lang="ru-RU" altLang="ru-RU" sz="2400" b="1" dirty="0" smtClean="0">
                <a:latin typeface="Times New Roman" panose="02020603050405020304" pitchFamily="18" charset="0"/>
              </a:rPr>
              <a:t> </a:t>
            </a:r>
            <a:r>
              <a:rPr lang="ru-RU" altLang="ru-RU" sz="2400" b="1" dirty="0" err="1" smtClean="0">
                <a:latin typeface="Times New Roman" panose="02020603050405020304" pitchFamily="18" charset="0"/>
              </a:rPr>
              <a:t>проблеми</a:t>
            </a:r>
            <a:r>
              <a:rPr lang="ru-RU" altLang="ru-RU" sz="2400" b="1" dirty="0" smtClean="0">
                <a:latin typeface="Times New Roman" panose="02020603050405020304" pitchFamily="18" charset="0"/>
              </a:rPr>
              <a:t> </a:t>
            </a:r>
            <a:r>
              <a:rPr lang="ru-RU" altLang="ru-RU" sz="2400" b="1" dirty="0" err="1" smtClean="0">
                <a:latin typeface="Times New Roman" panose="02020603050405020304" pitchFamily="18" charset="0"/>
              </a:rPr>
              <a:t>ветеринарної</a:t>
            </a:r>
            <a:r>
              <a:rPr lang="ru-RU" altLang="ru-RU" sz="2400" b="1" dirty="0" smtClean="0">
                <a:latin typeface="Times New Roman" panose="02020603050405020304" pitchFamily="18" charset="0"/>
              </a:rPr>
              <a:t> </a:t>
            </a:r>
            <a:r>
              <a:rPr lang="ru-RU" altLang="ru-RU" sz="2400" b="1" dirty="0" err="1" smtClean="0">
                <a:latin typeface="Times New Roman" panose="02020603050405020304" pitchFamily="18" charset="0"/>
              </a:rPr>
              <a:t>хірургії</a:t>
            </a:r>
            <a:r>
              <a:rPr lang="ru-RU" altLang="ru-RU" sz="2400" b="1" dirty="0" smtClean="0">
                <a:latin typeface="Times New Roman" panose="02020603050405020304" pitchFamily="18" charset="0"/>
              </a:rPr>
              <a:t>» </a:t>
            </a:r>
            <a:r>
              <a:rPr lang="ru-RU" altLang="ru-RU" sz="2400" b="1" dirty="0" err="1" smtClean="0">
                <a:latin typeface="Times New Roman" panose="02020603050405020304" pitchFamily="18" charset="0"/>
              </a:rPr>
              <a:t>присвяченої</a:t>
            </a:r>
            <a:r>
              <a:rPr lang="ru-RU" altLang="ru-RU" sz="2400" b="1" dirty="0" smtClean="0">
                <a:latin typeface="Times New Roman" panose="02020603050405020304" pitchFamily="18" charset="0"/>
              </a:rPr>
              <a:t> 100-річчю з дня </a:t>
            </a:r>
            <a:r>
              <a:rPr lang="ru-RU" altLang="ru-RU" sz="2400" b="1" dirty="0" err="1" smtClean="0">
                <a:latin typeface="Times New Roman" panose="02020603050405020304" pitchFamily="18" charset="0"/>
              </a:rPr>
              <a:t>народження</a:t>
            </a:r>
            <a:r>
              <a:rPr lang="ru-RU" altLang="ru-RU" sz="2400" b="1" dirty="0" smtClean="0">
                <a:latin typeface="Times New Roman" panose="02020603050405020304" pitchFamily="18" charset="0"/>
              </a:rPr>
              <a:t> </a:t>
            </a:r>
            <a:r>
              <a:rPr lang="ru-RU" altLang="ru-RU" sz="2400" b="1" dirty="0" err="1" smtClean="0">
                <a:latin typeface="Times New Roman" panose="02020603050405020304" pitchFamily="18" charset="0"/>
              </a:rPr>
              <a:t>заслуженого</a:t>
            </a:r>
            <a:r>
              <a:rPr lang="ru-RU" altLang="ru-RU" sz="2400" b="1" dirty="0" smtClean="0">
                <a:latin typeface="Times New Roman" panose="02020603050405020304" pitchFamily="18" charset="0"/>
              </a:rPr>
              <a:t> </a:t>
            </a:r>
            <a:r>
              <a:rPr lang="ru-RU" altLang="ru-RU" sz="2400" b="1" dirty="0" err="1" smtClean="0">
                <a:latin typeface="Times New Roman" panose="02020603050405020304" pitchFamily="18" charset="0"/>
              </a:rPr>
              <a:t>діяча</a:t>
            </a:r>
            <a:r>
              <a:rPr lang="ru-RU" altLang="ru-RU" sz="2400" b="1" dirty="0" smtClean="0">
                <a:latin typeface="Times New Roman" panose="02020603050405020304" pitchFamily="18" charset="0"/>
              </a:rPr>
              <a:t> науки і </a:t>
            </a:r>
            <a:r>
              <a:rPr lang="ru-RU" altLang="ru-RU" sz="2400" b="1" dirty="0" err="1" smtClean="0">
                <a:latin typeface="Times New Roman" panose="02020603050405020304" pitchFamily="18" charset="0"/>
              </a:rPr>
              <a:t>техніки</a:t>
            </a:r>
            <a:r>
              <a:rPr lang="ru-RU" altLang="ru-RU" sz="2400" b="1" dirty="0" smtClean="0">
                <a:latin typeface="Times New Roman" panose="02020603050405020304" pitchFamily="18" charset="0"/>
              </a:rPr>
              <a:t> </a:t>
            </a:r>
            <a:r>
              <a:rPr lang="ru-RU" altLang="ru-RU" sz="2400" b="1" dirty="0" err="1" smtClean="0">
                <a:latin typeface="Times New Roman" panose="02020603050405020304" pitchFamily="18" charset="0"/>
              </a:rPr>
              <a:t>України</a:t>
            </a:r>
            <a:r>
              <a:rPr lang="ru-RU" altLang="ru-RU" sz="2400" b="1" dirty="0" smtClean="0">
                <a:latin typeface="Times New Roman" panose="02020603050405020304" pitchFamily="18" charset="0"/>
              </a:rPr>
              <a:t> </a:t>
            </a:r>
            <a:r>
              <a:rPr lang="ru-RU" altLang="ru-RU" sz="2400" b="1" dirty="0" err="1" smtClean="0">
                <a:latin typeface="Times New Roman" panose="02020603050405020304" pitchFamily="18" charset="0"/>
              </a:rPr>
              <a:t>професора</a:t>
            </a:r>
            <a:r>
              <a:rPr lang="ru-RU" altLang="ru-RU" sz="2400" b="1" dirty="0" smtClean="0">
                <a:latin typeface="Times New Roman" panose="02020603050405020304" pitchFamily="18" charset="0"/>
              </a:rPr>
              <a:t> І.О. </a:t>
            </a:r>
            <a:r>
              <a:rPr lang="ru-RU" altLang="ru-RU" sz="2400" b="1" dirty="0" err="1" smtClean="0">
                <a:latin typeface="Times New Roman" panose="02020603050405020304" pitchFamily="18" charset="0"/>
              </a:rPr>
              <a:t>Калашника</a:t>
            </a:r>
            <a:r>
              <a:rPr lang="ru-RU" altLang="ru-RU" sz="2400" b="1" dirty="0" smtClean="0">
                <a:latin typeface="Times New Roman" panose="02020603050405020304" pitchFamily="18" charset="0"/>
              </a:rPr>
              <a:t>, м. </a:t>
            </a:r>
            <a:r>
              <a:rPr lang="ru-RU" altLang="ru-RU" sz="2400" b="1" dirty="0" err="1" smtClean="0">
                <a:latin typeface="Times New Roman" panose="02020603050405020304" pitchFamily="18" charset="0"/>
              </a:rPr>
              <a:t>Харків</a:t>
            </a:r>
            <a:r>
              <a:rPr lang="ru-RU" altLang="ru-RU" sz="2400" b="1" dirty="0" smtClean="0">
                <a:latin typeface="Times New Roman" panose="02020603050405020304" pitchFamily="18" charset="0"/>
              </a:rPr>
              <a:t>, 2020р</a:t>
            </a:r>
            <a:r>
              <a:rPr lang="ru-RU" altLang="ru-RU" sz="2400" b="1" dirty="0" smtClean="0">
                <a:latin typeface="Times New Roman" panose="02020603050405020304" pitchFamily="18" charset="0"/>
              </a:rPr>
              <a:t>.</a:t>
            </a:r>
          </a:p>
          <a:p>
            <a:pPr marL="465138" indent="-457200" algn="just">
              <a:lnSpc>
                <a:spcPct val="100000"/>
              </a:lnSpc>
              <a:buFont typeface="+mj-lt"/>
              <a:buAutoNum type="arabicPeriod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en-US" altLang="ru-RU" sz="2400" b="1" dirty="0" smtClean="0">
                <a:latin typeface="Times New Roman" panose="02020603050405020304" pitchFamily="18" charset="0"/>
              </a:rPr>
              <a:t>M.A. </a:t>
            </a:r>
            <a:r>
              <a:rPr lang="en-US" altLang="ru-RU" sz="2400" b="1" dirty="0" err="1" smtClean="0">
                <a:latin typeface="Times New Roman" panose="02020603050405020304" pitchFamily="18" charset="0"/>
              </a:rPr>
              <a:t>Kulida</a:t>
            </a:r>
            <a:r>
              <a:rPr lang="en-US" altLang="ru-RU" sz="2400" b="1" dirty="0" smtClean="0">
                <a:latin typeface="Times New Roman" panose="02020603050405020304" pitchFamily="18" charset="0"/>
              </a:rPr>
              <a:t>, S.M. </a:t>
            </a:r>
            <a:r>
              <a:rPr lang="en-US" altLang="ru-RU" sz="2400" b="1" dirty="0" err="1" smtClean="0">
                <a:latin typeface="Times New Roman" panose="02020603050405020304" pitchFamily="18" charset="0"/>
              </a:rPr>
              <a:t>Tkachenko</a:t>
            </a:r>
            <a:r>
              <a:rPr lang="en-US" altLang="ru-RU" sz="2400" b="1" dirty="0" smtClean="0">
                <a:latin typeface="Times New Roman" panose="02020603050405020304" pitchFamily="18" charset="0"/>
              </a:rPr>
              <a:t>, </a:t>
            </a:r>
            <a:r>
              <a:rPr lang="ru-RU" altLang="ru-RU" sz="24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«С</a:t>
            </a:r>
            <a:r>
              <a:rPr lang="en-US" altLang="ru-RU" sz="2400" b="1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omplications</a:t>
            </a:r>
            <a:r>
              <a:rPr lang="en-US" altLang="ru-RU" sz="24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of the otitis in small domestic animals and methods of treatment</a:t>
            </a:r>
            <a:r>
              <a:rPr lang="ru-RU" altLang="ru-RU" sz="24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» </a:t>
            </a:r>
            <a:r>
              <a:rPr lang="en-US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Ukrainian journal of Veterinary Sciences, Vol.11 </a:t>
            </a:r>
            <a:r>
              <a:rPr lang="ru-RU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№</a:t>
            </a:r>
            <a:r>
              <a:rPr lang="uk-UA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1, 2020 </a:t>
            </a:r>
          </a:p>
          <a:p>
            <a:pPr marL="465138" indent="-457200" algn="just">
              <a:lnSpc>
                <a:spcPct val="100000"/>
              </a:lnSpc>
              <a:buFont typeface="+mj-lt"/>
              <a:buAutoNum type="arabicPeriod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ru-RU" altLang="ru-RU" sz="2400" b="1" dirty="0" smtClean="0">
                <a:latin typeface="Times New Roman" panose="02020603050405020304" pitchFamily="18" charset="0"/>
              </a:rPr>
              <a:t>Кондратюк С.Р., </a:t>
            </a:r>
            <a:r>
              <a:rPr lang="ru-RU" altLang="ru-RU" sz="2400" b="1" dirty="0" smtClean="0">
                <a:latin typeface="Times New Roman" panose="02020603050405020304" pitchFamily="18" charset="0"/>
              </a:rPr>
              <a:t>Ткаченко </a:t>
            </a:r>
            <a:r>
              <a:rPr lang="ru-RU" altLang="ru-RU" sz="2400" b="1" dirty="0" smtClean="0">
                <a:latin typeface="Times New Roman" panose="02020603050405020304" pitchFamily="18" charset="0"/>
              </a:rPr>
              <a:t>В.В., </a:t>
            </a:r>
            <a:r>
              <a:rPr lang="ru-RU" altLang="ru-RU" sz="24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«</a:t>
            </a:r>
            <a:r>
              <a:rPr lang="ru-RU" altLang="ru-RU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Е</a:t>
            </a:r>
            <a:r>
              <a:rPr lang="ru-RU" altLang="ru-RU" sz="2400" b="1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фективність</a:t>
            </a:r>
            <a:r>
              <a:rPr lang="ru-RU" altLang="ru-RU" sz="24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br>
              <a:rPr lang="ru-RU" altLang="ru-RU" sz="24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</a:br>
            <a:r>
              <a:rPr lang="ru-RU" altLang="ru-RU" sz="2400" b="1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використання</a:t>
            </a:r>
            <a:r>
              <a:rPr lang="ru-RU" altLang="ru-RU" sz="24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400" b="1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різних</a:t>
            </a:r>
            <a:r>
              <a:rPr lang="ru-RU" altLang="ru-RU" sz="24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400" b="1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шовних</a:t>
            </a:r>
            <a:r>
              <a:rPr lang="ru-RU" altLang="ru-RU" sz="24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400" b="1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матеріалів</a:t>
            </a:r>
            <a:r>
              <a:rPr lang="ru-RU" altLang="ru-RU" sz="24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для </a:t>
            </a:r>
            <a:r>
              <a:rPr lang="ru-RU" altLang="ru-RU" sz="2400" b="1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закриття</a:t>
            </a:r>
            <a:r>
              <a:rPr lang="ru-RU" altLang="ru-RU" sz="24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ран при </a:t>
            </a:r>
            <a:r>
              <a:rPr lang="ru-RU" altLang="ru-RU" sz="2400" b="1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лапаротомії</a:t>
            </a:r>
            <a:r>
              <a:rPr lang="ru-RU" altLang="ru-RU" sz="24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у </a:t>
            </a:r>
            <a:r>
              <a:rPr lang="ru-RU" altLang="ru-RU" sz="2400" b="1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кішок</a:t>
            </a:r>
            <a:r>
              <a:rPr lang="ru-RU" altLang="ru-RU" sz="24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» </a:t>
            </a:r>
            <a:r>
              <a:rPr lang="ru-RU" alt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Тези</a:t>
            </a:r>
            <a:r>
              <a:rPr lang="ru-RU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 </a:t>
            </a:r>
            <a:r>
              <a:rPr lang="ru-RU" alt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НУБіП</a:t>
            </a:r>
            <a:r>
              <a:rPr lang="ru-RU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України</a:t>
            </a:r>
            <a:r>
              <a:rPr lang="ru-RU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ru-RU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2020 </a:t>
            </a:r>
            <a:r>
              <a:rPr lang="ru-RU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р.</a:t>
            </a:r>
          </a:p>
          <a:p>
            <a:pPr marL="674688" indent="-666750" algn="just" eaLnBrk="1">
              <a:lnSpc>
                <a:spcPct val="73000"/>
              </a:lnSpc>
              <a:buClrTx/>
              <a:buFontTx/>
              <a:buAutoNum type="arabicPeriod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ru-RU" altLang="ru-RU" sz="2400" b="1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674688" indent="-666750" algn="just" eaLnBrk="1">
              <a:lnSpc>
                <a:spcPct val="73000"/>
              </a:lnSpc>
              <a:buClrTx/>
              <a:buFontTx/>
              <a:buAutoNum type="arabicPeriod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ru-RU" altLang="ru-RU" sz="2400" b="1" dirty="0" smtClean="0">
              <a:latin typeface="Times New Roman" panose="02020603050405020304" pitchFamily="18" charset="0"/>
            </a:endParaRPr>
          </a:p>
          <a:p>
            <a:pPr marL="674688" indent="-666750" algn="just" eaLnBrk="1">
              <a:lnSpc>
                <a:spcPct val="73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uk-UA" alt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84" r="50335" b="15536"/>
          <a:stretch/>
        </p:blipFill>
        <p:spPr bwMode="auto">
          <a:xfrm flipH="1">
            <a:off x="27756" y="3707675"/>
            <a:ext cx="4109063" cy="385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 descr="img-2406be8eb0271db1e2c8caecf6ef80ed-v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63" r="25997" b="22076"/>
          <a:stretch/>
        </p:blipFill>
        <p:spPr bwMode="auto">
          <a:xfrm flipH="1">
            <a:off x="3454442" y="1497980"/>
            <a:ext cx="3672408" cy="4104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img-2f9b2d99abc4c20feaffa9452cf34a7c-v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7" t="20511" r="19999" b="24111"/>
          <a:stretch/>
        </p:blipFill>
        <p:spPr bwMode="auto">
          <a:xfrm flipH="1">
            <a:off x="5879529" y="3671243"/>
            <a:ext cx="4176464" cy="3888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-432296" y="180180"/>
            <a:ext cx="871329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uk-UA" altLang="ru-RU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Викладачі кафедри </a:t>
            </a:r>
            <a:endParaRPr lang="uk-UA" altLang="ru-RU" sz="28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uk-UA" altLang="ru-RU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разом </a:t>
            </a:r>
            <a:r>
              <a:rPr lang="uk-UA" altLang="ru-RU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 гуртківцями в </a:t>
            </a:r>
            <a:r>
              <a:rPr lang="uk-UA" altLang="ru-RU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операційних  </a:t>
            </a:r>
            <a:endParaRPr lang="ru-RU" altLang="ru-RU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img-b7344824738203d6ebea6a221ecc3c7a-v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3" t="12062" r="20953" b="42710"/>
          <a:stretch/>
        </p:blipFill>
        <p:spPr bwMode="auto">
          <a:xfrm flipH="1">
            <a:off x="473514" y="1476325"/>
            <a:ext cx="2952328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1\Desktop\сулькопластика\зум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3" y="1055268"/>
            <a:ext cx="5480647" cy="3086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-28983" y="32011"/>
            <a:ext cx="9063037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 kern="1200">
                <a:solidFill>
                  <a:srgbClr val="000000"/>
                </a:solidFill>
                <a:latin typeface="+mj-lt"/>
                <a:ea typeface="Arial Unicode MS" panose="020B0604020202020204" pitchFamily="34" charset="-128"/>
                <a:cs typeface="+mj-cs"/>
              </a:defRPr>
            </a:lvl1pPr>
            <a:lvl2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en-US" altLang="ru-RU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On-line </a:t>
            </a:r>
            <a:r>
              <a:rPr lang="uk-UA" altLang="ru-RU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заняття </a:t>
            </a:r>
            <a:r>
              <a:rPr lang="ru-RU" altLang="ru-RU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в </a:t>
            </a:r>
            <a:r>
              <a:rPr lang="ru-RU" altLang="ru-RU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умовах</a:t>
            </a:r>
            <a:r>
              <a:rPr lang="ru-RU" altLang="ru-RU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карантину:</a:t>
            </a:r>
            <a:endParaRPr lang="ru-RU" altLang="ru-RU" sz="36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168104" y="3211801"/>
            <a:ext cx="6155055" cy="4314826"/>
            <a:chOff x="0" y="0"/>
            <a:chExt cx="6155498" cy="4314969"/>
          </a:xfrm>
        </p:grpSpPr>
        <p:pic>
          <p:nvPicPr>
            <p:cNvPr id="7" name="Рисунок 6" descr="C:\Users\1\Desktop\сулькопластика\артротомия коленного сустава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239770" cy="215836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Рисунок 7" descr="C:\Users\1\Desktop\сулькопластика\отделение суставного хряща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728" y="8627"/>
              <a:ext cx="3239770" cy="215963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Рисунок 8" descr="C:\Users\1\Desktop\сулькопластика\углубление ложа коленной чашки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6" y="2156604"/>
              <a:ext cx="3239770" cy="215836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Рисунок 9" descr="C:\Users\1\Desktop\сулькопластика\результат промывание сустава.JP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728" y="2156604"/>
              <a:ext cx="3239770" cy="215709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1" name="Прямоугольник 10"/>
          <p:cNvSpPr/>
          <p:nvPr/>
        </p:nvSpPr>
        <p:spPr>
          <a:xfrm>
            <a:off x="5530640" y="1428789"/>
            <a:ext cx="37925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Асистент Климчук В.В. та </a:t>
            </a:r>
          </a:p>
          <a:p>
            <a:r>
              <a:rPr lang="uk-UA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доцент Дорощук В.О. провели оперативне лікування латерального вивиху колінної чашки у собаки метиса німецької  вівчарки разом зі студентами-гуртківцями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on-line.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094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539477"/>
            <a:ext cx="9063037" cy="1270000"/>
          </a:xfrm>
        </p:spPr>
        <p:txBody>
          <a:bodyPr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ru-RU" altLang="ru-RU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Перспективи</a:t>
            </a:r>
            <a:r>
              <a:rPr lang="ru-RU" altLang="ru-RU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altLang="ru-RU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розвитку</a:t>
            </a:r>
            <a:r>
              <a:rPr lang="ru-RU" altLang="ru-RU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СНГ </a:t>
            </a:r>
            <a:r>
              <a:rPr lang="ru-RU" alt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на 2021/22 </a:t>
            </a:r>
            <a:r>
              <a:rPr lang="ru-RU" altLang="ru-RU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н.р</a:t>
            </a:r>
            <a:r>
              <a:rPr lang="ru-RU" alt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  <a:r>
              <a:rPr lang="ru-RU" altLang="ru-RU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:</a:t>
            </a:r>
            <a:endParaRPr lang="ru-RU" altLang="ru-RU" sz="36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idx="1"/>
          </p:nvPr>
        </p:nvSpPr>
        <p:spPr>
          <a:xfrm>
            <a:off x="287784" y="2627709"/>
            <a:ext cx="8775253" cy="4032448"/>
          </a:xfrm>
        </p:spPr>
        <p:txBody>
          <a:bodyPr/>
          <a:lstStyle/>
          <a:p>
            <a:pPr marL="674688" indent="-666750" algn="just" eaLnBrk="1">
              <a:lnSpc>
                <a:spcPct val="150000"/>
              </a:lnSpc>
              <a:buClrTx/>
              <a:buFontTx/>
              <a:buAutoNum type="arabicPeriod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uk-UA" altLang="ru-RU" sz="2400" b="1" dirty="0" err="1" smtClean="0">
                <a:latin typeface="Times New Roman" panose="02020603050405020304" pitchFamily="18" charset="0"/>
              </a:rPr>
              <a:t>Дігностика</a:t>
            </a:r>
            <a:r>
              <a:rPr lang="uk-UA" altLang="ru-RU" sz="2400" b="1" dirty="0" smtClean="0">
                <a:latin typeface="Times New Roman" panose="02020603050405020304" pitchFamily="18" charset="0"/>
              </a:rPr>
              <a:t> та оперативне лікування дрібних тварин за травматичних ушкоджень хребта.</a:t>
            </a:r>
            <a:endParaRPr lang="ru-RU" altLang="ru-RU" sz="2400" b="1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674688" indent="-666750" algn="just" eaLnBrk="1">
              <a:lnSpc>
                <a:spcPct val="150000"/>
              </a:lnSpc>
              <a:buClrTx/>
              <a:buFontTx/>
              <a:buAutoNum type="arabicPeriod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uk-UA" altLang="ru-RU" sz="2400" b="1" dirty="0" smtClean="0">
                <a:latin typeface="Times New Roman" panose="02020603050405020304" pitchFamily="18" charset="0"/>
              </a:rPr>
              <a:t>Оперативне та консервативне  лікування дрібних тварин за патології спинного мозку.</a:t>
            </a:r>
          </a:p>
          <a:p>
            <a:pPr marL="674688" indent="-666750" algn="just" eaLnBrk="1">
              <a:lnSpc>
                <a:spcPct val="150000"/>
              </a:lnSpc>
              <a:buClrTx/>
              <a:buFontTx/>
              <a:buAutoNum type="arabicPeriod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uk-UA" altLang="ru-RU" sz="2400" b="1" dirty="0" err="1" smtClean="0">
                <a:latin typeface="Times New Roman" panose="02020603050405020304" pitchFamily="18" charset="0"/>
              </a:rPr>
              <a:t>Малоінвазивна</a:t>
            </a:r>
            <a:r>
              <a:rPr lang="uk-UA" altLang="ru-RU" sz="2400" b="1" dirty="0" smtClean="0">
                <a:latin typeface="Times New Roman" panose="02020603050405020304" pitchFamily="18" charset="0"/>
              </a:rPr>
              <a:t> хірургія дрібних тварин.</a:t>
            </a:r>
            <a:endParaRPr lang="ru-RU" altLang="ru-RU" sz="2400" b="1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674688" indent="-666750" algn="just" eaLnBrk="1">
              <a:lnSpc>
                <a:spcPct val="73000"/>
              </a:lnSpc>
              <a:buClrTx/>
              <a:buFontTx/>
              <a:buAutoNum type="arabicPeriod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ru-RU" altLang="ru-RU" sz="2400" b="1" dirty="0" smtClean="0">
              <a:latin typeface="Times New Roman" panose="02020603050405020304" pitchFamily="18" charset="0"/>
            </a:endParaRPr>
          </a:p>
          <a:p>
            <a:pPr marL="674688" indent="-666750" algn="just" eaLnBrk="1">
              <a:lnSpc>
                <a:spcPct val="73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uk-UA" alt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524033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 sz="quarter"/>
          </p:nvPr>
        </p:nvSpPr>
        <p:spPr>
          <a:xfrm>
            <a:off x="143768" y="324421"/>
            <a:ext cx="8702997" cy="1270000"/>
          </a:xfrm>
        </p:spPr>
        <p:txBody>
          <a:bodyPr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ru-RU" altLang="ru-RU" sz="4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Керівництво</a:t>
            </a:r>
            <a:r>
              <a:rPr lang="ru-RU" altLang="ru-RU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altLang="ru-RU" sz="4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наукового</a:t>
            </a:r>
            <a:r>
              <a:rPr lang="ru-RU" altLang="ru-RU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altLang="ru-RU" sz="4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гуртка</a:t>
            </a:r>
            <a:endParaRPr lang="ru-RU" altLang="ru-RU" sz="4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422" y="2388948"/>
            <a:ext cx="1944688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368" y="1586027"/>
            <a:ext cx="1944688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12" y="4698382"/>
            <a:ext cx="1944000" cy="249942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800225" y="5075981"/>
            <a:ext cx="22495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з</a:t>
            </a:r>
            <a:r>
              <a:rPr lang="ru-RU" alt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авідувач</a:t>
            </a:r>
            <a:r>
              <a:rPr lang="ru-RU" altLang="ru-RU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кафедри</a:t>
            </a:r>
            <a:endParaRPr lang="ru-RU" altLang="ru-RU" b="1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r>
              <a:rPr lang="ru-RU" altLang="ru-RU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проф. </a:t>
            </a:r>
            <a:r>
              <a:rPr lang="ru-RU" alt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Малюк</a:t>
            </a:r>
            <a:r>
              <a:rPr lang="ru-RU" altLang="ru-RU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М.О.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965885" y="2491743"/>
            <a:ext cx="26283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доц. Ткаченко С.М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907544" y="6028019"/>
            <a:ext cx="27450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а</a:t>
            </a:r>
            <a:r>
              <a:rPr lang="ru-RU" alt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сист</a:t>
            </a:r>
            <a:r>
              <a:rPr lang="ru-RU" altLang="ru-RU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 Климчук В.В.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54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683493"/>
            <a:ext cx="9063037" cy="1270000"/>
          </a:xfrm>
        </p:spPr>
        <p:txBody>
          <a:bodyPr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ru-RU" altLang="ru-RU" sz="4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Цілі</a:t>
            </a:r>
            <a:r>
              <a:rPr lang="ru-RU" alt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altLang="ru-RU" sz="4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студентського</a:t>
            </a:r>
            <a:r>
              <a:rPr lang="ru-RU" alt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altLang="ru-RU" sz="4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наукового</a:t>
            </a:r>
            <a:r>
              <a:rPr lang="ru-RU" alt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altLang="ru-RU" sz="4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гуртка</a:t>
            </a:r>
            <a:endParaRPr lang="ru-RU" altLang="ru-RU" sz="40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idx="1"/>
          </p:nvPr>
        </p:nvSpPr>
        <p:spPr>
          <a:xfrm>
            <a:off x="503237" y="2267669"/>
            <a:ext cx="9063037" cy="4675188"/>
          </a:xfrm>
        </p:spPr>
        <p:txBody>
          <a:bodyPr/>
          <a:lstStyle/>
          <a:p>
            <a:pPr marL="522287" indent="-514350" eaLnBrk="1">
              <a:buClrTx/>
              <a:buFontTx/>
              <a:buAutoNum type="arabicPeriod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ru-RU" alt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Теоретично </a:t>
            </a:r>
            <a:r>
              <a:rPr lang="ru-RU" alt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і практично </a:t>
            </a:r>
            <a:r>
              <a:rPr lang="ru-RU" alt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підготувати</a:t>
            </a:r>
            <a:r>
              <a:rPr lang="ru-RU" alt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alt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студентів</a:t>
            </a:r>
            <a:r>
              <a:rPr lang="ru-RU" alt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до </a:t>
            </a:r>
            <a:r>
              <a:rPr lang="ru-RU" alt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майбутньої</a:t>
            </a:r>
            <a:r>
              <a:rPr lang="ru-RU" alt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alt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спеціальності</a:t>
            </a:r>
            <a:endParaRPr lang="en-US" alt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522287" indent="-514350" eaLnBrk="1">
              <a:buClrTx/>
              <a:buFontTx/>
              <a:buAutoNum type="arabicPeriod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ru-RU" alt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indent="-334963" eaLnBrk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ru-RU" alt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2. </a:t>
            </a:r>
            <a:r>
              <a:rPr lang="ru-RU" alt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Розвинути</a:t>
            </a:r>
            <a:r>
              <a:rPr lang="ru-RU" alt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у </a:t>
            </a:r>
            <a:r>
              <a:rPr lang="ru-RU" alt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студентів</a:t>
            </a:r>
            <a:r>
              <a:rPr lang="ru-RU" alt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alt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навички</a:t>
            </a:r>
            <a:r>
              <a:rPr lang="ru-RU" alt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alt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науково-дослідницької</a:t>
            </a:r>
            <a:r>
              <a:rPr lang="ru-RU" alt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alt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діяльності</a:t>
            </a:r>
            <a:endParaRPr lang="en-US" alt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indent="-334963" eaLnBrk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ru-RU" alt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indent="-334963" eaLnBrk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ru-RU" alt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3. </a:t>
            </a:r>
            <a:r>
              <a:rPr lang="ru-RU" alt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Підготувати</a:t>
            </a:r>
            <a:r>
              <a:rPr lang="ru-RU" alt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alt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студентів</a:t>
            </a:r>
            <a:r>
              <a:rPr lang="ru-RU" alt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до </a:t>
            </a:r>
            <a:r>
              <a:rPr lang="ru-RU" alt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виступів</a:t>
            </a:r>
            <a:r>
              <a:rPr lang="ru-RU" alt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на </a:t>
            </a:r>
            <a:r>
              <a:rPr lang="ru-RU" alt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конференціях</a:t>
            </a:r>
            <a:r>
              <a:rPr lang="ru-RU" alt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alt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різного</a:t>
            </a:r>
            <a:r>
              <a:rPr lang="ru-RU" alt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alt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рівня</a:t>
            </a:r>
            <a:r>
              <a:rPr lang="ru-RU" alt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alt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підготовки</a:t>
            </a:r>
            <a:endParaRPr lang="ru-RU" alt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296863"/>
            <a:ext cx="9061450" cy="1270000"/>
          </a:xfrm>
        </p:spPr>
        <p:txBody>
          <a:bodyPr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ru-RU" altLang="ru-RU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Робота </a:t>
            </a:r>
            <a:r>
              <a:rPr lang="ru-RU" altLang="ru-RU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СНГ </a:t>
            </a:r>
            <a:r>
              <a:rPr lang="ru-RU" altLang="ru-RU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включа</a:t>
            </a:r>
            <a:r>
              <a:rPr lang="uk-UA" altLang="ru-RU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є в себе:</a:t>
            </a:r>
            <a:endParaRPr lang="ru-RU" altLang="ru-RU" sz="36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1575113"/>
            <a:ext cx="9061450" cy="4675188"/>
          </a:xfrm>
        </p:spPr>
        <p:txBody>
          <a:bodyPr/>
          <a:lstStyle/>
          <a:p>
            <a:pPr indent="-336550" eaLnBrk="1">
              <a:lnSpc>
                <a:spcPct val="150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1. </a:t>
            </a:r>
            <a:r>
              <a:rPr lang="ru-RU" alt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Клінічні</a:t>
            </a:r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огляди </a:t>
            </a:r>
            <a:r>
              <a:rPr lang="ru-RU" alt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із</a:t>
            </a:r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alt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демонстрацією</a:t>
            </a:r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alt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пацієнтів</a:t>
            </a:r>
            <a:endParaRPr lang="ru-RU" alt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indent="-336550" eaLnBrk="1">
              <a:lnSpc>
                <a:spcPct val="150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2. </a:t>
            </a:r>
            <a:r>
              <a:rPr lang="ru-RU" alt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Операційні</a:t>
            </a:r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alt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дні</a:t>
            </a:r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в </a:t>
            </a:r>
            <a:r>
              <a:rPr lang="ru-RU" alt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т.ч</a:t>
            </a:r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з </a:t>
            </a:r>
            <a:r>
              <a:rPr lang="ru-RU" alt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участю</a:t>
            </a:r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alt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студентів-гурківців</a:t>
            </a:r>
            <a:endParaRPr lang="ru-RU" alt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indent="-336550" eaLnBrk="1">
              <a:lnSpc>
                <a:spcPct val="150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3.Аналіз </a:t>
            </a:r>
            <a:r>
              <a:rPr lang="ru-RU" alt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результатів</a:t>
            </a:r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alt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діагностики</a:t>
            </a:r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і </a:t>
            </a:r>
            <a:r>
              <a:rPr lang="ru-RU" alt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лікування</a:t>
            </a:r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indent="-336550" eaLnBrk="1">
              <a:lnSpc>
                <a:spcPct val="150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4. </a:t>
            </a:r>
            <a:r>
              <a:rPr lang="ru-RU" alt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Засідання</a:t>
            </a:r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alt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гуртківців</a:t>
            </a:r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2 рази на </a:t>
            </a:r>
            <a:r>
              <a:rPr lang="ru-RU" alt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місяць</a:t>
            </a:r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alt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із</a:t>
            </a:r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alt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участю</a:t>
            </a:r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alt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викладачів</a:t>
            </a:r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alt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кафедри</a:t>
            </a:r>
            <a:endParaRPr lang="ru-RU" alt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indent="-336550" eaLnBrk="1">
              <a:lnSpc>
                <a:spcPct val="150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5. </a:t>
            </a:r>
            <a:r>
              <a:rPr lang="ru-RU" alt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Експериментальні</a:t>
            </a:r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alt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дослідження</a:t>
            </a:r>
            <a:endParaRPr lang="ru-RU" alt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indent="-336550" eaLnBrk="1">
              <a:lnSpc>
                <a:spcPct val="150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6. Участь у </a:t>
            </a:r>
            <a:r>
              <a:rPr lang="ru-RU" alt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конференціях</a:t>
            </a:r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і </a:t>
            </a:r>
            <a:r>
              <a:rPr lang="ru-RU" alt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семінарах</a:t>
            </a:r>
            <a:endParaRPr lang="ru-RU" alt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indent="-336550" eaLnBrk="1">
              <a:lnSpc>
                <a:spcPct val="150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7. Участь у </a:t>
            </a:r>
            <a:r>
              <a:rPr lang="ru-RU" alt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студентських</a:t>
            </a:r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alt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олімпіадах</a:t>
            </a:r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296863"/>
            <a:ext cx="9061450" cy="1270000"/>
          </a:xfrm>
        </p:spPr>
        <p:txBody>
          <a:bodyPr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ru-RU" altLang="ru-RU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Час </a:t>
            </a:r>
            <a:r>
              <a:rPr lang="ru-RU" altLang="ru-RU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проведення</a:t>
            </a:r>
            <a:r>
              <a:rPr lang="ru-RU" altLang="ru-RU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занять*</a:t>
            </a:r>
            <a:endParaRPr lang="ru-RU" altLang="ru-RU" sz="3600" b="1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3092" y="4951461"/>
            <a:ext cx="87841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*за </a:t>
            </a:r>
            <a:r>
              <a:rPr lang="ru-RU" alt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дистанційної</a:t>
            </a:r>
            <a:r>
              <a:rPr lang="ru-RU" altLang="ru-RU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форми</a:t>
            </a:r>
            <a:r>
              <a:rPr lang="ru-RU" altLang="ru-RU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навчання</a:t>
            </a:r>
            <a:r>
              <a:rPr lang="ru-RU" altLang="ru-RU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на </a:t>
            </a:r>
            <a:r>
              <a:rPr lang="ru-RU" alt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виконання</a:t>
            </a:r>
            <a:r>
              <a:rPr lang="ru-RU" altLang="ru-RU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протиепідемічних</a:t>
            </a:r>
            <a:r>
              <a:rPr lang="ru-RU" altLang="ru-RU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заходів</a:t>
            </a:r>
            <a:r>
              <a:rPr lang="ru-RU" altLang="ru-RU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заняття</a:t>
            </a:r>
            <a:r>
              <a:rPr lang="ru-RU" altLang="ru-RU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проводились </a:t>
            </a:r>
            <a:r>
              <a:rPr lang="ru-RU" alt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дистанційно</a:t>
            </a:r>
            <a:r>
              <a:rPr lang="ru-RU" altLang="ru-RU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з </a:t>
            </a:r>
            <a:r>
              <a:rPr lang="ru-RU" alt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використанням</a:t>
            </a:r>
            <a:r>
              <a:rPr lang="ru-RU" altLang="ru-RU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відеоплатформи</a:t>
            </a:r>
            <a:r>
              <a:rPr lang="ru-RU" altLang="ru-RU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Zoom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791840" y="1835621"/>
            <a:ext cx="7765306" cy="2559050"/>
            <a:chOff x="215776" y="1979637"/>
            <a:chExt cx="7765306" cy="2559050"/>
          </a:xfrm>
        </p:grpSpPr>
        <p:pic>
          <p:nvPicPr>
            <p:cNvPr id="13315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499"/>
            <a:stretch/>
          </p:blipFill>
          <p:spPr bwMode="auto">
            <a:xfrm>
              <a:off x="215776" y="1979637"/>
              <a:ext cx="4032448" cy="255905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010"/>
            <a:stretch/>
          </p:blipFill>
          <p:spPr bwMode="auto">
            <a:xfrm>
              <a:off x="4176216" y="1979637"/>
              <a:ext cx="3804866" cy="255905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296863"/>
            <a:ext cx="9061450" cy="1270000"/>
          </a:xfrm>
        </p:spPr>
        <p:txBody>
          <a:bodyPr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ru-RU" altLang="ru-RU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Основні</a:t>
            </a:r>
            <a:r>
              <a:rPr lang="ru-RU" altLang="ru-RU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altLang="ru-RU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наукові</a:t>
            </a:r>
            <a:r>
              <a:rPr lang="ru-RU" altLang="ru-RU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напрямки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idx="1"/>
          </p:nvPr>
        </p:nvSpPr>
        <p:spPr>
          <a:xfrm>
            <a:off x="143768" y="2195661"/>
            <a:ext cx="9061450" cy="4675188"/>
          </a:xfrm>
        </p:spPr>
        <p:txBody>
          <a:bodyPr/>
          <a:lstStyle/>
          <a:p>
            <a:pPr indent="-336550" algn="ctr" eaLnBrk="1">
              <a:lnSpc>
                <a:spcPct val="150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ru-RU" alt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1. </a:t>
            </a:r>
            <a:r>
              <a:rPr lang="ru-RU" alt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Ветеринарна</a:t>
            </a:r>
            <a:r>
              <a:rPr lang="ru-RU" alt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alt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ортопедія</a:t>
            </a:r>
            <a:endParaRPr lang="ru-RU" altLang="ru-RU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indent="-336550" algn="ctr" eaLnBrk="1">
              <a:lnSpc>
                <a:spcPct val="150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ru-RU" alt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2. </a:t>
            </a:r>
            <a:r>
              <a:rPr lang="ru-RU" alt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Ветеринарна</a:t>
            </a:r>
            <a:r>
              <a:rPr lang="ru-RU" alt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alt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офтальмологія</a:t>
            </a:r>
            <a:endParaRPr lang="ru-RU" altLang="ru-RU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indent="-336550" algn="ctr" eaLnBrk="1">
              <a:lnSpc>
                <a:spcPct val="150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ru-RU" alt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3. ВЧ-</a:t>
            </a:r>
            <a:r>
              <a:rPr lang="ru-RU" alt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зварювання</a:t>
            </a:r>
            <a:r>
              <a:rPr lang="ru-RU" alt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тканин</a:t>
            </a:r>
          </a:p>
          <a:p>
            <a:pPr indent="-336550" algn="ctr" eaLnBrk="1">
              <a:lnSpc>
                <a:spcPct val="150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ru-RU" alt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4. </a:t>
            </a:r>
            <a:r>
              <a:rPr lang="ru-RU" alt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Абдомінальна</a:t>
            </a:r>
            <a:r>
              <a:rPr lang="ru-RU" alt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alt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хірургія</a:t>
            </a:r>
            <a:endParaRPr lang="ru-RU" altLang="ru-RU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indent="-336550" algn="ctr" eaLnBrk="1">
              <a:lnSpc>
                <a:spcPct val="150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ru-RU" alt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5. </a:t>
            </a:r>
            <a:r>
              <a:rPr lang="ru-RU" alt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Ветеринарна</a:t>
            </a:r>
            <a:r>
              <a:rPr lang="ru-RU" alt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alt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стоматологія</a:t>
            </a:r>
            <a:endParaRPr lang="ru-RU" altLang="ru-RU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296863"/>
            <a:ext cx="9061450" cy="1270000"/>
          </a:xfrm>
        </p:spPr>
        <p:txBody>
          <a:bodyPr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ru-RU" altLang="ru-RU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Основні</a:t>
            </a:r>
            <a:r>
              <a:rPr lang="ru-RU" altLang="ru-RU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altLang="ru-RU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напрями</a:t>
            </a:r>
            <a:r>
              <a:rPr lang="ru-RU" altLang="ru-RU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altLang="ru-RU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роботи</a:t>
            </a:r>
            <a:endParaRPr lang="ru-RU" altLang="ru-RU" sz="36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1768475"/>
            <a:ext cx="9061450" cy="4675188"/>
          </a:xfrm>
        </p:spPr>
        <p:txBody>
          <a:bodyPr/>
          <a:lstStyle/>
          <a:p>
            <a:pPr indent="-336550" eaLnBrk="1">
              <a:lnSpc>
                <a:spcPct val="150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ru-RU" altLang="ru-RU" sz="2400" b="1" dirty="0" smtClean="0">
                <a:latin typeface="Times New Roman" panose="02020603050405020304" pitchFamily="18" charset="0"/>
              </a:rPr>
              <a:t>1. </a:t>
            </a:r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Теоретична </a:t>
            </a:r>
            <a:r>
              <a:rPr lang="ru-RU" alt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підготовка</a:t>
            </a:r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alt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студентів</a:t>
            </a:r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за </a:t>
            </a:r>
            <a:r>
              <a:rPr lang="ru-RU" alt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спеціальністю</a:t>
            </a:r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(</a:t>
            </a:r>
            <a:r>
              <a:rPr lang="ru-RU" alt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засідання</a:t>
            </a:r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alt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гуртка</a:t>
            </a:r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ru-RU" alt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доповіді</a:t>
            </a:r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ru-RU" alt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клінічні</a:t>
            </a:r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обходи, огляди </a:t>
            </a:r>
            <a:r>
              <a:rPr lang="ru-RU" alt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вітчизняних</a:t>
            </a:r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та </a:t>
            </a:r>
            <a:r>
              <a:rPr lang="ru-RU" alt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зарубіжних</a:t>
            </a:r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alt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журналів</a:t>
            </a:r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).</a:t>
            </a:r>
          </a:p>
          <a:p>
            <a:pPr indent="-336550" eaLnBrk="1">
              <a:lnSpc>
                <a:spcPct val="150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2. </a:t>
            </a:r>
            <a:r>
              <a:rPr lang="ru-RU" alt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Науково-дослідницька</a:t>
            </a:r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робота </a:t>
            </a:r>
            <a:r>
              <a:rPr lang="ru-RU" alt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студентів</a:t>
            </a:r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alt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спільно</a:t>
            </a:r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alt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із</a:t>
            </a:r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alt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співробітниками</a:t>
            </a:r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alt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кафедри</a:t>
            </a:r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і </a:t>
            </a:r>
            <a:r>
              <a:rPr lang="ru-RU" alt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лікарями</a:t>
            </a:r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-ординаторами. </a:t>
            </a:r>
          </a:p>
          <a:p>
            <a:pPr indent="-336550" eaLnBrk="1">
              <a:lnSpc>
                <a:spcPct val="150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3. </a:t>
            </a:r>
            <a:r>
              <a:rPr lang="ru-RU" alt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Навчання</a:t>
            </a:r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alt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основним</a:t>
            </a:r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alt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клінічним</a:t>
            </a:r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alt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навичкам</a:t>
            </a:r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за </a:t>
            </a:r>
            <a:r>
              <a:rPr lang="ru-RU" alt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спеціальністю</a:t>
            </a:r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«</a:t>
            </a:r>
            <a:r>
              <a:rPr lang="ru-RU" alt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Ветеринарна</a:t>
            </a:r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alt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хірургія</a:t>
            </a:r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».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-14660" y="126777"/>
            <a:ext cx="9061450" cy="1008062"/>
          </a:xfrm>
        </p:spPr>
        <p:txBody>
          <a:bodyPr/>
          <a:lstStyle/>
          <a:p>
            <a:pPr eaLnBrk="1"/>
            <a:r>
              <a:rPr lang="uk-UA" altLang="ru-RU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План-графік роботи наукового гуртка “Ветеринарна хірургія” на </a:t>
            </a:r>
            <a:r>
              <a:rPr lang="uk-UA" altLang="ru-RU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2020-2021 </a:t>
            </a:r>
            <a:r>
              <a:rPr lang="uk-UA" altLang="ru-RU" sz="32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н.р</a:t>
            </a:r>
            <a:r>
              <a:rPr lang="uk-UA" altLang="ru-RU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altLang="ru-RU" sz="32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419547" y="1161752"/>
            <a:ext cx="8462985" cy="6252393"/>
            <a:chOff x="419547" y="1161752"/>
            <a:chExt cx="8462985" cy="6252393"/>
          </a:xfrm>
        </p:grpSpPr>
        <p:pic>
          <p:nvPicPr>
            <p:cNvPr id="19576" name="Picture 120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11" r="51637"/>
            <a:stretch/>
          </p:blipFill>
          <p:spPr bwMode="auto">
            <a:xfrm>
              <a:off x="432247" y="1161752"/>
              <a:ext cx="4248025" cy="5282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826"/>
            <a:stretch/>
          </p:blipFill>
          <p:spPr bwMode="auto">
            <a:xfrm>
              <a:off x="419547" y="6397153"/>
              <a:ext cx="4320033" cy="1009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5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285"/>
            <a:stretch/>
          </p:blipFill>
          <p:spPr bwMode="auto">
            <a:xfrm>
              <a:off x="4778523" y="1449488"/>
              <a:ext cx="4104009" cy="4170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285"/>
            <a:stretch/>
          </p:blipFill>
          <p:spPr bwMode="auto">
            <a:xfrm>
              <a:off x="4778523" y="5620396"/>
              <a:ext cx="4104009" cy="1295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7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285" b="-5964"/>
            <a:stretch/>
          </p:blipFill>
          <p:spPr bwMode="auto">
            <a:xfrm>
              <a:off x="4718372" y="6909495"/>
              <a:ext cx="4104009" cy="504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50812" y="2915741"/>
            <a:ext cx="9289032" cy="2410793"/>
          </a:xfrm>
          <a:noFill/>
        </p:spPr>
        <p:txBody>
          <a:bodyPr lIns="91440" tIns="45720" rIns="91440" bIns="45720" rtlCol="0">
            <a:noAutofit/>
          </a:bodyPr>
          <a:lstStyle/>
          <a:p>
            <a:pPr defTabSz="914400" eaLnBrk="1" fontAlgn="auto" hangingPunct="1">
              <a:lnSpc>
                <a:spcPct val="80000"/>
              </a:lnSpc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aa-ET" sz="3600" b="1" cap="all" dirty="0">
                <a:blipFill dpi="0" rotWithShape="1">
                  <a:blip r:embed="rId2"/>
                  <a:srcRect/>
                  <a:tile tx="6350" ty="-127000" sx="65000" sy="64000" flip="none" algn="tl"/>
                </a:blipFill>
              </a:rPr>
              <a:t>«</a:t>
            </a:r>
            <a:r>
              <a:rPr lang="ru-RU" altLang="aa-ET" sz="3600" b="1" cap="all" dirty="0">
                <a:blipFill dpi="0" rotWithShape="1">
                  <a:blip r:embed="rId2"/>
                  <a:srcRect/>
                  <a:tile tx="6350" ty="-127000" sx="65000" sy="64000" flip="none" algn="tl"/>
                </a:blipFill>
                <a:latin typeface="Bookman Old Style" panose="02050604050505020204" pitchFamily="18" charset="0"/>
              </a:rPr>
              <a:t>ЕФЕКТИВНІСТЬ </a:t>
            </a:r>
            <a:r>
              <a:rPr lang="ru-RU" altLang="aa-ET" sz="3600" b="1" cap="all" dirty="0" smtClean="0">
                <a:blipFill dpi="0" rotWithShape="1">
                  <a:blip r:embed="rId2"/>
                  <a:srcRect/>
                  <a:tile tx="6350" ty="-127000" sx="65000" sy="64000" flip="none" algn="tl"/>
                </a:blipFill>
                <a:latin typeface="Bookman Old Style" panose="02050604050505020204" pitchFamily="18" charset="0"/>
              </a:rPr>
              <a:t/>
            </a:r>
            <a:br>
              <a:rPr lang="ru-RU" altLang="aa-ET" sz="3600" b="1" cap="all" dirty="0" smtClean="0">
                <a:blipFill dpi="0" rotWithShape="1">
                  <a:blip r:embed="rId2"/>
                  <a:srcRect/>
                  <a:tile tx="6350" ty="-127000" sx="65000" sy="64000" flip="none" algn="tl"/>
                </a:blipFill>
                <a:latin typeface="Bookman Old Style" panose="02050604050505020204" pitchFamily="18" charset="0"/>
              </a:rPr>
            </a:br>
            <a:r>
              <a:rPr lang="ru-RU" altLang="aa-ET" sz="3600" b="1" cap="all" dirty="0" smtClean="0">
                <a:blipFill dpi="0" rotWithShape="1">
                  <a:blip r:embed="rId2"/>
                  <a:srcRect/>
                  <a:tile tx="6350" ty="-127000" sx="65000" sy="64000" flip="none" algn="tl"/>
                </a:blipFill>
                <a:latin typeface="Bookman Old Style" panose="02050604050505020204" pitchFamily="18" charset="0"/>
              </a:rPr>
              <a:t>ВИКОРИСТАННЯ </a:t>
            </a:r>
            <a:r>
              <a:rPr lang="ru-RU" altLang="aa-ET" sz="3600" b="1" cap="all" dirty="0">
                <a:blipFill dpi="0" rotWithShape="1">
                  <a:blip r:embed="rId2"/>
                  <a:srcRect/>
                  <a:tile tx="6350" ty="-127000" sx="65000" sy="64000" flip="none" algn="tl"/>
                </a:blipFill>
                <a:latin typeface="Bookman Old Style" panose="02050604050505020204" pitchFamily="18" charset="0"/>
              </a:rPr>
              <a:t>РІЗНИХ ШОВНИХ МАТЕРІАЛІВ </a:t>
            </a:r>
            <a:r>
              <a:rPr lang="ru-RU" altLang="aa-ET" sz="3600" b="1" cap="all" dirty="0" smtClean="0">
                <a:blipFill dpi="0" rotWithShape="1">
                  <a:blip r:embed="rId2"/>
                  <a:srcRect/>
                  <a:tile tx="6350" ty="-127000" sx="65000" sy="64000" flip="none" algn="tl"/>
                </a:blipFill>
                <a:latin typeface="Bookman Old Style" panose="02050604050505020204" pitchFamily="18" charset="0"/>
              </a:rPr>
              <a:t>ДЛЯ </a:t>
            </a:r>
            <a:r>
              <a:rPr lang="ru-RU" altLang="aa-ET" sz="3600" b="1" cap="all" dirty="0">
                <a:blipFill dpi="0" rotWithShape="1">
                  <a:blip r:embed="rId2"/>
                  <a:srcRect/>
                  <a:tile tx="6350" ty="-127000" sx="65000" sy="64000" flip="none" algn="tl"/>
                </a:blipFill>
                <a:latin typeface="Bookman Old Style" panose="02050604050505020204" pitchFamily="18" charset="0"/>
              </a:rPr>
              <a:t>ЗАКРИТТЯ РАН ПРИ ЛАПАРОТОМІЇ У КІШОК</a:t>
            </a:r>
            <a:r>
              <a:rPr lang="ru-RU" sz="4000" b="1" cap="all" dirty="0" smtClean="0">
                <a:blipFill dpi="0" rotWithShape="1">
                  <a:blip r:embed="rId2"/>
                  <a:srcRect/>
                  <a:tile tx="6350" ty="-127000" sx="65000" sy="64000" flip="none" algn="tl"/>
                </a:blipFill>
              </a:rPr>
              <a:t>»</a:t>
            </a:r>
            <a:endParaRPr lang="ru-RU" altLang="aa-ET" sz="4000" cap="all" dirty="0">
              <a:blipFill dpi="0" rotWithShape="1">
                <a:blip r:embed="rId2"/>
                <a:srcRect/>
                <a:tile tx="6350" ty="-127000" sx="65000" sy="64000" flip="none" algn="tl"/>
              </a:blipFill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50812" y="5422873"/>
            <a:ext cx="8813800" cy="2376264"/>
          </a:xfrm>
        </p:spPr>
        <p:txBody>
          <a:bodyPr lIns="100794" tIns="50397" rIns="100794" bIns="50397"/>
          <a:lstStyle/>
          <a:p>
            <a:pPr marL="0" indent="1168400" defTabSz="914400" eaLnBrk="1" hangingPunct="1">
              <a:lnSpc>
                <a:spcPct val="100000"/>
              </a:lnSpc>
              <a:spcAft>
                <a:spcPts val="0"/>
              </a:spcAft>
            </a:pPr>
            <a:r>
              <a:rPr lang="ru-RU" altLang="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</a:t>
            </a:r>
            <a:r>
              <a:rPr lang="uk-UA" altLang="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1168400" defTabSz="914400" eaLnBrk="1" hangingPunct="1">
              <a:lnSpc>
                <a:spcPct val="100000"/>
              </a:lnSpc>
              <a:spcAft>
                <a:spcPts val="0"/>
              </a:spcAft>
            </a:pPr>
            <a:r>
              <a:rPr lang="uk-UA" altLang="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Кондратюк Станіслав Романович</a:t>
            </a:r>
            <a:endParaRPr lang="uk-UA" altLang="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1168400" defTabSz="914400" eaLnBrk="1" hangingPunct="1">
              <a:lnSpc>
                <a:spcPct val="100000"/>
              </a:lnSpc>
              <a:spcAft>
                <a:spcPts val="0"/>
              </a:spcAft>
            </a:pPr>
            <a:r>
              <a:rPr lang="uk-UA" altLang="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Керівник: </a:t>
            </a:r>
            <a:endParaRPr lang="uk-UA" altLang="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1168400" defTabSz="914400" eaLnBrk="1" hangingPunct="1">
              <a:lnSpc>
                <a:spcPct val="100000"/>
              </a:lnSpc>
              <a:spcAft>
                <a:spcPts val="0"/>
              </a:spcAft>
            </a:pPr>
            <a:r>
              <a:rPr lang="uk-UA" altLang="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uk-UA" altLang="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altLang="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вет</a:t>
            </a:r>
            <a:r>
              <a:rPr lang="uk-UA" altLang="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н., доцент Ткаченко </a:t>
            </a:r>
            <a:r>
              <a:rPr lang="uk-UA" altLang="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В.В</a:t>
            </a:r>
            <a:r>
              <a:rPr lang="uk-UA" altLang="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31204" y="2009"/>
            <a:ext cx="9066212" cy="1462088"/>
          </a:xfrm>
          <a:prstGeom prst="rect">
            <a:avLst/>
          </a:prstGeom>
        </p:spPr>
        <p:txBody>
          <a:bodyPr/>
          <a:lstStyle>
            <a:lvl1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 kern="1200">
                <a:solidFill>
                  <a:srgbClr val="000000"/>
                </a:solidFill>
                <a:latin typeface="+mj-lt"/>
                <a:ea typeface="Arial Unicode MS" panose="020B0604020202020204" pitchFamily="34" charset="-128"/>
                <a:cs typeface="+mj-cs"/>
              </a:defRPr>
            </a:lvl1pPr>
            <a:lvl2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ru-RU" altLang="ru-RU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Всеукраїнський</a:t>
            </a:r>
            <a:r>
              <a:rPr lang="ru-RU" altLang="ru-RU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конкурс </a:t>
            </a:r>
            <a:r>
              <a:rPr lang="en-US" altLang="ru-RU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студентських</a:t>
            </a:r>
            <a:r>
              <a:rPr lang="ru-RU" altLang="ru-RU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наукових</a:t>
            </a:r>
            <a:r>
              <a:rPr lang="ru-RU" altLang="ru-RU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altLang="ru-RU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altLang="ru-RU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природничих</a:t>
            </a:r>
            <a:r>
              <a:rPr lang="ru-RU" altLang="ru-RU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гуманітарних</a:t>
            </a:r>
            <a:r>
              <a:rPr lang="ru-RU" altLang="ru-RU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altLang="ru-RU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технічних</a:t>
            </a:r>
            <a:r>
              <a:rPr lang="ru-RU" altLang="ru-RU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наук</a:t>
            </a:r>
            <a:endParaRPr lang="ru-RU" altLang="ru-RU" sz="32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52" y="1745902"/>
            <a:ext cx="9066212" cy="8681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 Unicode MS" panose="020B060402020202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 Unicode MS" panose="020B0604020202020204" pitchFamily="34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entury Gothic"/>
        <a:ea typeface=""/>
        <a:cs typeface="Arial Unicode MS"/>
      </a:majorFont>
      <a:minorFont>
        <a:latin typeface="Century Gothic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 Unicode MS" panose="020B060402020202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 Unicode MS" panose="020B0604020202020204" pitchFamily="34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34688</TotalTime>
  <Words>450</Words>
  <Application>Microsoft Office PowerPoint</Application>
  <PresentationFormat>Произвольный</PresentationFormat>
  <Paragraphs>65</Paragraphs>
  <Slides>14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Arial Unicode MS</vt:lpstr>
      <vt:lpstr>Times New Roman</vt:lpstr>
      <vt:lpstr>Century Gothic</vt:lpstr>
      <vt:lpstr>Droid Sans Fallback</vt:lpstr>
      <vt:lpstr>Tahoma</vt:lpstr>
      <vt:lpstr>Calibri</vt:lpstr>
      <vt:lpstr>Тема Office</vt:lpstr>
      <vt:lpstr>Тема Office</vt:lpstr>
      <vt:lpstr>ГУРТОК “ВЕТЕРИНАРНА ХІРУРГІЯ”  КАФЕДРИ ХІРУРГІЇ І ПАТОФІЗІОЛОГІЇ  ІМ. АКАД. І.О. ПОВАЖЕНКА 2020 / 2021</vt:lpstr>
      <vt:lpstr>Керівництво наукового гуртка</vt:lpstr>
      <vt:lpstr>Цілі студентського наукового гуртка</vt:lpstr>
      <vt:lpstr>Робота СНГ включає в себе:</vt:lpstr>
      <vt:lpstr>Час проведення занять*</vt:lpstr>
      <vt:lpstr>Основні наукові напрямки</vt:lpstr>
      <vt:lpstr>Основні напрями роботи</vt:lpstr>
      <vt:lpstr>План-графік роботи наукового гуртка “Ветеринарна хірургія” на 2020-2021 н.р.</vt:lpstr>
      <vt:lpstr>«ЕФЕКТИВНІСТЬ  ВИКОРИСТАННЯ РІЗНИХ ШОВНИХ МАТЕРІАЛІВ ДЛЯ ЗАКРИТТЯ РАН ПРИ ЛАПАРОТОМІЇ У КІШОК»</vt:lpstr>
      <vt:lpstr>Презентация PowerPoint</vt:lpstr>
      <vt:lpstr>Наукові публікації:</vt:lpstr>
      <vt:lpstr>Презентация PowerPoint</vt:lpstr>
      <vt:lpstr>Презентация PowerPoint</vt:lpstr>
      <vt:lpstr>Перспективи розвитку СНГ на 2021/22 н.р.: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ГУРТОК КАФЕДРИ ХІРУРГІЇ І ПАТОФІЗІОЛОГІЇ ІМ. АКАД. І.О. ПОВАЖЕНКА</dc:title>
  <dc:creator>Пользователь</dc:creator>
  <cp:lastModifiedBy>1</cp:lastModifiedBy>
  <cp:revision>16</cp:revision>
  <cp:lastPrinted>1601-01-01T00:00:00Z</cp:lastPrinted>
  <dcterms:created xsi:type="dcterms:W3CDTF">2018-05-13T17:36:06Z</dcterms:created>
  <dcterms:modified xsi:type="dcterms:W3CDTF">2021-05-14T20:56:29Z</dcterms:modified>
</cp:coreProperties>
</file>