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8" r:id="rId5"/>
    <p:sldId id="1053" r:id="rId6"/>
    <p:sldId id="274" r:id="rId7"/>
    <p:sldId id="1002" r:id="rId8"/>
    <p:sldId id="1710" r:id="rId9"/>
    <p:sldId id="277" r:id="rId10"/>
    <p:sldId id="1069" r:id="rId11"/>
    <p:sldId id="1075" r:id="rId12"/>
    <p:sldId id="1711" r:id="rId13"/>
    <p:sldId id="1076" r:id="rId14"/>
  </p:sldIdLst>
  <p:sldSz cx="12192000" cy="6858000"/>
  <p:notesSz cx="6761163" cy="988218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67"/>
    <a:srgbClr val="EAB200"/>
    <a:srgbClr val="00194C"/>
    <a:srgbClr val="F2F2F2"/>
    <a:srgbClr val="3F3F3F"/>
    <a:srgbClr val="014E7D"/>
    <a:srgbClr val="013657"/>
    <a:srgbClr val="01456F"/>
    <a:srgbClr val="014B79"/>
    <a:srgbClr val="093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 autoAdjust="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5DCFE-3890-48CA-A400-6F577CBDB695}" type="doc">
      <dgm:prSet loTypeId="urn:microsoft.com/office/officeart/2005/8/layout/vList3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033D028-6650-430A-86AE-5E153E3A065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714375" algn="just"/>
          <a:r>
            <a:rPr lang="uk-UA" sz="2400" b="1" i="1" noProof="0" dirty="0">
              <a:solidFill>
                <a:srgbClr val="002060"/>
              </a:solidFill>
            </a:rPr>
            <a:t>Переконатися, що усі студенти академічної групи володіють інформацією про свої академічні успіхи та впевнено рухаються до сесії</a:t>
          </a:r>
        </a:p>
      </dgm:t>
    </dgm:pt>
    <dgm:pt modelId="{01A69746-2878-4FC0-9CA8-351DA687D055}" type="parTrans" cxnId="{AFE6DDB4-5ACD-4403-81E8-4C930F4286A7}">
      <dgm:prSet/>
      <dgm:spPr/>
      <dgm:t>
        <a:bodyPr/>
        <a:lstStyle/>
        <a:p>
          <a:endParaRPr lang="uk-UA" sz="2400" b="1" i="1"/>
        </a:p>
      </dgm:t>
    </dgm:pt>
    <dgm:pt modelId="{F16941CD-56C3-44FD-9F8E-7A84E12CF528}" type="sibTrans" cxnId="{AFE6DDB4-5ACD-4403-81E8-4C930F4286A7}">
      <dgm:prSet/>
      <dgm:spPr/>
      <dgm:t>
        <a:bodyPr/>
        <a:lstStyle/>
        <a:p>
          <a:endParaRPr lang="uk-UA" sz="2400" b="1" i="1"/>
        </a:p>
      </dgm:t>
    </dgm:pt>
    <dgm:pt modelId="{8CC2D57B-BE50-46ED-9C3A-7A4E266F57B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720725" algn="just"/>
          <a:r>
            <a:rPr lang="uk-UA" sz="2400" b="1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Ознайомитися з графіком проведення екзаменів та підготуватися до кожного з них оптимального розподіливши час на підготовку</a:t>
          </a:r>
        </a:p>
      </dgm:t>
    </dgm:pt>
    <dgm:pt modelId="{2B17D696-4F48-44D4-AC19-D4854A2855B9}" type="parTrans" cxnId="{E75E9B12-4C27-4349-932D-59B7487BD0EA}">
      <dgm:prSet/>
      <dgm:spPr/>
      <dgm:t>
        <a:bodyPr/>
        <a:lstStyle/>
        <a:p>
          <a:endParaRPr lang="uk-UA" sz="2400" b="1" i="1"/>
        </a:p>
      </dgm:t>
    </dgm:pt>
    <dgm:pt modelId="{9F30F304-6033-4DB2-94B8-816CA349FEE3}" type="sibTrans" cxnId="{E75E9B12-4C27-4349-932D-59B7487BD0EA}">
      <dgm:prSet/>
      <dgm:spPr/>
      <dgm:t>
        <a:bodyPr/>
        <a:lstStyle/>
        <a:p>
          <a:endParaRPr lang="uk-UA" sz="2400" b="1" i="1"/>
        </a:p>
      </dgm:t>
    </dgm:pt>
    <dgm:pt modelId="{9A60D4A7-DEB5-468F-AB73-B087CBCFFE5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714375" algn="just"/>
          <a:r>
            <a:rPr lang="uk-UA" sz="2400" b="1" i="1" kern="1200" noProof="0" dirty="0">
              <a:solidFill>
                <a:srgbClr val="002060"/>
              </a:solidFill>
            </a:rPr>
            <a:t>Організовано завершити вивчення кожного навчального курсу і отримати допуск до екзамену</a:t>
          </a:r>
          <a:endParaRPr lang="uk-UA" sz="2400" b="1" i="1" dirty="0">
            <a:solidFill>
              <a:srgbClr val="002060"/>
            </a:solidFill>
          </a:endParaRPr>
        </a:p>
      </dgm:t>
    </dgm:pt>
    <dgm:pt modelId="{FBBD3064-4E3B-427D-8D1D-4EB6A5F9DFEA}" type="parTrans" cxnId="{3BCE1D04-2427-473D-82C9-2423B95611A4}">
      <dgm:prSet/>
      <dgm:spPr/>
      <dgm:t>
        <a:bodyPr/>
        <a:lstStyle/>
        <a:p>
          <a:endParaRPr lang="uk-UA" sz="2400" b="1" i="1"/>
        </a:p>
      </dgm:t>
    </dgm:pt>
    <dgm:pt modelId="{F0A22678-863B-4EF7-A0DC-46CDB56F8968}" type="sibTrans" cxnId="{3BCE1D04-2427-473D-82C9-2423B95611A4}">
      <dgm:prSet/>
      <dgm:spPr/>
      <dgm:t>
        <a:bodyPr/>
        <a:lstStyle/>
        <a:p>
          <a:endParaRPr lang="uk-UA" sz="2400" b="1" i="1"/>
        </a:p>
      </dgm:t>
    </dgm:pt>
    <dgm:pt modelId="{45CDE987-0CAC-44D4-91FD-A420C69871A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720725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dirty="0" err="1">
              <a:solidFill>
                <a:srgbClr val="002060"/>
              </a:solidFill>
            </a:rPr>
            <a:t>Дооформити</a:t>
          </a:r>
          <a:r>
            <a:rPr lang="uk-UA" sz="2400" b="1" i="1" dirty="0">
              <a:solidFill>
                <a:srgbClr val="002060"/>
              </a:solidFill>
            </a:rPr>
            <a:t> журнал академічної групи та віддати його у деканат/дирекцію перед канікулами. Залікові </a:t>
          </a:r>
          <a:r>
            <a:rPr lang="uk-UA" sz="2400" b="1" i="1">
              <a:solidFill>
                <a:srgbClr val="002060"/>
              </a:solidFill>
            </a:rPr>
            <a:t>книжки також.</a:t>
          </a:r>
          <a:endParaRPr lang="uk-UA" sz="2400" b="1" i="1" dirty="0">
            <a:solidFill>
              <a:srgbClr val="002060"/>
            </a:solidFill>
          </a:endParaRPr>
        </a:p>
      </dgm:t>
    </dgm:pt>
    <dgm:pt modelId="{BF40FA5B-DA9A-41D6-AEE3-99AE5A1E6364}" type="parTrans" cxnId="{489DCE35-046D-4CD0-A9EF-CEFB9FD81F8E}">
      <dgm:prSet/>
      <dgm:spPr/>
      <dgm:t>
        <a:bodyPr/>
        <a:lstStyle/>
        <a:p>
          <a:endParaRPr lang="uk-UA" sz="2400" b="1" i="1"/>
        </a:p>
      </dgm:t>
    </dgm:pt>
    <dgm:pt modelId="{571AC969-A4DC-4528-8777-7AD8C092CD7A}" type="sibTrans" cxnId="{489DCE35-046D-4CD0-A9EF-CEFB9FD81F8E}">
      <dgm:prSet/>
      <dgm:spPr/>
      <dgm:t>
        <a:bodyPr/>
        <a:lstStyle/>
        <a:p>
          <a:endParaRPr lang="uk-UA" sz="2400" b="1" i="1"/>
        </a:p>
      </dgm:t>
    </dgm:pt>
    <dgm:pt modelId="{968C1446-0345-4AA0-AF12-10109776AAF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720725" algn="just"/>
          <a:r>
            <a:rPr lang="uk-UA" sz="2400" b="1" i="1" dirty="0">
              <a:solidFill>
                <a:srgbClr val="002060"/>
              </a:solidFill>
            </a:rPr>
            <a:t>Запросити на навчання в університеті у 2023 році своїх друзів та знайомих!</a:t>
          </a:r>
        </a:p>
      </dgm:t>
    </dgm:pt>
    <dgm:pt modelId="{1C033F96-E045-4867-BCB8-3E1E741C214E}" type="parTrans" cxnId="{9F20ADB4-52BD-43E5-859D-DCDD83799ACA}">
      <dgm:prSet/>
      <dgm:spPr/>
      <dgm:t>
        <a:bodyPr/>
        <a:lstStyle/>
        <a:p>
          <a:endParaRPr lang="uk-UA" sz="2400" b="1" i="1"/>
        </a:p>
      </dgm:t>
    </dgm:pt>
    <dgm:pt modelId="{DB0E0AA7-AEC1-4CF5-8E0C-C6E414E44C06}" type="sibTrans" cxnId="{9F20ADB4-52BD-43E5-859D-DCDD83799ACA}">
      <dgm:prSet/>
      <dgm:spPr/>
      <dgm:t>
        <a:bodyPr/>
        <a:lstStyle/>
        <a:p>
          <a:endParaRPr lang="uk-UA" sz="2400" b="1" i="1"/>
        </a:p>
      </dgm:t>
    </dgm:pt>
    <dgm:pt modelId="{6CCFD9A7-628F-4C6A-81D3-4C1CA84EE13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720725" algn="just"/>
          <a:r>
            <a:rPr lang="uk-UA" sz="2400" b="1" i="1" dirty="0">
              <a:solidFill>
                <a:srgbClr val="002060"/>
              </a:solidFill>
            </a:rPr>
            <a:t>Долучитися до анкетування студентів 1 курсу. Зворотній зв’язок допомагає робити освітній процес цікавим і сучасним.</a:t>
          </a:r>
        </a:p>
      </dgm:t>
    </dgm:pt>
    <dgm:pt modelId="{4B148A7C-A5B4-4733-9B66-EC9ED3733695}" type="parTrans" cxnId="{C2048323-BFDE-444E-AF3D-1355BD0323A8}">
      <dgm:prSet/>
      <dgm:spPr/>
      <dgm:t>
        <a:bodyPr/>
        <a:lstStyle/>
        <a:p>
          <a:endParaRPr lang="uk-UA" sz="2400" b="1" i="1"/>
        </a:p>
      </dgm:t>
    </dgm:pt>
    <dgm:pt modelId="{C73AA41B-216D-4655-A6BC-16174780D4D4}" type="sibTrans" cxnId="{C2048323-BFDE-444E-AF3D-1355BD0323A8}">
      <dgm:prSet/>
      <dgm:spPr/>
      <dgm:t>
        <a:bodyPr/>
        <a:lstStyle/>
        <a:p>
          <a:endParaRPr lang="uk-UA" sz="2400" b="1" i="1"/>
        </a:p>
      </dgm:t>
    </dgm:pt>
    <dgm:pt modelId="{5C7E69AA-4BFD-43D1-BC27-4631FD7356C9}" type="pres">
      <dgm:prSet presAssocID="{40B5DCFE-3890-48CA-A400-6F577CBDB695}" presName="linearFlow" presStyleCnt="0">
        <dgm:presLayoutVars>
          <dgm:dir/>
          <dgm:resizeHandles val="exact"/>
        </dgm:presLayoutVars>
      </dgm:prSet>
      <dgm:spPr/>
    </dgm:pt>
    <dgm:pt modelId="{A5810750-CF81-4569-9B5E-F496634C2348}" type="pres">
      <dgm:prSet presAssocID="{0033D028-6650-430A-86AE-5E153E3A065E}" presName="composite" presStyleCnt="0"/>
      <dgm:spPr/>
    </dgm:pt>
    <dgm:pt modelId="{0711DCEA-0670-4ABD-AAE7-7B48148AB8A4}" type="pres">
      <dgm:prSet presAssocID="{0033D028-6650-430A-86AE-5E153E3A065E}" presName="imgShp" presStyleLbl="fgImgPlace1" presStyleIdx="0" presStyleCnt="6" custScaleX="204667" custScaleY="204667"/>
      <dgm:spPr/>
    </dgm:pt>
    <dgm:pt modelId="{DD81CB94-A39D-4355-9E8C-5E2CA62E79E8}" type="pres">
      <dgm:prSet presAssocID="{0033D028-6650-430A-86AE-5E153E3A065E}" presName="txShp" presStyleLbl="node1" presStyleIdx="0" presStyleCnt="6" custScaleX="114487" custScaleY="155539" custLinFactNeighborX="11210" custLinFactNeighborY="1535">
        <dgm:presLayoutVars>
          <dgm:bulletEnabled val="1"/>
        </dgm:presLayoutVars>
      </dgm:prSet>
      <dgm:spPr/>
    </dgm:pt>
    <dgm:pt modelId="{72EFE81A-FE0A-4FA4-8B2A-0DB9E2B27F3C}" type="pres">
      <dgm:prSet presAssocID="{F16941CD-56C3-44FD-9F8E-7A84E12CF528}" presName="spacing" presStyleCnt="0"/>
      <dgm:spPr/>
    </dgm:pt>
    <dgm:pt modelId="{A4AA5FEA-8706-4B4A-AD77-DA30150AEAE4}" type="pres">
      <dgm:prSet presAssocID="{8CC2D57B-BE50-46ED-9C3A-7A4E266F57B1}" presName="composite" presStyleCnt="0"/>
      <dgm:spPr/>
    </dgm:pt>
    <dgm:pt modelId="{927FFEF3-7242-4488-83EA-042D99C74C44}" type="pres">
      <dgm:prSet presAssocID="{8CC2D57B-BE50-46ED-9C3A-7A4E266F57B1}" presName="imgShp" presStyleLbl="fgImgPlace1" presStyleIdx="1" presStyleCnt="6" custScaleX="204667" custScaleY="204667"/>
      <dgm:spPr/>
    </dgm:pt>
    <dgm:pt modelId="{ADF297B0-F3C6-41A1-BBCF-A45495F402B3}" type="pres">
      <dgm:prSet presAssocID="{8CC2D57B-BE50-46ED-9C3A-7A4E266F57B1}" presName="txShp" presStyleLbl="node1" presStyleIdx="1" presStyleCnt="6" custScaleX="114487" custScaleY="231821" custLinFactNeighborX="11210" custLinFactNeighborY="1535">
        <dgm:presLayoutVars>
          <dgm:bulletEnabled val="1"/>
        </dgm:presLayoutVars>
      </dgm:prSet>
      <dgm:spPr/>
    </dgm:pt>
    <dgm:pt modelId="{FFECFF11-BB1F-47E4-A521-59E028A6F71C}" type="pres">
      <dgm:prSet presAssocID="{9F30F304-6033-4DB2-94B8-816CA349FEE3}" presName="spacing" presStyleCnt="0"/>
      <dgm:spPr/>
    </dgm:pt>
    <dgm:pt modelId="{B938C93E-047D-4964-8502-5555EF7E2A43}" type="pres">
      <dgm:prSet presAssocID="{9A60D4A7-DEB5-468F-AB73-B087CBCFFE58}" presName="composite" presStyleCnt="0"/>
      <dgm:spPr/>
    </dgm:pt>
    <dgm:pt modelId="{30E40970-BBEA-4D0A-A495-FC81F01F8687}" type="pres">
      <dgm:prSet presAssocID="{9A60D4A7-DEB5-468F-AB73-B087CBCFFE58}" presName="imgShp" presStyleLbl="fgImgPlace1" presStyleIdx="2" presStyleCnt="6" custScaleX="204667" custScaleY="204667"/>
      <dgm:spPr/>
    </dgm:pt>
    <dgm:pt modelId="{28D3887C-5817-406C-BD92-30EA32BF44F5}" type="pres">
      <dgm:prSet presAssocID="{9A60D4A7-DEB5-468F-AB73-B087CBCFFE58}" presName="txShp" presStyleLbl="node1" presStyleIdx="2" presStyleCnt="6" custScaleX="114487" custScaleY="231821" custLinFactNeighborX="11210" custLinFactNeighborY="1535">
        <dgm:presLayoutVars>
          <dgm:bulletEnabled val="1"/>
        </dgm:presLayoutVars>
      </dgm:prSet>
      <dgm:spPr/>
    </dgm:pt>
    <dgm:pt modelId="{1C0674E0-21ED-491A-B553-79127B44772C}" type="pres">
      <dgm:prSet presAssocID="{F0A22678-863B-4EF7-A0DC-46CDB56F8968}" presName="spacing" presStyleCnt="0"/>
      <dgm:spPr/>
    </dgm:pt>
    <dgm:pt modelId="{89527B57-4B21-4568-9808-9F170702599C}" type="pres">
      <dgm:prSet presAssocID="{45CDE987-0CAC-44D4-91FD-A420C69871A0}" presName="composite" presStyleCnt="0"/>
      <dgm:spPr/>
    </dgm:pt>
    <dgm:pt modelId="{2DF7CED4-F98C-431E-BD34-49C29880D611}" type="pres">
      <dgm:prSet presAssocID="{45CDE987-0CAC-44D4-91FD-A420C69871A0}" presName="imgShp" presStyleLbl="fgImgPlace1" presStyleIdx="3" presStyleCnt="6" custScaleX="204667" custScaleY="204667"/>
      <dgm:spPr/>
    </dgm:pt>
    <dgm:pt modelId="{A912BBE1-CC19-482E-9A4F-480C38457D5E}" type="pres">
      <dgm:prSet presAssocID="{45CDE987-0CAC-44D4-91FD-A420C69871A0}" presName="txShp" presStyleLbl="node1" presStyleIdx="3" presStyleCnt="6" custScaleX="114487" custScaleY="226385" custLinFactNeighborX="11210" custLinFactNeighborY="1535">
        <dgm:presLayoutVars>
          <dgm:bulletEnabled val="1"/>
        </dgm:presLayoutVars>
      </dgm:prSet>
      <dgm:spPr/>
    </dgm:pt>
    <dgm:pt modelId="{A6EF27A4-4608-444C-BD8D-6ACC80A98CC8}" type="pres">
      <dgm:prSet presAssocID="{571AC969-A4DC-4528-8777-7AD8C092CD7A}" presName="spacing" presStyleCnt="0"/>
      <dgm:spPr/>
    </dgm:pt>
    <dgm:pt modelId="{59602261-C889-42D0-AA90-774B0260153C}" type="pres">
      <dgm:prSet presAssocID="{968C1446-0345-4AA0-AF12-10109776AAF2}" presName="composite" presStyleCnt="0"/>
      <dgm:spPr/>
    </dgm:pt>
    <dgm:pt modelId="{D921B889-F7E0-4CD4-980A-3ADCC969E821}" type="pres">
      <dgm:prSet presAssocID="{968C1446-0345-4AA0-AF12-10109776AAF2}" presName="imgShp" presStyleLbl="fgImgPlace1" presStyleIdx="4" presStyleCnt="6" custScaleX="204667" custScaleY="204667"/>
      <dgm:spPr/>
    </dgm:pt>
    <dgm:pt modelId="{D4D75B9D-0E1B-46A1-BCCA-8365996D9C9A}" type="pres">
      <dgm:prSet presAssocID="{968C1446-0345-4AA0-AF12-10109776AAF2}" presName="txShp" presStyleLbl="node1" presStyleIdx="4" presStyleCnt="6" custScaleX="114487" custScaleY="231821" custLinFactNeighborX="11210" custLinFactNeighborY="1535">
        <dgm:presLayoutVars>
          <dgm:bulletEnabled val="1"/>
        </dgm:presLayoutVars>
      </dgm:prSet>
      <dgm:spPr/>
    </dgm:pt>
    <dgm:pt modelId="{6B4202D2-DEBE-4D77-A049-D4C1CB8C9105}" type="pres">
      <dgm:prSet presAssocID="{DB0E0AA7-AEC1-4CF5-8E0C-C6E414E44C06}" presName="spacing" presStyleCnt="0"/>
      <dgm:spPr/>
    </dgm:pt>
    <dgm:pt modelId="{17AB4358-CE8A-4F73-9C29-AFB577C44A59}" type="pres">
      <dgm:prSet presAssocID="{6CCFD9A7-628F-4C6A-81D3-4C1CA84EE133}" presName="composite" presStyleCnt="0"/>
      <dgm:spPr/>
    </dgm:pt>
    <dgm:pt modelId="{66E76145-D857-4C0C-89F7-3012D057A766}" type="pres">
      <dgm:prSet presAssocID="{6CCFD9A7-628F-4C6A-81D3-4C1CA84EE133}" presName="imgShp" presStyleLbl="fgImgPlace1" presStyleIdx="5" presStyleCnt="6" custScaleX="204667" custScaleY="204667"/>
      <dgm:spPr/>
    </dgm:pt>
    <dgm:pt modelId="{4E315063-1D8D-4193-BF9F-A1D0556AFDD4}" type="pres">
      <dgm:prSet presAssocID="{6CCFD9A7-628F-4C6A-81D3-4C1CA84EE133}" presName="txShp" presStyleLbl="node1" presStyleIdx="5" presStyleCnt="6" custScaleX="114487" custScaleY="268392" custLinFactNeighborX="11210" custLinFactNeighborY="1535">
        <dgm:presLayoutVars>
          <dgm:bulletEnabled val="1"/>
        </dgm:presLayoutVars>
      </dgm:prSet>
      <dgm:spPr/>
    </dgm:pt>
  </dgm:ptLst>
  <dgm:cxnLst>
    <dgm:cxn modelId="{3BCE1D04-2427-473D-82C9-2423B95611A4}" srcId="{40B5DCFE-3890-48CA-A400-6F577CBDB695}" destId="{9A60D4A7-DEB5-468F-AB73-B087CBCFFE58}" srcOrd="2" destOrd="0" parTransId="{FBBD3064-4E3B-427D-8D1D-4EB6A5F9DFEA}" sibTransId="{F0A22678-863B-4EF7-A0DC-46CDB56F8968}"/>
    <dgm:cxn modelId="{E75E9B12-4C27-4349-932D-59B7487BD0EA}" srcId="{40B5DCFE-3890-48CA-A400-6F577CBDB695}" destId="{8CC2D57B-BE50-46ED-9C3A-7A4E266F57B1}" srcOrd="1" destOrd="0" parTransId="{2B17D696-4F48-44D4-AC19-D4854A2855B9}" sibTransId="{9F30F304-6033-4DB2-94B8-816CA349FEE3}"/>
    <dgm:cxn modelId="{C2048323-BFDE-444E-AF3D-1355BD0323A8}" srcId="{40B5DCFE-3890-48CA-A400-6F577CBDB695}" destId="{6CCFD9A7-628F-4C6A-81D3-4C1CA84EE133}" srcOrd="5" destOrd="0" parTransId="{4B148A7C-A5B4-4733-9B66-EC9ED3733695}" sibTransId="{C73AA41B-216D-4655-A6BC-16174780D4D4}"/>
    <dgm:cxn modelId="{489DCE35-046D-4CD0-A9EF-CEFB9FD81F8E}" srcId="{40B5DCFE-3890-48CA-A400-6F577CBDB695}" destId="{45CDE987-0CAC-44D4-91FD-A420C69871A0}" srcOrd="3" destOrd="0" parTransId="{BF40FA5B-DA9A-41D6-AEE3-99AE5A1E6364}" sibTransId="{571AC969-A4DC-4528-8777-7AD8C092CD7A}"/>
    <dgm:cxn modelId="{368E315D-3CFD-4B57-A4D7-0E9541095DB2}" type="presOf" srcId="{40B5DCFE-3890-48CA-A400-6F577CBDB695}" destId="{5C7E69AA-4BFD-43D1-BC27-4631FD7356C9}" srcOrd="0" destOrd="0" presId="urn:microsoft.com/office/officeart/2005/8/layout/vList3"/>
    <dgm:cxn modelId="{A04D444D-1A02-4848-AF0A-83C65D9A550D}" type="presOf" srcId="{45CDE987-0CAC-44D4-91FD-A420C69871A0}" destId="{A912BBE1-CC19-482E-9A4F-480C38457D5E}" srcOrd="0" destOrd="0" presId="urn:microsoft.com/office/officeart/2005/8/layout/vList3"/>
    <dgm:cxn modelId="{593DCF56-371B-4F29-89BC-F1EA5BEAB890}" type="presOf" srcId="{968C1446-0345-4AA0-AF12-10109776AAF2}" destId="{D4D75B9D-0E1B-46A1-BCCA-8365996D9C9A}" srcOrd="0" destOrd="0" presId="urn:microsoft.com/office/officeart/2005/8/layout/vList3"/>
    <dgm:cxn modelId="{0CB8E277-3641-44AF-AE43-F2F20FBF0C17}" type="presOf" srcId="{9A60D4A7-DEB5-468F-AB73-B087CBCFFE58}" destId="{28D3887C-5817-406C-BD92-30EA32BF44F5}" srcOrd="0" destOrd="0" presId="urn:microsoft.com/office/officeart/2005/8/layout/vList3"/>
    <dgm:cxn modelId="{2BD6B17C-0490-42DC-BBD7-554FBED372E8}" type="presOf" srcId="{6CCFD9A7-628F-4C6A-81D3-4C1CA84EE133}" destId="{4E315063-1D8D-4193-BF9F-A1D0556AFDD4}" srcOrd="0" destOrd="0" presId="urn:microsoft.com/office/officeart/2005/8/layout/vList3"/>
    <dgm:cxn modelId="{B15D62B0-9D3A-4B46-B72D-326E0C81925F}" type="presOf" srcId="{8CC2D57B-BE50-46ED-9C3A-7A4E266F57B1}" destId="{ADF297B0-F3C6-41A1-BBCF-A45495F402B3}" srcOrd="0" destOrd="0" presId="urn:microsoft.com/office/officeart/2005/8/layout/vList3"/>
    <dgm:cxn modelId="{9F20ADB4-52BD-43E5-859D-DCDD83799ACA}" srcId="{40B5DCFE-3890-48CA-A400-6F577CBDB695}" destId="{968C1446-0345-4AA0-AF12-10109776AAF2}" srcOrd="4" destOrd="0" parTransId="{1C033F96-E045-4867-BCB8-3E1E741C214E}" sibTransId="{DB0E0AA7-AEC1-4CF5-8E0C-C6E414E44C06}"/>
    <dgm:cxn modelId="{AFE6DDB4-5ACD-4403-81E8-4C930F4286A7}" srcId="{40B5DCFE-3890-48CA-A400-6F577CBDB695}" destId="{0033D028-6650-430A-86AE-5E153E3A065E}" srcOrd="0" destOrd="0" parTransId="{01A69746-2878-4FC0-9CA8-351DA687D055}" sibTransId="{F16941CD-56C3-44FD-9F8E-7A84E12CF528}"/>
    <dgm:cxn modelId="{291DF3F8-ACF0-43D9-953C-06CB3AD82840}" type="presOf" srcId="{0033D028-6650-430A-86AE-5E153E3A065E}" destId="{DD81CB94-A39D-4355-9E8C-5E2CA62E79E8}" srcOrd="0" destOrd="0" presId="urn:microsoft.com/office/officeart/2005/8/layout/vList3"/>
    <dgm:cxn modelId="{B0D7770C-1E5B-4ADA-A479-59B592F928D2}" type="presParOf" srcId="{5C7E69AA-4BFD-43D1-BC27-4631FD7356C9}" destId="{A5810750-CF81-4569-9B5E-F496634C2348}" srcOrd="0" destOrd="0" presId="urn:microsoft.com/office/officeart/2005/8/layout/vList3"/>
    <dgm:cxn modelId="{238CD434-A159-4717-BB5F-1C35DD7668BC}" type="presParOf" srcId="{A5810750-CF81-4569-9B5E-F496634C2348}" destId="{0711DCEA-0670-4ABD-AAE7-7B48148AB8A4}" srcOrd="0" destOrd="0" presId="urn:microsoft.com/office/officeart/2005/8/layout/vList3"/>
    <dgm:cxn modelId="{50E2E26A-CA35-48DE-AD35-43218272CBA1}" type="presParOf" srcId="{A5810750-CF81-4569-9B5E-F496634C2348}" destId="{DD81CB94-A39D-4355-9E8C-5E2CA62E79E8}" srcOrd="1" destOrd="0" presId="urn:microsoft.com/office/officeart/2005/8/layout/vList3"/>
    <dgm:cxn modelId="{14A0F113-B7FA-4441-AD1D-9CB02F0A9FA1}" type="presParOf" srcId="{5C7E69AA-4BFD-43D1-BC27-4631FD7356C9}" destId="{72EFE81A-FE0A-4FA4-8B2A-0DB9E2B27F3C}" srcOrd="1" destOrd="0" presId="urn:microsoft.com/office/officeart/2005/8/layout/vList3"/>
    <dgm:cxn modelId="{47FF35C2-1059-4CC4-90E4-488BDA7A3294}" type="presParOf" srcId="{5C7E69AA-4BFD-43D1-BC27-4631FD7356C9}" destId="{A4AA5FEA-8706-4B4A-AD77-DA30150AEAE4}" srcOrd="2" destOrd="0" presId="urn:microsoft.com/office/officeart/2005/8/layout/vList3"/>
    <dgm:cxn modelId="{80BB1409-EFF6-4B20-9F6C-9BB490332468}" type="presParOf" srcId="{A4AA5FEA-8706-4B4A-AD77-DA30150AEAE4}" destId="{927FFEF3-7242-4488-83EA-042D99C74C44}" srcOrd="0" destOrd="0" presId="urn:microsoft.com/office/officeart/2005/8/layout/vList3"/>
    <dgm:cxn modelId="{4C7E20D3-D427-455D-BCF6-669CCEBBCBB6}" type="presParOf" srcId="{A4AA5FEA-8706-4B4A-AD77-DA30150AEAE4}" destId="{ADF297B0-F3C6-41A1-BBCF-A45495F402B3}" srcOrd="1" destOrd="0" presId="urn:microsoft.com/office/officeart/2005/8/layout/vList3"/>
    <dgm:cxn modelId="{7884F436-79CD-471E-89B6-A5744511993F}" type="presParOf" srcId="{5C7E69AA-4BFD-43D1-BC27-4631FD7356C9}" destId="{FFECFF11-BB1F-47E4-A521-59E028A6F71C}" srcOrd="3" destOrd="0" presId="urn:microsoft.com/office/officeart/2005/8/layout/vList3"/>
    <dgm:cxn modelId="{3DAF4C9B-D069-4FB8-8A98-615A3C71BE3C}" type="presParOf" srcId="{5C7E69AA-4BFD-43D1-BC27-4631FD7356C9}" destId="{B938C93E-047D-4964-8502-5555EF7E2A43}" srcOrd="4" destOrd="0" presId="urn:microsoft.com/office/officeart/2005/8/layout/vList3"/>
    <dgm:cxn modelId="{93455ECF-3D9B-457F-992A-B76AA0E1647A}" type="presParOf" srcId="{B938C93E-047D-4964-8502-5555EF7E2A43}" destId="{30E40970-BBEA-4D0A-A495-FC81F01F8687}" srcOrd="0" destOrd="0" presId="urn:microsoft.com/office/officeart/2005/8/layout/vList3"/>
    <dgm:cxn modelId="{8D476C0C-CEF6-4C34-94BC-53C08514A6E1}" type="presParOf" srcId="{B938C93E-047D-4964-8502-5555EF7E2A43}" destId="{28D3887C-5817-406C-BD92-30EA32BF44F5}" srcOrd="1" destOrd="0" presId="urn:microsoft.com/office/officeart/2005/8/layout/vList3"/>
    <dgm:cxn modelId="{A94CE98A-13A8-45EA-95EF-106665CA9140}" type="presParOf" srcId="{5C7E69AA-4BFD-43D1-BC27-4631FD7356C9}" destId="{1C0674E0-21ED-491A-B553-79127B44772C}" srcOrd="5" destOrd="0" presId="urn:microsoft.com/office/officeart/2005/8/layout/vList3"/>
    <dgm:cxn modelId="{FB994CF0-B196-4C95-945B-F67E95E1BD3F}" type="presParOf" srcId="{5C7E69AA-4BFD-43D1-BC27-4631FD7356C9}" destId="{89527B57-4B21-4568-9808-9F170702599C}" srcOrd="6" destOrd="0" presId="urn:microsoft.com/office/officeart/2005/8/layout/vList3"/>
    <dgm:cxn modelId="{F0928D08-3FAD-4199-AECF-674983C83708}" type="presParOf" srcId="{89527B57-4B21-4568-9808-9F170702599C}" destId="{2DF7CED4-F98C-431E-BD34-49C29880D611}" srcOrd="0" destOrd="0" presId="urn:microsoft.com/office/officeart/2005/8/layout/vList3"/>
    <dgm:cxn modelId="{8CDACFDF-A1D0-401F-9711-38646053E0C0}" type="presParOf" srcId="{89527B57-4B21-4568-9808-9F170702599C}" destId="{A912BBE1-CC19-482E-9A4F-480C38457D5E}" srcOrd="1" destOrd="0" presId="urn:microsoft.com/office/officeart/2005/8/layout/vList3"/>
    <dgm:cxn modelId="{616D93B1-25CE-4504-B7AF-E2D3EC257F5B}" type="presParOf" srcId="{5C7E69AA-4BFD-43D1-BC27-4631FD7356C9}" destId="{A6EF27A4-4608-444C-BD8D-6ACC80A98CC8}" srcOrd="7" destOrd="0" presId="urn:microsoft.com/office/officeart/2005/8/layout/vList3"/>
    <dgm:cxn modelId="{63BA4985-B809-4E67-99F7-1A3E541AD2F0}" type="presParOf" srcId="{5C7E69AA-4BFD-43D1-BC27-4631FD7356C9}" destId="{59602261-C889-42D0-AA90-774B0260153C}" srcOrd="8" destOrd="0" presId="urn:microsoft.com/office/officeart/2005/8/layout/vList3"/>
    <dgm:cxn modelId="{5A982BB3-7042-40BF-89DE-41AF91E8459F}" type="presParOf" srcId="{59602261-C889-42D0-AA90-774B0260153C}" destId="{D921B889-F7E0-4CD4-980A-3ADCC969E821}" srcOrd="0" destOrd="0" presId="urn:microsoft.com/office/officeart/2005/8/layout/vList3"/>
    <dgm:cxn modelId="{9B173CAC-E450-45EF-95F6-041CD285F0B6}" type="presParOf" srcId="{59602261-C889-42D0-AA90-774B0260153C}" destId="{D4D75B9D-0E1B-46A1-BCCA-8365996D9C9A}" srcOrd="1" destOrd="0" presId="urn:microsoft.com/office/officeart/2005/8/layout/vList3"/>
    <dgm:cxn modelId="{FFE967DC-AD17-4A99-B659-D2CA21517F5D}" type="presParOf" srcId="{5C7E69AA-4BFD-43D1-BC27-4631FD7356C9}" destId="{6B4202D2-DEBE-4D77-A049-D4C1CB8C9105}" srcOrd="9" destOrd="0" presId="urn:microsoft.com/office/officeart/2005/8/layout/vList3"/>
    <dgm:cxn modelId="{F90FE65E-40AF-48FC-B585-375EDF14405D}" type="presParOf" srcId="{5C7E69AA-4BFD-43D1-BC27-4631FD7356C9}" destId="{17AB4358-CE8A-4F73-9C29-AFB577C44A59}" srcOrd="10" destOrd="0" presId="urn:microsoft.com/office/officeart/2005/8/layout/vList3"/>
    <dgm:cxn modelId="{69D502CC-02F9-4CCC-91EE-DC256A1C80B7}" type="presParOf" srcId="{17AB4358-CE8A-4F73-9C29-AFB577C44A59}" destId="{66E76145-D857-4C0C-89F7-3012D057A766}" srcOrd="0" destOrd="0" presId="urn:microsoft.com/office/officeart/2005/8/layout/vList3"/>
    <dgm:cxn modelId="{5C7CEA26-83D6-4928-B601-0481695EF720}" type="presParOf" srcId="{17AB4358-CE8A-4F73-9C29-AFB577C44A59}" destId="{4E315063-1D8D-4193-BF9F-A1D0556AFD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CB94-A39D-4355-9E8C-5E2CA62E79E8}">
      <dsp:nvSpPr>
        <dsp:cNvPr id="0" name=""/>
        <dsp:cNvSpPr/>
      </dsp:nvSpPr>
      <dsp:spPr>
        <a:xfrm rot="10800000">
          <a:off x="2673722" y="97942"/>
          <a:ext cx="10499467" cy="57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37" tIns="91440" rIns="170688" bIns="91440" numCol="1" spcCol="1270" anchor="ctr" anchorCtr="0">
          <a:noAutofit/>
        </a:bodyPr>
        <a:lstStyle/>
        <a:p>
          <a:pPr marL="0" lvl="0" indent="714375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Переконатися, що усі студенти академічної групи володіють інформацією про свої академічні успіхи та впевнено рухаються до сесії</a:t>
          </a:r>
        </a:p>
      </dsp:txBody>
      <dsp:txXfrm rot="10800000">
        <a:off x="2818016" y="97942"/>
        <a:ext cx="10355173" cy="577177"/>
      </dsp:txXfrm>
    </dsp:sp>
    <dsp:sp modelId="{0711DCEA-0670-4ABD-AAE7-7B48148AB8A4}">
      <dsp:nvSpPr>
        <dsp:cNvPr id="0" name=""/>
        <dsp:cNvSpPr/>
      </dsp:nvSpPr>
      <dsp:spPr>
        <a:xfrm>
          <a:off x="1930217" y="1093"/>
          <a:ext cx="759482" cy="75948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297B0-F3C6-41A1-BBCF-A45495F402B3}">
      <dsp:nvSpPr>
        <dsp:cNvPr id="0" name=""/>
        <dsp:cNvSpPr/>
      </dsp:nvSpPr>
      <dsp:spPr>
        <a:xfrm rot="10800000">
          <a:off x="2673722" y="877043"/>
          <a:ext cx="10499467" cy="8602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37" tIns="91440" rIns="170688" bIns="91440" numCol="1" spcCol="1270" anchor="ctr" anchorCtr="0">
          <a:noAutofit/>
        </a:bodyPr>
        <a:lstStyle/>
        <a:p>
          <a:pPr marL="0" lvl="0" indent="720725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Ознайомитися з графіком проведення екзаменів та підготуватися до кожного з них оптимального розподіливши час на підготовку</a:t>
          </a:r>
        </a:p>
      </dsp:txBody>
      <dsp:txXfrm rot="10800000">
        <a:off x="2888783" y="877043"/>
        <a:ext cx="10284406" cy="860246"/>
      </dsp:txXfrm>
    </dsp:sp>
    <dsp:sp modelId="{927FFEF3-7242-4488-83EA-042D99C74C44}">
      <dsp:nvSpPr>
        <dsp:cNvPr id="0" name=""/>
        <dsp:cNvSpPr/>
      </dsp:nvSpPr>
      <dsp:spPr>
        <a:xfrm>
          <a:off x="1930217" y="921729"/>
          <a:ext cx="759482" cy="75948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3887C-5817-406C-BD92-30EA32BF44F5}">
      <dsp:nvSpPr>
        <dsp:cNvPr id="0" name=""/>
        <dsp:cNvSpPr/>
      </dsp:nvSpPr>
      <dsp:spPr>
        <a:xfrm rot="10800000">
          <a:off x="2673722" y="1848060"/>
          <a:ext cx="10499467" cy="8602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37" tIns="91440" rIns="170688" bIns="91440" numCol="1" spcCol="1270" anchor="ctr" anchorCtr="0">
          <a:noAutofit/>
        </a:bodyPr>
        <a:lstStyle/>
        <a:p>
          <a:pPr marL="0" lvl="0" indent="714375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Організовано завершити вивчення кожного навчального курсу і отримати допуск до екзамену</a:t>
          </a:r>
          <a:endParaRPr lang="uk-UA" sz="2400" b="1" i="1" dirty="0">
            <a:solidFill>
              <a:srgbClr val="002060"/>
            </a:solidFill>
          </a:endParaRPr>
        </a:p>
      </dsp:txBody>
      <dsp:txXfrm rot="10800000">
        <a:off x="2888783" y="1848060"/>
        <a:ext cx="10284406" cy="860246"/>
      </dsp:txXfrm>
    </dsp:sp>
    <dsp:sp modelId="{30E40970-BBEA-4D0A-A495-FC81F01F8687}">
      <dsp:nvSpPr>
        <dsp:cNvPr id="0" name=""/>
        <dsp:cNvSpPr/>
      </dsp:nvSpPr>
      <dsp:spPr>
        <a:xfrm>
          <a:off x="1930217" y="1892746"/>
          <a:ext cx="759482" cy="75948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2BBE1-CC19-482E-9A4F-480C38457D5E}">
      <dsp:nvSpPr>
        <dsp:cNvPr id="0" name=""/>
        <dsp:cNvSpPr/>
      </dsp:nvSpPr>
      <dsp:spPr>
        <a:xfrm rot="10800000">
          <a:off x="2673722" y="2819078"/>
          <a:ext cx="10499467" cy="840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37" tIns="91440" rIns="170688" bIns="91440" numCol="1" spcCol="1270" anchor="ctr" anchorCtr="0">
          <a:noAutofit/>
        </a:bodyPr>
        <a:lstStyle/>
        <a:p>
          <a:pPr marL="0" marR="0" lvl="0" indent="720725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kern="1200" dirty="0" err="1">
              <a:solidFill>
                <a:srgbClr val="002060"/>
              </a:solidFill>
            </a:rPr>
            <a:t>Дооформити</a:t>
          </a:r>
          <a:r>
            <a:rPr lang="uk-UA" sz="2400" b="1" i="1" kern="1200" dirty="0">
              <a:solidFill>
                <a:srgbClr val="002060"/>
              </a:solidFill>
            </a:rPr>
            <a:t> журнал академічної групи та віддати його у деканат/дирекцію перед канікулами. Залікові </a:t>
          </a:r>
          <a:r>
            <a:rPr lang="uk-UA" sz="2400" b="1" i="1" kern="1200">
              <a:solidFill>
                <a:srgbClr val="002060"/>
              </a:solidFill>
            </a:rPr>
            <a:t>книжки також.</a:t>
          </a:r>
          <a:endParaRPr lang="uk-UA" sz="2400" b="1" i="1" kern="1200" dirty="0">
            <a:solidFill>
              <a:srgbClr val="002060"/>
            </a:solidFill>
          </a:endParaRPr>
        </a:p>
      </dsp:txBody>
      <dsp:txXfrm rot="10800000">
        <a:off x="2883740" y="2819078"/>
        <a:ext cx="10289449" cy="840074"/>
      </dsp:txXfrm>
    </dsp:sp>
    <dsp:sp modelId="{2DF7CED4-F98C-431E-BD34-49C29880D611}">
      <dsp:nvSpPr>
        <dsp:cNvPr id="0" name=""/>
        <dsp:cNvSpPr/>
      </dsp:nvSpPr>
      <dsp:spPr>
        <a:xfrm>
          <a:off x="1930217" y="2853678"/>
          <a:ext cx="759482" cy="75948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5B9D-0E1B-46A1-BCCA-8365996D9C9A}">
      <dsp:nvSpPr>
        <dsp:cNvPr id="0" name=""/>
        <dsp:cNvSpPr/>
      </dsp:nvSpPr>
      <dsp:spPr>
        <a:xfrm rot="10800000">
          <a:off x="2673722" y="3769923"/>
          <a:ext cx="10499467" cy="8602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37" tIns="91440" rIns="170688" bIns="91440" numCol="1" spcCol="1270" anchor="ctr" anchorCtr="0">
          <a:noAutofit/>
        </a:bodyPr>
        <a:lstStyle/>
        <a:p>
          <a:pPr marL="0" lvl="0" indent="720725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</a:rPr>
            <a:t>Запросити на навчання в університеті у 2023 році своїх друзів та знайомих!</a:t>
          </a:r>
        </a:p>
      </dsp:txBody>
      <dsp:txXfrm rot="10800000">
        <a:off x="2888783" y="3769923"/>
        <a:ext cx="10284406" cy="860246"/>
      </dsp:txXfrm>
    </dsp:sp>
    <dsp:sp modelId="{D921B889-F7E0-4CD4-980A-3ADCC969E821}">
      <dsp:nvSpPr>
        <dsp:cNvPr id="0" name=""/>
        <dsp:cNvSpPr/>
      </dsp:nvSpPr>
      <dsp:spPr>
        <a:xfrm>
          <a:off x="1930217" y="3814609"/>
          <a:ext cx="759482" cy="75948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15063-1D8D-4193-BF9F-A1D0556AFDD4}">
      <dsp:nvSpPr>
        <dsp:cNvPr id="0" name=""/>
        <dsp:cNvSpPr/>
      </dsp:nvSpPr>
      <dsp:spPr>
        <a:xfrm rot="10800000">
          <a:off x="2673722" y="4736338"/>
          <a:ext cx="10499467" cy="9959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37" tIns="91440" rIns="170688" bIns="91440" numCol="1" spcCol="1270" anchor="ctr" anchorCtr="0">
          <a:noAutofit/>
        </a:bodyPr>
        <a:lstStyle/>
        <a:p>
          <a:pPr marL="0" lvl="0" indent="720725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</a:rPr>
            <a:t>Долучитися до анкетування студентів 1 курсу. Зворотній зв’язок допомагає робити освітній процес цікавим і сучасним.</a:t>
          </a:r>
        </a:p>
      </dsp:txBody>
      <dsp:txXfrm rot="10800000">
        <a:off x="2922711" y="4736338"/>
        <a:ext cx="10250478" cy="995955"/>
      </dsp:txXfrm>
    </dsp:sp>
    <dsp:sp modelId="{66E76145-D857-4C0C-89F7-3012D057A766}">
      <dsp:nvSpPr>
        <dsp:cNvPr id="0" name=""/>
        <dsp:cNvSpPr/>
      </dsp:nvSpPr>
      <dsp:spPr>
        <a:xfrm>
          <a:off x="1930217" y="4853481"/>
          <a:ext cx="759482" cy="75948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13.04.2023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04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8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18585">
              <a:defRPr/>
            </a:pPr>
            <a:fld id="{79230CFA-805A-4FD3-B3A0-DAAA5993DA1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8585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2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2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3016">
              <a:defRPr/>
            </a:pPr>
            <a:fld id="{79230CFA-805A-4FD3-B3A0-DAAA5993DA1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23016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94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3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23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0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0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1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8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8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0989022" y="235732"/>
            <a:ext cx="98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8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8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989022" y="2357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8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НУБіП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sz="1400" b="1" noProof="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України</a:t>
            </a:r>
            <a:endParaRPr lang="ru-RU" sz="1400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1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1422401" y="2006084"/>
            <a:ext cx="9806894" cy="161625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у 2022-2023 </a:t>
            </a:r>
            <a:r>
              <a:rPr lang="ru-RU" dirty="0" err="1"/>
              <a:t>н.р</a:t>
            </a:r>
            <a:r>
              <a:rPr lang="ru-RU" dirty="0"/>
              <a:t>.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 txBox="1">
            <a:spLocks/>
          </p:cNvSpPr>
          <p:nvPr/>
        </p:nvSpPr>
        <p:spPr>
          <a:xfrm>
            <a:off x="3976778" y="4477760"/>
            <a:ext cx="7865252" cy="125757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Начальник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навчального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відділу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РУДИК Ярослав Михайлович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225425"/>
            <a:ext cx="1409760" cy="13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1362016" y="2747956"/>
            <a:ext cx="9806894" cy="681044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i="1" dirty="0" err="1"/>
              <a:t>Дякую</a:t>
            </a:r>
            <a:r>
              <a:rPr lang="ru-RU" sz="4800" i="1" dirty="0"/>
              <a:t> за </a:t>
            </a:r>
            <a:r>
              <a:rPr lang="ru-RU" sz="4800" i="1" dirty="0" err="1"/>
              <a:t>увагу</a:t>
            </a:r>
            <a:r>
              <a:rPr lang="ru-RU" sz="4800" i="1" dirty="0"/>
              <a:t>!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225426"/>
            <a:ext cx="1597971" cy="1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71951" y="89400"/>
            <a:ext cx="7141657" cy="10112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600" dirty="0"/>
              <a:t>Графік освітнього процесу</a:t>
            </a:r>
            <a:br>
              <a:rPr lang="uk-UA" dirty="0"/>
            </a:br>
            <a:r>
              <a:rPr lang="uk-UA" sz="2400" i="1" dirty="0"/>
              <a:t>на ІІ семестр 2022-2023 </a:t>
            </a:r>
            <a:r>
              <a:rPr lang="uk-UA" sz="2400" i="1" dirty="0" err="1"/>
              <a:t>н.р</a:t>
            </a:r>
            <a:r>
              <a:rPr lang="uk-UA" sz="2400" i="1" dirty="0"/>
              <a:t>. </a:t>
            </a:r>
            <a:r>
              <a:rPr lang="uk-UA" sz="2200" b="0" i="1" dirty="0"/>
              <a:t>(денна форма навчання) </a:t>
            </a:r>
            <a:endParaRPr lang="en-US" sz="3100" b="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2592" y="1225556"/>
          <a:ext cx="11826815" cy="5001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543">
                  <a:extLst>
                    <a:ext uri="{9D8B030D-6E8A-4147-A177-3AD203B41FA5}">
                      <a16:colId xmlns:a16="http://schemas.microsoft.com/office/drawing/2014/main" val="2176227875"/>
                    </a:ext>
                  </a:extLst>
                </a:gridCol>
                <a:gridCol w="2084071">
                  <a:extLst>
                    <a:ext uri="{9D8B030D-6E8A-4147-A177-3AD203B41FA5}">
                      <a16:colId xmlns:a16="http://schemas.microsoft.com/office/drawing/2014/main" val="2497263401"/>
                    </a:ext>
                  </a:extLst>
                </a:gridCol>
                <a:gridCol w="2361623">
                  <a:extLst>
                    <a:ext uri="{9D8B030D-6E8A-4147-A177-3AD203B41FA5}">
                      <a16:colId xmlns:a16="http://schemas.microsoft.com/office/drawing/2014/main" val="1766027235"/>
                    </a:ext>
                  </a:extLst>
                </a:gridCol>
                <a:gridCol w="3370578">
                  <a:extLst>
                    <a:ext uri="{9D8B030D-6E8A-4147-A177-3AD203B41FA5}">
                      <a16:colId xmlns:a16="http://schemas.microsoft.com/office/drawing/2014/main" val="1292243533"/>
                    </a:ext>
                  </a:extLst>
                </a:gridCol>
              </a:tblGrid>
              <a:tr h="4979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14067"/>
                          </a:solidFill>
                          <a:effectLst/>
                        </a:rPr>
                        <a:t>Курс навчання, освітній ступінь</a:t>
                      </a:r>
                      <a:endParaRPr lang="en-US" sz="2000" dirty="0">
                        <a:solidFill>
                          <a:srgbClr val="014067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14067"/>
                          </a:solidFill>
                          <a:effectLst/>
                        </a:rPr>
                        <a:t>(тривалість семестру)</a:t>
                      </a:r>
                      <a:endParaRPr lang="en-US" sz="2000" dirty="0">
                        <a:solidFill>
                          <a:srgbClr val="01406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60" marR="32260" marT="6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14067"/>
                          </a:solidFill>
                          <a:effectLst/>
                        </a:rPr>
                        <a:t>Період </a:t>
                      </a:r>
                      <a:endParaRPr lang="en-US" sz="2000" dirty="0">
                        <a:solidFill>
                          <a:srgbClr val="014067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14067"/>
                          </a:solidFill>
                          <a:effectLst/>
                        </a:rPr>
                        <a:t>очного навчання</a:t>
                      </a:r>
                      <a:endParaRPr lang="en-US" sz="2000" dirty="0">
                        <a:solidFill>
                          <a:srgbClr val="01406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60" marR="32260" marT="6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14067"/>
                          </a:solidFill>
                          <a:effectLst/>
                        </a:rPr>
                        <a:t>Період дистанційного навчання </a:t>
                      </a:r>
                      <a:endParaRPr lang="en-US" sz="2000" dirty="0">
                        <a:solidFill>
                          <a:srgbClr val="01406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60" marR="32260" marT="6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14067"/>
                          </a:solidFill>
                          <a:effectLst/>
                        </a:rPr>
                        <a:t>Літня екзаменаційна сесія</a:t>
                      </a:r>
                      <a:endParaRPr lang="en-US" sz="2000" dirty="0">
                        <a:solidFill>
                          <a:srgbClr val="014067"/>
                        </a:solidFill>
                        <a:effectLst/>
                      </a:endParaRPr>
                    </a:p>
                  </a:txBody>
                  <a:tcPr marL="32260" marR="32260" marT="6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97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курс бакалаври </a:t>
                      </a:r>
                    </a:p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курс магістри ветеринарного спрямування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 тижнів)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р.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 ) (очно)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600396"/>
                  </a:ext>
                </a:extLst>
              </a:tr>
              <a:tr h="135375">
                <a:tc>
                  <a:txBody>
                    <a:bodyPr/>
                    <a:lstStyle/>
                    <a:p>
                      <a:r>
                        <a:rPr lang="ru-RU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бакалаври 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 тижнів)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р.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 ) (очно)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71423"/>
                  </a:ext>
                </a:extLst>
              </a:tr>
              <a:tr h="135375">
                <a:tc>
                  <a:txBody>
                    <a:bodyPr/>
                    <a:lstStyle/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курс бакалаври</a:t>
                      </a: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р.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 ) (очно/дистанційно)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541737"/>
                  </a:ext>
                </a:extLst>
              </a:tr>
              <a:tr h="135375">
                <a:tc>
                  <a:txBody>
                    <a:bodyPr/>
                    <a:lstStyle/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курс бакалаври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i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i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квітень-травень 2023 р.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згідно графіка ОПП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тижні )  (очно)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482315"/>
                  </a:ext>
                </a:extLst>
              </a:tr>
              <a:tr h="135375">
                <a:tc>
                  <a:txBody>
                    <a:bodyPr/>
                    <a:lstStyle/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рік магістри 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рік навчання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курс магістри ветеринарного спрямування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 тижнів)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р.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 ) (очно/дистанційно)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95365"/>
                  </a:ext>
                </a:extLst>
              </a:tr>
              <a:tr h="135375">
                <a:tc>
                  <a:txBody>
                    <a:bodyPr/>
                    <a:lstStyle/>
                    <a:p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2, 4</a:t>
                      </a:r>
                      <a:r>
                        <a:rPr lang="uk-UA" sz="1600" b="1" kern="1200" spc="-40" baseline="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курси </a:t>
                      </a:r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магістри ветеринарного спрямування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р.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 ) (очно/дистанційно)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352826"/>
                  </a:ext>
                </a:extLst>
              </a:tr>
              <a:tr h="135375">
                <a:tc>
                  <a:txBody>
                    <a:bodyPr/>
                    <a:lstStyle/>
                    <a:p>
                      <a:r>
                        <a:rPr lang="ru-RU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3, 5</a:t>
                      </a:r>
                      <a:r>
                        <a:rPr lang="uk-UA" sz="1600" b="1" kern="1200" spc="-40" dirty="0">
                          <a:solidFill>
                            <a:srgbClr val="0140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курси магістри ветеринарного спрямування</a:t>
                      </a:r>
                      <a:endParaRPr lang="ru-UA" sz="1600" b="1" kern="1200" spc="-40" dirty="0">
                        <a:solidFill>
                          <a:srgbClr val="01406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</a:pP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.2023 р.</a:t>
                      </a:r>
                      <a:endParaRPr lang="ru-UA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</a:t>
                      </a:r>
                      <a:r>
                        <a:rPr lang="uk-UA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тижні ) (очно/дистанційно)</a:t>
                      </a:r>
                      <a:endParaRPr lang="ru-UA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55" marR="4635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047973"/>
                  </a:ext>
                </a:extLst>
              </a:tr>
            </a:tbl>
          </a:graphicData>
        </a:graphic>
      </p:graphicFrame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0636CFB4-23CD-90B4-30CD-9A853884DF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E063C-75EA-9A1E-8227-04EF2CE51A85}"/>
              </a:ext>
            </a:extLst>
          </p:cNvPr>
          <p:cNvSpPr txBox="1"/>
          <p:nvPr/>
        </p:nvSpPr>
        <p:spPr>
          <a:xfrm>
            <a:off x="147468" y="6352143"/>
            <a:ext cx="1136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* - у графіку можливі зміни залежно від виробничих потреб та умов воєнного стану</a:t>
            </a:r>
            <a:endParaRPr kumimoji="0" lang="uk-UA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56EB-7271-B4F1-6B5F-A54724246C80}"/>
              </a:ext>
            </a:extLst>
          </p:cNvPr>
          <p:cNvSpPr txBox="1"/>
          <p:nvPr/>
        </p:nvSpPr>
        <p:spPr>
          <a:xfrm>
            <a:off x="8350370" y="791660"/>
            <a:ext cx="3659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800" b="1" i="1" dirty="0">
                <a:solidFill>
                  <a:srgbClr val="002060"/>
                </a:solidFill>
              </a:rPr>
              <a:t>Наказ від 23.03.2023 р. № 242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8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48" y="120771"/>
            <a:ext cx="7932388" cy="77863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ru-RU" sz="3200" dirty="0" err="1"/>
              <a:t>Розклади</a:t>
            </a:r>
            <a:r>
              <a:rPr lang="ru-RU" sz="3200" dirty="0"/>
              <a:t> </a:t>
            </a:r>
            <a:r>
              <a:rPr lang="ru-RU" sz="3200" dirty="0" err="1"/>
              <a:t>графіків</a:t>
            </a:r>
            <a:r>
              <a:rPr lang="ru-RU" sz="3200" dirty="0"/>
              <a:t> </a:t>
            </a:r>
            <a:r>
              <a:rPr lang="ru-RU" sz="3200" dirty="0" err="1"/>
              <a:t>екзаменів</a:t>
            </a:r>
            <a:r>
              <a:rPr lang="ru-RU" sz="3200" dirty="0"/>
              <a:t> на </a:t>
            </a:r>
            <a:r>
              <a:rPr lang="ru-RU" sz="3200" dirty="0" err="1"/>
              <a:t>сторінках</a:t>
            </a:r>
            <a:br>
              <a:rPr lang="ru-RU" sz="3200" dirty="0"/>
            </a:br>
            <a:r>
              <a:rPr lang="ru-RU" sz="2400" b="0" i="1" dirty="0" err="1"/>
              <a:t>факультетів</a:t>
            </a:r>
            <a:r>
              <a:rPr lang="ru-RU" sz="2400" b="0" i="1" dirty="0"/>
              <a:t> та </a:t>
            </a:r>
            <a:r>
              <a:rPr lang="ru-RU" sz="2400" b="0" i="1" dirty="0" err="1"/>
              <a:t>навчально-наукових</a:t>
            </a:r>
            <a:r>
              <a:rPr lang="ru-RU" sz="2400" b="0" i="1" dirty="0"/>
              <a:t> </a:t>
            </a:r>
            <a:r>
              <a:rPr lang="ru-RU" sz="2400" b="0" i="1" dirty="0" err="1"/>
              <a:t>інститутів</a:t>
            </a:r>
            <a:endParaRPr lang="ru-RU" sz="3200" b="0" i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4FF009E-CFBA-43FF-A710-F58326552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74605"/>
              </p:ext>
            </p:extLst>
          </p:nvPr>
        </p:nvGraphicFramePr>
        <p:xfrm>
          <a:off x="210948" y="1100406"/>
          <a:ext cx="5574391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37">
                  <a:extLst>
                    <a:ext uri="{9D8B030D-6E8A-4147-A177-3AD203B41FA5}">
                      <a16:colId xmlns:a16="http://schemas.microsoft.com/office/drawing/2014/main" val="4249995134"/>
                    </a:ext>
                  </a:extLst>
                </a:gridCol>
                <a:gridCol w="3367454">
                  <a:extLst>
                    <a:ext uri="{9D8B030D-6E8A-4147-A177-3AD203B41FA5}">
                      <a16:colId xmlns:a16="http://schemas.microsoft.com/office/drawing/2014/main" val="36795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ННІ / Факультет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Покликання на розклад сесії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012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Енергетики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автоматики і </a:t>
                      </a:r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енергозбереження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https://nubip.edu.ua/node/1086/17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4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Лісового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і садово-паркового </a:t>
                      </a:r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господарства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https://nubip.edu.ua/node/1067/9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02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Неперервної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освіти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і туризму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https://nubip.edu.ua/node/1069/5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06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Аграрного менеджменту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https://nubip.edu.ua/node/1599/20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27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Агробіологічний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https://nubip.edu.ua/node/4179/33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3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Ветеринарної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медицини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https://nubip.edu.ua/node/1165/22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478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Гуманітарно-педагогічний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https://nubip.edu.ua/node/1621/1</a:t>
                      </a:r>
                      <a:r>
                        <a:rPr lang="uk-UA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676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Економічний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https://nubip.edu.ua/node/1600/27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4812975"/>
                  </a:ext>
                </a:extLst>
              </a:tr>
            </a:tbl>
          </a:graphicData>
        </a:graphic>
      </p:graphicFrame>
      <p:graphicFrame>
        <p:nvGraphicFramePr>
          <p:cNvPr id="18" name="Таблица 5">
            <a:extLst>
              <a:ext uri="{FF2B5EF4-FFF2-40B4-BE49-F238E27FC236}">
                <a16:creationId xmlns:a16="http://schemas.microsoft.com/office/drawing/2014/main" id="{ABCE8FE6-A043-49D5-A498-8B6617EBD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40905"/>
              </p:ext>
            </p:extLst>
          </p:nvPr>
        </p:nvGraphicFramePr>
        <p:xfrm>
          <a:off x="6406661" y="1100406"/>
          <a:ext cx="5574391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37">
                  <a:extLst>
                    <a:ext uri="{9D8B030D-6E8A-4147-A177-3AD203B41FA5}">
                      <a16:colId xmlns:a16="http://schemas.microsoft.com/office/drawing/2014/main" val="4249995134"/>
                    </a:ext>
                  </a:extLst>
                </a:gridCol>
                <a:gridCol w="3367454">
                  <a:extLst>
                    <a:ext uri="{9D8B030D-6E8A-4147-A177-3AD203B41FA5}">
                      <a16:colId xmlns:a16="http://schemas.microsoft.com/office/drawing/2014/main" val="36795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Факультет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Покликання на розклад сесії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012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Захисту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рослин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біотехнологій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екології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https://nubip.edu.ua/node/1170/17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4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Землевпорядкування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https://nubip.edu.ua/node/1060/9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02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Інформаційних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технологій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https://nubip.edu.ua/node/2969/6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06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Конструювання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 дизайну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https://nubip.edu.ua/node/1071/18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27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Механіко-технологічний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https://nubip.edu.ua/node/13325/30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3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Тваринництва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водних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біоресурсів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https://nubip.edu.ua/node/1173/12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478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Харчових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технологій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якістю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АПК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https://nubip.edu.ua/node/94306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676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Юридичний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https://nubip.edu.ua/node/1061/14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4812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10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128855"/>
            <a:ext cx="8409662" cy="516467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ІНСТРУКЦІЯ</a:t>
            </a:r>
            <a:endParaRPr lang="ru-RU" sz="3200" b="0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677" y="602192"/>
            <a:ext cx="10428486" cy="740887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i="1" spc="0" dirty="0"/>
              <a:t>з дотримання правил поведінки в умовах воєнного стану в Україні та протиепідемічних заходів під час організації освітнього процесу в НУБіП України у 2022-2023 навчальному році</a:t>
            </a:r>
            <a:endParaRPr lang="ru-RU" i="1" spc="0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55" y="1610497"/>
            <a:ext cx="3588856" cy="501327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316" y="1610497"/>
            <a:ext cx="3584847" cy="501327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3681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6" y="86024"/>
            <a:ext cx="10471375" cy="929994"/>
          </a:xfrm>
          <a:noFill/>
        </p:spPr>
        <p:txBody>
          <a:bodyPr rtlCol="0">
            <a:noAutofit/>
          </a:bodyPr>
          <a:lstStyle/>
          <a:p>
            <a:pPr rtl="0"/>
            <a:r>
              <a:rPr lang="uk-UA" sz="3200" dirty="0"/>
              <a:t>Інструменти для забезпечення </a:t>
            </a:r>
            <a:br>
              <a:rPr lang="uk-UA" sz="3200" dirty="0"/>
            </a:br>
            <a:r>
              <a:rPr lang="uk-UA" sz="3200" dirty="0"/>
              <a:t>організації самостійної роботи студентів у НУБіП України</a:t>
            </a:r>
            <a:endParaRPr lang="uk-UA" sz="3200" b="0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7F095-D939-7E0A-0C08-0168900F9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38" t="10708" r="13750" b="5864"/>
          <a:stretch/>
        </p:blipFill>
        <p:spPr>
          <a:xfrm>
            <a:off x="5020491" y="1354572"/>
            <a:ext cx="2156283" cy="19138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90D7B-7336-6DFF-1382-ECEAEE66715F}"/>
              </a:ext>
            </a:extLst>
          </p:cNvPr>
          <p:cNvSpPr txBox="1"/>
          <p:nvPr/>
        </p:nvSpPr>
        <p:spPr>
          <a:xfrm>
            <a:off x="4744447" y="1016018"/>
            <a:ext cx="26569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2060"/>
                </a:solidFill>
              </a:rPr>
              <a:t>https://elearn.nubip.edu.ua/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19D58-9B0C-088F-08EE-B9F31A1E3586}"/>
              </a:ext>
            </a:extLst>
          </p:cNvPr>
          <p:cNvSpPr txBox="1"/>
          <p:nvPr/>
        </p:nvSpPr>
        <p:spPr>
          <a:xfrm>
            <a:off x="7949856" y="999714"/>
            <a:ext cx="3485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i="1" dirty="0">
                <a:solidFill>
                  <a:srgbClr val="002060"/>
                </a:solidFill>
              </a:rPr>
              <a:t>http://dspace.nubip.edu.ua:8080/jspui/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60936E-7C6F-76CD-C6BA-023DD7E99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111" y="1338268"/>
            <a:ext cx="2451545" cy="21113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44E85A-7DD1-181B-6E19-4725F88C7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420" y="4431058"/>
            <a:ext cx="2713961" cy="15758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990ED3-8E4D-B8C4-AF20-E10D79453A47}"/>
              </a:ext>
            </a:extLst>
          </p:cNvPr>
          <p:cNvSpPr txBox="1"/>
          <p:nvPr/>
        </p:nvSpPr>
        <p:spPr>
          <a:xfrm>
            <a:off x="3950818" y="4014409"/>
            <a:ext cx="4244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2060"/>
                </a:solidFill>
              </a:rPr>
              <a:t>Освітні інструменти </a:t>
            </a:r>
            <a:r>
              <a:rPr lang="en-US" sz="1600" i="1" dirty="0">
                <a:solidFill>
                  <a:srgbClr val="002060"/>
                </a:solidFill>
              </a:rPr>
              <a:t>Google</a:t>
            </a:r>
            <a:endParaRPr lang="uk-UA" sz="1600" i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55035-65F3-038D-0F24-A1565688DEE3}"/>
              </a:ext>
            </a:extLst>
          </p:cNvPr>
          <p:cNvSpPr txBox="1"/>
          <p:nvPr/>
        </p:nvSpPr>
        <p:spPr>
          <a:xfrm>
            <a:off x="4744447" y="3388352"/>
            <a:ext cx="2656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0000"/>
                </a:solidFill>
              </a:rPr>
              <a:t>Навчально-інформаційний портал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3E5B7-C179-7592-F242-7B76D2BC8FD6}"/>
              </a:ext>
            </a:extLst>
          </p:cNvPr>
          <p:cNvSpPr txBox="1"/>
          <p:nvPr/>
        </p:nvSpPr>
        <p:spPr>
          <a:xfrm>
            <a:off x="8364111" y="3372048"/>
            <a:ext cx="2656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0000"/>
                </a:solidFill>
              </a:rPr>
              <a:t>Електронна бібліотека НУБіП України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A5949-6EEA-FE75-625D-0653BBB234DB}"/>
              </a:ext>
            </a:extLst>
          </p:cNvPr>
          <p:cNvSpPr txBox="1"/>
          <p:nvPr/>
        </p:nvSpPr>
        <p:spPr>
          <a:xfrm>
            <a:off x="8082951" y="3906417"/>
            <a:ext cx="3064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2060"/>
                </a:solidFill>
              </a:rPr>
              <a:t>library@nubip.edu.ua</a:t>
            </a:r>
            <a:endParaRPr lang="uk-UA" sz="1600" i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76026-D1FB-3897-1D17-7E1546E90C5F}"/>
              </a:ext>
            </a:extLst>
          </p:cNvPr>
          <p:cNvSpPr txBox="1"/>
          <p:nvPr/>
        </p:nvSpPr>
        <p:spPr>
          <a:xfrm>
            <a:off x="8364111" y="6278751"/>
            <a:ext cx="2656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0000"/>
                </a:solidFill>
              </a:rPr>
              <a:t>Наукова бібліотека </a:t>
            </a:r>
            <a:br>
              <a:rPr lang="uk-UA" sz="1600" b="1" i="1" dirty="0">
                <a:solidFill>
                  <a:srgbClr val="FF0000"/>
                </a:solidFill>
              </a:rPr>
            </a:br>
            <a:r>
              <a:rPr lang="uk-UA" sz="1600" b="1" i="1" dirty="0">
                <a:solidFill>
                  <a:srgbClr val="FF0000"/>
                </a:solidFill>
              </a:rPr>
              <a:t>НУБіП України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68D3BE-4476-C597-193F-02A63C6AD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111" y="4336659"/>
            <a:ext cx="2548304" cy="1911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0800CB-3329-111B-5B6E-A56852843228}"/>
              </a:ext>
            </a:extLst>
          </p:cNvPr>
          <p:cNvSpPr txBox="1"/>
          <p:nvPr/>
        </p:nvSpPr>
        <p:spPr>
          <a:xfrm>
            <a:off x="4384905" y="6006907"/>
            <a:ext cx="3318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C00000"/>
                </a:solidFill>
              </a:rPr>
              <a:t>Корпоративна пошта</a:t>
            </a:r>
          </a:p>
          <a:p>
            <a:pPr algn="ctr"/>
            <a:r>
              <a:rPr lang="uk-UA" sz="1600" b="1" i="1" dirty="0">
                <a:solidFill>
                  <a:srgbClr val="C00000"/>
                </a:solidFill>
              </a:rPr>
              <a:t>Хмарне сховище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Google Meet	</a:t>
            </a:r>
            <a:r>
              <a:rPr lang="en-US" sz="1600" b="1" i="1" dirty="0" err="1">
                <a:solidFill>
                  <a:srgbClr val="C00000"/>
                </a:solidFill>
              </a:rPr>
              <a:t>Youtube</a:t>
            </a:r>
            <a:r>
              <a:rPr lang="en-US" sz="1600" b="1" i="1" dirty="0">
                <a:solidFill>
                  <a:srgbClr val="C00000"/>
                </a:solidFill>
              </a:rPr>
              <a:t>-</a:t>
            </a:r>
            <a:r>
              <a:rPr lang="uk-UA" sz="1600" b="1" i="1" dirty="0">
                <a:solidFill>
                  <a:srgbClr val="C00000"/>
                </a:solidFill>
              </a:rPr>
              <a:t>канал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82EAE3BE-E1FE-FB97-E060-81DEE4A2D130}"/>
              </a:ext>
            </a:extLst>
          </p:cNvPr>
          <p:cNvSpPr txBox="1">
            <a:spLocks/>
          </p:cNvSpPr>
          <p:nvPr/>
        </p:nvSpPr>
        <p:spPr>
          <a:xfrm>
            <a:off x="3511527" y="5331592"/>
            <a:ext cx="485820" cy="5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699F50C-BE38-4BD0-BA84-9B090E1F2B9B}" type="slidenum">
              <a:rPr lang="ru-RU" smtClean="0">
                <a:solidFill>
                  <a:srgbClr val="3F3F3F">
                    <a:lumMod val="50000"/>
                    <a:lumOff val="50000"/>
                  </a:srgb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ru-RU">
              <a:solidFill>
                <a:srgbClr val="3F3F3F">
                  <a:lumMod val="50000"/>
                  <a:lumOff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6" name="Picture 6" descr="Telegram владелец, кто создал Телеграмм, блокировка Telegram. TON, Gram.">
            <a:extLst>
              <a:ext uri="{FF2B5EF4-FFF2-40B4-BE49-F238E27FC236}">
                <a16:creationId xmlns:a16="http://schemas.microsoft.com/office/drawing/2014/main" id="{06898EAB-33AC-4014-F6E8-931151504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r="23938" b="8489"/>
          <a:stretch/>
        </p:blipFill>
        <p:spPr bwMode="auto">
          <a:xfrm>
            <a:off x="3154733" y="2625861"/>
            <a:ext cx="670144" cy="8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16F80F-DB7C-8474-24A6-2D451A1474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9266" t="21432" r="10419" b="20203"/>
          <a:stretch/>
        </p:blipFill>
        <p:spPr>
          <a:xfrm>
            <a:off x="268871" y="1160253"/>
            <a:ext cx="1037478" cy="753931"/>
          </a:xfrm>
          <a:prstGeom prst="rect">
            <a:avLst/>
          </a:prstGeom>
        </p:spPr>
      </p:pic>
      <p:pic>
        <p:nvPicPr>
          <p:cNvPr id="20" name="Picture 8" descr="Zoom (ZM) - дивиденды компании, график стоимости акций. Прогноз цены Zoom  (ZM) :: РБК Инвестиции">
            <a:extLst>
              <a:ext uri="{FF2B5EF4-FFF2-40B4-BE49-F238E27FC236}">
                <a16:creationId xmlns:a16="http://schemas.microsoft.com/office/drawing/2014/main" id="{25268C2D-BAFA-F076-4E26-58E02C4D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62" y="1106393"/>
            <a:ext cx="883058" cy="7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AA6DEE-59D0-E3FB-750A-107FA287855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711" y="2667250"/>
            <a:ext cx="810153" cy="376758"/>
          </a:xfrm>
          <a:prstGeom prst="rect">
            <a:avLst/>
          </a:prstGeom>
        </p:spPr>
      </p:pic>
      <p:pic>
        <p:nvPicPr>
          <p:cNvPr id="23" name="Picture 10" descr="WhatsApp Business не работает. Текущие проблемы и статус. | Downdetector">
            <a:extLst>
              <a:ext uri="{FF2B5EF4-FFF2-40B4-BE49-F238E27FC236}">
                <a16:creationId xmlns:a16="http://schemas.microsoft.com/office/drawing/2014/main" id="{1A241204-546B-DB6E-67BC-1E2C980B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3" b="25861"/>
          <a:stretch/>
        </p:blipFill>
        <p:spPr bwMode="auto">
          <a:xfrm>
            <a:off x="266633" y="2660887"/>
            <a:ext cx="1317452" cy="3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147F671-8027-83AF-CB8F-3EA4D55DE2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" t="18073" r="9094" b="17275"/>
          <a:stretch/>
        </p:blipFill>
        <p:spPr>
          <a:xfrm>
            <a:off x="289390" y="3091545"/>
            <a:ext cx="1087800" cy="3580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0FAE19-43DB-0A53-7A91-5ABAB395D6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19" t="32438" r="12076" b="24411"/>
          <a:stretch/>
        </p:blipFill>
        <p:spPr>
          <a:xfrm>
            <a:off x="1713651" y="3099744"/>
            <a:ext cx="1135143" cy="3345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5E71D4-B260-3F94-A96D-05AECCDB186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7998" y="1088085"/>
            <a:ext cx="904719" cy="7539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EA8692D-E44C-B888-61CE-EB916CBE0D7E}"/>
              </a:ext>
            </a:extLst>
          </p:cNvPr>
          <p:cNvSpPr txBox="1"/>
          <p:nvPr/>
        </p:nvSpPr>
        <p:spPr>
          <a:xfrm>
            <a:off x="356796" y="3541918"/>
            <a:ext cx="40005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0000"/>
                </a:solidFill>
              </a:rPr>
              <a:t>Програмне забезпечення для індивідуального </a:t>
            </a:r>
            <a:r>
              <a:rPr lang="uk-UA" sz="1600" b="1" i="1" dirty="0" err="1">
                <a:solidFill>
                  <a:srgbClr val="FF0000"/>
                </a:solidFill>
              </a:rPr>
              <a:t>відеозв’язку</a:t>
            </a:r>
            <a:r>
              <a:rPr lang="uk-UA" sz="1600" b="1" i="1" dirty="0">
                <a:solidFill>
                  <a:srgbClr val="FF0000"/>
                </a:solidFill>
              </a:rPr>
              <a:t>, розсилання файлів та спілкування у текстовому форматі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B31F74-D137-6C94-30CC-99F21FF130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87" t="9032" r="12627" b="9032"/>
          <a:stretch/>
        </p:blipFill>
        <p:spPr>
          <a:xfrm>
            <a:off x="3258311" y="1108786"/>
            <a:ext cx="900677" cy="7332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D482B39-D1CB-EE04-79AB-C85F12E976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3424" y="4856197"/>
            <a:ext cx="1489773" cy="867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920970-6F07-C31D-CFD4-789804F30C35}"/>
              </a:ext>
            </a:extLst>
          </p:cNvPr>
          <p:cNvSpPr txBox="1"/>
          <p:nvPr/>
        </p:nvSpPr>
        <p:spPr>
          <a:xfrm>
            <a:off x="277452" y="1933885"/>
            <a:ext cx="4000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0000"/>
                </a:solidFill>
              </a:rPr>
              <a:t>Програмне забезпечення для колективного </a:t>
            </a:r>
            <a:r>
              <a:rPr lang="uk-UA" sz="1600" b="1" i="1" dirty="0" err="1">
                <a:solidFill>
                  <a:srgbClr val="FF0000"/>
                </a:solidFill>
              </a:rPr>
              <a:t>відеозв’язку</a:t>
            </a:r>
            <a:endParaRPr lang="uk-UA" sz="16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D85DFF-2D7B-1004-DFCF-B8CEFA207BC0}"/>
              </a:ext>
            </a:extLst>
          </p:cNvPr>
          <p:cNvSpPr txBox="1"/>
          <p:nvPr/>
        </p:nvSpPr>
        <p:spPr>
          <a:xfrm>
            <a:off x="54929" y="6481630"/>
            <a:ext cx="4000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0000"/>
                </a:solidFill>
              </a:rPr>
              <a:t>Авторські записи лекцій на </a:t>
            </a:r>
            <a:r>
              <a:rPr lang="en-US" sz="1600" b="1" i="1" dirty="0" err="1">
                <a:solidFill>
                  <a:srgbClr val="FF0000"/>
                </a:solidFill>
              </a:rPr>
              <a:t>Youtube</a:t>
            </a:r>
            <a:endParaRPr lang="uk-UA" sz="1600" b="1" i="1" dirty="0">
              <a:solidFill>
                <a:srgbClr val="FF000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5CB8A-D85D-68FF-F3C5-8963B215AF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0288" y="5441093"/>
            <a:ext cx="1615660" cy="8259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6EBD997-8B2C-4B24-3FE7-A5BE0CA0BE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4642" y="5347224"/>
            <a:ext cx="1480468" cy="867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732399E-C813-46F7-9053-3333DD6BE0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140" y="5250410"/>
            <a:ext cx="1489922" cy="8259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F8C81DB-2377-E6D1-3B6E-572F0930CB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8799" y="4626291"/>
            <a:ext cx="971686" cy="4858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8189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E81793-FC7A-4B8C-9CFA-8FF17BA3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3" y="1496199"/>
            <a:ext cx="2439008" cy="34582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3">
            <a:extLst>
              <a:ext uri="{FF2B5EF4-FFF2-40B4-BE49-F238E27FC236}">
                <a16:creationId xmlns:a16="http://schemas.microsoft.com/office/drawing/2014/main" id="{49DA0966-8AB8-4FCD-AF37-1579C561AAD5}"/>
              </a:ext>
            </a:extLst>
          </p:cNvPr>
          <p:cNvSpPr txBox="1">
            <a:spLocks/>
          </p:cNvSpPr>
          <p:nvPr/>
        </p:nvSpPr>
        <p:spPr>
          <a:xfrm>
            <a:off x="135146" y="165706"/>
            <a:ext cx="5676181" cy="1045033"/>
          </a:xfrm>
          <a:prstGeom prst="rect">
            <a:avLst/>
          </a:prstGeom>
          <a:noFill/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/>
              <a:t>Положення про екзамени та заліки у Національному університеті біоресурсів і природокористування України</a:t>
            </a:r>
            <a:endParaRPr lang="ru-RU" sz="24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04B21-687D-4FA6-AABD-FE32A38DF683}"/>
              </a:ext>
            </a:extLst>
          </p:cNvPr>
          <p:cNvSpPr txBox="1"/>
          <p:nvPr/>
        </p:nvSpPr>
        <p:spPr>
          <a:xfrm>
            <a:off x="2851066" y="1496199"/>
            <a:ext cx="34530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  <a:effectLst/>
              </a:rPr>
              <a:t>Здобувачі вищої освіти, які за результатами складання заліків і екзаменаційної сесії мають академічну заборгованість </a:t>
            </a:r>
            <a:r>
              <a:rPr lang="uk-UA" sz="1400" b="1" i="1" dirty="0">
                <a:solidFill>
                  <a:srgbClr val="C00000"/>
                </a:solidFill>
                <a:effectLst/>
              </a:rPr>
              <a:t>з чотирьох і більше дисциплін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  <a:effectLst/>
              </a:rPr>
              <a:t>, підлягають відрахуванню із числа здобувачів вищої освіти Університету.</a:t>
            </a:r>
            <a:endParaRPr lang="uk-UA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0BE7B-8377-468C-BBE5-C87E0B469AA0}"/>
              </a:ext>
            </a:extLst>
          </p:cNvPr>
          <p:cNvSpPr txBox="1"/>
          <p:nvPr/>
        </p:nvSpPr>
        <p:spPr>
          <a:xfrm>
            <a:off x="2851066" y="3106430"/>
            <a:ext cx="34530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Здобувачам вищої освіти, які за результатами складання заліків і зимової екзаменаційної сесії мають </a:t>
            </a:r>
            <a:r>
              <a:rPr lang="uk-UA" sz="1400" b="1" i="1" dirty="0">
                <a:solidFill>
                  <a:srgbClr val="C00000"/>
                </a:solidFill>
              </a:rPr>
              <a:t>не більше трьох академічних заборгованостей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, розпорядженням декана факультету (директора ННІ) може бути надано право на їх ліквідацію.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A1F5D-5451-420A-AD8D-33B4433367FD}"/>
              </a:ext>
            </a:extLst>
          </p:cNvPr>
          <p:cNvSpPr txBox="1"/>
          <p:nvPr/>
        </p:nvSpPr>
        <p:spPr>
          <a:xfrm>
            <a:off x="189178" y="5121037"/>
            <a:ext cx="611490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Здобувач вищої освіти складає екзамен (залік) </a:t>
            </a:r>
            <a:r>
              <a:rPr lang="uk-UA" sz="1400" b="1" i="1" dirty="0">
                <a:solidFill>
                  <a:srgbClr val="C00000"/>
                </a:solidFill>
              </a:rPr>
              <a:t>не більше двох разів із урахуванням неявки на відповідну форму атестації без поважних причин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uk-UA" sz="1400" b="1" i="1" dirty="0">
                <a:solidFill>
                  <a:srgbClr val="C00000"/>
                </a:solidFill>
              </a:rPr>
              <a:t>Утретє здобувач вищої освіти складає екзамен (залік) комісії з трьох науково-педагогічних працівників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 (у т. ч. лектору потоку та завідувача кафедри), створеній за розпорядженням декана факультету (директора ННІ). </a:t>
            </a:r>
          </a:p>
        </p:txBody>
      </p:sp>
      <p:graphicFrame>
        <p:nvGraphicFramePr>
          <p:cNvPr id="5" name="Group 301">
            <a:extLst>
              <a:ext uri="{FF2B5EF4-FFF2-40B4-BE49-F238E27FC236}">
                <a16:creationId xmlns:a16="http://schemas.microsoft.com/office/drawing/2014/main" id="{433C55A3-7C2D-8783-4AC6-A0D38AB4C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21125"/>
              </p:ext>
            </p:extLst>
          </p:nvPr>
        </p:nvGraphicFramePr>
        <p:xfrm>
          <a:off x="6380675" y="944650"/>
          <a:ext cx="5791197" cy="5776825"/>
        </p:xfrm>
        <a:graphic>
          <a:graphicData uri="http://schemas.openxmlformats.org/drawingml/2006/table">
            <a:tbl>
              <a:tblPr/>
              <a:tblGrid>
                <a:gridCol w="159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8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Оцінка</a:t>
                      </a:r>
                      <a:br>
                        <a:rPr kumimoji="0" lang="uk-UA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kumimoji="0" lang="uk-UA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національна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uk-UA" altLang="ru-RU" sz="1600" b="1" i="1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чотирибальна шкала</a:t>
                      </a:r>
                      <a:r>
                        <a:rPr kumimoji="0" lang="uk-UA" altLang="ru-RU" sz="16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Визначення оцінки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за європейською кредитно-трансферною шкалою ЄКТС (ECTS)</a:t>
                      </a:r>
                      <a:endParaRPr kumimoji="0" lang="uk-UA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Рейтинг студента, бали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uk-UA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100-бальна шкала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uk-UA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Відмінно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ВІДМІННО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 – відмінне виконання лише з незначною кількістю помилок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90 - 100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5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Добре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ДУЖЕ ДОБРЕ 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– вище середнього рівня з кількома помилками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82 - 89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ДОБРЕ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 – у загальному правильна робота з певною кількістю грубих помилок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74 – 81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2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Задовільно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ЗАДОВІЛЬНО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 – непогано, але зі значною кількістю недоліків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64 - 73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ДОСТАТНЬО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 – виконання задовольняє мінімальні критерії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60 – 63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12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Незадовільно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НЕЗАДОВІЛЬНО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 – потрібно працювати перед тим, як отримати залік (позитивну оцінку)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35 - 59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НЕЗАДОВІЛЬНО</a:t>
                      </a:r>
                      <a:r>
                        <a:rPr kumimoji="0" lang="uk-UA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 – необхідна серйозна подальша робота</a:t>
                      </a:r>
                      <a:endParaRPr kumimoji="0" lang="uk-UA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4C"/>
                          </a:solidFill>
                          <a:effectLst/>
                          <a:latin typeface="+mn-lt"/>
                          <a:cs typeface="Arial" charset="0"/>
                        </a:rPr>
                        <a:t>0 - 34</a:t>
                      </a:r>
                      <a:endParaRPr kumimoji="0" lang="uk-UA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194C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0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5BAED-E9D1-9F0B-31D8-C4DD0505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9" y="979902"/>
            <a:ext cx="8191981" cy="57784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311292"/>
            <a:ext cx="7522267" cy="668610"/>
          </a:xfrm>
          <a:noFill/>
        </p:spPr>
        <p:txBody>
          <a:bodyPr rtlCol="0">
            <a:noAutofit/>
          </a:bodyPr>
          <a:lstStyle/>
          <a:p>
            <a:pPr rtl="0"/>
            <a:r>
              <a:rPr lang="uk-UA" altLang="ru-RU" sz="3200" dirty="0"/>
              <a:t>Довідкова інформація </a:t>
            </a:r>
            <a:br>
              <a:rPr lang="uk-UA" altLang="ru-RU" sz="3200" dirty="0"/>
            </a:br>
            <a:r>
              <a:rPr lang="uk-UA" altLang="ru-RU" sz="3200" dirty="0"/>
              <a:t>на офіційному сайті НУБіП України</a:t>
            </a:r>
            <a:endParaRPr lang="ru-RU" sz="32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7CCED9C-B7FD-48A7-89B8-B2FABECB3EFF}"/>
              </a:ext>
            </a:extLst>
          </p:cNvPr>
          <p:cNvSpPr/>
          <p:nvPr/>
        </p:nvSpPr>
        <p:spPr>
          <a:xfrm>
            <a:off x="241672" y="4961485"/>
            <a:ext cx="1043663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BE55C-1D09-4E97-956A-888AAC242EF6}"/>
              </a:ext>
            </a:extLst>
          </p:cNvPr>
          <p:cNvSpPr txBox="1"/>
          <p:nvPr/>
        </p:nvSpPr>
        <p:spPr>
          <a:xfrm>
            <a:off x="8461367" y="1401666"/>
            <a:ext cx="30165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https://nubip.edu.ua</a:t>
            </a:r>
          </a:p>
        </p:txBody>
      </p:sp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301CEE33-BBE6-48FA-84A8-09782A4F482D}"/>
              </a:ext>
            </a:extLst>
          </p:cNvPr>
          <p:cNvSpPr/>
          <p:nvPr/>
        </p:nvSpPr>
        <p:spPr>
          <a:xfrm rot="5613737">
            <a:off x="3262085" y="3095552"/>
            <a:ext cx="417257" cy="4306417"/>
          </a:xfrm>
          <a:prstGeom prst="upArrow">
            <a:avLst>
              <a:gd name="adj1" fmla="val 50000"/>
              <a:gd name="adj2" fmla="val 55081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B8FDF8-A9F5-8224-BF45-5C32D23B4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092" y="2898474"/>
            <a:ext cx="5821800" cy="401654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1534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23" y="404340"/>
            <a:ext cx="3164241" cy="360166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uk-UA" sz="2800" dirty="0"/>
              <a:t>Правила призначення академічних стипендій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Рейтинг успішності студента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Додаткові </a:t>
            </a:r>
            <a:br>
              <a:rPr lang="uk-UA" sz="2800" dirty="0"/>
            </a:br>
            <a:r>
              <a:rPr lang="uk-UA" sz="2800" dirty="0"/>
              <a:t>рейтингові бали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497BB-E963-499B-9E9D-5642D55DBC14}"/>
              </a:ext>
            </a:extLst>
          </p:cNvPr>
          <p:cNvSpPr txBox="1"/>
          <p:nvPr/>
        </p:nvSpPr>
        <p:spPr>
          <a:xfrm>
            <a:off x="438912" y="5277954"/>
            <a:ext cx="1126540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8650" algn="just">
              <a:lnSpc>
                <a:spcPct val="120000"/>
              </a:lnSpc>
            </a:pPr>
            <a:r>
              <a:rPr lang="ru-RU" sz="2000" i="1" dirty="0" err="1">
                <a:solidFill>
                  <a:srgbClr val="002060"/>
                </a:solidFill>
              </a:rPr>
              <a:t>Загальний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ліміт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стипендіатів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встановлюється</a:t>
            </a:r>
            <a:r>
              <a:rPr lang="ru-RU" sz="2000" i="1" dirty="0">
                <a:solidFill>
                  <a:srgbClr val="002060"/>
                </a:solidFill>
              </a:rPr>
              <a:t> у </a:t>
            </a:r>
            <a:r>
              <a:rPr lang="ru-RU" sz="2000" i="1" dirty="0" err="1">
                <a:solidFill>
                  <a:srgbClr val="002060"/>
                </a:solidFill>
              </a:rPr>
              <a:t>відсотках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фактичної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кількості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студентів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денної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форми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навчання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які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навчаються</a:t>
            </a:r>
            <a:r>
              <a:rPr lang="ru-RU" sz="2000" i="1" dirty="0">
                <a:solidFill>
                  <a:srgbClr val="002060"/>
                </a:solidFill>
              </a:rPr>
              <a:t> за </a:t>
            </a:r>
            <a:r>
              <a:rPr lang="ru-RU" sz="2000" i="1" dirty="0" err="1">
                <a:solidFill>
                  <a:srgbClr val="002060"/>
                </a:solidFill>
              </a:rPr>
              <a:t>державним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замовленням</a:t>
            </a:r>
            <a:r>
              <a:rPr lang="ru-RU" sz="2000" i="1" dirty="0">
                <a:solidFill>
                  <a:srgbClr val="002060"/>
                </a:solidFill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</a:rPr>
              <a:t>певному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факультеті</a:t>
            </a:r>
            <a:r>
              <a:rPr lang="ru-RU" sz="2000" i="1" dirty="0">
                <a:solidFill>
                  <a:srgbClr val="002060"/>
                </a:solidFill>
              </a:rPr>
              <a:t> (ННІ), </a:t>
            </a:r>
            <a:r>
              <a:rPr lang="ru-RU" sz="2000" i="1" dirty="0" err="1">
                <a:solidFill>
                  <a:srgbClr val="002060"/>
                </a:solidFill>
              </a:rPr>
              <a:t>курсі</a:t>
            </a:r>
            <a:r>
              <a:rPr lang="ru-RU" sz="2000" i="1" dirty="0">
                <a:solidFill>
                  <a:srgbClr val="002060"/>
                </a:solidFill>
              </a:rPr>
              <a:t> за </a:t>
            </a:r>
            <a:r>
              <a:rPr lang="ru-RU" sz="2000" i="1" dirty="0" err="1">
                <a:solidFill>
                  <a:srgbClr val="002060"/>
                </a:solidFill>
              </a:rPr>
              <a:t>певною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спеціальністю</a:t>
            </a:r>
            <a:r>
              <a:rPr lang="ru-RU" sz="2000" i="1" dirty="0">
                <a:solidFill>
                  <a:srgbClr val="002060"/>
                </a:solidFill>
              </a:rPr>
              <a:t> (</a:t>
            </a:r>
            <a:r>
              <a:rPr lang="ru-RU" sz="2000" i="1" dirty="0" err="1">
                <a:solidFill>
                  <a:srgbClr val="002060"/>
                </a:solidFill>
              </a:rPr>
              <a:t>напрямом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підготовки</a:t>
            </a:r>
            <a:r>
              <a:rPr lang="ru-RU" sz="2000" i="1" dirty="0">
                <a:solidFill>
                  <a:srgbClr val="002060"/>
                </a:solidFill>
              </a:rPr>
              <a:t>)…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2BF4E1-C4AF-475E-9E4C-D2784FBEA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64" y="706996"/>
            <a:ext cx="3164241" cy="4454122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E8A587-12B5-450B-93A0-09A9E25E5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516" y="897425"/>
            <a:ext cx="5438318" cy="4263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B9B1E-C39D-617D-DA2F-9CE368F3D5D9}"/>
              </a:ext>
            </a:extLst>
          </p:cNvPr>
          <p:cNvSpPr txBox="1"/>
          <p:nvPr/>
        </p:nvSpPr>
        <p:spPr>
          <a:xfrm>
            <a:off x="0" y="4299900"/>
            <a:ext cx="3590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C00000"/>
                </a:solidFill>
                <a:latin typeface="Arial" panose="020B0604020202020204" pitchFamily="34" charset="0"/>
              </a:rPr>
              <a:t>90% + 10%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76953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8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3" y="79131"/>
            <a:ext cx="9216977" cy="865269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uk-UA" sz="3200" dirty="0"/>
              <a:t>Кроки, які слід реалізувати </a:t>
            </a:r>
            <a:br>
              <a:rPr lang="uk-UA" sz="3200" dirty="0"/>
            </a:br>
            <a:r>
              <a:rPr lang="uk-UA" sz="3200" dirty="0"/>
              <a:t>для успішного завершення навчання у ІІ семестрі:</a:t>
            </a:r>
            <a:endParaRPr lang="uk-UA" sz="3200" b="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2591722"/>
              </p:ext>
            </p:extLst>
          </p:nvPr>
        </p:nvGraphicFramePr>
        <p:xfrm>
          <a:off x="-1457830" y="989181"/>
          <a:ext cx="13790800" cy="573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057" y="11324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14067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057" y="203899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14067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057" y="29337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14067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057" y="40071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14067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057" y="49524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14067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057" y="593115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14067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8872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4D15D6-87BC-477C-8E91-9F90829C2FC8}">
  <ds:schemaRefs>
    <ds:schemaRef ds:uri="http://purl.org/dc/dcmitype/"/>
    <ds:schemaRef ds:uri="http://purl.org/dc/elements/1.1/"/>
    <ds:schemaRef ds:uri="http://schemas.openxmlformats.org/package/2006/metadata/core-properties"/>
    <ds:schemaRef ds:uri="fb0879af-3eba-417a-a55a-ffe6dcd6ca77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6dc4bcd6-49db-4c07-9060-8acfc67cef9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презентация с шестиугольником</Template>
  <TotalTime>3903</TotalTime>
  <Words>1168</Words>
  <Application>Microsoft Office PowerPoint</Application>
  <PresentationFormat>Широкий екран</PresentationFormat>
  <Paragraphs>181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Gill Sans SemiBold</vt:lpstr>
      <vt:lpstr>Times New Roman</vt:lpstr>
      <vt:lpstr>Тема Office</vt:lpstr>
      <vt:lpstr>Презентація PowerPoint</vt:lpstr>
      <vt:lpstr>Графік освітнього процесу на ІІ семестр 2022-2023 н.р. (денна форма навчання) </vt:lpstr>
      <vt:lpstr>Розклади графіків екзаменів на сторінках факультетів та навчально-наукових інститутів</vt:lpstr>
      <vt:lpstr>ІНСТРУКЦІЯ</vt:lpstr>
      <vt:lpstr>Інструменти для забезпечення  організації самостійної роботи студентів у НУБіП України</vt:lpstr>
      <vt:lpstr>Презентація PowerPoint</vt:lpstr>
      <vt:lpstr>Довідкова інформація  на офіційному сайті НУБіП України</vt:lpstr>
      <vt:lpstr>Правила призначення академічних стипендій  Рейтинг успішності студента  Додаткові  рейтингові бали</vt:lpstr>
      <vt:lpstr>Кроки, які слід реалізувати  для успішного завершення навчання у ІІ семестрі: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організацію освітнього процесу в першому семестрі 2021/2022 н.р.</dc:title>
  <dc:creator>Yaroslav</dc:creator>
  <cp:lastModifiedBy>Ярослав Рудик</cp:lastModifiedBy>
  <cp:revision>91</cp:revision>
  <cp:lastPrinted>2021-12-07T06:30:16Z</cp:lastPrinted>
  <dcterms:created xsi:type="dcterms:W3CDTF">2021-08-19T21:20:35Z</dcterms:created>
  <dcterms:modified xsi:type="dcterms:W3CDTF">2023-04-13T08:21:28Z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