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75" r:id="rId4"/>
  </p:sldMasterIdLst>
  <p:notesMasterIdLst>
    <p:notesMasterId r:id="rId21"/>
  </p:notesMasterIdLst>
  <p:handoutMasterIdLst>
    <p:handoutMasterId r:id="rId22"/>
  </p:handoutMasterIdLst>
  <p:sldIdLst>
    <p:sldId id="256" r:id="rId5"/>
    <p:sldId id="332" r:id="rId6"/>
    <p:sldId id="333" r:id="rId7"/>
    <p:sldId id="336" r:id="rId8"/>
    <p:sldId id="339" r:id="rId9"/>
    <p:sldId id="338" r:id="rId10"/>
    <p:sldId id="340" r:id="rId11"/>
    <p:sldId id="342" r:id="rId12"/>
    <p:sldId id="343" r:id="rId13"/>
    <p:sldId id="349" r:id="rId14"/>
    <p:sldId id="344" r:id="rId15"/>
    <p:sldId id="345" r:id="rId16"/>
    <p:sldId id="347" r:id="rId17"/>
    <p:sldId id="350" r:id="rId18"/>
    <p:sldId id="348" r:id="rId19"/>
    <p:sldId id="331" r:id="rId20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24" autoAdjust="0"/>
  </p:normalViewPr>
  <p:slideViewPr>
    <p:cSldViewPr>
      <p:cViewPr>
        <p:scale>
          <a:sx n="80" d="100"/>
          <a:sy n="80" d="100"/>
        </p:scale>
        <p:origin x="-1002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714" y="-90"/>
      </p:cViewPr>
      <p:guideLst>
        <p:guide orient="horz" pos="2880"/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135BE-2A88-4DA8-9502-D657FBC9EC01}" type="datetimeFigureOut">
              <a:rPr lang="ru-RU" smtClean="0"/>
              <a:pPr/>
              <a:t>30.08.2023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7F0F6-2E5B-4651-B897-BF0493B4E4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8033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9C1C8F8-DF68-4700-A4F2-13C5B5DA1313}" type="datetimeFigureOut">
              <a:rPr lang="en-US"/>
              <a:pPr>
                <a:defRPr/>
              </a:pPr>
              <a:t>8/30/2023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5C0E31D-F685-444D-8EF8-68A6EEE4B9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411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fld id="{CEC081D2-24AE-4D59-AEAD-BB9B482DB010}" type="slidenum">
              <a:rPr lang="ru-RU">
                <a:solidFill>
                  <a:srgbClr val="000000"/>
                </a:solidFill>
                <a:latin typeface="Calibri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1</a:t>
            </a:fld>
            <a:endParaRPr lang="ru-RU" dirty="0">
              <a:solidFill>
                <a:srgbClr val="000000"/>
              </a:solidFill>
              <a:latin typeface="Calibri" pitchFamily="34" charset="0"/>
              <a:ea typeface="Tw Cen MT" pitchFamily="34" charset="0"/>
              <a:cs typeface="Tw Cen MT" pitchFamily="34" charset="0"/>
              <a:sym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80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pPr>
              <a:defRPr/>
            </a:pPr>
            <a:fld id="{51C4E0D3-E03B-4230-996F-D5A9DA4A6886}" type="datetime8">
              <a:rPr lang="en-US" smtClean="0"/>
              <a:pPr>
                <a:defRPr/>
              </a:pPr>
              <a:t>8/30/2023 8:45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AA399C3-E61C-4EAA-82EE-7C69303473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9987E4-4304-4697-A9C7-10E8B78D292D}" type="datetime8">
              <a:rPr lang="en-US" smtClean="0"/>
              <a:pPr>
                <a:defRPr/>
              </a:pPr>
              <a:t>8/30/2023 8:45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033856-77BD-4DB3-850E-42DDFBFA6150}" type="slidenum">
              <a:rPr lang="en-US" smtClean="0"/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CB7461-36F8-4F5B-AAEB-80E3B3AEC6B9}" type="datetime8">
              <a:rPr lang="en-US" smtClean="0"/>
              <a:pPr>
                <a:defRPr/>
              </a:pPr>
              <a:t>8/30/2023 8:45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837525-C99F-45F8-BCD6-A23BD19FDB20}" type="slidenum">
              <a:rPr lang="en-US" smtClean="0"/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m_b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755775"/>
            <a:ext cx="1614488" cy="1689100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A76FB-5148-4D66-BBB6-8221B040FB4A}" type="datetime8">
              <a:rPr lang="en-US" smtClean="0"/>
              <a:pPr>
                <a:defRPr/>
              </a:pPr>
              <a:t>8/30/2023 8:45 AM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4E2B62-9A4C-4BED-83A9-83BB3C224E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4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79719B-5908-4D5D-B67C-50D1FDAE603A}" type="datetime8">
              <a:rPr lang="en-US" smtClean="0"/>
              <a:pPr>
                <a:defRPr/>
              </a:pPr>
              <a:t>8/30/2023 8:45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F31E5-90FB-4748-AA02-1832F863A6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4BD4E2-F0E1-449A-AAA4-4E1E53DF7D44}" type="datetime8">
              <a:rPr lang="en-US" smtClean="0"/>
              <a:pPr>
                <a:defRPr/>
              </a:pPr>
              <a:t>8/30/2023 8:45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0DC4B-AFC8-4C8B-B50E-63C74BE0AB0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B92D0D-163D-4DBC-A301-8BBD760A77D1}" type="datetime8">
              <a:rPr lang="en-US" smtClean="0"/>
              <a:pPr>
                <a:defRPr/>
              </a:pPr>
              <a:t>8/30/2023 8:45 AM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487E39-B90D-4E7F-B007-87E5A9D9B0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1217D0-E113-46DF-A21A-86C5189AA96F}" type="datetime8">
              <a:rPr lang="en-US" smtClean="0"/>
              <a:pPr>
                <a:defRPr/>
              </a:pPr>
              <a:t>8/30/2023 8:45 AM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A1EBF-F951-486B-8D2A-E5BBF0A73B6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D2BAB6-5C75-4852-B89C-B9E42340FD6B}" type="datetime8">
              <a:rPr lang="en-US" smtClean="0"/>
              <a:pPr>
                <a:defRPr/>
              </a:pPr>
              <a:t>8/30/2023 8:45 AM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3D9562-C15B-401A-B5E8-98285CADB8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648377-EB9B-45B1-B415-0AE2A5D008AA}" type="datetime8">
              <a:rPr lang="en-US" smtClean="0"/>
              <a:pPr>
                <a:defRPr/>
              </a:pPr>
              <a:t>8/30/2023 8:45 AM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A06C2-5B02-4996-B425-1E9A29B4DF5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pPr>
              <a:defRPr/>
            </a:pPr>
            <a:fld id="{DDDE5DB9-A0D5-4E36-89BF-DCFB0233C280}" type="datetime8">
              <a:rPr lang="en-US" smtClean="0"/>
              <a:pPr>
                <a:defRPr/>
              </a:pPr>
              <a:t>8/30/2023 8:45 AM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pPr>
              <a:defRPr/>
            </a:pPr>
            <a:fld id="{B7489A17-E658-43C5-B831-F2760E47AF23}" type="slidenum">
              <a:rPr lang="en-US" smtClean="0"/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pPr>
              <a:defRPr/>
            </a:pPr>
            <a:fld id="{91D3FC5D-E0A8-42CD-B13E-00110D61E326}" type="datetime8">
              <a:rPr lang="en-US" smtClean="0"/>
              <a:pPr>
                <a:defRPr/>
              </a:pPr>
              <a:t>8/30/2023 8:45 AM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pPr>
              <a:defRPr/>
            </a:pPr>
            <a:fld id="{25AEC403-95ED-4CB3-A050-A071737CAC3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DDDE5DB9-A0D5-4E36-89BF-DCFB0233C280}" type="datetime8">
              <a:rPr lang="en-US" smtClean="0"/>
              <a:pPr>
                <a:defRPr/>
              </a:pPr>
              <a:t>8/30/2023 8:45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B7489A17-E658-43C5-B831-F2760E47AF23}" type="slidenum">
              <a:rPr lang="en-US" smtClean="0"/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2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 idx="4294967295"/>
          </p:nvPr>
        </p:nvSpPr>
        <p:spPr>
          <a:xfrm>
            <a:off x="173599" y="260648"/>
            <a:ext cx="8796801" cy="1889036"/>
          </a:xfrm>
        </p:spPr>
        <p:txBody>
          <a:bodyPr>
            <a:noAutofit/>
          </a:bodyPr>
          <a:lstStyle/>
          <a:p>
            <a:pPr algn="ctr">
              <a:spcAft>
                <a:spcPts val="1000"/>
              </a:spcAft>
            </a:pP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С</a:t>
            </a:r>
            <a:r>
              <a:rPr lang="uk-UA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тудентський науковий гурток</a:t>
            </a:r>
            <a:br>
              <a:rPr lang="uk-UA" sz="2400" b="1" dirty="0" smtClean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uk-UA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>«Біотехнологія тварин»   </a:t>
            </a:r>
            <a:b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>Звіт за 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>2022-2023 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>навчальний рік</a:t>
            </a:r>
            <a:b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endParaRPr lang="ru-RU" sz="2400" b="1" dirty="0">
              <a:solidFill>
                <a:srgbClr val="00206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5661248"/>
            <a:ext cx="89644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" lvl="0" fontAlgn="auto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defRPr/>
            </a:pPr>
            <a:r>
              <a:rPr lang="uk-UA" altLang="ru-RU" sz="4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altLang="ru-RU" sz="1600" dirty="0">
              <a:solidFill>
                <a:prstClr val="black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88" y="-1"/>
            <a:ext cx="697375" cy="908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08232"/>
            <a:ext cx="3835692" cy="426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308" y="2008232"/>
            <a:ext cx="3149704" cy="426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A06C2-5B02-4996-B425-1E9A29B4DF5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42322" y="548680"/>
            <a:ext cx="763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Monotype Corsiva" panose="03010101010201010101" pitchFamily="66" charset="0"/>
              </a:rPr>
              <a:t>Вивчення</a:t>
            </a:r>
            <a:r>
              <a:rPr lang="ru-RU" sz="2800" b="1" dirty="0" smtClean="0">
                <a:latin typeface="Monotype Corsiva" panose="03010101010201010101" pitchFamily="66" charset="0"/>
              </a:rPr>
              <a:t> схем  </a:t>
            </a:r>
            <a:r>
              <a:rPr lang="ru-RU" sz="2800" b="1" dirty="0" err="1" smtClean="0">
                <a:latin typeface="Monotype Corsiva" panose="03010101010201010101" pitchFamily="66" charset="0"/>
              </a:rPr>
              <a:t>застосування</a:t>
            </a:r>
            <a:r>
              <a:rPr lang="ru-RU" sz="2800" b="1" dirty="0" smtClean="0"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latin typeface="Monotype Corsiva" panose="03010101010201010101" pitchFamily="66" charset="0"/>
              </a:rPr>
              <a:t>гормональних</a:t>
            </a:r>
            <a:r>
              <a:rPr lang="ru-RU" sz="2800" b="1" dirty="0"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latin typeface="Monotype Corsiva" panose="03010101010201010101" pitchFamily="66" charset="0"/>
              </a:rPr>
              <a:t>препаратів</a:t>
            </a:r>
            <a:r>
              <a:rPr lang="ru-RU" sz="2800" b="1" dirty="0">
                <a:latin typeface="Monotype Corsiva" panose="03010101010201010101" pitchFamily="66" charset="0"/>
              </a:rPr>
              <a:t> для </a:t>
            </a:r>
            <a:r>
              <a:rPr lang="ru-RU" sz="2800" b="1" dirty="0" err="1">
                <a:latin typeface="Monotype Corsiva" panose="03010101010201010101" pitchFamily="66" charset="0"/>
              </a:rPr>
              <a:t>стимуляції</a:t>
            </a:r>
            <a:r>
              <a:rPr lang="ru-RU" sz="2800" b="1" dirty="0"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latin typeface="Monotype Corsiva" panose="03010101010201010101" pitchFamily="66" charset="0"/>
              </a:rPr>
              <a:t>суперовуляції</a:t>
            </a:r>
            <a:r>
              <a:rPr lang="ru-RU" sz="2800" b="1" dirty="0">
                <a:latin typeface="Monotype Corsiva" panose="03010101010201010101" pitchFamily="66" charset="0"/>
              </a:rPr>
              <a:t> та </a:t>
            </a:r>
            <a:r>
              <a:rPr lang="ru-RU" sz="2800" b="1" dirty="0" err="1">
                <a:latin typeface="Monotype Corsiva" panose="03010101010201010101" pitchFamily="66" charset="0"/>
              </a:rPr>
              <a:t>відтворної</a:t>
            </a:r>
            <a:r>
              <a:rPr lang="ru-RU" sz="2800" b="1" dirty="0"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latin typeface="Monotype Corsiva" panose="03010101010201010101" pitchFamily="66" charset="0"/>
              </a:rPr>
              <a:t>здатності</a:t>
            </a:r>
            <a:r>
              <a:rPr lang="ru-RU" sz="2800" b="1" dirty="0"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latin typeface="Monotype Corsiva" panose="03010101010201010101" pitchFamily="66" charset="0"/>
              </a:rPr>
              <a:t>сільськогосподарських</a:t>
            </a:r>
            <a:r>
              <a:rPr lang="ru-RU" sz="2800" b="1" dirty="0">
                <a:latin typeface="Monotype Corsiva" panose="03010101010201010101" pitchFamily="66" charset="0"/>
              </a:rPr>
              <a:t> тварин.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420"/>
            <a:ext cx="4910444" cy="231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1931"/>
            <a:ext cx="4932040" cy="263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8352928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40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A06C2-5B02-4996-B425-1E9A29B4DF5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19071" y="5252482"/>
            <a:ext cx="74862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Monotype Corsiva" pitchFamily="66" charset="0"/>
              </a:rPr>
              <a:t>Практичне освоєння </a:t>
            </a:r>
            <a:r>
              <a:rPr lang="uk-UA" sz="3200" b="1" dirty="0" err="1" smtClean="0">
                <a:latin typeface="Monotype Corsiva" pitchFamily="66" charset="0"/>
              </a:rPr>
              <a:t>парентерального</a:t>
            </a:r>
            <a:r>
              <a:rPr lang="uk-UA" sz="3200" b="1" dirty="0" smtClean="0">
                <a:latin typeface="Monotype Corsiva" pitchFamily="66" charset="0"/>
              </a:rPr>
              <a:t> </a:t>
            </a:r>
            <a:r>
              <a:rPr lang="uk-UA" sz="3200" b="1" dirty="0">
                <a:latin typeface="Monotype Corsiva" pitchFamily="66" charset="0"/>
              </a:rPr>
              <a:t>введення </a:t>
            </a:r>
            <a:r>
              <a:rPr lang="uk-UA" sz="3200" b="1" dirty="0" smtClean="0">
                <a:latin typeface="Monotype Corsiva" pitchFamily="66" charset="0"/>
              </a:rPr>
              <a:t>біотехнологічних препаратів.</a:t>
            </a:r>
            <a:endParaRPr lang="uk-UA" sz="3200" b="1" dirty="0">
              <a:latin typeface="Monotype Corsiva" pitchFamily="66" charset="0"/>
            </a:endParaRPr>
          </a:p>
        </p:txBody>
      </p:sp>
      <p:pic>
        <p:nvPicPr>
          <p:cNvPr id="1026" name="Picture 2" descr="D:\РОБОТА\Дисципліна\2 Біотехнологія\Гурток\Фото 2022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87" y="3336988"/>
            <a:ext cx="3744416" cy="190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ОБОТА\Дисципліна\2 Біотехнологія\Гурток\Фото 2022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367" y="3431623"/>
            <a:ext cx="3281955" cy="190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ОБОТА\Дисципліна\2 Біотехнологія\Гурток\Фото 2022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86" y="620687"/>
            <a:ext cx="3744417" cy="28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ОБОТА\Дисципліна\2 Біотехнологія\Гурток\Фото 2022\загруз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74" y="620687"/>
            <a:ext cx="3310849" cy="278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РОБОТА\Дисципліна\2 Біотехнологія\Гурток\Фото 2022\загруз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874" y="773087"/>
            <a:ext cx="3310849" cy="278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8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A06C2-5B02-4996-B425-1E9A29B4DF5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5301208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Monotype Corsiva" pitchFamily="66" charset="0"/>
              </a:rPr>
              <a:t>Ознайомлення із сучасними світовими досягненнями  </a:t>
            </a:r>
            <a:r>
              <a:rPr lang="uk-UA" sz="2800" b="1" dirty="0" smtClean="0">
                <a:latin typeface="Monotype Corsiva" pitchFamily="66" charset="0"/>
              </a:rPr>
              <a:t>біотехнологій у </a:t>
            </a:r>
            <a:r>
              <a:rPr lang="uk-UA" sz="2800" b="1" dirty="0">
                <a:latin typeface="Monotype Corsiva" pitchFamily="66" charset="0"/>
              </a:rPr>
              <a:t>тваринництві.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6"/>
          <a:stretch/>
        </p:blipFill>
        <p:spPr>
          <a:xfrm>
            <a:off x="1151620" y="172440"/>
            <a:ext cx="6696744" cy="515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7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Наукові доповіді учасників гуртка 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99592" y="1628800"/>
            <a:ext cx="7416824" cy="4464496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uk-UA" sz="3600" dirty="0"/>
              <a:t>TECHNOLOGY OF UTILIZATION OF MANURE IN THE CONDITIONS </a:t>
            </a:r>
            <a:r>
              <a:rPr lang="en-US" sz="3600" dirty="0"/>
              <a:t>SEPARATED SUBDIVISION OF </a:t>
            </a:r>
            <a:r>
              <a:rPr lang="uk-UA" sz="3600" dirty="0"/>
              <a:t>NULES</a:t>
            </a:r>
            <a:r>
              <a:rPr lang="en-US" sz="3600" dirty="0"/>
              <a:t> OF UKRAINE “AGRONOMIC RESEARCH STATION” V</a:t>
            </a:r>
            <a:r>
              <a:rPr lang="uk-UA" sz="3600" dirty="0"/>
              <a:t>. PSHENYCHNE OF THE VASYLKIV DISTRICT </a:t>
            </a:r>
            <a:r>
              <a:rPr lang="en-US" sz="3600" dirty="0"/>
              <a:t>– </a:t>
            </a:r>
            <a:r>
              <a:rPr lang="uk-UA" sz="3600" dirty="0" err="1"/>
              <a:t>Вістяк</a:t>
            </a:r>
            <a:r>
              <a:rPr lang="uk-UA" sz="3600" dirty="0"/>
              <a:t> Р.С.</a:t>
            </a:r>
          </a:p>
          <a:p>
            <a:pPr lvl="0"/>
            <a:r>
              <a:rPr lang="uk-UA" sz="3600" dirty="0"/>
              <a:t>TECHNOLOGY OF MILK PRODUCTION IN CONDITIONS PRAE </a:t>
            </a:r>
            <a:r>
              <a:rPr lang="en-US" sz="3600" dirty="0"/>
              <a:t>«PEREMOHA» </a:t>
            </a:r>
            <a:r>
              <a:rPr lang="uk-UA" sz="3600" dirty="0"/>
              <a:t> V. NOVA ROMANIVKA, NOVOGRAD-VOLYNSKY DISTRICT, ZHYTOMYR REGION</a:t>
            </a:r>
            <a:r>
              <a:rPr lang="en-US" sz="3600" dirty="0"/>
              <a:t>– </a:t>
            </a:r>
            <a:r>
              <a:rPr lang="uk-UA" sz="3600" dirty="0"/>
              <a:t>Голуб Д.О</a:t>
            </a:r>
            <a:r>
              <a:rPr lang="uk-UA" sz="3600" dirty="0" smtClean="0"/>
              <a:t>.</a:t>
            </a:r>
          </a:p>
          <a:p>
            <a:pPr lvl="0"/>
            <a:r>
              <a:rPr lang="uk-UA" sz="3600" dirty="0" smtClean="0"/>
              <a:t>TECHNOLOGY </a:t>
            </a:r>
            <a:r>
              <a:rPr lang="uk-UA" sz="3600" dirty="0"/>
              <a:t>OF MILK PRODUCTION IN CONDITIONS </a:t>
            </a:r>
            <a:r>
              <a:rPr lang="en-US" sz="3600" dirty="0"/>
              <a:t>SEPARATED SUBDIVISION  OF </a:t>
            </a:r>
            <a:r>
              <a:rPr lang="uk-UA" sz="3600" dirty="0"/>
              <a:t>NULES</a:t>
            </a:r>
            <a:r>
              <a:rPr lang="en-US" sz="3600" dirty="0"/>
              <a:t> OF UKRAINE “AGRONOMIC RESEARCH STATION” V</a:t>
            </a:r>
            <a:r>
              <a:rPr lang="uk-UA" sz="3600" dirty="0"/>
              <a:t>. PSHENYCHNE OF THE VASYLKIV DISTRICT - </a:t>
            </a:r>
            <a:r>
              <a:rPr lang="en-US" sz="3600" dirty="0" err="1"/>
              <a:t>Дмитренко</a:t>
            </a:r>
            <a:r>
              <a:rPr lang="en-US" sz="3600" dirty="0"/>
              <a:t> І</a:t>
            </a:r>
            <a:r>
              <a:rPr lang="uk-UA" sz="3600" dirty="0"/>
              <a:t>.</a:t>
            </a:r>
            <a:r>
              <a:rPr lang="en-US" sz="3600" dirty="0"/>
              <a:t>В</a:t>
            </a:r>
            <a:r>
              <a:rPr lang="uk-UA" sz="3600" dirty="0" smtClean="0"/>
              <a:t>.</a:t>
            </a:r>
          </a:p>
          <a:p>
            <a:pPr lvl="0"/>
            <a:r>
              <a:rPr lang="uk-UA" sz="3600" dirty="0" smtClean="0"/>
              <a:t>TECHNOLOGY </a:t>
            </a:r>
            <a:r>
              <a:rPr lang="uk-UA" sz="3600" dirty="0"/>
              <a:t>OF PORK PRODUCTION IN CONDITIONS  LLC </a:t>
            </a:r>
            <a:r>
              <a:rPr lang="en-US" sz="3600" dirty="0"/>
              <a:t>" AHRODAR-INVEST" </a:t>
            </a:r>
            <a:r>
              <a:rPr lang="uk-UA" sz="3600" dirty="0"/>
              <a:t>v. ANTONIVKA, KYIV REGION. STAVISHCHENSKY DISTRICT - </a:t>
            </a:r>
            <a:r>
              <a:rPr lang="en-US" sz="3600" dirty="0" err="1"/>
              <a:t>Коваль</a:t>
            </a:r>
            <a:r>
              <a:rPr lang="en-US" sz="3600" dirty="0"/>
              <a:t> В</a:t>
            </a:r>
            <a:r>
              <a:rPr lang="uk-UA" sz="3600" dirty="0"/>
              <a:t>.</a:t>
            </a:r>
            <a:r>
              <a:rPr lang="en-US" sz="3600" dirty="0"/>
              <a:t>В</a:t>
            </a:r>
            <a:r>
              <a:rPr lang="uk-UA" sz="3600" dirty="0" smtClean="0"/>
              <a:t>.</a:t>
            </a:r>
          </a:p>
          <a:p>
            <a:pPr lvl="0"/>
            <a:r>
              <a:rPr lang="uk-UA" sz="3600" dirty="0" smtClean="0"/>
              <a:t>BREEDING </a:t>
            </a:r>
            <a:r>
              <a:rPr lang="uk-UA" sz="3600" dirty="0"/>
              <a:t>OF YOUNG CATTLE IN THE CONDITIONS </a:t>
            </a:r>
            <a:r>
              <a:rPr lang="en-US" sz="3600" dirty="0"/>
              <a:t>SEPARATED SUBDIVISION OF </a:t>
            </a:r>
            <a:r>
              <a:rPr lang="uk-UA" sz="3600" dirty="0"/>
              <a:t>NULES</a:t>
            </a:r>
            <a:r>
              <a:rPr lang="en-US" sz="3600" dirty="0"/>
              <a:t> OF UKRAINE “AGRONOMIC RESEARCH STATION” V</a:t>
            </a:r>
            <a:r>
              <a:rPr lang="uk-UA" sz="3600" dirty="0"/>
              <a:t>. PSHENYCHNE OF THE VASYLKIV DISTRICT - </a:t>
            </a:r>
            <a:r>
              <a:rPr lang="en-US" sz="3600" dirty="0" err="1"/>
              <a:t>Кондратюк</a:t>
            </a:r>
            <a:r>
              <a:rPr lang="en-US" sz="3600" dirty="0"/>
              <a:t> І</a:t>
            </a:r>
            <a:r>
              <a:rPr lang="uk-UA" sz="3600" dirty="0"/>
              <a:t>.</a:t>
            </a:r>
            <a:r>
              <a:rPr lang="en-US" sz="3600" dirty="0"/>
              <a:t>О</a:t>
            </a:r>
            <a:r>
              <a:rPr lang="uk-UA" sz="3600" dirty="0" smtClean="0"/>
              <a:t>.</a:t>
            </a:r>
          </a:p>
          <a:p>
            <a:pPr lvl="0"/>
            <a:r>
              <a:rPr lang="uk-UA" sz="3600" dirty="0" smtClean="0"/>
              <a:t>TECHNOLOGY </a:t>
            </a:r>
            <a:r>
              <a:rPr lang="uk-UA" sz="3600" dirty="0"/>
              <a:t>OF OBTAINING AND PRIMARY PROCESSING OF MILK IN THE CONDITIONS </a:t>
            </a:r>
            <a:r>
              <a:rPr lang="en-US" sz="3600" dirty="0"/>
              <a:t>SEPARATED SUBDIVISION OF </a:t>
            </a:r>
            <a:r>
              <a:rPr lang="uk-UA" sz="3600" dirty="0"/>
              <a:t>NULES</a:t>
            </a:r>
            <a:r>
              <a:rPr lang="en-US" sz="3600" dirty="0"/>
              <a:t> OF UKRAINE “AGRONOMIC RESEARCH STATION” V</a:t>
            </a:r>
            <a:r>
              <a:rPr lang="uk-UA" sz="3600" dirty="0"/>
              <a:t>. PSHENYCHNE OF THE VASYLKIV DISTRICT - </a:t>
            </a:r>
            <a:r>
              <a:rPr lang="en-US" sz="3600" dirty="0" err="1"/>
              <a:t>Конончук</a:t>
            </a:r>
            <a:r>
              <a:rPr lang="en-US" sz="3600" dirty="0"/>
              <a:t> І</a:t>
            </a:r>
            <a:r>
              <a:rPr lang="uk-UA" sz="3600" dirty="0"/>
              <a:t>.</a:t>
            </a:r>
            <a:r>
              <a:rPr lang="en-US" sz="3600" dirty="0"/>
              <a:t>С</a:t>
            </a:r>
            <a:r>
              <a:rPr lang="uk-UA" sz="3600" dirty="0"/>
              <a:t>.</a:t>
            </a:r>
            <a:r>
              <a:rPr lang="uk-UA" sz="3600" dirty="0"/>
              <a:t> </a:t>
            </a:r>
            <a:endParaRPr lang="uk-UA" sz="3600" dirty="0" smtClean="0"/>
          </a:p>
          <a:p>
            <a:pPr lvl="0"/>
            <a:r>
              <a:rPr lang="uk-UA" sz="3600" dirty="0" smtClean="0"/>
              <a:t>FEEDING </a:t>
            </a:r>
            <a:r>
              <a:rPr lang="uk-UA" sz="3600" dirty="0"/>
              <a:t>AND KEEPING HORSES IN THE CONDITIONS OF </a:t>
            </a:r>
            <a:r>
              <a:rPr lang="en-US" sz="3600" dirty="0"/>
              <a:t>ESPL </a:t>
            </a:r>
            <a:r>
              <a:rPr lang="uk-UA" sz="3600" dirty="0"/>
              <a:t>"</a:t>
            </a:r>
            <a:r>
              <a:rPr lang="ru-RU" sz="3600" dirty="0"/>
              <a:t>Н</a:t>
            </a:r>
            <a:r>
              <a:rPr lang="uk-UA" sz="3600" dirty="0"/>
              <a:t>ORSE BREEDING " NULES OF UKRAINE - </a:t>
            </a:r>
            <a:r>
              <a:rPr lang="ru-RU" sz="3600" dirty="0" err="1"/>
              <a:t>Рудюк</a:t>
            </a:r>
            <a:r>
              <a:rPr lang="ru-RU" sz="3600" dirty="0"/>
              <a:t> Ю</a:t>
            </a:r>
            <a:r>
              <a:rPr lang="uk-UA" sz="3600" dirty="0"/>
              <a:t>.</a:t>
            </a:r>
            <a:r>
              <a:rPr lang="ru-RU" sz="3600" dirty="0"/>
              <a:t>І</a:t>
            </a:r>
            <a:r>
              <a:rPr lang="uk-UA" sz="3600" dirty="0"/>
              <a:t>.</a:t>
            </a:r>
          </a:p>
          <a:p>
            <a:pPr lvl="0"/>
            <a:r>
              <a:rPr lang="uk-UA" sz="3600" dirty="0"/>
              <a:t>TECHNOLOGY OF MILK PRODUCTION IN THE CONDITIONS OF "GALEX-AGRO" V. ROHACHIV, BARANIV DISTRICT, ZHYTOMYR REGION  - </a:t>
            </a:r>
            <a:r>
              <a:rPr lang="ru-RU" sz="3600" dirty="0" err="1"/>
              <a:t>Цимбалюк</a:t>
            </a:r>
            <a:r>
              <a:rPr lang="ru-RU" sz="3600" dirty="0"/>
              <a:t> А</a:t>
            </a:r>
            <a:r>
              <a:rPr lang="uk-UA" sz="3600" dirty="0"/>
              <a:t>.</a:t>
            </a:r>
            <a:r>
              <a:rPr lang="ru-RU" sz="3600" dirty="0"/>
              <a:t>О</a:t>
            </a:r>
            <a:r>
              <a:rPr lang="uk-UA" sz="3600" dirty="0"/>
              <a:t>.</a:t>
            </a:r>
          </a:p>
          <a:p>
            <a:pPr lvl="0"/>
            <a:r>
              <a:rPr lang="en-US" sz="3600" dirty="0"/>
              <a:t>TECHNOLOGY OF MILK PRODUCTION IN CONDITIONS ALLC "PRYDNIPROVSKE" OF CHERKASY REGION </a:t>
            </a:r>
            <a:r>
              <a:rPr lang="uk-UA" sz="3600" dirty="0"/>
              <a:t>- </a:t>
            </a:r>
            <a:r>
              <a:rPr lang="ru-RU" sz="3600" dirty="0"/>
              <a:t>Буряченко В</a:t>
            </a:r>
            <a:r>
              <a:rPr lang="uk-UA" sz="3600" dirty="0"/>
              <a:t>.</a:t>
            </a:r>
            <a:r>
              <a:rPr lang="ru-RU" sz="3600" dirty="0"/>
              <a:t>В</a:t>
            </a:r>
            <a:r>
              <a:rPr lang="uk-UA" sz="3600" dirty="0"/>
              <a:t>.</a:t>
            </a:r>
          </a:p>
          <a:p>
            <a:pPr marL="0" indent="0">
              <a:buNone/>
            </a:pPr>
            <a:endParaRPr lang="uk-UA" sz="3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A06C2-5B02-4996-B425-1E9A29B4DF5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1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F31E5-90FB-4748-AA02-1832F863A65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7664" y="492062"/>
            <a:ext cx="552535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План заходів на 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2023/2024навчальний 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рік </a:t>
            </a:r>
            <a:endParaRPr kumimoji="0" lang="uk-UA" alt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858477"/>
              </p:ext>
            </p:extLst>
          </p:nvPr>
        </p:nvGraphicFramePr>
        <p:xfrm>
          <a:off x="755576" y="908725"/>
          <a:ext cx="7632847" cy="57678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0040"/>
                <a:gridCol w="7272807"/>
              </a:tblGrid>
              <a:tr h="183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п</a:t>
                      </a:r>
                      <a:r>
                        <a:rPr lang="ru-RU" sz="1200" dirty="0">
                          <a:effectLst/>
                        </a:rPr>
                        <a:t>\</a:t>
                      </a:r>
                      <a:r>
                        <a:rPr lang="uk-UA" sz="1200" dirty="0">
                          <a:effectLst/>
                        </a:rPr>
                        <a:t>п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Назва заходу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248299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Збори учасників гуртка та вирішення організаційних питань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367489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Роль ембріональних стовбурових клітин в медицині, тваринництві та біотехнології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Біологічні основи біотехнології відтворення</a:t>
                      </a:r>
                      <a:endParaRPr lang="uk-UA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25030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Гормональні препарати для стимуляції відтворної здатності тварин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Біологічні основи суперовуляції</a:t>
                      </a:r>
                      <a:endParaRPr lang="uk-UA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275456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Роль біологічно активних препаратів у регуляції відтворної функції.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367489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Роль </a:t>
                      </a:r>
                      <a:r>
                        <a:rPr lang="uk-UA" sz="1500" dirty="0" err="1">
                          <a:effectLst/>
                        </a:rPr>
                        <a:t>трансгенних</a:t>
                      </a:r>
                      <a:r>
                        <a:rPr lang="uk-UA" sz="1500" dirty="0">
                          <a:effectLst/>
                        </a:rPr>
                        <a:t> тварин у селекції тварин і в інших галузях народного господарства.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26288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Дослідити будову яйцеклітини та </a:t>
                      </a:r>
                      <a:r>
                        <a:rPr lang="uk-UA" sz="1500" dirty="0" err="1">
                          <a:effectLst/>
                        </a:rPr>
                        <a:t>доімплантаційних</a:t>
                      </a:r>
                      <a:r>
                        <a:rPr lang="uk-UA" sz="1500" dirty="0">
                          <a:effectLst/>
                        </a:rPr>
                        <a:t> ембріонів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Пошук та оцінка ОКК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Екскурсія до музею історії медицини.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 err="1">
                          <a:effectLst/>
                        </a:rPr>
                        <a:t>Бісекція</a:t>
                      </a:r>
                      <a:r>
                        <a:rPr lang="uk-UA" sz="1500" dirty="0">
                          <a:effectLst/>
                        </a:rPr>
                        <a:t> </a:t>
                      </a:r>
                      <a:r>
                        <a:rPr lang="uk-UA" sz="1500" dirty="0" err="1">
                          <a:effectLst/>
                        </a:rPr>
                        <a:t>ооцитів</a:t>
                      </a:r>
                      <a:r>
                        <a:rPr lang="uk-UA" sz="1500" dirty="0">
                          <a:effectLst/>
                        </a:rPr>
                        <a:t> та ембріонів.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25030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Роль сучасної біотехнології в науково-технічному прогресі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Сучасні досягнення клітинної інженерії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Бази даних в мережі Інтернет, їх використання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Засідання по вирішенню організаційних питань 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Підготовка доповідей до студентської конференції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Екскурсія до музею патологічної анатомії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Робота над матеріалом для доповідей на конференції.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Заслуховування та аналіз доповідей на конференції.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Біологічна дія статевих та </a:t>
                      </a:r>
                      <a:r>
                        <a:rPr lang="uk-UA" sz="1500" dirty="0" err="1">
                          <a:effectLst/>
                        </a:rPr>
                        <a:t>гонадотропних</a:t>
                      </a:r>
                      <a:r>
                        <a:rPr lang="uk-UA" sz="1500" dirty="0">
                          <a:effectLst/>
                        </a:rPr>
                        <a:t> гормонів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  <a:tr h="18374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Підводимо підсумки</a:t>
                      </a:r>
                      <a:endParaRPr lang="uk-UA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63" marR="4826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799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965245" cy="160330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Monotype Corsiva" pitchFamily="66" charset="0"/>
              </a:rPr>
              <a:t>СТРАТЕГІЯ РОЗВИТКУ </a:t>
            </a:r>
            <a:br>
              <a:rPr lang="ru-RU" sz="3200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3200" dirty="0">
                <a:solidFill>
                  <a:srgbClr val="002060"/>
                </a:solidFill>
                <a:latin typeface="Monotype Corsiva" pitchFamily="66" charset="0"/>
              </a:rPr>
              <a:t>г</a:t>
            </a:r>
            <a:r>
              <a:rPr lang="ru-RU" sz="3200" dirty="0" err="1">
                <a:solidFill>
                  <a:srgbClr val="002060"/>
                </a:solidFill>
                <a:latin typeface="Monotype Corsiva" pitchFamily="66" charset="0"/>
              </a:rPr>
              <a:t>уртка</a:t>
            </a:r>
            <a:r>
              <a:rPr lang="ru-RU" sz="32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uk-UA" sz="3200" dirty="0">
                <a:solidFill>
                  <a:srgbClr val="002060"/>
                </a:solidFill>
                <a:latin typeface="Monotype Corsiva" pitchFamily="66" charset="0"/>
              </a:rPr>
              <a:t>«Б</a:t>
            </a:r>
            <a:r>
              <a:rPr lang="ru-RU" sz="3200" dirty="0" err="1">
                <a:solidFill>
                  <a:srgbClr val="002060"/>
                </a:solidFill>
                <a:latin typeface="Monotype Corsiva" pitchFamily="66" charset="0"/>
              </a:rPr>
              <a:t>іотехнологія</a:t>
            </a:r>
            <a:r>
              <a:rPr lang="ru-RU" sz="32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Monotype Corsiva" pitchFamily="66" charset="0"/>
              </a:rPr>
              <a:t>відтворення</a:t>
            </a:r>
            <a:r>
              <a:rPr lang="uk-UA" sz="3200" dirty="0">
                <a:solidFill>
                  <a:srgbClr val="002060"/>
                </a:solidFill>
                <a:latin typeface="Monotype Corsiva" pitchFamily="66" charset="0"/>
              </a:rPr>
              <a:t> тварин» </a:t>
            </a:r>
            <a:endParaRPr lang="ru-RU" sz="3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5184576"/>
          </a:xfrm>
        </p:spPr>
        <p:txBody>
          <a:bodyPr>
            <a:noAutofit/>
          </a:bodyPr>
          <a:lstStyle/>
          <a:p>
            <a:pPr lvl="0"/>
            <a:r>
              <a:rPr lang="ru-RU" sz="2200" dirty="0" err="1"/>
              <a:t>Адаптація</a:t>
            </a:r>
            <a:r>
              <a:rPr lang="ru-RU" sz="2200" dirty="0"/>
              <a:t> </a:t>
            </a:r>
            <a:r>
              <a:rPr lang="ru-RU" sz="2200" dirty="0" err="1"/>
              <a:t>роботи</a:t>
            </a:r>
            <a:r>
              <a:rPr lang="ru-RU" sz="2200" dirty="0"/>
              <a:t> </a:t>
            </a:r>
            <a:r>
              <a:rPr lang="ru-RU" sz="2200" dirty="0" err="1"/>
              <a:t>гуртка</a:t>
            </a:r>
            <a:r>
              <a:rPr lang="ru-RU" sz="2200" dirty="0"/>
              <a:t> в </a:t>
            </a:r>
            <a:r>
              <a:rPr lang="ru-RU" sz="2200" dirty="0" err="1"/>
              <a:t>умовах</a:t>
            </a:r>
            <a:r>
              <a:rPr lang="ru-RU" sz="2200" dirty="0"/>
              <a:t> </a:t>
            </a:r>
            <a:r>
              <a:rPr lang="ru-RU" sz="2200" dirty="0" err="1"/>
              <a:t>військового</a:t>
            </a:r>
            <a:r>
              <a:rPr lang="ru-RU" sz="2200" dirty="0"/>
              <a:t> стану.</a:t>
            </a:r>
            <a:endParaRPr lang="uk-UA" sz="2200" dirty="0"/>
          </a:p>
          <a:p>
            <a:pPr lvl="0"/>
            <a:r>
              <a:rPr lang="uk-UA" sz="2200" dirty="0"/>
              <a:t>При проведенні занять гуртка присвятити більше уваги практичним роботам.</a:t>
            </a:r>
          </a:p>
          <a:p>
            <a:pPr lvl="0"/>
            <a:r>
              <a:rPr lang="uk-UA" sz="2200" dirty="0"/>
              <a:t>Удосконалення навик з пошуку, оцінки та перенесення ембріонів, їх  заправка у пайєти (заняття проводити на яйцеклітинах і ембріонах мишей).</a:t>
            </a:r>
          </a:p>
          <a:p>
            <a:pPr lvl="0"/>
            <a:r>
              <a:rPr lang="uk-UA" sz="2200" dirty="0"/>
              <a:t>Проводити тренінги по постановці катетерів коровам-донорам.</a:t>
            </a:r>
          </a:p>
          <a:p>
            <a:pPr lvl="0"/>
            <a:r>
              <a:rPr lang="uk-UA" sz="2200" dirty="0"/>
              <a:t>Організувати показове вимивання ембріонів на </a:t>
            </a:r>
          </a:p>
          <a:p>
            <a:r>
              <a:rPr lang="uk-UA" sz="2200" dirty="0"/>
              <a:t>вибракуваних коровах. </a:t>
            </a:r>
          </a:p>
          <a:p>
            <a:pPr lvl="0"/>
            <a:r>
              <a:rPr lang="uk-UA" sz="2200" dirty="0"/>
              <a:t>Освоєння методик запліднення яйцеклітин </a:t>
            </a:r>
            <a:r>
              <a:rPr lang="en-US" sz="2200" i="1" dirty="0"/>
              <a:t>in vitro</a:t>
            </a:r>
            <a:r>
              <a:rPr lang="uk-UA" sz="2200" i="1" dirty="0"/>
              <a:t>.</a:t>
            </a:r>
            <a:endParaRPr lang="uk-UA" sz="2200" dirty="0"/>
          </a:p>
          <a:p>
            <a:pPr lvl="0"/>
            <a:r>
              <a:rPr lang="uk-UA" sz="2200" dirty="0"/>
              <a:t>Екскурсії на провідні виробничі та переробні підприємства України. Зокрема «</a:t>
            </a:r>
            <a:r>
              <a:rPr lang="en-US" sz="2200" dirty="0"/>
              <a:t>Organic</a:t>
            </a:r>
            <a:r>
              <a:rPr lang="ru-RU" sz="2200" dirty="0"/>
              <a:t> м</a:t>
            </a:r>
            <a:r>
              <a:rPr lang="en-US" sz="2200" dirty="0"/>
              <a:t>ilk</a:t>
            </a:r>
            <a:r>
              <a:rPr lang="ru-RU" sz="2200" dirty="0"/>
              <a:t>» та ПОСП «</a:t>
            </a:r>
            <a:r>
              <a:rPr lang="uk-UA" sz="2200" dirty="0" err="1"/>
              <a:t>Жадківське</a:t>
            </a:r>
            <a:r>
              <a:rPr lang="uk-UA" sz="2200" dirty="0"/>
              <a:t>». </a:t>
            </a:r>
          </a:p>
          <a:p>
            <a:pPr lvl="0"/>
            <a:endParaRPr lang="ru-RU" i="1" dirty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F31E5-90FB-4748-AA02-1832F863A65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21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1" y="764704"/>
            <a:ext cx="7321117" cy="54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3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576" y="1052736"/>
            <a:ext cx="5616624" cy="4227768"/>
          </a:xfrm>
        </p:spPr>
        <p:txBody>
          <a:bodyPr>
            <a:normAutofit/>
          </a:bodyPr>
          <a:lstStyle/>
          <a:p>
            <a:pPr algn="just"/>
            <a:r>
              <a:rPr lang="uk-UA" sz="2800" dirty="0" smtClean="0"/>
              <a:t>	Керівником студентського наукового гуртка з 2005 р. на кафедрі генетики розведення та біотехнології тварин був професор Шеремета В.І. </a:t>
            </a:r>
            <a:br>
              <a:rPr lang="uk-UA" sz="2800" dirty="0" smtClean="0"/>
            </a:br>
            <a:r>
              <a:rPr lang="uk-UA" sz="2800" dirty="0" smtClean="0"/>
              <a:t>З 2017 року керівництво гуртком здійснюється </a:t>
            </a:r>
            <a:r>
              <a:rPr lang="uk-UA" sz="2800" dirty="0" err="1" smtClean="0"/>
              <a:t>Себою</a:t>
            </a:r>
            <a:r>
              <a:rPr lang="uk-UA" sz="2800" dirty="0" smtClean="0"/>
              <a:t> Миколою Васильовичем та </a:t>
            </a:r>
            <a:r>
              <a:rPr lang="uk-UA" sz="2800" dirty="0" err="1" smtClean="0"/>
              <a:t>Хоменко</a:t>
            </a:r>
            <a:r>
              <a:rPr lang="uk-UA" sz="2800" dirty="0" smtClean="0"/>
              <a:t> Мариною Олександрівною</a:t>
            </a:r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327548" y="2811992"/>
            <a:ext cx="2215700" cy="75907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uk-UA" sz="1400" dirty="0" smtClean="0">
                <a:solidFill>
                  <a:srgbClr val="002060"/>
                </a:solidFill>
                <a:latin typeface="+mj-lt"/>
              </a:rPr>
              <a:t>к. с.-г. наук, доцент </a:t>
            </a:r>
          </a:p>
          <a:p>
            <a:pPr>
              <a:spcBef>
                <a:spcPts val="0"/>
              </a:spcBef>
            </a:pPr>
            <a:r>
              <a:rPr lang="uk-UA" sz="1400" dirty="0" smtClean="0">
                <a:solidFill>
                  <a:srgbClr val="002060"/>
                </a:solidFill>
                <a:latin typeface="+mj-lt"/>
              </a:rPr>
              <a:t>Себа Микола Васильович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68" b="4646"/>
          <a:stretch/>
        </p:blipFill>
        <p:spPr>
          <a:xfrm>
            <a:off x="6557946" y="657862"/>
            <a:ext cx="1789678" cy="21903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41" y="3501007"/>
            <a:ext cx="1764261" cy="20882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22923" y="5589239"/>
            <a:ext cx="2520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uk-UA" sz="1400" dirty="0">
                <a:solidFill>
                  <a:srgbClr val="002060"/>
                </a:solidFill>
                <a:latin typeface="+mj-lt"/>
              </a:rPr>
              <a:t>к. с.-г. наук, </a:t>
            </a:r>
            <a:r>
              <a:rPr lang="uk-UA" sz="1400" dirty="0" smtClean="0">
                <a:solidFill>
                  <a:srgbClr val="002060"/>
                </a:solidFill>
                <a:latin typeface="+mj-lt"/>
              </a:rPr>
              <a:t>асистент</a:t>
            </a:r>
            <a:endParaRPr lang="uk-UA" sz="1400" dirty="0">
              <a:solidFill>
                <a:srgbClr val="002060"/>
              </a:solidFill>
              <a:latin typeface="+mj-lt"/>
            </a:endParaRPr>
          </a:p>
          <a:p>
            <a:pPr algn="ctr">
              <a:spcBef>
                <a:spcPts val="0"/>
              </a:spcBef>
            </a:pPr>
            <a:r>
              <a:rPr lang="uk-UA" sz="1400" dirty="0" smtClean="0">
                <a:solidFill>
                  <a:srgbClr val="002060"/>
                </a:solidFill>
                <a:latin typeface="+mj-lt"/>
              </a:rPr>
              <a:t>Хоменко Марина Олександрівна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85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254044" cy="1008112"/>
          </a:xfrm>
        </p:spPr>
        <p:txBody>
          <a:bodyPr>
            <a:normAutofit/>
          </a:bodyPr>
          <a:lstStyle/>
          <a:p>
            <a:r>
              <a:rPr lang="uk-UA" sz="5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Мета роботи гуртка</a:t>
            </a:r>
            <a:endParaRPr lang="ru-RU" sz="5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213" y="1306514"/>
            <a:ext cx="7416824" cy="2461639"/>
          </a:xfrm>
        </p:spPr>
        <p:txBody>
          <a:bodyPr>
            <a:normAutofit/>
          </a:bodyPr>
          <a:lstStyle/>
          <a:p>
            <a:pPr algn="just"/>
            <a:r>
              <a:rPr lang="uk-UA" sz="3200" dirty="0">
                <a:solidFill>
                  <a:schemeClr val="tx1"/>
                </a:solidFill>
                <a:latin typeface="+mj-lt"/>
              </a:rPr>
              <a:t>сприяння розвитку наукової думки та освоєння вмінь та знань з наукової роботи студентів в галузі біотехнології відтворення </a:t>
            </a:r>
            <a:r>
              <a:rPr lang="uk-UA" sz="3200" dirty="0" smtClean="0">
                <a:solidFill>
                  <a:schemeClr val="tx1"/>
                </a:solidFill>
                <a:latin typeface="+mj-lt"/>
              </a:rPr>
              <a:t>тварин.</a:t>
            </a:r>
            <a:endParaRPr lang="ru-R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0DC4B-AFC8-4C8B-B50E-63C74BE0AB0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050" name="Picture 2" descr="D:\РОБОТА\Дисципліна\2 Біотехнологія\Гурток\Фото 2022\изображение_viber_2022-04-06_19-53-34-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16566"/>
            <a:ext cx="3240360" cy="334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ОБОТА\Дисципліна\2 Біотехнологія\Гурток\Фото 2022\изображение_viber_2022-04-06_19-53-36-2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56992"/>
            <a:ext cx="3875584" cy="29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13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9328" y="476672"/>
            <a:ext cx="6254044" cy="792088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Monotype Corsiva" panose="03010101010201010101" pitchFamily="66" charset="0"/>
              </a:rPr>
              <a:t>Учасники гуртка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03848" y="1481962"/>
            <a:ext cx="2520280" cy="4611334"/>
          </a:xfrm>
        </p:spPr>
        <p:txBody>
          <a:bodyPr>
            <a:normAutofit fontScale="85000" lnSpcReduction="10000"/>
          </a:bodyPr>
          <a:lstStyle/>
          <a:p>
            <a:r>
              <a:rPr lang="uk-UA" sz="35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ОС «Бакалавр»</a:t>
            </a:r>
          </a:p>
          <a:p>
            <a:pPr algn="just" defTabSz="36000">
              <a:spcBef>
                <a:spcPts val="0"/>
              </a:spcBef>
              <a:tabLst>
                <a:tab pos="176213" algn="l"/>
              </a:tabLst>
            </a:pPr>
            <a:r>
              <a:rPr lang="uk-UA" dirty="0" smtClean="0">
                <a:solidFill>
                  <a:schemeClr val="tx1"/>
                </a:solidFill>
              </a:rPr>
              <a:t>1.Голуб </a:t>
            </a:r>
            <a:r>
              <a:rPr lang="uk-UA" dirty="0">
                <a:solidFill>
                  <a:schemeClr val="tx1"/>
                </a:solidFill>
              </a:rPr>
              <a:t>Дмитро Олександрович </a:t>
            </a:r>
            <a:endParaRPr lang="uk-UA" dirty="0" smtClean="0">
              <a:solidFill>
                <a:schemeClr val="tx1"/>
              </a:solidFill>
            </a:endParaRPr>
          </a:p>
          <a:p>
            <a:pPr algn="just" defTabSz="36000">
              <a:spcBef>
                <a:spcPts val="0"/>
              </a:spcBef>
              <a:tabLst>
                <a:tab pos="176213" algn="l"/>
              </a:tabLst>
            </a:pPr>
            <a:r>
              <a:rPr lang="uk-UA" dirty="0" smtClean="0">
                <a:solidFill>
                  <a:schemeClr val="tx1"/>
                </a:solidFill>
              </a:rPr>
              <a:t>2.Вістяк </a:t>
            </a:r>
            <a:r>
              <a:rPr lang="uk-UA" dirty="0">
                <a:solidFill>
                  <a:schemeClr val="tx1"/>
                </a:solidFill>
              </a:rPr>
              <a:t>Руслан </a:t>
            </a:r>
            <a:r>
              <a:rPr lang="uk-UA" dirty="0" smtClean="0">
                <a:solidFill>
                  <a:schemeClr val="tx1"/>
                </a:solidFill>
              </a:rPr>
              <a:t>Сергійович</a:t>
            </a:r>
          </a:p>
          <a:p>
            <a:pPr algn="just" defTabSz="36000">
              <a:spcBef>
                <a:spcPts val="0"/>
              </a:spcBef>
              <a:tabLst>
                <a:tab pos="176213" algn="l"/>
              </a:tabLst>
            </a:pPr>
            <a:r>
              <a:rPr lang="uk-UA" dirty="0" smtClean="0">
                <a:solidFill>
                  <a:schemeClr val="tx1"/>
                </a:solidFill>
              </a:rPr>
              <a:t>3.Дмитренко </a:t>
            </a:r>
            <a:r>
              <a:rPr lang="uk-UA" dirty="0">
                <a:solidFill>
                  <a:schemeClr val="tx1"/>
                </a:solidFill>
              </a:rPr>
              <a:t>Іван </a:t>
            </a:r>
            <a:r>
              <a:rPr lang="uk-UA" dirty="0" smtClean="0">
                <a:solidFill>
                  <a:schemeClr val="tx1"/>
                </a:solidFill>
              </a:rPr>
              <a:t>Вікторович</a:t>
            </a:r>
          </a:p>
          <a:p>
            <a:pPr algn="just" defTabSz="36000">
              <a:spcBef>
                <a:spcPts val="0"/>
              </a:spcBef>
              <a:tabLst>
                <a:tab pos="176213" algn="l"/>
              </a:tabLst>
            </a:pPr>
            <a:r>
              <a:rPr lang="uk-UA" dirty="0" smtClean="0">
                <a:solidFill>
                  <a:schemeClr val="tx1"/>
                </a:solidFill>
              </a:rPr>
              <a:t>4.</a:t>
            </a:r>
            <a:r>
              <a:rPr lang="uk-UA" dirty="0" smtClean="0">
                <a:solidFill>
                  <a:schemeClr val="tx1"/>
                </a:solidFill>
              </a:rPr>
              <a:t>Костенко </a:t>
            </a:r>
            <a:r>
              <a:rPr lang="uk-UA" dirty="0">
                <a:solidFill>
                  <a:schemeClr val="tx1"/>
                </a:solidFill>
              </a:rPr>
              <a:t>Дмитро </a:t>
            </a:r>
            <a:r>
              <a:rPr lang="uk-UA" dirty="0" smtClean="0">
                <a:solidFill>
                  <a:schemeClr val="tx1"/>
                </a:solidFill>
              </a:rPr>
              <a:t>Вадимович</a:t>
            </a:r>
          </a:p>
          <a:p>
            <a:pPr algn="just" defTabSz="36000">
              <a:spcBef>
                <a:spcPts val="0"/>
              </a:spcBef>
              <a:tabLst>
                <a:tab pos="176213" algn="l"/>
              </a:tabLst>
            </a:pPr>
            <a:r>
              <a:rPr lang="uk-UA" dirty="0" smtClean="0">
                <a:solidFill>
                  <a:schemeClr val="tx1"/>
                </a:solidFill>
              </a:rPr>
              <a:t>5.Кондратюк </a:t>
            </a:r>
            <a:r>
              <a:rPr lang="uk-UA" dirty="0">
                <a:solidFill>
                  <a:schemeClr val="tx1"/>
                </a:solidFill>
              </a:rPr>
              <a:t>Іван </a:t>
            </a:r>
            <a:r>
              <a:rPr lang="uk-UA" dirty="0" smtClean="0">
                <a:solidFill>
                  <a:schemeClr val="tx1"/>
                </a:solidFill>
              </a:rPr>
              <a:t>Олександрович</a:t>
            </a:r>
            <a:endParaRPr lang="uk-UA" dirty="0" smtClean="0">
              <a:solidFill>
                <a:schemeClr val="tx1"/>
              </a:solidFill>
            </a:endParaRPr>
          </a:p>
          <a:p>
            <a:pPr algn="just" defTabSz="36000">
              <a:spcBef>
                <a:spcPts val="0"/>
              </a:spcBef>
              <a:tabLst>
                <a:tab pos="176213" algn="l"/>
              </a:tabLst>
            </a:pPr>
            <a:r>
              <a:rPr lang="uk-UA" dirty="0" smtClean="0">
                <a:solidFill>
                  <a:schemeClr val="tx1"/>
                </a:solidFill>
              </a:rPr>
              <a:t>6.Рудюк </a:t>
            </a:r>
            <a:r>
              <a:rPr lang="uk-UA" dirty="0">
                <a:solidFill>
                  <a:schemeClr val="tx1"/>
                </a:solidFill>
              </a:rPr>
              <a:t>Юлія </a:t>
            </a:r>
            <a:r>
              <a:rPr lang="uk-UA" dirty="0" smtClean="0">
                <a:solidFill>
                  <a:schemeClr val="tx1"/>
                </a:solidFill>
              </a:rPr>
              <a:t>Іванівна</a:t>
            </a:r>
          </a:p>
          <a:p>
            <a:pPr algn="just" defTabSz="36000">
              <a:spcBef>
                <a:spcPts val="0"/>
              </a:spcBef>
              <a:tabLst>
                <a:tab pos="176213" algn="l"/>
              </a:tabLst>
            </a:pPr>
            <a:r>
              <a:rPr lang="uk-UA" dirty="0" smtClean="0">
                <a:solidFill>
                  <a:schemeClr val="tx1"/>
                </a:solidFill>
              </a:rPr>
              <a:t>7.</a:t>
            </a:r>
            <a:r>
              <a:rPr lang="uk-UA" dirty="0" smtClean="0">
                <a:solidFill>
                  <a:schemeClr val="tx1"/>
                </a:solidFill>
              </a:rPr>
              <a:t>Сидорчук </a:t>
            </a:r>
            <a:r>
              <a:rPr lang="uk-UA" dirty="0">
                <a:solidFill>
                  <a:schemeClr val="tx1"/>
                </a:solidFill>
              </a:rPr>
              <a:t>Олександр </a:t>
            </a:r>
            <a:r>
              <a:rPr lang="uk-UA" dirty="0" smtClean="0">
                <a:solidFill>
                  <a:schemeClr val="tx1"/>
                </a:solidFill>
              </a:rPr>
              <a:t>Сергійович</a:t>
            </a:r>
          </a:p>
          <a:p>
            <a:pPr algn="just" defTabSz="36000">
              <a:spcBef>
                <a:spcPts val="0"/>
              </a:spcBef>
              <a:tabLst>
                <a:tab pos="176213" algn="l"/>
              </a:tabLst>
            </a:pPr>
            <a:r>
              <a:rPr lang="ru-RU" dirty="0" smtClean="0">
                <a:solidFill>
                  <a:schemeClr val="tx1"/>
                </a:solidFill>
              </a:rPr>
              <a:t>8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uk-UA" dirty="0" smtClean="0">
                <a:solidFill>
                  <a:schemeClr val="tx1"/>
                </a:solidFill>
              </a:rPr>
              <a:t>Мойсеєнко </a:t>
            </a:r>
            <a:r>
              <a:rPr lang="uk-UA" dirty="0" err="1">
                <a:solidFill>
                  <a:schemeClr val="tx1"/>
                </a:solidFill>
              </a:rPr>
              <a:t>Аміна</a:t>
            </a: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Святославівна</a:t>
            </a:r>
          </a:p>
          <a:p>
            <a:pPr algn="just" defTabSz="36000">
              <a:spcBef>
                <a:spcPts val="0"/>
              </a:spcBef>
              <a:tabLst>
                <a:tab pos="176213" algn="l"/>
              </a:tabLst>
            </a:pPr>
            <a:r>
              <a:rPr lang="uk-UA" dirty="0" smtClean="0">
                <a:solidFill>
                  <a:schemeClr val="tx1"/>
                </a:solidFill>
              </a:rPr>
              <a:t>9.</a:t>
            </a:r>
            <a:r>
              <a:rPr lang="uk-UA" dirty="0" smtClean="0">
                <a:solidFill>
                  <a:schemeClr val="tx1"/>
                </a:solidFill>
              </a:rPr>
              <a:t>Саєнко </a:t>
            </a:r>
            <a:r>
              <a:rPr lang="uk-UA" dirty="0">
                <a:solidFill>
                  <a:schemeClr val="tx1"/>
                </a:solidFill>
              </a:rPr>
              <a:t>Владислав Вадимович</a:t>
            </a:r>
            <a:endParaRPr lang="ru-RU" dirty="0" smtClean="0">
              <a:solidFill>
                <a:schemeClr val="tx1"/>
              </a:solidFill>
            </a:endParaRPr>
          </a:p>
          <a:p>
            <a:pPr algn="just" defTabSz="36000">
              <a:spcBef>
                <a:spcPts val="0"/>
              </a:spcBef>
              <a:tabLst>
                <a:tab pos="176213" algn="l"/>
              </a:tabLst>
            </a:pPr>
            <a:endParaRPr lang="ru-RU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0DC4B-AFC8-4C8B-B50E-63C74BE0AB0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5724128" y="1484784"/>
            <a:ext cx="2520280" cy="41044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uk-UA" sz="30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ОС «Магістр»</a:t>
            </a:r>
          </a:p>
          <a:p>
            <a:pPr algn="l"/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Береза </a:t>
            </a: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Ганна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Романівна</a:t>
            </a:r>
          </a:p>
          <a:p>
            <a:pPr algn="l"/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Тимченко </a:t>
            </a: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Марина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Русланівна</a:t>
            </a:r>
          </a:p>
          <a:p>
            <a:pPr algn="l"/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uk-UA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Шупик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Таїсія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Григорівна</a:t>
            </a:r>
          </a:p>
          <a:p>
            <a:pPr algn="l"/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Сидорчук Олександр Сергійович</a:t>
            </a:r>
          </a:p>
          <a:p>
            <a:pPr algn="l"/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Таран </a:t>
            </a: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Роман Андрійович</a:t>
            </a:r>
            <a:endParaRPr lang="uk-UA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365104"/>
            <a:ext cx="25121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+mj-lt"/>
              </a:rPr>
              <a:t>Староста гуртка</a:t>
            </a:r>
            <a:r>
              <a:rPr lang="uk-UA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r>
              <a:rPr lang="uk-UA" dirty="0">
                <a:solidFill>
                  <a:srgbClr val="002060"/>
                </a:solidFill>
                <a:latin typeface="+mj-lt"/>
              </a:rPr>
              <a:t>с</a:t>
            </a:r>
            <a:r>
              <a:rPr lang="uk-UA" dirty="0" smtClean="0">
                <a:solidFill>
                  <a:srgbClr val="002060"/>
                </a:solidFill>
                <a:latin typeface="+mj-lt"/>
              </a:rPr>
              <a:t>тудентка 1 курсу ОС </a:t>
            </a:r>
            <a:r>
              <a:rPr lang="uk-UA" dirty="0" smtClean="0">
                <a:solidFill>
                  <a:srgbClr val="002060"/>
                </a:solidFill>
                <a:latin typeface="+mj-lt"/>
              </a:rPr>
              <a:t>«Бакалавр» </a:t>
            </a:r>
            <a:endParaRPr lang="uk-UA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uk-UA" dirty="0" smtClean="0">
                <a:solidFill>
                  <a:srgbClr val="002060"/>
                </a:solidFill>
                <a:latin typeface="+mj-lt"/>
              </a:rPr>
              <a:t>факультету ТВБ </a:t>
            </a:r>
            <a:endParaRPr lang="ru-RU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uk-UA" dirty="0"/>
              <a:t>Дем’яненко Валерія Володимирівна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03" y="1365865"/>
            <a:ext cx="230409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7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201" y="620689"/>
            <a:ext cx="7349210" cy="1152128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rgbClr val="002060"/>
                </a:solidFill>
                <a:latin typeface="Monotype Corsiva" pitchFamily="66" charset="0"/>
              </a:rPr>
              <a:t>Навчально-наукова лабораторія біотехнології </a:t>
            </a:r>
            <a:br>
              <a:rPr lang="uk-UA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Monotype Corsiva" pitchFamily="66" charset="0"/>
              </a:rPr>
              <a:t>відтворення сільськогосподарських тварин </a:t>
            </a:r>
            <a:br>
              <a:rPr lang="uk-UA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2800" dirty="0" smtClean="0">
                <a:latin typeface="Monotype Corsiva" pitchFamily="66" charset="0"/>
              </a:rPr>
              <a:t>кафедри генетики, розведення та біотехнології тварин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0DC4B-AFC8-4C8B-B50E-63C74BE0AB0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392488" cy="451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99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9"/>
            <a:ext cx="7632848" cy="720080"/>
          </a:xfrm>
        </p:spPr>
        <p:txBody>
          <a:bodyPr/>
          <a:lstStyle/>
          <a:p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Напрямки роботи наукового гуртка 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340768"/>
            <a:ext cx="7560839" cy="4824536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buFont typeface="Wingdings" pitchFamily="2" charset="2"/>
              <a:buChar char="v"/>
            </a:pPr>
            <a:endParaRPr lang="uk-UA" dirty="0" smtClean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uk-UA" dirty="0">
                <a:solidFill>
                  <a:schemeClr val="tx1"/>
                </a:solidFill>
                <a:latin typeface="+mj-lt"/>
              </a:rPr>
              <a:t>Ознайомлення із сучасними світовими досягненнями  біотехнології у тваринництві.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uk-UA" dirty="0">
                <a:solidFill>
                  <a:schemeClr val="tx1"/>
                </a:solidFill>
                <a:latin typeface="+mj-lt"/>
              </a:rPr>
              <a:t>Практичне освоєння </a:t>
            </a:r>
            <a:r>
              <a:rPr lang="uk-UA" dirty="0" err="1">
                <a:solidFill>
                  <a:schemeClr val="tx1"/>
                </a:solidFill>
                <a:latin typeface="+mj-lt"/>
              </a:rPr>
              <a:t>пенетрального</a:t>
            </a:r>
            <a:r>
              <a:rPr lang="uk-UA" dirty="0">
                <a:solidFill>
                  <a:schemeClr val="tx1"/>
                </a:solidFill>
                <a:latin typeface="+mj-lt"/>
              </a:rPr>
              <a:t> введення біотехнологічних препаратів.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uk-UA" dirty="0">
                <a:solidFill>
                  <a:schemeClr val="tx1"/>
                </a:solidFill>
                <a:latin typeface="+mj-lt"/>
              </a:rPr>
              <a:t>Застосування гормональних препаратів для стимуляції </a:t>
            </a:r>
            <a:r>
              <a:rPr lang="uk-UA" dirty="0" err="1">
                <a:solidFill>
                  <a:schemeClr val="tx1"/>
                </a:solidFill>
                <a:latin typeface="+mj-lt"/>
              </a:rPr>
              <a:t>суперовуляції</a:t>
            </a:r>
            <a:r>
              <a:rPr lang="uk-UA" dirty="0">
                <a:solidFill>
                  <a:schemeClr val="tx1"/>
                </a:solidFill>
                <a:latin typeface="+mj-lt"/>
              </a:rPr>
              <a:t> та відтворної здатності сільськогосподарських тварин.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uk-UA" dirty="0" smtClean="0">
                <a:solidFill>
                  <a:schemeClr val="tx1"/>
                </a:solidFill>
                <a:latin typeface="+mj-lt"/>
              </a:rPr>
              <a:t>Пошук та оцінка </a:t>
            </a:r>
            <a:r>
              <a:rPr lang="uk-UA" dirty="0" err="1" smtClean="0">
                <a:solidFill>
                  <a:schemeClr val="tx1"/>
                </a:solidFill>
                <a:latin typeface="+mj-lt"/>
              </a:rPr>
              <a:t>ооциткумулюсних</a:t>
            </a:r>
            <a:r>
              <a:rPr lang="uk-UA" dirty="0" smtClean="0">
                <a:solidFill>
                  <a:schemeClr val="tx1"/>
                </a:solidFill>
                <a:latin typeface="+mj-lt"/>
              </a:rPr>
              <a:t> комплексів та </a:t>
            </a:r>
            <a:r>
              <a:rPr lang="uk-UA" dirty="0" err="1" smtClean="0">
                <a:solidFill>
                  <a:schemeClr val="tx1"/>
                </a:solidFill>
                <a:latin typeface="+mj-lt"/>
              </a:rPr>
              <a:t>доінплантаційних</a:t>
            </a:r>
            <a:r>
              <a:rPr lang="uk-UA" dirty="0" smtClean="0">
                <a:solidFill>
                  <a:schemeClr val="tx1"/>
                </a:solidFill>
                <a:latin typeface="+mj-lt"/>
              </a:rPr>
              <a:t> ембріонів.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uk-UA" dirty="0">
                <a:solidFill>
                  <a:schemeClr val="tx1"/>
                </a:solidFill>
                <a:latin typeface="+mj-lt"/>
              </a:rPr>
              <a:t>Підготовка доповідей та участь у наукових конференціях.</a:t>
            </a:r>
            <a:endParaRPr lang="ru-RU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uk-UA" dirty="0" smtClean="0">
                <a:solidFill>
                  <a:schemeClr val="tx1"/>
                </a:solidFill>
                <a:latin typeface="+mj-lt"/>
              </a:rPr>
              <a:t>Розробка та виготовлення біотехнологічних препаратів нейротропно-метаболічної дії.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uk-UA" dirty="0" smtClean="0">
                <a:solidFill>
                  <a:schemeClr val="tx1"/>
                </a:solidFill>
                <a:latin typeface="+mj-lt"/>
              </a:rPr>
              <a:t>Освоєння </a:t>
            </a:r>
            <a:r>
              <a:rPr lang="uk-UA" dirty="0">
                <a:solidFill>
                  <a:schemeClr val="tx1"/>
                </a:solidFill>
                <a:latin typeface="+mj-lt"/>
              </a:rPr>
              <a:t>методики штучного осіменіння самок сільськогосподарських тварин.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uk-UA" dirty="0">
                <a:solidFill>
                  <a:schemeClr val="tx1"/>
                </a:solidFill>
                <a:latin typeface="+mj-lt"/>
              </a:rPr>
              <a:t>Набуття практичних навичок з оцінки якості статевих клітин та технології їх </a:t>
            </a:r>
            <a:r>
              <a:rPr lang="uk-UA" dirty="0" err="1">
                <a:solidFill>
                  <a:schemeClr val="tx1"/>
                </a:solidFill>
                <a:latin typeface="+mj-lt"/>
              </a:rPr>
              <a:t>кріоконсервування</a:t>
            </a:r>
            <a:r>
              <a:rPr lang="uk-UA" dirty="0" smtClean="0">
                <a:solidFill>
                  <a:schemeClr val="tx1"/>
                </a:solidFill>
                <a:latin typeface="+mj-lt"/>
              </a:rPr>
              <a:t>.</a:t>
            </a:r>
            <a:endParaRPr lang="uk-UA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0DC4B-AFC8-4C8B-B50E-63C74BE0AB0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5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0DC4B-AFC8-4C8B-B50E-63C74BE0AB0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95936" y="332656"/>
            <a:ext cx="475130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300" b="1" dirty="0">
                <a:latin typeface="Monotype Corsiva" pitchFamily="66" charset="0"/>
              </a:rPr>
              <a:t>Освоєння методики </a:t>
            </a:r>
            <a:r>
              <a:rPr lang="uk-UA" sz="3300" b="1" dirty="0" smtClean="0">
                <a:latin typeface="Monotype Corsiva" pitchFamily="66" charset="0"/>
              </a:rPr>
              <a:t>роботи зі сперматозоїдами, їх пошук, оцінка, підготовка до короткочасного та тривалого зберігання (</a:t>
            </a:r>
            <a:r>
              <a:rPr lang="uk-UA" sz="3300" b="1" dirty="0" err="1" smtClean="0">
                <a:latin typeface="Monotype Corsiva" pitchFamily="66" charset="0"/>
              </a:rPr>
              <a:t>кріоконсервація</a:t>
            </a:r>
            <a:r>
              <a:rPr lang="uk-UA" sz="3300" b="1" dirty="0" smtClean="0">
                <a:latin typeface="Monotype Corsiva" pitchFamily="66" charset="0"/>
              </a:rPr>
              <a:t>)</a:t>
            </a:r>
            <a:endParaRPr lang="uk-UA" sz="3300" b="1" dirty="0"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5" y="3455572"/>
            <a:ext cx="4528383" cy="339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" y="3455572"/>
            <a:ext cx="4555862" cy="341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139953" cy="345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01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A06C2-5B02-4996-B425-1E9A29B4DF5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61372" y="692696"/>
            <a:ext cx="38785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latin typeface="Monotype Corsiva" pitchFamily="66" charset="0"/>
              </a:rPr>
              <a:t>Пошук</a:t>
            </a:r>
            <a:r>
              <a:rPr lang="ru-RU" sz="3200" b="1" dirty="0">
                <a:latin typeface="Monotype Corsiva" pitchFamily="66" charset="0"/>
              </a:rPr>
              <a:t> та </a:t>
            </a:r>
            <a:r>
              <a:rPr lang="ru-RU" sz="3200" b="1" dirty="0" err="1">
                <a:latin typeface="Monotype Corsiva" pitchFamily="66" charset="0"/>
              </a:rPr>
              <a:t>оцінка</a:t>
            </a:r>
            <a:r>
              <a:rPr lang="ru-RU" sz="3200" b="1" dirty="0">
                <a:latin typeface="Monotype Corsiva" pitchFamily="66" charset="0"/>
              </a:rPr>
              <a:t> ооцит  </a:t>
            </a:r>
            <a:r>
              <a:rPr lang="ru-RU" sz="3200" b="1" dirty="0" err="1" smtClean="0">
                <a:latin typeface="Monotype Corsiva" pitchFamily="66" charset="0"/>
              </a:rPr>
              <a:t>кумулюсних</a:t>
            </a:r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3200" b="1" dirty="0" err="1" smtClean="0">
                <a:latin typeface="Monotype Corsiva" pitchFamily="66" charset="0"/>
              </a:rPr>
              <a:t>комплексів</a:t>
            </a:r>
            <a:r>
              <a:rPr lang="ru-RU" sz="3200" b="1" dirty="0" smtClean="0">
                <a:latin typeface="Monotype Corsiva" pitchFamily="66" charset="0"/>
              </a:rPr>
              <a:t> та </a:t>
            </a:r>
            <a:r>
              <a:rPr lang="ru-RU" sz="3200" b="1" dirty="0" err="1">
                <a:latin typeface="Monotype Corsiva" pitchFamily="66" charset="0"/>
              </a:rPr>
              <a:t>доінплантаційних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ембріонів</a:t>
            </a:r>
            <a:r>
              <a:rPr lang="ru-RU" sz="3200" b="1" dirty="0">
                <a:latin typeface="Monotype Corsiva" pitchFamily="66" charset="0"/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b="2327"/>
          <a:stretch/>
        </p:blipFill>
        <p:spPr bwMode="auto">
          <a:xfrm>
            <a:off x="4411902" y="2621597"/>
            <a:ext cx="1988740" cy="193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"/>
          <a:stretch/>
        </p:blipFill>
        <p:spPr bwMode="auto">
          <a:xfrm>
            <a:off x="6400643" y="2601398"/>
            <a:ext cx="1939270" cy="192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" b="7328"/>
          <a:stretch/>
        </p:blipFill>
        <p:spPr bwMode="auto">
          <a:xfrm>
            <a:off x="6400643" y="4421792"/>
            <a:ext cx="2006921" cy="184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18"/>
          <p:cNvPicPr preferRelativeResize="0"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566" r="3715" b="7131"/>
          <a:stretch/>
        </p:blipFill>
        <p:spPr bwMode="auto">
          <a:xfrm>
            <a:off x="4439014" y="4529067"/>
            <a:ext cx="1961628" cy="17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" b="11885"/>
          <a:stretch/>
        </p:blipFill>
        <p:spPr bwMode="auto">
          <a:xfrm>
            <a:off x="725824" y="5151400"/>
            <a:ext cx="3686077" cy="111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1"/>
            <a:ext cx="370579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43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A06C2-5B02-4996-B425-1E9A29B4DF5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75728" y="440545"/>
            <a:ext cx="39886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latin typeface="Monotype Corsiva" pitchFamily="66" charset="0"/>
              </a:rPr>
              <a:t>Біотехнологія виготовлення препаратів </a:t>
            </a:r>
            <a:r>
              <a:rPr lang="uk-UA" sz="3200" b="1" dirty="0">
                <a:latin typeface="Monotype Corsiva" pitchFamily="66" charset="0"/>
              </a:rPr>
              <a:t>нейротропно-метаболічної дії.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48" y="2996952"/>
            <a:ext cx="2024767" cy="2154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151727"/>
            <a:ext cx="2592288" cy="1706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306" y="2996952"/>
            <a:ext cx="1994342" cy="215477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" y="10818"/>
            <a:ext cx="5135209" cy="684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0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alStatus xmlns="9d035d7d-02e5-4a00-8b62-9a556aabc7b5">In Progress</ApprovalStatus>
    <MarketSpecific xmlns="9d035d7d-02e5-4a00-8b62-9a556aabc7b5" xsi:nil="true"/>
    <LocLastLocAttemptVersionTypeLookup xmlns="9d035d7d-02e5-4a00-8b62-9a556aabc7b5" xsi:nil="true"/>
    <LocComments xmlns="9d035d7d-02e5-4a00-8b62-9a556aabc7b5" xsi:nil="true"/>
    <DirectSourceMarket xmlns="9d035d7d-02e5-4a00-8b62-9a556aabc7b5">english</DirectSourceMarket>
    <LocPublishedLinkedAssetsLookup xmlns="9d035d7d-02e5-4a00-8b62-9a556aabc7b5" xsi:nil="true"/>
    <PrimaryImageGen xmlns="9d035d7d-02e5-4a00-8b62-9a556aabc7b5">true</PrimaryImageGen>
    <ThumbnailAssetId xmlns="9d035d7d-02e5-4a00-8b62-9a556aabc7b5" xsi:nil="true"/>
    <LegacyData xmlns="9d035d7d-02e5-4a00-8b62-9a556aabc7b5">Manager:;BuildStatus:Publish Pending;MockupPath:</LegacyData>
    <LocNewPublishedVersionLookup xmlns="9d035d7d-02e5-4a00-8b62-9a556aabc7b5" xsi:nil="true"/>
    <NumericId xmlns="9d035d7d-02e5-4a00-8b62-9a556aabc7b5">-1</NumericId>
    <TPFriendlyName xmlns="9d035d7d-02e5-4a00-8b62-9a556aabc7b5">Academic presentation for college course (textbook design)</TPFriendlyName>
    <BusinessGroup xmlns="9d035d7d-02e5-4a00-8b62-9a556aabc7b5" xsi:nil="true"/>
    <BlockPublish xmlns="9d035d7d-02e5-4a00-8b62-9a556aabc7b5" xsi:nil="true"/>
    <LocRecommendedHandoff xmlns="9d035d7d-02e5-4a00-8b62-9a556aabc7b5" xsi:nil="true"/>
    <LocOverallPublishStatusLookup xmlns="9d035d7d-02e5-4a00-8b62-9a556aabc7b5" xsi:nil="true"/>
    <APEditor xmlns="9d035d7d-02e5-4a00-8b62-9a556aabc7b5">
      <UserInfo>
        <DisplayName>REDMOND\v-luannv</DisplayName>
        <AccountId>103</AccountId>
        <AccountType/>
      </UserInfo>
    </APEditor>
    <SourceTitle xmlns="9d035d7d-02e5-4a00-8b62-9a556aabc7b5">Academic presentation for college course (textbook design)</SourceTitle>
    <OpenTemplate xmlns="9d035d7d-02e5-4a00-8b62-9a556aabc7b5">true</OpenTemplate>
    <LocOverallLocStatusLookup xmlns="9d035d7d-02e5-4a00-8b62-9a556aabc7b5" xsi:nil="true"/>
    <UALocComments xmlns="9d035d7d-02e5-4a00-8b62-9a556aabc7b5" xsi:nil="true"/>
    <ParentAssetId xmlns="9d035d7d-02e5-4a00-8b62-9a556aabc7b5" xsi:nil="true"/>
    <PublishStatusLookup xmlns="9d035d7d-02e5-4a00-8b62-9a556aabc7b5">
      <Value>82096</Value>
      <Value>359710</Value>
    </PublishStatusLookup>
    <IntlLangReviewDate xmlns="9d035d7d-02e5-4a00-8b62-9a556aabc7b5" xsi:nil="true"/>
    <LastPublishResultLookup xmlns="9d035d7d-02e5-4a00-8b62-9a556aabc7b5"/>
    <FeatureTagsTaxHTField0 xmlns="9d035d7d-02e5-4a00-8b62-9a556aabc7b5">
      <Terms xmlns="http://schemas.microsoft.com/office/infopath/2007/PartnerControls"/>
    </FeatureTagsTaxHTField0>
    <MachineTranslated xmlns="9d035d7d-02e5-4a00-8b62-9a556aabc7b5" xsi:nil="true"/>
    <Providers xmlns="9d035d7d-02e5-4a00-8b62-9a556aabc7b5" xsi:nil="true"/>
    <OriginalSourceMarket xmlns="9d035d7d-02e5-4a00-8b62-9a556aabc7b5">english</OriginalSourceMarket>
    <TPInstallLocation xmlns="9d035d7d-02e5-4a00-8b62-9a556aabc7b5">{My Templates}</TPInstallLocation>
    <APDescription xmlns="9d035d7d-02e5-4a00-8b62-9a556aabc7b5" xsi:nil="true"/>
    <ClipArtFilename xmlns="9d035d7d-02e5-4a00-8b62-9a556aabc7b5" xsi:nil="true"/>
    <ContentItem xmlns="9d035d7d-02e5-4a00-8b62-9a556aabc7b5" xsi:nil="true"/>
    <PublishTargets xmlns="9d035d7d-02e5-4a00-8b62-9a556aabc7b5">OfficeOnline</PublishTargets>
    <TimesCloned xmlns="9d035d7d-02e5-4a00-8b62-9a556aabc7b5" xsi:nil="true"/>
    <LastHandOff xmlns="9d035d7d-02e5-4a00-8b62-9a556aabc7b5" xsi:nil="true"/>
    <Provider xmlns="9d035d7d-02e5-4a00-8b62-9a556aabc7b5">EY006220130</Provider>
    <AssetStart xmlns="9d035d7d-02e5-4a00-8b62-9a556aabc7b5">2009-06-18T10:05:47+00:00</AssetStart>
    <AcquiredFrom xmlns="9d035d7d-02e5-4a00-8b62-9a556aabc7b5" xsi:nil="true"/>
    <FriendlyTitle xmlns="9d035d7d-02e5-4a00-8b62-9a556aabc7b5" xsi:nil="true"/>
    <TPClientViewer xmlns="9d035d7d-02e5-4a00-8b62-9a556aabc7b5">Microsoft Office PowerPoint</TPClientViewer>
    <IsDeleted xmlns="9d035d7d-02e5-4a00-8b62-9a556aabc7b5">false</IsDeleted>
    <TemplateStatus xmlns="9d035d7d-02e5-4a00-8b62-9a556aabc7b5">Complete</TemplateStatus>
    <OOCacheId xmlns="9d035d7d-02e5-4a00-8b62-9a556aabc7b5" xsi:nil="true"/>
    <Downloads xmlns="9d035d7d-02e5-4a00-8b62-9a556aabc7b5">0</Downloads>
    <LocPublishedDependentAssetsLookup xmlns="9d035d7d-02e5-4a00-8b62-9a556aabc7b5" xsi:nil="true"/>
    <SubmitterId xmlns="9d035d7d-02e5-4a00-8b62-9a556aabc7b5" xsi:nil="true"/>
    <TPExecutable xmlns="9d035d7d-02e5-4a00-8b62-9a556aabc7b5" xsi:nil="true"/>
    <EditorialTags xmlns="9d035d7d-02e5-4a00-8b62-9a556aabc7b5" xsi:nil="true"/>
    <AssetType xmlns="9d035d7d-02e5-4a00-8b62-9a556aabc7b5">TP</AssetType>
    <BugNumber xmlns="9d035d7d-02e5-4a00-8b62-9a556aabc7b5">91</BugNumber>
    <ApprovalLog xmlns="9d035d7d-02e5-4a00-8b62-9a556aabc7b5" xsi:nil="true"/>
    <CSXUpdate xmlns="9d035d7d-02e5-4a00-8b62-9a556aabc7b5">false</CSXUpdate>
    <CSXSubmissionDate xmlns="9d035d7d-02e5-4a00-8b62-9a556aabc7b5" xsi:nil="true"/>
    <Milestone xmlns="9d035d7d-02e5-4a00-8b62-9a556aabc7b5" xsi:nil="true"/>
    <TPComponent xmlns="9d035d7d-02e5-4a00-8b62-9a556aabc7b5">PPTFiles</TPComponent>
    <OriginAsset xmlns="9d035d7d-02e5-4a00-8b62-9a556aabc7b5" xsi:nil="true"/>
    <Component xmlns="91e8d559-4d54-460d-ba58-5d5027f88b4d" xsi:nil="true"/>
    <Description0 xmlns="91e8d559-4d54-460d-ba58-5d5027f88b4d" xsi:nil="true"/>
    <RecommendationsModifier xmlns="9d035d7d-02e5-4a00-8b62-9a556aabc7b5" xsi:nil="true"/>
    <AssetId xmlns="9d035d7d-02e5-4a00-8b62-9a556aabc7b5">TP010352480</AssetId>
    <TPApplication xmlns="9d035d7d-02e5-4a00-8b62-9a556aabc7b5">PowerPoint</TPApplication>
    <TPLaunchHelpLink xmlns="9d035d7d-02e5-4a00-8b62-9a556aabc7b5" xsi:nil="true"/>
    <IntlLocPriority xmlns="9d035d7d-02e5-4a00-8b62-9a556aabc7b5" xsi:nil="true"/>
    <PolicheckWords xmlns="9d035d7d-02e5-4a00-8b62-9a556aabc7b5" xsi:nil="true"/>
    <CrawlForDependencies xmlns="9d035d7d-02e5-4a00-8b62-9a556aabc7b5">false</CrawlForDependencies>
    <PlannedPubDate xmlns="9d035d7d-02e5-4a00-8b62-9a556aabc7b5" xsi:nil="true"/>
    <IntlLangReviewer xmlns="9d035d7d-02e5-4a00-8b62-9a556aabc7b5" xsi:nil="true"/>
    <HandoffToMSDN xmlns="9d035d7d-02e5-4a00-8b62-9a556aabc7b5" xsi:nil="true"/>
    <TrustLevel xmlns="9d035d7d-02e5-4a00-8b62-9a556aabc7b5">1 Microsoft Managed Content</TrustLevel>
    <LocLastLocAttemptVersionLookup xmlns="9d035d7d-02e5-4a00-8b62-9a556aabc7b5">70831</LocLastLocAttemptVersionLookup>
    <LocProcessedForHandoffsLookup xmlns="9d035d7d-02e5-4a00-8b62-9a556aabc7b5" xsi:nil="true"/>
    <IsSearchable xmlns="9d035d7d-02e5-4a00-8b62-9a556aabc7b5">false</IsSearchable>
    <TPNamespace xmlns="9d035d7d-02e5-4a00-8b62-9a556aabc7b5">POWERPNT</TPNamespace>
    <TemplateTemplateType xmlns="9d035d7d-02e5-4a00-8b62-9a556aabc7b5">PowerPoint 12 Default</TemplateTemplateType>
    <CampaignTagsTaxHTField0 xmlns="9d035d7d-02e5-4a00-8b62-9a556aabc7b5">
      <Terms xmlns="http://schemas.microsoft.com/office/infopath/2007/PartnerControls"/>
    </CampaignTagsTaxHTField0>
    <TaxCatchAll xmlns="9d035d7d-02e5-4a00-8b62-9a556aabc7b5"/>
    <LocOverallPreviewStatusLookup xmlns="9d035d7d-02e5-4a00-8b62-9a556aabc7b5" xsi:nil="true"/>
    <Markets xmlns="9d035d7d-02e5-4a00-8b62-9a556aabc7b5"/>
    <AverageRating xmlns="9d035d7d-02e5-4a00-8b62-9a556aabc7b5" xsi:nil="true"/>
    <IntlLangReview xmlns="9d035d7d-02e5-4a00-8b62-9a556aabc7b5" xsi:nil="true"/>
    <UAProjectedTotalWords xmlns="9d035d7d-02e5-4a00-8b62-9a556aabc7b5" xsi:nil="true"/>
    <OutputCachingOn xmlns="9d035d7d-02e5-4a00-8b62-9a556aabc7b5">false</OutputCachingOn>
    <APAuthor xmlns="9d035d7d-02e5-4a00-8b62-9a556aabc7b5">
      <UserInfo>
        <DisplayName>REDMOND\cynvey</DisplayName>
        <AccountId>241</AccountId>
        <AccountType/>
      </UserInfo>
    </APAuthor>
    <TPAppVersion xmlns="9d035d7d-02e5-4a00-8b62-9a556aabc7b5">12</TPAppVersion>
    <TPCommandLine xmlns="9d035d7d-02e5-4a00-8b62-9a556aabc7b5">{PP} /n {FilePath}</TPCommandLine>
    <LocManualTestRequired xmlns="9d035d7d-02e5-4a00-8b62-9a556aabc7b5" xsi:nil="true"/>
    <EditorialStatus xmlns="9d035d7d-02e5-4a00-8b62-9a556aabc7b5" xsi:nil="true"/>
    <TPLaunchHelpLinkType xmlns="9d035d7d-02e5-4a00-8b62-9a556aabc7b5">Template</TPLaunchHelpLinkType>
    <LastModifiedDateTime xmlns="9d035d7d-02e5-4a00-8b62-9a556aabc7b5" xsi:nil="true"/>
    <LocProcessedForMarketsLookup xmlns="9d035d7d-02e5-4a00-8b62-9a556aabc7b5" xsi:nil="true"/>
    <ScenarioTagsTaxHTField0 xmlns="9d035d7d-02e5-4a00-8b62-9a556aabc7b5">
      <Terms xmlns="http://schemas.microsoft.com/office/infopath/2007/PartnerControls"/>
    </ScenarioTagsTaxHTField0>
    <LocalizationTagsTaxHTField0 xmlns="9d035d7d-02e5-4a00-8b62-9a556aabc7b5">
      <Terms xmlns="http://schemas.microsoft.com/office/infopath/2007/PartnerControls"/>
    </LocalizationTagsTaxHTField0>
    <ArtSampleDocs xmlns="9d035d7d-02e5-4a00-8b62-9a556aabc7b5" xsi:nil="true"/>
    <UACurrentWords xmlns="9d035d7d-02e5-4a00-8b62-9a556aabc7b5">0</UACurrentWords>
    <UALocRecommendation xmlns="9d035d7d-02e5-4a00-8b62-9a556aabc7b5">Localize</UALocRecommendation>
    <Manager xmlns="9d035d7d-02e5-4a00-8b62-9a556aabc7b5" xsi:nil="true"/>
    <LocOverallHandbackStatusLookup xmlns="9d035d7d-02e5-4a00-8b62-9a556aabc7b5" xsi:nil="true"/>
    <ShowIn xmlns="9d035d7d-02e5-4a00-8b62-9a556aabc7b5" xsi:nil="true"/>
    <UANotes xmlns="9d035d7d-02e5-4a00-8b62-9a556aabc7b5" xsi:nil="true"/>
    <VoteCount xmlns="9d035d7d-02e5-4a00-8b62-9a556aabc7b5" xsi:nil="true"/>
    <CSXHash xmlns="9d035d7d-02e5-4a00-8b62-9a556aabc7b5" xsi:nil="true"/>
    <InternalTagsTaxHTField0 xmlns="9d035d7d-02e5-4a00-8b62-9a556aabc7b5">
      <Terms xmlns="http://schemas.microsoft.com/office/infopath/2007/PartnerControls"/>
    </InternalTagsTaxHTField0>
    <AssetExpire xmlns="9d035d7d-02e5-4a00-8b62-9a556aabc7b5">2100-01-01T00:00:00+00:00</AssetExpire>
    <DSATActionTaken xmlns="9d035d7d-02e5-4a00-8b62-9a556aabc7b5" xsi:nil="true"/>
    <CSXSubmissionMarket xmlns="9d035d7d-02e5-4a00-8b62-9a556aabc7b5" xsi:nil="true"/>
    <OriginalRelease xmlns="9d035d7d-02e5-4a00-8b62-9a556aabc7b5">14</OriginalRelease>
    <LocMarketGroupTiers2 xmlns="9d035d7d-02e5-4a00-8b62-9a556aabc7b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58E007-7821-41BD-AE70-3419E313FDE1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91e8d559-4d54-460d-ba58-5d5027f88b4d"/>
    <ds:schemaRef ds:uri="9d035d7d-02e5-4a00-8b62-9a556aabc7b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5D50839-5819-4DC3-97AB-406CC58463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C3576F-0A8E-40D5-A874-C92473CC6E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0</TotalTime>
  <Words>549</Words>
  <Application>Microsoft Office PowerPoint</Application>
  <PresentationFormat>Экран (4:3)</PresentationFormat>
  <Paragraphs>126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Кнопка</vt:lpstr>
      <vt:lpstr> Студентський науковий гурток  «Біотехнологія тварин»    Звіт за 2022-2023 навчальний рік </vt:lpstr>
      <vt:lpstr> Керівником студентського наукового гуртка з 2005 р. на кафедрі генетики розведення та біотехнології тварин був професор Шеремета В.І.  З 2017 року керівництво гуртком здійснюється Себою Миколою Васильовичем та Хоменко Мариною Олександрівною</vt:lpstr>
      <vt:lpstr>Мета роботи гуртка</vt:lpstr>
      <vt:lpstr>Учасники гуртка</vt:lpstr>
      <vt:lpstr>Навчально-наукова лабораторія біотехнології  відтворення сільськогосподарських тварин  кафедри генетики, розведення та біотехнології тварин</vt:lpstr>
      <vt:lpstr>Напрямки роботи наукового гуртка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Наукові доповіді учасників гуртка </vt:lpstr>
      <vt:lpstr>Презентация PowerPoint</vt:lpstr>
      <vt:lpstr>СТРАТЕГІЯ РОЗВИТКУ  гуртка «Біотехнологія відтворення тварин»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2017-05-19T14:50:58Z</dcterms:created>
  <dcterms:modified xsi:type="dcterms:W3CDTF">2023-08-30T06:32:33Z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6648700</vt:r8>
  </property>
  <property fmtid="{D5CDD505-2E9C-101B-9397-08002B2CF9AE}" pid="3" name="_TemplateID">
    <vt:lpwstr>TC101671251049</vt:lpwstr>
  </property>
  <property fmtid="{D5CDD505-2E9C-101B-9397-08002B2CF9AE}" pid="4" name="ContentTypeId">
    <vt:lpwstr>0x010100BB2780C3CC07BD4BAA623FF9571645580400D1570604EA743043A2641365C0E91715</vt:lpwstr>
  </property>
  <property fmtid="{D5CDD505-2E9C-101B-9397-08002B2CF9AE}" pid="5" name="ImageGenCounter">
    <vt:i4>0</vt:i4>
  </property>
  <property fmtid="{D5CDD505-2E9C-101B-9397-08002B2CF9AE}" pid="6" name="APTrustLevel">
    <vt:r8>1</vt:r8>
  </property>
  <property fmtid="{D5CDD505-2E9C-101B-9397-08002B2CF9AE}" pid="7" name="ImageGenStatus">
    <vt:i4>0</vt:i4>
  </property>
  <property fmtid="{D5CDD505-2E9C-101B-9397-08002B2CF9AE}" pid="8" name="Applications">
    <vt:lpwstr>67;#Template 12;#53;#PowerPoint 12;#407;#PowerPoint 14</vt:lpwstr>
  </property>
  <property fmtid="{D5CDD505-2E9C-101B-9397-08002B2CF9AE}" pid="9" name="PolicheckCounter">
    <vt:i4>0</vt:i4>
  </property>
  <property fmtid="{D5CDD505-2E9C-101B-9397-08002B2CF9AE}" pid="10" name="PolicheckStatus">
    <vt:i4>0</vt:i4>
  </property>
</Properties>
</file>