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300" r:id="rId4"/>
    <p:sldId id="274" r:id="rId5"/>
    <p:sldId id="283" r:id="rId6"/>
    <p:sldId id="301" r:id="rId7"/>
    <p:sldId id="284" r:id="rId8"/>
    <p:sldId id="302" r:id="rId9"/>
    <p:sldId id="303" r:id="rId10"/>
    <p:sldId id="304" r:id="rId11"/>
    <p:sldId id="305" r:id="rId12"/>
    <p:sldId id="306" r:id="rId13"/>
    <p:sldId id="307" r:id="rId14"/>
    <p:sldId id="308" r:id="rId15"/>
    <p:sldId id="309" r:id="rId16"/>
    <p:sldId id="275" r:id="rId17"/>
    <p:sldId id="26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385" autoAdjust="0"/>
  </p:normalViewPr>
  <p:slideViewPr>
    <p:cSldViewPr>
      <p:cViewPr>
        <p:scale>
          <a:sx n="64" d="100"/>
          <a:sy n="64" d="100"/>
        </p:scale>
        <p:origin x="-1566"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FE585-258E-495B-AB49-B107B756C857}" type="datetimeFigureOut">
              <a:rPr lang="ru-RU" smtClean="0"/>
              <a:pPr/>
              <a:t>01.05.2024</a:t>
            </a:fld>
            <a:endParaRPr lang="ru-RU"/>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5BCC6-165A-4FAD-BCA6-0D1B16962122}" type="slidenum">
              <a:rPr lang="ru-RU" smtClean="0"/>
              <a:pPr/>
              <a:t>‹#›</a:t>
            </a:fld>
            <a:endParaRPr lang="ru-RU"/>
          </a:p>
        </p:txBody>
      </p:sp>
    </p:spTree>
    <p:extLst>
      <p:ext uri="{BB962C8B-B14F-4D97-AF65-F5344CB8AC3E}">
        <p14:creationId xmlns:p14="http://schemas.microsoft.com/office/powerpoint/2010/main" val="339737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SLIDES_API29663796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SLIDES_API29663796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SLIDES_API51765420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SLIDES_API51765420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SLIDES_API51765420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SLIDES_API51765420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ccce587aab_1_26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ccce587aab_1_2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ccce587aab_1_2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ccce587aab_1_2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SLIDES_API8173583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SLIDES_API8173583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uk-UA" smtClean="0"/>
              <a:t>Зразок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7" name="Date Placeholder 6"/>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8" name="Slide Number Placeholder 7"/>
          <p:cNvSpPr>
            <a:spLocks noGrp="1"/>
          </p:cNvSpPr>
          <p:nvPr>
            <p:ph type="sldNum" sz="quarter" idx="11"/>
          </p:nvPr>
        </p:nvSpPr>
        <p:spPr/>
        <p:txBody>
          <a:bodyPr/>
          <a:lstStyle/>
          <a:p>
            <a:fld id="{8821374D-B35E-4866-8BAE-A1367643FBF8}"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1374D-B35E-4866-8BAE-A1367643FBF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1374D-B35E-4866-8BAE-A1367643FBF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ngle user slide - v1">
  <p:cSld name="Single user slide - v1">
    <p:spTree>
      <p:nvGrpSpPr>
        <p:cNvPr id="1" name="Shape 81"/>
        <p:cNvGrpSpPr/>
        <p:nvPr/>
      </p:nvGrpSpPr>
      <p:grpSpPr>
        <a:xfrm>
          <a:off x="0" y="0"/>
          <a:ext cx="0" cy="0"/>
          <a:chOff x="0" y="0"/>
          <a:chExt cx="0" cy="0"/>
        </a:xfrm>
      </p:grpSpPr>
      <p:sp>
        <p:nvSpPr>
          <p:cNvPr id="82" name="Google Shape;82;p13"/>
          <p:cNvSpPr/>
          <p:nvPr/>
        </p:nvSpPr>
        <p:spPr>
          <a:xfrm>
            <a:off x="6896100" y="-38100"/>
            <a:ext cx="2247900" cy="6896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3" name="Google Shape;83;p13"/>
          <p:cNvSpPr/>
          <p:nvPr/>
        </p:nvSpPr>
        <p:spPr>
          <a:xfrm>
            <a:off x="1652100" y="2413000"/>
            <a:ext cx="6105600" cy="2946400"/>
          </a:xfrm>
          <a:prstGeom prst="round1Rect">
            <a:avLst>
              <a:gd name="adj" fmla="val 16667"/>
            </a:avLst>
          </a:prstGeom>
          <a:solidFill>
            <a:schemeClr val="lt1"/>
          </a:solidFill>
          <a:ln>
            <a:noFill/>
          </a:ln>
          <a:effectLst>
            <a:outerShdw blurRad="342900" dist="952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txBox="1">
            <a:spLocks noGrp="1"/>
          </p:cNvSpPr>
          <p:nvPr>
            <p:ph type="title"/>
          </p:nvPr>
        </p:nvSpPr>
        <p:spPr>
          <a:xfrm>
            <a:off x="566250" y="593367"/>
            <a:ext cx="80115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atin typeface="Inter"/>
                <a:ea typeface="Inter"/>
                <a:cs typeface="Inter"/>
                <a:sym typeface="Inter"/>
              </a:defRPr>
            </a:lvl2pPr>
            <a:lvl3pPr lvl="2" rtl="0">
              <a:spcBef>
                <a:spcPts val="0"/>
              </a:spcBef>
              <a:spcAft>
                <a:spcPts val="0"/>
              </a:spcAft>
              <a:buSzPts val="3000"/>
              <a:buNone/>
              <a:defRPr>
                <a:latin typeface="Inter"/>
                <a:ea typeface="Inter"/>
                <a:cs typeface="Inter"/>
                <a:sym typeface="Inter"/>
              </a:defRPr>
            </a:lvl3pPr>
            <a:lvl4pPr lvl="3" rtl="0">
              <a:spcBef>
                <a:spcPts val="0"/>
              </a:spcBef>
              <a:spcAft>
                <a:spcPts val="0"/>
              </a:spcAft>
              <a:buSzPts val="3000"/>
              <a:buNone/>
              <a:defRPr>
                <a:latin typeface="Inter"/>
                <a:ea typeface="Inter"/>
                <a:cs typeface="Inter"/>
                <a:sym typeface="Inter"/>
              </a:defRPr>
            </a:lvl4pPr>
            <a:lvl5pPr lvl="4" rtl="0">
              <a:spcBef>
                <a:spcPts val="0"/>
              </a:spcBef>
              <a:spcAft>
                <a:spcPts val="0"/>
              </a:spcAft>
              <a:buSzPts val="3000"/>
              <a:buNone/>
              <a:defRPr>
                <a:latin typeface="Inter"/>
                <a:ea typeface="Inter"/>
                <a:cs typeface="Inter"/>
                <a:sym typeface="Inter"/>
              </a:defRPr>
            </a:lvl5pPr>
            <a:lvl6pPr lvl="5" rtl="0">
              <a:spcBef>
                <a:spcPts val="0"/>
              </a:spcBef>
              <a:spcAft>
                <a:spcPts val="0"/>
              </a:spcAft>
              <a:buSzPts val="3000"/>
              <a:buNone/>
              <a:defRPr>
                <a:latin typeface="Inter"/>
                <a:ea typeface="Inter"/>
                <a:cs typeface="Inter"/>
                <a:sym typeface="Inter"/>
              </a:defRPr>
            </a:lvl6pPr>
            <a:lvl7pPr lvl="6" rtl="0">
              <a:spcBef>
                <a:spcPts val="0"/>
              </a:spcBef>
              <a:spcAft>
                <a:spcPts val="0"/>
              </a:spcAft>
              <a:buSzPts val="3000"/>
              <a:buNone/>
              <a:defRPr>
                <a:latin typeface="Inter"/>
                <a:ea typeface="Inter"/>
                <a:cs typeface="Inter"/>
                <a:sym typeface="Inter"/>
              </a:defRPr>
            </a:lvl7pPr>
            <a:lvl8pPr lvl="7" rtl="0">
              <a:spcBef>
                <a:spcPts val="0"/>
              </a:spcBef>
              <a:spcAft>
                <a:spcPts val="0"/>
              </a:spcAft>
              <a:buSzPts val="3000"/>
              <a:buNone/>
              <a:defRPr>
                <a:latin typeface="Inter"/>
                <a:ea typeface="Inter"/>
                <a:cs typeface="Inter"/>
                <a:sym typeface="Inter"/>
              </a:defRPr>
            </a:lvl8pPr>
            <a:lvl9pPr lvl="8" rtl="0">
              <a:spcBef>
                <a:spcPts val="0"/>
              </a:spcBef>
              <a:spcAft>
                <a:spcPts val="0"/>
              </a:spcAft>
              <a:buSzPts val="3000"/>
              <a:buNone/>
              <a:defRPr>
                <a:latin typeface="Inter"/>
                <a:ea typeface="Inter"/>
                <a:cs typeface="Inter"/>
                <a:sym typeface="Inter"/>
              </a:defRPr>
            </a:lvl9pPr>
          </a:lstStyle>
          <a:p>
            <a:endParaRPr/>
          </a:p>
        </p:txBody>
      </p:sp>
      <p:sp>
        <p:nvSpPr>
          <p:cNvPr id="85" name="Google Shape;85;p13"/>
          <p:cNvSpPr>
            <a:spLocks noGrp="1"/>
          </p:cNvSpPr>
          <p:nvPr>
            <p:ph type="pic" idx="2"/>
          </p:nvPr>
        </p:nvSpPr>
        <p:spPr>
          <a:xfrm>
            <a:off x="566250" y="2374900"/>
            <a:ext cx="2238300" cy="2984400"/>
          </a:xfrm>
          <a:prstGeom prst="ellipse">
            <a:avLst/>
          </a:prstGeom>
          <a:noFill/>
          <a:ln>
            <a:noFill/>
          </a:ln>
        </p:spPr>
      </p:sp>
      <p:sp>
        <p:nvSpPr>
          <p:cNvPr id="86" name="Google Shape;86;p13"/>
          <p:cNvSpPr txBox="1">
            <a:spLocks noGrp="1"/>
          </p:cNvSpPr>
          <p:nvPr>
            <p:ph type="body" idx="1"/>
          </p:nvPr>
        </p:nvSpPr>
        <p:spPr>
          <a:xfrm>
            <a:off x="3201650" y="3134397"/>
            <a:ext cx="3857400" cy="428000"/>
          </a:xfrm>
          <a:prstGeom prst="rect">
            <a:avLst/>
          </a:prstGeom>
        </p:spPr>
        <p:txBody>
          <a:bodyPr spcFirstLastPara="1" wrap="square" lIns="0" tIns="91425" rIns="91425" bIns="91425" anchor="ctr" anchorCtr="0">
            <a:normAutofit/>
          </a:bodyPr>
          <a:lstStyle>
            <a:lvl1pPr marL="457200" lvl="0" indent="-342900" rtl="0">
              <a:lnSpc>
                <a:spcPct val="100000"/>
              </a:lnSpc>
              <a:spcBef>
                <a:spcPts val="0"/>
              </a:spcBef>
              <a:spcAft>
                <a:spcPts val="0"/>
              </a:spcAft>
              <a:buSzPts val="18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87" name="Google Shape;87;p13"/>
          <p:cNvSpPr txBox="1">
            <a:spLocks noGrp="1"/>
          </p:cNvSpPr>
          <p:nvPr>
            <p:ph type="subTitle" idx="3"/>
          </p:nvPr>
        </p:nvSpPr>
        <p:spPr>
          <a:xfrm>
            <a:off x="3201650" y="2706403"/>
            <a:ext cx="3857400" cy="428000"/>
          </a:xfrm>
          <a:prstGeom prst="rect">
            <a:avLst/>
          </a:prstGeom>
        </p:spPr>
        <p:txBody>
          <a:bodyPr spcFirstLastPara="1" wrap="square" lIns="0" tIns="90000" rIns="91425" bIns="91425" anchor="ctr" anchorCtr="0">
            <a:normAutofit/>
          </a:bodyPr>
          <a:lstStyle>
            <a:lvl1pPr lvl="0" rtl="0">
              <a:lnSpc>
                <a:spcPct val="100000"/>
              </a:lnSpc>
              <a:spcBef>
                <a:spcPts val="0"/>
              </a:spcBef>
              <a:spcAft>
                <a:spcPts val="0"/>
              </a:spcAft>
              <a:buClr>
                <a:schemeClr val="accent5"/>
              </a:buClr>
              <a:buSzPts val="1400"/>
              <a:buFont typeface="Space Grotesk SemiBold"/>
              <a:buNone/>
              <a:defRPr sz="1400">
                <a:solidFill>
                  <a:schemeClr val="accent5"/>
                </a:solidFill>
                <a:latin typeface="Space Grotesk SemiBold"/>
                <a:ea typeface="Space Grotesk SemiBold"/>
                <a:cs typeface="Space Grotesk SemiBold"/>
                <a:sym typeface="Space Grotesk SemiBold"/>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8" name="Google Shape;88;p13"/>
          <p:cNvSpPr txBox="1">
            <a:spLocks noGrp="1"/>
          </p:cNvSpPr>
          <p:nvPr>
            <p:ph type="body" idx="4"/>
          </p:nvPr>
        </p:nvSpPr>
        <p:spPr>
          <a:xfrm>
            <a:off x="3201650" y="3562400"/>
            <a:ext cx="3857400" cy="1701200"/>
          </a:xfrm>
          <a:prstGeom prst="rect">
            <a:avLst/>
          </a:prstGeom>
        </p:spPr>
        <p:txBody>
          <a:bodyPr spcFirstLastPara="1" wrap="square" lIns="0"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562955585"/>
      </p:ext>
    </p:extLst>
  </p:cSld>
  <p:clrMapOvr>
    <a:masterClrMapping/>
  </p:clrMapOvr>
  <p:transition spd="slow">
    <p:wipe/>
  </p:transition>
  <p:extLst>
    <p:ext uri="{DCECCB84-F9BA-43D5-87BE-67443E8EF086}">
      <p15:sldGuideLst xmlns:p15="http://schemas.microsoft.com/office/powerpoint/2012/main" xmlns="">
        <p15:guide id="1" pos="2164">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9" y="7"/>
            <a:ext cx="3045625" cy="2707427"/>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701800"/>
            <a:ext cx="56187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375584340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oints 2_1">
  <p:cSld name="Points 2_1">
    <p:spTree>
      <p:nvGrpSpPr>
        <p:cNvPr id="1" name="Shape 89"/>
        <p:cNvGrpSpPr/>
        <p:nvPr/>
      </p:nvGrpSpPr>
      <p:grpSpPr>
        <a:xfrm>
          <a:off x="0" y="0"/>
          <a:ext cx="0" cy="0"/>
          <a:chOff x="0" y="0"/>
          <a:chExt cx="0" cy="0"/>
        </a:xfrm>
      </p:grpSpPr>
      <p:sp>
        <p:nvSpPr>
          <p:cNvPr id="90" name="Google Shape;90;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
              <a:t>‹#›</a:t>
            </a:fld>
            <a:endParaRPr/>
          </a:p>
        </p:txBody>
      </p:sp>
      <p:sp>
        <p:nvSpPr>
          <p:cNvPr id="91" name="Google Shape;91;p14"/>
          <p:cNvSpPr>
            <a:spLocks noGrp="1"/>
          </p:cNvSpPr>
          <p:nvPr>
            <p:ph type="pic" idx="2"/>
          </p:nvPr>
        </p:nvSpPr>
        <p:spPr>
          <a:xfrm>
            <a:off x="0" y="0"/>
            <a:ext cx="3432300" cy="6858000"/>
          </a:xfrm>
          <a:prstGeom prst="roundRect">
            <a:avLst>
              <a:gd name="adj" fmla="val 0"/>
            </a:avLst>
          </a:prstGeom>
          <a:noFill/>
          <a:ln>
            <a:noFill/>
          </a:ln>
        </p:spPr>
      </p:sp>
      <p:sp>
        <p:nvSpPr>
          <p:cNvPr id="92" name="Google Shape;92;p14"/>
          <p:cNvSpPr txBox="1">
            <a:spLocks noGrp="1"/>
          </p:cNvSpPr>
          <p:nvPr>
            <p:ph type="title"/>
          </p:nvPr>
        </p:nvSpPr>
        <p:spPr>
          <a:xfrm>
            <a:off x="4135200" y="867000"/>
            <a:ext cx="4270500" cy="9692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400"/>
            </a:lvl1pPr>
            <a:lvl2pPr lvl="1" rtl="0">
              <a:spcBef>
                <a:spcPts val="0"/>
              </a:spcBef>
              <a:spcAft>
                <a:spcPts val="0"/>
              </a:spcAft>
              <a:buSzPts val="3000"/>
              <a:buNone/>
              <a:defRPr>
                <a:latin typeface="Poppins"/>
                <a:ea typeface="Poppins"/>
                <a:cs typeface="Poppins"/>
                <a:sym typeface="Poppins"/>
              </a:defRPr>
            </a:lvl2pPr>
            <a:lvl3pPr lvl="2" rtl="0">
              <a:spcBef>
                <a:spcPts val="0"/>
              </a:spcBef>
              <a:spcAft>
                <a:spcPts val="0"/>
              </a:spcAft>
              <a:buSzPts val="3000"/>
              <a:buNone/>
              <a:defRPr>
                <a:latin typeface="Poppins"/>
                <a:ea typeface="Poppins"/>
                <a:cs typeface="Poppins"/>
                <a:sym typeface="Poppins"/>
              </a:defRPr>
            </a:lvl3pPr>
            <a:lvl4pPr lvl="3" rtl="0">
              <a:spcBef>
                <a:spcPts val="0"/>
              </a:spcBef>
              <a:spcAft>
                <a:spcPts val="0"/>
              </a:spcAft>
              <a:buSzPts val="3000"/>
              <a:buNone/>
              <a:defRPr>
                <a:latin typeface="Poppins"/>
                <a:ea typeface="Poppins"/>
                <a:cs typeface="Poppins"/>
                <a:sym typeface="Poppins"/>
              </a:defRPr>
            </a:lvl4pPr>
            <a:lvl5pPr lvl="4" rtl="0">
              <a:spcBef>
                <a:spcPts val="0"/>
              </a:spcBef>
              <a:spcAft>
                <a:spcPts val="0"/>
              </a:spcAft>
              <a:buSzPts val="3000"/>
              <a:buNone/>
              <a:defRPr>
                <a:latin typeface="Poppins"/>
                <a:ea typeface="Poppins"/>
                <a:cs typeface="Poppins"/>
                <a:sym typeface="Poppins"/>
              </a:defRPr>
            </a:lvl5pPr>
            <a:lvl6pPr lvl="5" rtl="0">
              <a:spcBef>
                <a:spcPts val="0"/>
              </a:spcBef>
              <a:spcAft>
                <a:spcPts val="0"/>
              </a:spcAft>
              <a:buSzPts val="3000"/>
              <a:buNone/>
              <a:defRPr>
                <a:latin typeface="Poppins"/>
                <a:ea typeface="Poppins"/>
                <a:cs typeface="Poppins"/>
                <a:sym typeface="Poppins"/>
              </a:defRPr>
            </a:lvl6pPr>
            <a:lvl7pPr lvl="6" rtl="0">
              <a:spcBef>
                <a:spcPts val="0"/>
              </a:spcBef>
              <a:spcAft>
                <a:spcPts val="0"/>
              </a:spcAft>
              <a:buSzPts val="3000"/>
              <a:buNone/>
              <a:defRPr>
                <a:latin typeface="Poppins"/>
                <a:ea typeface="Poppins"/>
                <a:cs typeface="Poppins"/>
                <a:sym typeface="Poppins"/>
              </a:defRPr>
            </a:lvl7pPr>
            <a:lvl8pPr lvl="7" rtl="0">
              <a:spcBef>
                <a:spcPts val="0"/>
              </a:spcBef>
              <a:spcAft>
                <a:spcPts val="0"/>
              </a:spcAft>
              <a:buSzPts val="3000"/>
              <a:buNone/>
              <a:defRPr>
                <a:latin typeface="Poppins"/>
                <a:ea typeface="Poppins"/>
                <a:cs typeface="Poppins"/>
                <a:sym typeface="Poppins"/>
              </a:defRPr>
            </a:lvl8pPr>
            <a:lvl9pPr lvl="8" rtl="0">
              <a:spcBef>
                <a:spcPts val="0"/>
              </a:spcBef>
              <a:spcAft>
                <a:spcPts val="0"/>
              </a:spcAft>
              <a:buSzPts val="3000"/>
              <a:buNone/>
              <a:defRPr>
                <a:latin typeface="Poppins"/>
                <a:ea typeface="Poppins"/>
                <a:cs typeface="Poppins"/>
                <a:sym typeface="Poppins"/>
              </a:defRPr>
            </a:lvl9pPr>
          </a:lstStyle>
          <a:p>
            <a:endParaRPr/>
          </a:p>
        </p:txBody>
      </p:sp>
      <p:sp>
        <p:nvSpPr>
          <p:cNvPr id="93" name="Google Shape;93;p14"/>
          <p:cNvSpPr txBox="1"/>
          <p:nvPr/>
        </p:nvSpPr>
        <p:spPr>
          <a:xfrm>
            <a:off x="4135195" y="2321433"/>
            <a:ext cx="474900" cy="4104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uk" sz="2000" b="1">
                <a:solidFill>
                  <a:schemeClr val="accent4"/>
                </a:solidFill>
                <a:latin typeface="Poppins"/>
                <a:ea typeface="Poppins"/>
                <a:cs typeface="Poppins"/>
                <a:sym typeface="Poppins"/>
              </a:rPr>
              <a:t>01</a:t>
            </a:r>
            <a:endParaRPr sz="2000">
              <a:solidFill>
                <a:schemeClr val="accent4"/>
              </a:solidFill>
            </a:endParaRPr>
          </a:p>
        </p:txBody>
      </p:sp>
      <p:sp>
        <p:nvSpPr>
          <p:cNvPr id="94" name="Google Shape;94;p14"/>
          <p:cNvSpPr txBox="1">
            <a:spLocks noGrp="1"/>
          </p:cNvSpPr>
          <p:nvPr>
            <p:ph type="subTitle" idx="1"/>
          </p:nvPr>
        </p:nvSpPr>
        <p:spPr>
          <a:xfrm>
            <a:off x="4678425" y="2249500"/>
            <a:ext cx="3727200" cy="12464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95" name="Google Shape;95;p14"/>
          <p:cNvSpPr txBox="1"/>
          <p:nvPr/>
        </p:nvSpPr>
        <p:spPr>
          <a:xfrm>
            <a:off x="4135195" y="3690800"/>
            <a:ext cx="474900" cy="4104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uk" sz="2000" b="1">
                <a:solidFill>
                  <a:schemeClr val="accent4"/>
                </a:solidFill>
                <a:latin typeface="Poppins"/>
                <a:ea typeface="Poppins"/>
                <a:cs typeface="Poppins"/>
                <a:sym typeface="Poppins"/>
              </a:rPr>
              <a:t>02</a:t>
            </a:r>
            <a:endParaRPr sz="2000">
              <a:solidFill>
                <a:schemeClr val="accent4"/>
              </a:solidFill>
            </a:endParaRPr>
          </a:p>
        </p:txBody>
      </p:sp>
      <p:sp>
        <p:nvSpPr>
          <p:cNvPr id="96" name="Google Shape;96;p14"/>
          <p:cNvSpPr txBox="1">
            <a:spLocks noGrp="1"/>
          </p:cNvSpPr>
          <p:nvPr>
            <p:ph type="subTitle" idx="3"/>
          </p:nvPr>
        </p:nvSpPr>
        <p:spPr>
          <a:xfrm>
            <a:off x="4678425" y="3635100"/>
            <a:ext cx="3727200" cy="12464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Tree>
    <p:extLst>
      <p:ext uri="{BB962C8B-B14F-4D97-AF65-F5344CB8AC3E}">
        <p14:creationId xmlns:p14="http://schemas.microsoft.com/office/powerpoint/2010/main" val="1728675404"/>
      </p:ext>
    </p:extLst>
  </p:cSld>
  <p:clrMapOvr>
    <a:masterClrMapping/>
  </p:clrMapOvr>
  <p:transition spd="slow">
    <p:wipe/>
  </p:transition>
  <p:extLst>
    <p:ext uri="{DCECCB84-F9BA-43D5-87BE-67443E8EF086}">
      <p15:sldGuideLst xmlns:p15="http://schemas.microsoft.com/office/powerpoint/2012/main" xmlns="">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oints 4_1">
  <p:cSld name="Points 4_1">
    <p:spTree>
      <p:nvGrpSpPr>
        <p:cNvPr id="1" name="Shape 97"/>
        <p:cNvGrpSpPr/>
        <p:nvPr/>
      </p:nvGrpSpPr>
      <p:grpSpPr>
        <a:xfrm>
          <a:off x="0" y="0"/>
          <a:ext cx="0" cy="0"/>
          <a:chOff x="0" y="0"/>
          <a:chExt cx="0" cy="0"/>
        </a:xfrm>
      </p:grpSpPr>
      <p:sp>
        <p:nvSpPr>
          <p:cNvPr id="98" name="Google Shape;98;p15"/>
          <p:cNvSpPr/>
          <p:nvPr/>
        </p:nvSpPr>
        <p:spPr>
          <a:xfrm>
            <a:off x="3036788" y="1818704"/>
            <a:ext cx="1519962" cy="2622093"/>
          </a:xfrm>
          <a:custGeom>
            <a:avLst/>
            <a:gdLst/>
            <a:ahLst/>
            <a:cxnLst/>
            <a:rect l="l" t="t" r="r" b="b"/>
            <a:pathLst>
              <a:path w="4983482" h="6447770" extrusionOk="0">
                <a:moveTo>
                  <a:pt x="4983482" y="0"/>
                </a:moveTo>
                <a:lnTo>
                  <a:pt x="4983482" y="1152"/>
                </a:lnTo>
                <a:lnTo>
                  <a:pt x="4884042" y="6173"/>
                </a:lnTo>
                <a:cubicBezTo>
                  <a:pt x="4168136" y="78877"/>
                  <a:pt x="3609474" y="683482"/>
                  <a:pt x="3609474" y="1418570"/>
                </a:cubicBezTo>
                <a:cubicBezTo>
                  <a:pt x="3609474" y="2107715"/>
                  <a:pt x="4100486" y="2682178"/>
                  <a:pt x="4751750" y="2811200"/>
                </a:cubicBezTo>
                <a:lnTo>
                  <a:pt x="4877001" y="2829915"/>
                </a:lnTo>
                <a:lnTo>
                  <a:pt x="4799835" y="2833812"/>
                </a:lnTo>
                <a:cubicBezTo>
                  <a:pt x="3688520" y="2946672"/>
                  <a:pt x="2821298" y="3885212"/>
                  <a:pt x="2821298" y="5026303"/>
                </a:cubicBezTo>
                <a:lnTo>
                  <a:pt x="2829563" y="5189982"/>
                </a:lnTo>
                <a:lnTo>
                  <a:pt x="2810610" y="5314168"/>
                </a:lnTo>
                <a:cubicBezTo>
                  <a:pt x="2678226" y="5961114"/>
                  <a:pt x="2105809" y="6447770"/>
                  <a:pt x="1419727" y="6447770"/>
                </a:cubicBezTo>
                <a:cubicBezTo>
                  <a:pt x="635633" y="6447770"/>
                  <a:pt x="0" y="5812137"/>
                  <a:pt x="0" y="5028043"/>
                </a:cubicBezTo>
                <a:lnTo>
                  <a:pt x="2309" y="4982324"/>
                </a:lnTo>
                <a:lnTo>
                  <a:pt x="1157" y="4982324"/>
                </a:lnTo>
                <a:lnTo>
                  <a:pt x="6545" y="4769242"/>
                </a:lnTo>
                <a:cubicBezTo>
                  <a:pt x="136898" y="2197684"/>
                  <a:pt x="2198840" y="135741"/>
                  <a:pt x="4770399" y="5388"/>
                </a:cubicBezTo>
                <a:close/>
              </a:path>
            </a:pathLst>
          </a:custGeom>
          <a:solidFill>
            <a:schemeClr val="dk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99" name="Google Shape;99;p15"/>
          <p:cNvSpPr/>
          <p:nvPr/>
        </p:nvSpPr>
        <p:spPr>
          <a:xfrm>
            <a:off x="4138040" y="1818233"/>
            <a:ext cx="1966570" cy="2026616"/>
          </a:xfrm>
          <a:custGeom>
            <a:avLst/>
            <a:gdLst/>
            <a:ahLst/>
            <a:cxnLst/>
            <a:rect l="l" t="t" r="r" b="b"/>
            <a:pathLst>
              <a:path w="6447769" h="4983482" extrusionOk="0">
                <a:moveTo>
                  <a:pt x="1419727" y="0"/>
                </a:moveTo>
                <a:lnTo>
                  <a:pt x="1465447" y="2309"/>
                </a:lnTo>
                <a:lnTo>
                  <a:pt x="1465447" y="1157"/>
                </a:lnTo>
                <a:lnTo>
                  <a:pt x="1678528" y="6545"/>
                </a:lnTo>
                <a:cubicBezTo>
                  <a:pt x="4250087" y="136898"/>
                  <a:pt x="6312029" y="2198841"/>
                  <a:pt x="6442381" y="4770399"/>
                </a:cubicBezTo>
                <a:lnTo>
                  <a:pt x="6447769" y="4983482"/>
                </a:lnTo>
                <a:lnTo>
                  <a:pt x="6446619" y="4983482"/>
                </a:lnTo>
                <a:lnTo>
                  <a:pt x="6441597" y="4884041"/>
                </a:lnTo>
                <a:cubicBezTo>
                  <a:pt x="6368893" y="4168135"/>
                  <a:pt x="5764288" y="3609473"/>
                  <a:pt x="5029200" y="3609473"/>
                </a:cubicBezTo>
                <a:cubicBezTo>
                  <a:pt x="4294112" y="3609473"/>
                  <a:pt x="3689507" y="4168135"/>
                  <a:pt x="3616803" y="4884041"/>
                </a:cubicBezTo>
                <a:lnTo>
                  <a:pt x="3614562" y="4928423"/>
                </a:lnTo>
                <a:lnTo>
                  <a:pt x="3608185" y="4802127"/>
                </a:lnTo>
                <a:cubicBezTo>
                  <a:pt x="3495325" y="3690812"/>
                  <a:pt x="2556784" y="2823590"/>
                  <a:pt x="1415693" y="2823590"/>
                </a:cubicBezTo>
                <a:lnTo>
                  <a:pt x="1267636" y="2831067"/>
                </a:lnTo>
                <a:lnTo>
                  <a:pt x="1133602" y="2810611"/>
                </a:lnTo>
                <a:cubicBezTo>
                  <a:pt x="486657" y="2678226"/>
                  <a:pt x="0" y="2105810"/>
                  <a:pt x="0" y="1419727"/>
                </a:cubicBezTo>
                <a:cubicBezTo>
                  <a:pt x="0" y="635633"/>
                  <a:pt x="635633" y="0"/>
                  <a:pt x="1419727" y="0"/>
                </a:cubicBezTo>
                <a:close/>
              </a:path>
            </a:pathLst>
          </a:cu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00" name="Google Shape;100;p15"/>
          <p:cNvSpPr/>
          <p:nvPr/>
        </p:nvSpPr>
        <p:spPr>
          <a:xfrm>
            <a:off x="3037141" y="3882165"/>
            <a:ext cx="1966570" cy="2026616"/>
          </a:xfrm>
          <a:custGeom>
            <a:avLst/>
            <a:gdLst/>
            <a:ahLst/>
            <a:cxnLst/>
            <a:rect l="l" t="t" r="r" b="b"/>
            <a:pathLst>
              <a:path w="6447771" h="4983481" extrusionOk="0">
                <a:moveTo>
                  <a:pt x="0" y="0"/>
                </a:moveTo>
                <a:lnTo>
                  <a:pt x="1152" y="0"/>
                </a:lnTo>
                <a:lnTo>
                  <a:pt x="6173" y="99439"/>
                </a:lnTo>
                <a:cubicBezTo>
                  <a:pt x="78877" y="815345"/>
                  <a:pt x="683482" y="1374007"/>
                  <a:pt x="1418570" y="1374007"/>
                </a:cubicBezTo>
                <a:cubicBezTo>
                  <a:pt x="2107715" y="1374007"/>
                  <a:pt x="2682178" y="882996"/>
                  <a:pt x="2811200" y="231731"/>
                </a:cubicBezTo>
                <a:lnTo>
                  <a:pt x="2828419" y="116492"/>
                </a:lnTo>
                <a:lnTo>
                  <a:pt x="2831519" y="177872"/>
                </a:lnTo>
                <a:cubicBezTo>
                  <a:pt x="2944379" y="1289187"/>
                  <a:pt x="3882919" y="2156409"/>
                  <a:pt x="5024010" y="2156409"/>
                </a:cubicBezTo>
                <a:lnTo>
                  <a:pt x="5148631" y="2150116"/>
                </a:lnTo>
                <a:lnTo>
                  <a:pt x="5173203" y="2151357"/>
                </a:lnTo>
                <a:cubicBezTo>
                  <a:pt x="5889109" y="2224061"/>
                  <a:pt x="6447771" y="2828666"/>
                  <a:pt x="6447771" y="3563754"/>
                </a:cubicBezTo>
                <a:cubicBezTo>
                  <a:pt x="6447771" y="4347848"/>
                  <a:pt x="5812138" y="4983481"/>
                  <a:pt x="5028044" y="4983481"/>
                </a:cubicBezTo>
                <a:lnTo>
                  <a:pt x="4982325" y="4981172"/>
                </a:lnTo>
                <a:lnTo>
                  <a:pt x="4982325" y="4982324"/>
                </a:lnTo>
                <a:lnTo>
                  <a:pt x="4769242" y="4976936"/>
                </a:lnTo>
                <a:cubicBezTo>
                  <a:pt x="2197683" y="4846583"/>
                  <a:pt x="135741" y="2784641"/>
                  <a:pt x="5388" y="213082"/>
                </a:cubicBezTo>
                <a:close/>
              </a:path>
            </a:pathLst>
          </a:custGeom>
          <a:solidFill>
            <a:schemeClr val="accent5"/>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01" name="Google Shape;101;p15"/>
          <p:cNvSpPr/>
          <p:nvPr/>
        </p:nvSpPr>
        <p:spPr>
          <a:xfrm>
            <a:off x="4585148" y="3286179"/>
            <a:ext cx="1519961" cy="2622093"/>
          </a:xfrm>
          <a:custGeom>
            <a:avLst/>
            <a:gdLst/>
            <a:ahLst/>
            <a:cxnLst/>
            <a:rect l="l" t="t" r="r" b="b"/>
            <a:pathLst>
              <a:path w="4983480" h="6447772" extrusionOk="0">
                <a:moveTo>
                  <a:pt x="3563753" y="0"/>
                </a:moveTo>
                <a:cubicBezTo>
                  <a:pt x="4347847" y="0"/>
                  <a:pt x="4983480" y="635633"/>
                  <a:pt x="4983480" y="1419727"/>
                </a:cubicBezTo>
                <a:lnTo>
                  <a:pt x="4981172" y="1465449"/>
                </a:lnTo>
                <a:lnTo>
                  <a:pt x="4982322" y="1465449"/>
                </a:lnTo>
                <a:lnTo>
                  <a:pt x="4976934" y="1678530"/>
                </a:lnTo>
                <a:cubicBezTo>
                  <a:pt x="4846582" y="4250089"/>
                  <a:pt x="2784640" y="6312031"/>
                  <a:pt x="213081" y="6442384"/>
                </a:cubicBezTo>
                <a:lnTo>
                  <a:pt x="0" y="6447772"/>
                </a:lnTo>
                <a:lnTo>
                  <a:pt x="0" y="6446619"/>
                </a:lnTo>
                <a:lnTo>
                  <a:pt x="99439" y="6441598"/>
                </a:lnTo>
                <a:cubicBezTo>
                  <a:pt x="815345" y="6368894"/>
                  <a:pt x="1374007" y="5764289"/>
                  <a:pt x="1374007" y="5029201"/>
                </a:cubicBezTo>
                <a:cubicBezTo>
                  <a:pt x="1374007" y="4294113"/>
                  <a:pt x="815345" y="3689508"/>
                  <a:pt x="99439" y="3616804"/>
                </a:cubicBezTo>
                <a:lnTo>
                  <a:pt x="74876" y="3615564"/>
                </a:lnTo>
                <a:lnTo>
                  <a:pt x="175579" y="3610479"/>
                </a:lnTo>
                <a:cubicBezTo>
                  <a:pt x="1286894" y="3497619"/>
                  <a:pt x="2154116" y="2559078"/>
                  <a:pt x="2154116" y="1417987"/>
                </a:cubicBezTo>
                <a:lnTo>
                  <a:pt x="2149115" y="1318948"/>
                </a:lnTo>
                <a:lnTo>
                  <a:pt x="2151356" y="1274568"/>
                </a:lnTo>
                <a:cubicBezTo>
                  <a:pt x="2224060" y="558662"/>
                  <a:pt x="2828665" y="0"/>
                  <a:pt x="3563753" y="0"/>
                </a:cubicBezTo>
                <a:close/>
              </a:path>
            </a:pathLst>
          </a:cu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02" name="Google Shape;102;p15"/>
          <p:cNvSpPr txBox="1">
            <a:spLocks noGrp="1"/>
          </p:cNvSpPr>
          <p:nvPr>
            <p:ph type="subTitle" idx="1"/>
          </p:nvPr>
        </p:nvSpPr>
        <p:spPr>
          <a:xfrm>
            <a:off x="467425" y="1859967"/>
            <a:ext cx="2198400" cy="1621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5"/>
          <p:cNvSpPr txBox="1"/>
          <p:nvPr/>
        </p:nvSpPr>
        <p:spPr>
          <a:xfrm>
            <a:off x="3240103" y="3523367"/>
            <a:ext cx="532200" cy="5184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uk" sz="2300" b="1">
                <a:solidFill>
                  <a:schemeClr val="lt1"/>
                </a:solidFill>
                <a:latin typeface="Montserrat"/>
                <a:ea typeface="Montserrat"/>
                <a:cs typeface="Montserrat"/>
                <a:sym typeface="Montserrat"/>
              </a:rPr>
              <a:t>01</a:t>
            </a:r>
            <a:endParaRPr sz="500" b="1">
              <a:latin typeface="Montserrat"/>
              <a:ea typeface="Montserrat"/>
              <a:cs typeface="Montserrat"/>
              <a:sym typeface="Montserrat"/>
            </a:endParaRPr>
          </a:p>
        </p:txBody>
      </p:sp>
      <p:sp>
        <p:nvSpPr>
          <p:cNvPr id="104" name="Google Shape;104;p15"/>
          <p:cNvSpPr txBox="1"/>
          <p:nvPr/>
        </p:nvSpPr>
        <p:spPr>
          <a:xfrm>
            <a:off x="4305541" y="2149167"/>
            <a:ext cx="532200" cy="5184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uk" sz="2300" b="1">
                <a:solidFill>
                  <a:schemeClr val="lt1"/>
                </a:solidFill>
                <a:latin typeface="Montserrat"/>
                <a:ea typeface="Montserrat"/>
                <a:cs typeface="Montserrat"/>
                <a:sym typeface="Montserrat"/>
              </a:rPr>
              <a:t>02</a:t>
            </a:r>
            <a:endParaRPr sz="500" b="1">
              <a:latin typeface="Montserrat"/>
              <a:ea typeface="Montserrat"/>
              <a:cs typeface="Montserrat"/>
              <a:sym typeface="Montserrat"/>
            </a:endParaRPr>
          </a:p>
        </p:txBody>
      </p:sp>
      <p:sp>
        <p:nvSpPr>
          <p:cNvPr id="105" name="Google Shape;105;p15"/>
          <p:cNvSpPr txBox="1"/>
          <p:nvPr/>
        </p:nvSpPr>
        <p:spPr>
          <a:xfrm>
            <a:off x="5421603" y="3523367"/>
            <a:ext cx="532200" cy="5184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uk" sz="2300" b="1">
                <a:solidFill>
                  <a:schemeClr val="lt1"/>
                </a:solidFill>
                <a:latin typeface="Montserrat"/>
                <a:ea typeface="Montserrat"/>
                <a:cs typeface="Montserrat"/>
                <a:sym typeface="Montserrat"/>
              </a:rPr>
              <a:t>03</a:t>
            </a:r>
            <a:endParaRPr sz="500" b="1">
              <a:latin typeface="Montserrat"/>
              <a:ea typeface="Montserrat"/>
              <a:cs typeface="Montserrat"/>
              <a:sym typeface="Montserrat"/>
            </a:endParaRPr>
          </a:p>
        </p:txBody>
      </p:sp>
      <p:sp>
        <p:nvSpPr>
          <p:cNvPr id="106" name="Google Shape;106;p15"/>
          <p:cNvSpPr txBox="1"/>
          <p:nvPr/>
        </p:nvSpPr>
        <p:spPr>
          <a:xfrm>
            <a:off x="4305541" y="5089667"/>
            <a:ext cx="532200" cy="5184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uk" sz="2300" b="1">
                <a:solidFill>
                  <a:schemeClr val="lt1"/>
                </a:solidFill>
                <a:latin typeface="Montserrat"/>
                <a:ea typeface="Montserrat"/>
                <a:cs typeface="Montserrat"/>
                <a:sym typeface="Montserrat"/>
              </a:rPr>
              <a:t>04</a:t>
            </a:r>
            <a:endParaRPr sz="500" b="1">
              <a:latin typeface="Montserrat"/>
              <a:ea typeface="Montserrat"/>
              <a:cs typeface="Montserrat"/>
              <a:sym typeface="Montserrat"/>
            </a:endParaRPr>
          </a:p>
        </p:txBody>
      </p:sp>
      <p:sp>
        <p:nvSpPr>
          <p:cNvPr id="107" name="Google Shape;107;p15"/>
          <p:cNvSpPr txBox="1">
            <a:spLocks noGrp="1"/>
          </p:cNvSpPr>
          <p:nvPr>
            <p:ph type="subTitle" idx="2"/>
          </p:nvPr>
        </p:nvSpPr>
        <p:spPr>
          <a:xfrm>
            <a:off x="467425" y="4128567"/>
            <a:ext cx="2198400" cy="1621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5"/>
          <p:cNvSpPr txBox="1">
            <a:spLocks noGrp="1"/>
          </p:cNvSpPr>
          <p:nvPr>
            <p:ph type="subTitle" idx="3"/>
          </p:nvPr>
        </p:nvSpPr>
        <p:spPr>
          <a:xfrm>
            <a:off x="6302925" y="1859967"/>
            <a:ext cx="2277300" cy="1616400"/>
          </a:xfrm>
          <a:prstGeom prst="rect">
            <a:avLst/>
          </a:prstGeom>
        </p:spPr>
        <p:txBody>
          <a:bodyPr spcFirstLastPara="1" wrap="square" lIns="91425" tIns="91425" rIns="91425" bIns="91425" anchor="t" anchorCtr="0">
            <a:normAutofit/>
          </a:bodyPr>
          <a:lstStyle>
            <a:lvl1pPr lvl="0" rt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5"/>
          <p:cNvSpPr txBox="1">
            <a:spLocks noGrp="1"/>
          </p:cNvSpPr>
          <p:nvPr>
            <p:ph type="subTitle" idx="4"/>
          </p:nvPr>
        </p:nvSpPr>
        <p:spPr>
          <a:xfrm>
            <a:off x="6302925" y="4128567"/>
            <a:ext cx="2277300" cy="1616400"/>
          </a:xfrm>
          <a:prstGeom prst="rect">
            <a:avLst/>
          </a:prstGeom>
        </p:spPr>
        <p:txBody>
          <a:bodyPr spcFirstLastPara="1" wrap="square" lIns="91425" tIns="91425" rIns="91425" bIns="91425" anchor="t" anchorCtr="0">
            <a:normAutofit/>
          </a:bodyPr>
          <a:lstStyle>
            <a:lvl1pPr lvl="0" rt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5"/>
          <p:cNvSpPr txBox="1">
            <a:spLocks noGrp="1"/>
          </p:cNvSpPr>
          <p:nvPr>
            <p:ph type="title"/>
          </p:nvPr>
        </p:nvSpPr>
        <p:spPr>
          <a:xfrm>
            <a:off x="1245150" y="535633"/>
            <a:ext cx="6653700" cy="56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3000"/>
              <a:buNone/>
              <a:defRPr>
                <a:latin typeface="Lato Light"/>
                <a:ea typeface="Lato Light"/>
                <a:cs typeface="Lato Light"/>
                <a:sym typeface="Lato Light"/>
              </a:defRPr>
            </a:lvl2pPr>
            <a:lvl3pPr lvl="2" rtl="0">
              <a:spcBef>
                <a:spcPts val="0"/>
              </a:spcBef>
              <a:spcAft>
                <a:spcPts val="0"/>
              </a:spcAft>
              <a:buSzPts val="3000"/>
              <a:buNone/>
              <a:defRPr>
                <a:latin typeface="Lato Light"/>
                <a:ea typeface="Lato Light"/>
                <a:cs typeface="Lato Light"/>
                <a:sym typeface="Lato Light"/>
              </a:defRPr>
            </a:lvl3pPr>
            <a:lvl4pPr lvl="3" rtl="0">
              <a:spcBef>
                <a:spcPts val="0"/>
              </a:spcBef>
              <a:spcAft>
                <a:spcPts val="0"/>
              </a:spcAft>
              <a:buSzPts val="3000"/>
              <a:buNone/>
              <a:defRPr>
                <a:latin typeface="Lato Light"/>
                <a:ea typeface="Lato Light"/>
                <a:cs typeface="Lato Light"/>
                <a:sym typeface="Lato Light"/>
              </a:defRPr>
            </a:lvl4pPr>
            <a:lvl5pPr lvl="4" rtl="0">
              <a:spcBef>
                <a:spcPts val="0"/>
              </a:spcBef>
              <a:spcAft>
                <a:spcPts val="0"/>
              </a:spcAft>
              <a:buSzPts val="3000"/>
              <a:buNone/>
              <a:defRPr>
                <a:latin typeface="Lato Light"/>
                <a:ea typeface="Lato Light"/>
                <a:cs typeface="Lato Light"/>
                <a:sym typeface="Lato Light"/>
              </a:defRPr>
            </a:lvl5pPr>
            <a:lvl6pPr lvl="5" rtl="0">
              <a:spcBef>
                <a:spcPts val="0"/>
              </a:spcBef>
              <a:spcAft>
                <a:spcPts val="0"/>
              </a:spcAft>
              <a:buSzPts val="3000"/>
              <a:buNone/>
              <a:defRPr>
                <a:latin typeface="Lato Light"/>
                <a:ea typeface="Lato Light"/>
                <a:cs typeface="Lato Light"/>
                <a:sym typeface="Lato Light"/>
              </a:defRPr>
            </a:lvl6pPr>
            <a:lvl7pPr lvl="6" rtl="0">
              <a:spcBef>
                <a:spcPts val="0"/>
              </a:spcBef>
              <a:spcAft>
                <a:spcPts val="0"/>
              </a:spcAft>
              <a:buSzPts val="3000"/>
              <a:buNone/>
              <a:defRPr>
                <a:latin typeface="Lato Light"/>
                <a:ea typeface="Lato Light"/>
                <a:cs typeface="Lato Light"/>
                <a:sym typeface="Lato Light"/>
              </a:defRPr>
            </a:lvl7pPr>
            <a:lvl8pPr lvl="7" rtl="0">
              <a:spcBef>
                <a:spcPts val="0"/>
              </a:spcBef>
              <a:spcAft>
                <a:spcPts val="0"/>
              </a:spcAft>
              <a:buSzPts val="3000"/>
              <a:buNone/>
              <a:defRPr>
                <a:latin typeface="Lato Light"/>
                <a:ea typeface="Lato Light"/>
                <a:cs typeface="Lato Light"/>
                <a:sym typeface="Lato Light"/>
              </a:defRPr>
            </a:lvl8pPr>
            <a:lvl9pPr lvl="8" rtl="0">
              <a:spcBef>
                <a:spcPts val="0"/>
              </a:spcBef>
              <a:spcAft>
                <a:spcPts val="0"/>
              </a:spcAft>
              <a:buSzPts val="3000"/>
              <a:buNone/>
              <a:defRPr>
                <a:latin typeface="Lato Light"/>
                <a:ea typeface="Lato Light"/>
                <a:cs typeface="Lato Light"/>
                <a:sym typeface="Lato Light"/>
              </a:defRPr>
            </a:lvl9pPr>
          </a:lstStyle>
          <a:p>
            <a:endParaRPr/>
          </a:p>
        </p:txBody>
      </p:sp>
    </p:spTree>
    <p:extLst>
      <p:ext uri="{BB962C8B-B14F-4D97-AF65-F5344CB8AC3E}">
        <p14:creationId xmlns:p14="http://schemas.microsoft.com/office/powerpoint/2010/main" val="15868104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de With Bullet Points v1">
  <p:cSld name="Slide With Bullet Points v1">
    <p:spTree>
      <p:nvGrpSpPr>
        <p:cNvPr id="1" name="Shape 122"/>
        <p:cNvGrpSpPr/>
        <p:nvPr/>
      </p:nvGrpSpPr>
      <p:grpSpPr>
        <a:xfrm>
          <a:off x="0" y="0"/>
          <a:ext cx="0" cy="0"/>
          <a:chOff x="0" y="0"/>
          <a:chExt cx="0" cy="0"/>
        </a:xfrm>
      </p:grpSpPr>
      <p:sp>
        <p:nvSpPr>
          <p:cNvPr id="123" name="Google Shape;123;p17"/>
          <p:cNvSpPr/>
          <p:nvPr/>
        </p:nvSpPr>
        <p:spPr>
          <a:xfrm>
            <a:off x="4902575" y="204133"/>
            <a:ext cx="74700" cy="6449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a:spLocks noGrp="1"/>
          </p:cNvSpPr>
          <p:nvPr>
            <p:ph type="pic" idx="2"/>
          </p:nvPr>
        </p:nvSpPr>
        <p:spPr>
          <a:xfrm>
            <a:off x="4977275" y="0"/>
            <a:ext cx="4166700" cy="6858000"/>
          </a:xfrm>
          <a:prstGeom prst="rect">
            <a:avLst/>
          </a:prstGeom>
          <a:noFill/>
          <a:ln>
            <a:noFill/>
          </a:ln>
        </p:spPr>
      </p:sp>
      <p:sp>
        <p:nvSpPr>
          <p:cNvPr id="125" name="Google Shape;125;p17"/>
          <p:cNvSpPr txBox="1">
            <a:spLocks noGrp="1"/>
          </p:cNvSpPr>
          <p:nvPr>
            <p:ph type="title"/>
          </p:nvPr>
        </p:nvSpPr>
        <p:spPr>
          <a:xfrm>
            <a:off x="566250" y="593367"/>
            <a:ext cx="4093500" cy="12504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17"/>
          <p:cNvSpPr txBox="1">
            <a:spLocks noGrp="1"/>
          </p:cNvSpPr>
          <p:nvPr>
            <p:ph type="sldNum" idx="12"/>
          </p:nvPr>
        </p:nvSpPr>
        <p:spPr>
          <a:xfrm>
            <a:off x="7999953" y="6217632"/>
            <a:ext cx="5778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
              <a:t>‹#›</a:t>
            </a:fld>
            <a:endParaRPr/>
          </a:p>
        </p:txBody>
      </p:sp>
      <p:sp>
        <p:nvSpPr>
          <p:cNvPr id="127" name="Google Shape;127;p17"/>
          <p:cNvSpPr txBox="1">
            <a:spLocks noGrp="1"/>
          </p:cNvSpPr>
          <p:nvPr>
            <p:ph type="body" idx="1"/>
          </p:nvPr>
        </p:nvSpPr>
        <p:spPr>
          <a:xfrm>
            <a:off x="566250" y="1843633"/>
            <a:ext cx="3986700" cy="4374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accent1"/>
              </a:buClr>
              <a:buSzPts val="1800"/>
              <a:buChar char="✓"/>
              <a:defRPr/>
            </a:lvl1pPr>
            <a:lvl2pPr marL="914400" lvl="1" indent="-317500" rtl="0">
              <a:spcBef>
                <a:spcPts val="0"/>
              </a:spcBef>
              <a:spcAft>
                <a:spcPts val="0"/>
              </a:spcAft>
              <a:buClr>
                <a:schemeClr val="accent1"/>
              </a:buClr>
              <a:buSzPts val="1400"/>
              <a:buChar char="✓"/>
              <a:defRPr/>
            </a:lvl2pPr>
            <a:lvl3pPr marL="1371600" lvl="2" indent="-317500" rtl="0">
              <a:spcBef>
                <a:spcPts val="0"/>
              </a:spcBef>
              <a:spcAft>
                <a:spcPts val="0"/>
              </a:spcAft>
              <a:buClr>
                <a:schemeClr val="accent1"/>
              </a:buClr>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103070509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grpSp>
        <p:nvGrpSpPr>
          <p:cNvPr id="29" name="Google Shape;29;p4"/>
          <p:cNvGrpSpPr/>
          <p:nvPr/>
        </p:nvGrpSpPr>
        <p:grpSpPr>
          <a:xfrm>
            <a:off x="0" y="5204893"/>
            <a:ext cx="9144000" cy="1653233"/>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546667"/>
            <a:ext cx="85206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639833"/>
            <a:ext cx="8520600" cy="4452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6201587"/>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391508661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ide 3 items in a list v2">
  <p:cSld name="Slide 3 items in a list v2">
    <p:spTree>
      <p:nvGrpSpPr>
        <p:cNvPr id="1" name="Shape 128"/>
        <p:cNvGrpSpPr/>
        <p:nvPr/>
      </p:nvGrpSpPr>
      <p:grpSpPr>
        <a:xfrm>
          <a:off x="0" y="0"/>
          <a:ext cx="0" cy="0"/>
          <a:chOff x="0" y="0"/>
          <a:chExt cx="0" cy="0"/>
        </a:xfrm>
      </p:grpSpPr>
      <p:sp>
        <p:nvSpPr>
          <p:cNvPr id="129" name="Google Shape;129;p18"/>
          <p:cNvSpPr/>
          <p:nvPr/>
        </p:nvSpPr>
        <p:spPr>
          <a:xfrm>
            <a:off x="0" y="0"/>
            <a:ext cx="9144000" cy="50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p:nvPr/>
        </p:nvSpPr>
        <p:spPr>
          <a:xfrm>
            <a:off x="3322875" y="5969567"/>
            <a:ext cx="2418600" cy="122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8"/>
          <p:cNvSpPr/>
          <p:nvPr/>
        </p:nvSpPr>
        <p:spPr>
          <a:xfrm>
            <a:off x="6079500" y="5969567"/>
            <a:ext cx="2418600" cy="122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p:nvPr/>
        </p:nvSpPr>
        <p:spPr>
          <a:xfrm>
            <a:off x="645900" y="5969567"/>
            <a:ext cx="2418600" cy="122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8"/>
          <p:cNvSpPr txBox="1">
            <a:spLocks noGrp="1"/>
          </p:cNvSpPr>
          <p:nvPr>
            <p:ph type="title"/>
          </p:nvPr>
        </p:nvSpPr>
        <p:spPr>
          <a:xfrm>
            <a:off x="566250" y="593367"/>
            <a:ext cx="8011500" cy="763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134" name="Google Shape;134;p18"/>
          <p:cNvSpPr txBox="1">
            <a:spLocks noGrp="1"/>
          </p:cNvSpPr>
          <p:nvPr>
            <p:ph type="sldNum" idx="12"/>
          </p:nvPr>
        </p:nvSpPr>
        <p:spPr>
          <a:xfrm>
            <a:off x="80290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
              <a:t>‹#›</a:t>
            </a:fld>
            <a:endParaRPr/>
          </a:p>
        </p:txBody>
      </p:sp>
      <p:grpSp>
        <p:nvGrpSpPr>
          <p:cNvPr id="135" name="Google Shape;135;p18"/>
          <p:cNvGrpSpPr/>
          <p:nvPr/>
        </p:nvGrpSpPr>
        <p:grpSpPr>
          <a:xfrm>
            <a:off x="565200" y="2144267"/>
            <a:ext cx="2577600" cy="3822133"/>
            <a:chOff x="565200" y="1608200"/>
            <a:chExt cx="2577600" cy="2866600"/>
          </a:xfrm>
        </p:grpSpPr>
        <p:sp>
          <p:nvSpPr>
            <p:cNvPr id="136" name="Google Shape;136;p18"/>
            <p:cNvSpPr/>
            <p:nvPr/>
          </p:nvSpPr>
          <p:spPr>
            <a:xfrm>
              <a:off x="565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37" name="Google Shape;137;p18"/>
            <p:cNvSpPr/>
            <p:nvPr/>
          </p:nvSpPr>
          <p:spPr>
            <a:xfrm>
              <a:off x="1561600" y="1608200"/>
              <a:ext cx="510600" cy="510600"/>
            </a:xfrm>
            <a:prstGeom prst="ellipse">
              <a:avLst/>
            </a:prstGeom>
            <a:solidFill>
              <a:srgbClr val="3EAB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38" name="Google Shape;138;p18"/>
          <p:cNvGrpSpPr/>
          <p:nvPr/>
        </p:nvGrpSpPr>
        <p:grpSpPr>
          <a:xfrm>
            <a:off x="3283200" y="2144267"/>
            <a:ext cx="2577600" cy="3822133"/>
            <a:chOff x="3283200" y="1608200"/>
            <a:chExt cx="2577600" cy="2866600"/>
          </a:xfrm>
        </p:grpSpPr>
        <p:sp>
          <p:nvSpPr>
            <p:cNvPr id="139" name="Google Shape;139;p18"/>
            <p:cNvSpPr/>
            <p:nvPr/>
          </p:nvSpPr>
          <p:spPr>
            <a:xfrm>
              <a:off x="3283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40" name="Google Shape;140;p18"/>
            <p:cNvSpPr/>
            <p:nvPr/>
          </p:nvSpPr>
          <p:spPr>
            <a:xfrm>
              <a:off x="4316700" y="1608200"/>
              <a:ext cx="510600" cy="510600"/>
            </a:xfrm>
            <a:prstGeom prst="ellipse">
              <a:avLst/>
            </a:prstGeom>
            <a:solidFill>
              <a:srgbClr val="3EAB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grpSp>
        <p:nvGrpSpPr>
          <p:cNvPr id="141" name="Google Shape;141;p18"/>
          <p:cNvGrpSpPr/>
          <p:nvPr/>
        </p:nvGrpSpPr>
        <p:grpSpPr>
          <a:xfrm>
            <a:off x="6001200" y="2144267"/>
            <a:ext cx="2577600" cy="3822133"/>
            <a:chOff x="6001200" y="1608200"/>
            <a:chExt cx="2577600" cy="2866600"/>
          </a:xfrm>
        </p:grpSpPr>
        <p:sp>
          <p:nvSpPr>
            <p:cNvPr id="142" name="Google Shape;142;p18"/>
            <p:cNvSpPr/>
            <p:nvPr/>
          </p:nvSpPr>
          <p:spPr>
            <a:xfrm>
              <a:off x="6001200" y="1839600"/>
              <a:ext cx="2577600" cy="2635200"/>
            </a:xfrm>
            <a:prstGeom prst="rect">
              <a:avLst/>
            </a:prstGeom>
            <a:solidFill>
              <a:srgbClr val="FFFFFF"/>
            </a:solidFill>
            <a:ln>
              <a:noFill/>
            </a:ln>
            <a:effectLst>
              <a:outerShdw blurRad="314325" dist="95250" dir="51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sp>
          <p:nvSpPr>
            <p:cNvPr id="143" name="Google Shape;143;p18"/>
            <p:cNvSpPr/>
            <p:nvPr/>
          </p:nvSpPr>
          <p:spPr>
            <a:xfrm>
              <a:off x="7034700" y="1608200"/>
              <a:ext cx="510600" cy="510600"/>
            </a:xfrm>
            <a:prstGeom prst="ellipse">
              <a:avLst/>
            </a:prstGeom>
            <a:solidFill>
              <a:srgbClr val="3EABC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ter Medium"/>
                <a:ea typeface="Inter Medium"/>
                <a:cs typeface="Inter Medium"/>
                <a:sym typeface="Inter Medium"/>
              </a:endParaRPr>
            </a:p>
          </p:txBody>
        </p:sp>
      </p:grpSp>
      <p:sp>
        <p:nvSpPr>
          <p:cNvPr id="144" name="Google Shape;144;p18"/>
          <p:cNvSpPr txBox="1"/>
          <p:nvPr/>
        </p:nvSpPr>
        <p:spPr>
          <a:xfrm>
            <a:off x="1559475" y="2144267"/>
            <a:ext cx="513000" cy="66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 b="1">
                <a:solidFill>
                  <a:schemeClr val="lt1"/>
                </a:solidFill>
                <a:latin typeface="Inter"/>
                <a:ea typeface="Inter"/>
                <a:cs typeface="Inter"/>
                <a:sym typeface="Inter"/>
              </a:rPr>
              <a:t>1</a:t>
            </a:r>
            <a:endParaRPr b="1">
              <a:solidFill>
                <a:schemeClr val="lt1"/>
              </a:solidFill>
              <a:latin typeface="Inter"/>
              <a:ea typeface="Inter"/>
              <a:cs typeface="Inter"/>
              <a:sym typeface="Inter"/>
            </a:endParaRPr>
          </a:p>
        </p:txBody>
      </p:sp>
      <p:sp>
        <p:nvSpPr>
          <p:cNvPr id="145" name="Google Shape;145;p18"/>
          <p:cNvSpPr txBox="1"/>
          <p:nvPr/>
        </p:nvSpPr>
        <p:spPr>
          <a:xfrm>
            <a:off x="4329575" y="2147267"/>
            <a:ext cx="481800" cy="66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 b="1">
                <a:solidFill>
                  <a:schemeClr val="lt1"/>
                </a:solidFill>
                <a:latin typeface="Inter"/>
                <a:ea typeface="Inter"/>
                <a:cs typeface="Inter"/>
                <a:sym typeface="Inter"/>
              </a:rPr>
              <a:t>2</a:t>
            </a:r>
            <a:endParaRPr b="1">
              <a:solidFill>
                <a:schemeClr val="lt1"/>
              </a:solidFill>
              <a:latin typeface="Inter"/>
              <a:ea typeface="Inter"/>
              <a:cs typeface="Inter"/>
              <a:sym typeface="Inter"/>
            </a:endParaRPr>
          </a:p>
        </p:txBody>
      </p:sp>
      <p:sp>
        <p:nvSpPr>
          <p:cNvPr id="146" name="Google Shape;146;p18"/>
          <p:cNvSpPr txBox="1"/>
          <p:nvPr/>
        </p:nvSpPr>
        <p:spPr>
          <a:xfrm>
            <a:off x="7038125" y="2147267"/>
            <a:ext cx="513000" cy="66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 b="1">
                <a:solidFill>
                  <a:schemeClr val="lt1"/>
                </a:solidFill>
                <a:latin typeface="Inter"/>
                <a:ea typeface="Inter"/>
                <a:cs typeface="Inter"/>
                <a:sym typeface="Inter"/>
              </a:rPr>
              <a:t>3</a:t>
            </a:r>
            <a:endParaRPr b="1">
              <a:solidFill>
                <a:schemeClr val="lt1"/>
              </a:solidFill>
              <a:latin typeface="Inter"/>
              <a:ea typeface="Inter"/>
              <a:cs typeface="Inter"/>
              <a:sym typeface="Inter"/>
            </a:endParaRPr>
          </a:p>
        </p:txBody>
      </p:sp>
      <p:sp>
        <p:nvSpPr>
          <p:cNvPr id="147" name="Google Shape;147;p18"/>
          <p:cNvSpPr txBox="1">
            <a:spLocks noGrp="1"/>
          </p:cNvSpPr>
          <p:nvPr>
            <p:ph type="body" idx="1"/>
          </p:nvPr>
        </p:nvSpPr>
        <p:spPr>
          <a:xfrm>
            <a:off x="726750" y="2806967"/>
            <a:ext cx="2261400" cy="29176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8" name="Google Shape;148;p18"/>
          <p:cNvSpPr txBox="1">
            <a:spLocks noGrp="1"/>
          </p:cNvSpPr>
          <p:nvPr>
            <p:ph type="body" idx="2"/>
          </p:nvPr>
        </p:nvSpPr>
        <p:spPr>
          <a:xfrm>
            <a:off x="3441300" y="2806967"/>
            <a:ext cx="2261400" cy="29176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9" name="Google Shape;149;p18"/>
          <p:cNvSpPr txBox="1">
            <a:spLocks noGrp="1"/>
          </p:cNvSpPr>
          <p:nvPr>
            <p:ph type="body" idx="3"/>
          </p:nvPr>
        </p:nvSpPr>
        <p:spPr>
          <a:xfrm>
            <a:off x="6155850" y="2806967"/>
            <a:ext cx="2261400" cy="29176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490454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smtClean="0"/>
          </a:p>
        </p:txBody>
      </p:sp>
      <p:sp>
        <p:nvSpPr>
          <p:cNvPr id="4" name="Date Placeholder 3"/>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1374D-B35E-4866-8BAE-A1367643FBF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uk-UA" smtClean="0"/>
              <a:t>Зразок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21374D-B35E-4866-8BAE-A1367643FBF8}"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smtClean="0"/>
          </a:p>
        </p:txBody>
      </p:sp>
      <p:sp>
        <p:nvSpPr>
          <p:cNvPr id="5" name="Date Placeholder 4"/>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1374D-B35E-4866-8BAE-A1367643FBF8}"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7" name="Date Placeholder 6"/>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21374D-B35E-4866-8BAE-A1367643FBF8}"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21374D-B35E-4866-8BAE-A1367643FBF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21374D-B35E-4866-8BAE-A1367643FBF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uk-UA" smtClean="0"/>
              <a:t>Зразок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1374D-B35E-4866-8BAE-A1367643FBF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uk-UA" smtClean="0"/>
              <a:t>Зразок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10BF5625-D98A-4480-9179-ED7D5A90942C}" type="datetimeFigureOut">
              <a:rPr lang="ru-RU" smtClean="0"/>
              <a:pPr/>
              <a:t>01.05.2024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21374D-B35E-4866-8BAE-A1367643FBF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uk-UA" smtClean="0"/>
              <a:t>Зразок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BF5625-D98A-4480-9179-ED7D5A90942C}" type="datetimeFigureOut">
              <a:rPr lang="ru-RU" smtClean="0"/>
              <a:pPr/>
              <a:t>01.05.2024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821374D-B35E-4866-8BAE-A1367643FBF8}"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474933"/>
            <a:ext cx="7772400" cy="2458123"/>
          </a:xfrm>
        </p:spPr>
        <p:txBody>
          <a:bodyPr>
            <a:normAutofit fontScale="90000"/>
          </a:bodyPr>
          <a:lstStyle/>
          <a:p>
            <a:r>
              <a:rPr lang="uk-UA" sz="8900" b="1" dirty="0" smtClean="0">
                <a:solidFill>
                  <a:srgbClr val="0070C0"/>
                </a:solidFill>
                <a:latin typeface="Times New Roman" pitchFamily="18" charset="0"/>
                <a:cs typeface="Times New Roman" pitchFamily="18" charset="0"/>
              </a:rPr>
              <a:t>Звіт</a:t>
            </a:r>
            <a:r>
              <a:rPr lang="uk-UA" sz="7200" b="1" dirty="0" smtClean="0">
                <a:solidFill>
                  <a:srgbClr val="0070C0"/>
                </a:solidFill>
                <a:latin typeface="Times New Roman" pitchFamily="18" charset="0"/>
                <a:cs typeface="Times New Roman" pitchFamily="18" charset="0"/>
              </a:rPr>
              <a:t/>
            </a:r>
            <a:br>
              <a:rPr lang="uk-UA" sz="7200" b="1" dirty="0" smtClean="0">
                <a:solidFill>
                  <a:srgbClr val="0070C0"/>
                </a:solidFill>
                <a:latin typeface="Times New Roman" pitchFamily="18" charset="0"/>
                <a:cs typeface="Times New Roman" pitchFamily="18" charset="0"/>
              </a:rPr>
            </a:br>
            <a:r>
              <a:rPr lang="uk-UA" sz="2700" b="1" dirty="0" smtClean="0">
                <a:solidFill>
                  <a:srgbClr val="0070C0"/>
                </a:solidFill>
                <a:latin typeface="Times New Roman" pitchFamily="18" charset="0"/>
                <a:cs typeface="Times New Roman" pitchFamily="18" charset="0"/>
              </a:rPr>
              <a:t>про роботу наукового студентського гуртка</a:t>
            </a:r>
            <a:br>
              <a:rPr lang="uk-UA" sz="2700" b="1" dirty="0" smtClean="0">
                <a:solidFill>
                  <a:srgbClr val="0070C0"/>
                </a:solidFill>
                <a:latin typeface="Times New Roman" pitchFamily="18" charset="0"/>
                <a:cs typeface="Times New Roman" pitchFamily="18" charset="0"/>
              </a:rPr>
            </a:br>
            <a:r>
              <a:rPr lang="uk-UA" sz="4000" b="1" dirty="0" smtClean="0">
                <a:solidFill>
                  <a:srgbClr val="0070C0"/>
                </a:solidFill>
                <a:latin typeface="Times New Roman" pitchFamily="18" charset="0"/>
                <a:cs typeface="Times New Roman" pitchFamily="18" charset="0"/>
              </a:rPr>
              <a:t>«Надійність технологічних систем»</a:t>
            </a:r>
            <a:endParaRPr lang="ru-RU" sz="2700" b="1" dirty="0">
              <a:solidFill>
                <a:srgbClr val="0070C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270005" y="4077072"/>
            <a:ext cx="8820472" cy="2160240"/>
          </a:xfrm>
        </p:spPr>
        <p:txBody>
          <a:bodyPr>
            <a:noAutofit/>
          </a:bodyPr>
          <a:lstStyle/>
          <a:p>
            <a:pPr algn="just"/>
            <a:r>
              <a:rPr lang="uk-UA" sz="2000" b="1" dirty="0" smtClean="0">
                <a:solidFill>
                  <a:schemeClr val="tx1"/>
                </a:solidFill>
                <a:latin typeface="Times New Roman" pitchFamily="18" charset="0"/>
                <a:cs typeface="Times New Roman" pitchFamily="18" charset="0"/>
              </a:rPr>
              <a:t>Підготував,</a:t>
            </a:r>
          </a:p>
          <a:p>
            <a:pPr algn="just"/>
            <a:r>
              <a:rPr lang="uk-UA" sz="2000" b="1" dirty="0" smtClean="0">
                <a:solidFill>
                  <a:schemeClr val="tx1"/>
                </a:solidFill>
                <a:latin typeface="Times New Roman" pitchFamily="18" charset="0"/>
                <a:cs typeface="Times New Roman" pitchFamily="18" charset="0"/>
              </a:rPr>
              <a:t> студент магістратури  факультету КД                            </a:t>
            </a:r>
            <a:r>
              <a:rPr lang="uk-UA" sz="2000" b="1" dirty="0" err="1" smtClean="0">
                <a:solidFill>
                  <a:schemeClr val="tx1"/>
                </a:solidFill>
                <a:latin typeface="Times New Roman" pitchFamily="18" charset="0"/>
                <a:cs typeface="Times New Roman" pitchFamily="18" charset="0"/>
              </a:rPr>
              <a:t>Безкоровайний</a:t>
            </a:r>
            <a:r>
              <a:rPr lang="uk-UA" sz="2000" b="1" dirty="0" smtClean="0">
                <a:solidFill>
                  <a:schemeClr val="tx1"/>
                </a:solidFill>
                <a:latin typeface="Times New Roman" pitchFamily="18" charset="0"/>
                <a:cs typeface="Times New Roman" pitchFamily="18" charset="0"/>
              </a:rPr>
              <a:t> О. </a:t>
            </a:r>
            <a:r>
              <a:rPr lang="uk-UA" sz="2000" b="1" dirty="0">
                <a:solidFill>
                  <a:schemeClr val="tx1"/>
                </a:solidFill>
                <a:latin typeface="Times New Roman" pitchFamily="18" charset="0"/>
                <a:cs typeface="Times New Roman" pitchFamily="18" charset="0"/>
              </a:rPr>
              <a:t>В</a:t>
            </a:r>
            <a:r>
              <a:rPr lang="uk-UA" sz="2000" b="1" dirty="0" smtClean="0">
                <a:solidFill>
                  <a:schemeClr val="tx1"/>
                </a:solidFill>
                <a:latin typeface="Times New Roman" pitchFamily="18" charset="0"/>
                <a:cs typeface="Times New Roman" pitchFamily="18" charset="0"/>
              </a:rPr>
              <a:t>.</a:t>
            </a:r>
          </a:p>
          <a:p>
            <a:pPr algn="just"/>
            <a:r>
              <a:rPr lang="uk-UA" sz="2000" b="1" dirty="0">
                <a:solidFill>
                  <a:schemeClr val="tx1"/>
                </a:solidFill>
                <a:latin typeface="Times New Roman" pitchFamily="18" charset="0"/>
                <a:cs typeface="Times New Roman" pitchFamily="18" charset="0"/>
              </a:rPr>
              <a:t>староста </a:t>
            </a:r>
            <a:r>
              <a:rPr lang="uk-UA" sz="2000" b="1" dirty="0" smtClean="0">
                <a:solidFill>
                  <a:schemeClr val="tx1"/>
                </a:solidFill>
                <a:latin typeface="Times New Roman" pitchFamily="18" charset="0"/>
                <a:cs typeface="Times New Roman" pitchFamily="18" charset="0"/>
              </a:rPr>
              <a:t>гуртка, студент факультету КД	            </a:t>
            </a:r>
            <a:r>
              <a:rPr lang="en-US" sz="2000" b="1" dirty="0" smtClean="0">
                <a:solidFill>
                  <a:schemeClr val="tx1"/>
                </a:solidFill>
                <a:latin typeface="Times New Roman" pitchFamily="18" charset="0"/>
                <a:cs typeface="Times New Roman" pitchFamily="18" charset="0"/>
              </a:rPr>
              <a:t>C</a:t>
            </a:r>
            <a:r>
              <a:rPr lang="uk-UA" sz="2000" b="1" dirty="0" err="1" smtClean="0">
                <a:solidFill>
                  <a:schemeClr val="tx1"/>
                </a:solidFill>
                <a:latin typeface="Times New Roman" pitchFamily="18" charset="0"/>
                <a:cs typeface="Times New Roman" pitchFamily="18" charset="0"/>
              </a:rPr>
              <a:t>ьомако</a:t>
            </a:r>
            <a:r>
              <a:rPr lang="uk-UA" sz="2000" b="1" dirty="0" smtClean="0">
                <a:solidFill>
                  <a:schemeClr val="tx1"/>
                </a:solidFill>
                <a:latin typeface="Times New Roman" pitchFamily="18" charset="0"/>
                <a:cs typeface="Times New Roman" pitchFamily="18" charset="0"/>
              </a:rPr>
              <a:t> В. М.</a:t>
            </a:r>
            <a:endParaRPr lang="uk-UA" sz="2000" b="1" dirty="0">
              <a:solidFill>
                <a:schemeClr val="tx1"/>
              </a:solidFill>
              <a:latin typeface="Times New Roman" pitchFamily="18" charset="0"/>
              <a:cs typeface="Times New Roman" pitchFamily="18" charset="0"/>
            </a:endParaRPr>
          </a:p>
          <a:p>
            <a:pPr algn="just"/>
            <a:r>
              <a:rPr lang="uk-UA" sz="2000" b="1" dirty="0" smtClean="0">
                <a:solidFill>
                  <a:schemeClr val="tx1"/>
                </a:solidFill>
                <a:latin typeface="Times New Roman" pitchFamily="18" charset="0"/>
                <a:cs typeface="Times New Roman" pitchFamily="18" charset="0"/>
              </a:rPr>
              <a:t>Керівник:	</a:t>
            </a:r>
          </a:p>
          <a:p>
            <a:pPr algn="just"/>
            <a:r>
              <a:rPr lang="uk-UA" sz="2000" b="1" dirty="0" err="1" smtClean="0">
                <a:solidFill>
                  <a:schemeClr val="tx1"/>
                </a:solidFill>
                <a:latin typeface="Times New Roman" pitchFamily="18" charset="0"/>
                <a:cs typeface="Times New Roman" pitchFamily="18" charset="0"/>
              </a:rPr>
              <a:t>к.т.н</a:t>
            </a:r>
            <a:r>
              <a:rPr lang="uk-UA" sz="2000" b="1" dirty="0" smtClean="0">
                <a:solidFill>
                  <a:schemeClr val="tx1"/>
                </a:solidFill>
                <a:latin typeface="Times New Roman" pitchFamily="18" charset="0"/>
                <a:cs typeface="Times New Roman" pitchFamily="18" charset="0"/>
              </a:rPr>
              <a:t>., доцент					            </a:t>
            </a:r>
            <a:r>
              <a:rPr lang="uk-UA" sz="2000" b="1" dirty="0" err="1" smtClean="0">
                <a:solidFill>
                  <a:schemeClr val="tx1"/>
                </a:solidFill>
                <a:latin typeface="Times New Roman" pitchFamily="18" charset="0"/>
                <a:cs typeface="Times New Roman" pitchFamily="18" charset="0"/>
              </a:rPr>
              <a:t>Новицький</a:t>
            </a:r>
            <a:r>
              <a:rPr lang="uk-UA" sz="2000" b="1" dirty="0" smtClean="0">
                <a:solidFill>
                  <a:schemeClr val="tx1"/>
                </a:solidFill>
                <a:latin typeface="Times New Roman" pitchFamily="18" charset="0"/>
                <a:cs typeface="Times New Roman" pitchFamily="18" charset="0"/>
              </a:rPr>
              <a:t> А.В.</a:t>
            </a:r>
          </a:p>
          <a:p>
            <a:pPr algn="just"/>
            <a:r>
              <a:rPr lang="uk-UA" sz="1600" b="1" dirty="0" smtClean="0">
                <a:solidFill>
                  <a:schemeClr val="tx1"/>
                </a:solidFill>
                <a:latin typeface="Times New Roman" pitchFamily="18" charset="0"/>
                <a:cs typeface="Times New Roman" pitchFamily="18" charset="0"/>
              </a:rPr>
              <a:t> </a:t>
            </a:r>
          </a:p>
          <a:p>
            <a:pPr algn="just"/>
            <a:endParaRPr lang="uk-UA" sz="1600" b="1" dirty="0">
              <a:solidFill>
                <a:srgbClr val="0070C0"/>
              </a:solidFill>
              <a:latin typeface="Times New Roman" pitchFamily="18" charset="0"/>
              <a:cs typeface="Times New Roman" pitchFamily="18" charset="0"/>
            </a:endParaRPr>
          </a:p>
          <a:p>
            <a:r>
              <a:rPr lang="uk-UA" sz="1600" b="1" dirty="0" smtClean="0">
                <a:solidFill>
                  <a:schemeClr val="tx1"/>
                </a:solidFill>
                <a:latin typeface="Times New Roman" pitchFamily="18" charset="0"/>
                <a:cs typeface="Times New Roman" pitchFamily="18" charset="0"/>
              </a:rPr>
              <a:t>Київ – 2024 р.</a:t>
            </a:r>
            <a:endParaRPr lang="ru-RU" sz="1600" b="1" dirty="0">
              <a:solidFill>
                <a:schemeClr val="tx1"/>
              </a:solidFill>
              <a:latin typeface="Times New Roman" pitchFamily="18" charset="0"/>
              <a:cs typeface="Times New Roman" pitchFamily="18" charset="0"/>
            </a:endParaRPr>
          </a:p>
        </p:txBody>
      </p:sp>
      <p:sp>
        <p:nvSpPr>
          <p:cNvPr id="5" name="Прямокутник 4"/>
          <p:cNvSpPr/>
          <p:nvPr/>
        </p:nvSpPr>
        <p:spPr>
          <a:xfrm>
            <a:off x="251520" y="116632"/>
            <a:ext cx="8712968" cy="1015663"/>
          </a:xfrm>
          <a:prstGeom prst="rect">
            <a:avLst/>
          </a:prstGeom>
        </p:spPr>
        <p:txBody>
          <a:bodyPr wrap="square">
            <a:spAutoFit/>
          </a:bodyPr>
          <a:lstStyle/>
          <a:p>
            <a:pPr algn="ctr"/>
            <a:r>
              <a:rPr lang="uk-UA" sz="2000" b="1" dirty="0" smtClean="0">
                <a:latin typeface="Times New Roman" pitchFamily="18" charset="0"/>
                <a:cs typeface="Times New Roman" pitchFamily="18" charset="0"/>
              </a:rPr>
              <a:t>Національний університет біоресурсів і природокористування України</a:t>
            </a:r>
          </a:p>
          <a:p>
            <a:pPr algn="ctr"/>
            <a:r>
              <a:rPr lang="uk-UA" sz="2000" b="1" dirty="0" smtClean="0">
                <a:latin typeface="Times New Roman" pitchFamily="18" charset="0"/>
                <a:cs typeface="Times New Roman" pitchFamily="18" charset="0"/>
              </a:rPr>
              <a:t>Факультет конструювання та дизайну</a:t>
            </a:r>
          </a:p>
          <a:p>
            <a:pPr algn="ctr"/>
            <a:r>
              <a:rPr lang="uk-UA" sz="2000" b="1" dirty="0" smtClean="0">
                <a:latin typeface="Times New Roman" pitchFamily="18" charset="0"/>
                <a:cs typeface="Times New Roman" pitchFamily="18" charset="0"/>
              </a:rPr>
              <a:t>Кафедра надійності техніки</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3350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Vertic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Vertic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2"/>
          <p:cNvPicPr preferRelativeResize="0">
            <a:picLocks noGrp="1"/>
          </p:cNvPicPr>
          <p:nvPr>
            <p:ph type="pic" idx="2"/>
          </p:nvPr>
        </p:nvPicPr>
        <p:blipFill rotWithShape="1">
          <a:blip r:embed="rId3">
            <a:alphaModFix/>
          </a:blip>
          <a:srcRect l="27767" r="27762"/>
          <a:stretch/>
        </p:blipFill>
        <p:spPr>
          <a:xfrm>
            <a:off x="0" y="0"/>
            <a:ext cx="3432300" cy="6858000"/>
          </a:xfrm>
          <a:prstGeom prst="roundRect">
            <a:avLst>
              <a:gd name="adj" fmla="val 16667"/>
            </a:avLst>
          </a:prstGeom>
        </p:spPr>
      </p:pic>
      <p:sp>
        <p:nvSpPr>
          <p:cNvPr id="173" name="Google Shape;173;p22"/>
          <p:cNvSpPr txBox="1">
            <a:spLocks noGrp="1"/>
          </p:cNvSpPr>
          <p:nvPr>
            <p:ph type="title"/>
          </p:nvPr>
        </p:nvSpPr>
        <p:spPr>
          <a:xfrm>
            <a:off x="4135200" y="867000"/>
            <a:ext cx="4270500" cy="96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uk" sz="3000" dirty="0"/>
              <a:t>Особливості</a:t>
            </a:r>
            <a:endParaRPr sz="3000" dirty="0"/>
          </a:p>
          <a:p>
            <a:pPr marL="0" lvl="0" indent="0" algn="l" rtl="0">
              <a:spcBef>
                <a:spcPts val="0"/>
              </a:spcBef>
              <a:spcAft>
                <a:spcPts val="0"/>
              </a:spcAft>
              <a:buNone/>
            </a:pPr>
            <a:r>
              <a:rPr lang="uk" sz="3000" dirty="0"/>
              <a:t>турбокомпресора</a:t>
            </a:r>
            <a:endParaRPr sz="3000" dirty="0"/>
          </a:p>
        </p:txBody>
      </p:sp>
      <p:sp>
        <p:nvSpPr>
          <p:cNvPr id="174" name="Google Shape;174;p22"/>
          <p:cNvSpPr txBox="1">
            <a:spLocks noGrp="1"/>
          </p:cNvSpPr>
          <p:nvPr>
            <p:ph type="subTitle" idx="1"/>
          </p:nvPr>
        </p:nvSpPr>
        <p:spPr>
          <a:xfrm>
            <a:off x="4556775" y="2262667"/>
            <a:ext cx="3727200" cy="124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solidFill>
                  <a:srgbClr val="233E30"/>
                </a:solidFill>
                <a:latin typeface="Roboto Medium"/>
                <a:ea typeface="Roboto Medium"/>
                <a:cs typeface="Roboto Medium"/>
                <a:sym typeface="Roboto Medium"/>
              </a:rPr>
              <a:t>Сам турбокомпресор призначається тільки для застосування на двигунах внутрішнього згоряння.</a:t>
            </a:r>
            <a:r>
              <a:rPr lang="uk" sz="1400">
                <a:solidFill>
                  <a:srgbClr val="000000"/>
                </a:solidFill>
                <a:latin typeface="Times New Roman"/>
                <a:ea typeface="Times New Roman"/>
                <a:cs typeface="Times New Roman"/>
                <a:sym typeface="Times New Roman"/>
              </a:rPr>
              <a:t> </a:t>
            </a:r>
            <a:r>
              <a:rPr lang="uk">
                <a:solidFill>
                  <a:srgbClr val="233E30"/>
                </a:solidFill>
                <a:latin typeface="Roboto Medium"/>
                <a:ea typeface="Roboto Medium"/>
                <a:cs typeface="Roboto Medium"/>
                <a:sym typeface="Roboto Medium"/>
              </a:rPr>
              <a:t>Турбокомпресори можна оснащувати будь-який двигун незалежно від його обсягу, розширюючи їх застосування в автотранспорті.</a:t>
            </a:r>
            <a:endParaRPr>
              <a:solidFill>
                <a:srgbClr val="233E30"/>
              </a:solidFill>
              <a:latin typeface="Roboto Medium"/>
              <a:ea typeface="Roboto Medium"/>
              <a:cs typeface="Roboto Medium"/>
              <a:sym typeface="Roboto Medium"/>
            </a:endParaRPr>
          </a:p>
        </p:txBody>
      </p:sp>
      <p:sp>
        <p:nvSpPr>
          <p:cNvPr id="175" name="Google Shape;175;p22"/>
          <p:cNvSpPr txBox="1">
            <a:spLocks noGrp="1"/>
          </p:cNvSpPr>
          <p:nvPr>
            <p:ph type="subTitle" idx="3"/>
          </p:nvPr>
        </p:nvSpPr>
        <p:spPr>
          <a:xfrm>
            <a:off x="4605525" y="4590900"/>
            <a:ext cx="3727200" cy="124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solidFill>
                  <a:srgbClr val="233E30"/>
                </a:solidFill>
                <a:latin typeface="Roboto Medium"/>
                <a:ea typeface="Roboto Medium"/>
                <a:cs typeface="Roboto Medium"/>
                <a:sym typeface="Roboto Medium"/>
              </a:rPr>
              <a:t>Турбокомпресор дозволяє забезпечити якісне згоряння певної маси палива за рахунок подачі в нього потрібного об'єму повітря, а тим самим і підвищити потужність автомобільного двигуна</a:t>
            </a:r>
            <a:endParaRPr>
              <a:solidFill>
                <a:srgbClr val="233E30"/>
              </a:solidFill>
              <a:latin typeface="Roboto Medium"/>
              <a:ea typeface="Roboto Medium"/>
              <a:cs typeface="Roboto Medium"/>
              <a:sym typeface="Roboto Medium"/>
            </a:endParaRPr>
          </a:p>
        </p:txBody>
      </p:sp>
      <p:sp>
        <p:nvSpPr>
          <p:cNvPr id="176" name="Google Shape;176;p22"/>
          <p:cNvSpPr/>
          <p:nvPr/>
        </p:nvSpPr>
        <p:spPr>
          <a:xfrm>
            <a:off x="3766200" y="2019451"/>
            <a:ext cx="5008500" cy="46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77" name="Google Shape;177;p22"/>
          <p:cNvPicPr preferRelativeResize="0"/>
          <p:nvPr/>
        </p:nvPicPr>
        <p:blipFill>
          <a:blip r:embed="rId4">
            <a:alphaModFix/>
          </a:blip>
          <a:stretch>
            <a:fillRect/>
          </a:stretch>
        </p:blipFill>
        <p:spPr>
          <a:xfrm>
            <a:off x="4194175" y="4590900"/>
            <a:ext cx="362600" cy="403933"/>
          </a:xfrm>
          <a:prstGeom prst="rect">
            <a:avLst/>
          </a:prstGeom>
          <a:noFill/>
          <a:ln>
            <a:noFill/>
          </a:ln>
        </p:spPr>
      </p:pic>
      <p:sp>
        <p:nvSpPr>
          <p:cNvPr id="178" name="Google Shape;178;p22"/>
          <p:cNvSpPr/>
          <p:nvPr/>
        </p:nvSpPr>
        <p:spPr>
          <a:xfrm>
            <a:off x="4194075" y="3705483"/>
            <a:ext cx="362700" cy="404000"/>
          </a:xfrm>
          <a:prstGeom prst="rect">
            <a:avLst/>
          </a:prstGeom>
          <a:solidFill>
            <a:srgbClr val="F4F7F6"/>
          </a:solidFill>
          <a:ln w="9525" cap="flat" cmpd="sng">
            <a:solidFill>
              <a:srgbClr val="F4F7F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extLst>
      <p:ext uri="{BB962C8B-B14F-4D97-AF65-F5344CB8AC3E}">
        <p14:creationId xmlns:p14="http://schemas.microsoft.com/office/powerpoint/2010/main" val="421450046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p:nvPr/>
        </p:nvSpPr>
        <p:spPr>
          <a:xfrm rot="-1355609">
            <a:off x="6338556" y="4673014"/>
            <a:ext cx="3759854" cy="3112031"/>
          </a:xfrm>
          <a:prstGeom prst="rect">
            <a:avLst/>
          </a:prstGeom>
          <a:solidFill>
            <a:schemeClr val="accent5"/>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4" name="Google Shape;184;p23"/>
          <p:cNvSpPr/>
          <p:nvPr/>
        </p:nvSpPr>
        <p:spPr>
          <a:xfrm>
            <a:off x="7883075" y="5562800"/>
            <a:ext cx="670800" cy="885200"/>
          </a:xfrm>
          <a:prstGeom prst="rect">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85" name="Google Shape;185;p23"/>
          <p:cNvSpPr txBox="1">
            <a:spLocks noGrp="1"/>
          </p:cNvSpPr>
          <p:nvPr>
            <p:ph type="subTitle" idx="1"/>
          </p:nvPr>
        </p:nvSpPr>
        <p:spPr>
          <a:xfrm>
            <a:off x="921675" y="2326367"/>
            <a:ext cx="2198400" cy="11500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uk">
                <a:solidFill>
                  <a:srgbClr val="233E30"/>
                </a:solidFill>
                <a:latin typeface="Roboto Medium"/>
                <a:ea typeface="Roboto Medium"/>
                <a:cs typeface="Roboto Medium"/>
                <a:sym typeface="Roboto Medium"/>
              </a:rPr>
              <a:t>Значне зниження потужності двигуна.</a:t>
            </a:r>
            <a:endParaRPr>
              <a:solidFill>
                <a:srgbClr val="233E30"/>
              </a:solidFill>
              <a:latin typeface="Roboto Medium"/>
              <a:ea typeface="Roboto Medium"/>
              <a:cs typeface="Roboto Medium"/>
              <a:sym typeface="Roboto Medium"/>
            </a:endParaRPr>
          </a:p>
        </p:txBody>
      </p:sp>
      <p:sp>
        <p:nvSpPr>
          <p:cNvPr id="186" name="Google Shape;186;p23"/>
          <p:cNvSpPr txBox="1">
            <a:spLocks noGrp="1"/>
          </p:cNvSpPr>
          <p:nvPr>
            <p:ph type="subTitle" idx="2"/>
          </p:nvPr>
        </p:nvSpPr>
        <p:spPr>
          <a:xfrm>
            <a:off x="1362750" y="5097667"/>
            <a:ext cx="2033700" cy="11500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uk">
                <a:solidFill>
                  <a:srgbClr val="233E30"/>
                </a:solidFill>
                <a:latin typeface="Roboto Medium"/>
                <a:ea typeface="Roboto Medium"/>
                <a:cs typeface="Roboto Medium"/>
                <a:sym typeface="Roboto Medium"/>
              </a:rPr>
              <a:t>Виділення чорного або фіолетового диму з вихлопної труби.</a:t>
            </a:r>
            <a:endParaRPr>
              <a:solidFill>
                <a:srgbClr val="233E30"/>
              </a:solidFill>
              <a:latin typeface="Roboto Medium"/>
              <a:ea typeface="Roboto Medium"/>
              <a:cs typeface="Roboto Medium"/>
              <a:sym typeface="Roboto Medium"/>
            </a:endParaRPr>
          </a:p>
        </p:txBody>
      </p:sp>
      <p:sp>
        <p:nvSpPr>
          <p:cNvPr id="187" name="Google Shape;187;p23"/>
          <p:cNvSpPr txBox="1">
            <a:spLocks noGrp="1"/>
          </p:cNvSpPr>
          <p:nvPr>
            <p:ph type="subTitle" idx="3"/>
          </p:nvPr>
        </p:nvSpPr>
        <p:spPr>
          <a:xfrm>
            <a:off x="5743850" y="1701567"/>
            <a:ext cx="2277300" cy="832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solidFill>
                  <a:srgbClr val="233E30"/>
                </a:solidFill>
                <a:latin typeface="Roboto Medium"/>
                <a:ea typeface="Roboto Medium"/>
                <a:cs typeface="Roboto Medium"/>
                <a:sym typeface="Roboto Medium"/>
              </a:rPr>
              <a:t>Збільшення споживання моторної оливи.</a:t>
            </a:r>
            <a:endParaRPr>
              <a:solidFill>
                <a:srgbClr val="233E30"/>
              </a:solidFill>
              <a:latin typeface="Roboto Medium"/>
              <a:ea typeface="Roboto Medium"/>
              <a:cs typeface="Roboto Medium"/>
              <a:sym typeface="Roboto Medium"/>
            </a:endParaRPr>
          </a:p>
        </p:txBody>
      </p:sp>
      <p:sp>
        <p:nvSpPr>
          <p:cNvPr id="188" name="Google Shape;188;p23"/>
          <p:cNvSpPr txBox="1">
            <a:spLocks noGrp="1"/>
          </p:cNvSpPr>
          <p:nvPr>
            <p:ph type="subTitle" idx="4"/>
          </p:nvPr>
        </p:nvSpPr>
        <p:spPr>
          <a:xfrm>
            <a:off x="6002425" y="4473300"/>
            <a:ext cx="2277300" cy="949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solidFill>
                  <a:srgbClr val="233E30"/>
                </a:solidFill>
                <a:latin typeface="Roboto Medium"/>
                <a:ea typeface="Roboto Medium"/>
                <a:cs typeface="Roboto Medium"/>
                <a:sym typeface="Roboto Medium"/>
              </a:rPr>
              <a:t>Характерний шум при функціонуванні пристрою.</a:t>
            </a:r>
            <a:endParaRPr>
              <a:solidFill>
                <a:srgbClr val="233E30"/>
              </a:solidFill>
              <a:latin typeface="Roboto Medium"/>
              <a:ea typeface="Roboto Medium"/>
              <a:cs typeface="Roboto Medium"/>
              <a:sym typeface="Roboto Medium"/>
            </a:endParaRPr>
          </a:p>
        </p:txBody>
      </p:sp>
      <p:sp>
        <p:nvSpPr>
          <p:cNvPr id="189" name="Google Shape;189;p23"/>
          <p:cNvSpPr txBox="1">
            <a:spLocks noGrp="1"/>
          </p:cNvSpPr>
          <p:nvPr>
            <p:ph type="title"/>
          </p:nvPr>
        </p:nvSpPr>
        <p:spPr>
          <a:xfrm>
            <a:off x="1245150" y="535633"/>
            <a:ext cx="6653700" cy="56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 sz="3000" dirty="0"/>
              <a:t>Основні відмови і несправності турбокомпресора</a:t>
            </a:r>
            <a:endParaRPr dirty="0">
              <a:solidFill>
                <a:srgbClr val="08170F"/>
              </a:solidFill>
              <a:latin typeface="Krona One"/>
              <a:ea typeface="Krona One"/>
              <a:cs typeface="Krona One"/>
              <a:sym typeface="Krona One"/>
            </a:endParaRPr>
          </a:p>
        </p:txBody>
      </p:sp>
      <p:sp>
        <p:nvSpPr>
          <p:cNvPr id="190" name="Google Shape;190;p23"/>
          <p:cNvSpPr/>
          <p:nvPr/>
        </p:nvSpPr>
        <p:spPr>
          <a:xfrm>
            <a:off x="4198731" y="6154492"/>
            <a:ext cx="3759900" cy="3112000"/>
          </a:xfrm>
          <a:prstGeom prst="rect">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1" name="Google Shape;191;p23"/>
          <p:cNvSpPr/>
          <p:nvPr/>
        </p:nvSpPr>
        <p:spPr>
          <a:xfrm>
            <a:off x="8140325" y="6026900"/>
            <a:ext cx="670800" cy="885200"/>
          </a:xfrm>
          <a:prstGeom prst="rect">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2" name="Google Shape;192;p23"/>
          <p:cNvSpPr/>
          <p:nvPr/>
        </p:nvSpPr>
        <p:spPr>
          <a:xfrm>
            <a:off x="8279725" y="4505500"/>
            <a:ext cx="670800" cy="885200"/>
          </a:xfrm>
          <a:prstGeom prst="rect">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3" name="Google Shape;193;p23"/>
          <p:cNvSpPr/>
          <p:nvPr/>
        </p:nvSpPr>
        <p:spPr>
          <a:xfrm>
            <a:off x="1245150" y="1509467"/>
            <a:ext cx="7034700" cy="46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extLst>
      <p:ext uri="{BB962C8B-B14F-4D97-AF65-F5344CB8AC3E}">
        <p14:creationId xmlns:p14="http://schemas.microsoft.com/office/powerpoint/2010/main" val="20075194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C5F6AC1C-3EC8-4F5A-9CDA-0C79CAB9654A}"/>
              </a:ext>
            </a:extLst>
          </p:cNvPr>
          <p:cNvSpPr txBox="1">
            <a:spLocks/>
          </p:cNvSpPr>
          <p:nvPr/>
        </p:nvSpPr>
        <p:spPr>
          <a:xfrm>
            <a:off x="517389" y="397921"/>
            <a:ext cx="8011500" cy="763600"/>
          </a:xfrm>
          <a:prstGeom prst="rect">
            <a:avLst/>
          </a:prstGeom>
          <a:noFill/>
          <a:ln>
            <a:noFill/>
          </a:ln>
        </p:spPr>
        <p:txBody>
          <a:bodyPr spcFirstLastPara="1" wrap="square" lIns="91425" tIns="91425" rIns="91425" bIns="91425" anchor="ctr" anchorCtr="0">
            <a:normAutofit fontScale="7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r>
              <a:rPr lang="uk-UA">
                <a:solidFill>
                  <a:schemeClr val="bg1"/>
                </a:solidFill>
              </a:rPr>
              <a:t>Характерні пошкодження деталей</a:t>
            </a:r>
            <a:endParaRPr lang="x-none" dirty="0">
              <a:solidFill>
                <a:schemeClr val="bg1"/>
              </a:solidFill>
            </a:endParaRPr>
          </a:p>
        </p:txBody>
      </p:sp>
      <p:sp>
        <p:nvSpPr>
          <p:cNvPr id="4" name="Google Shape;166;p21">
            <a:extLst>
              <a:ext uri="{FF2B5EF4-FFF2-40B4-BE49-F238E27FC236}">
                <a16:creationId xmlns:a16="http://schemas.microsoft.com/office/drawing/2014/main" xmlns="" id="{4F7EAF92-270A-41C3-9559-CFFCAC31BBAB}"/>
              </a:ext>
            </a:extLst>
          </p:cNvPr>
          <p:cNvSpPr/>
          <p:nvPr/>
        </p:nvSpPr>
        <p:spPr>
          <a:xfrm>
            <a:off x="417762" y="1327201"/>
            <a:ext cx="7711827" cy="60959"/>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Roboto"/>
              <a:ea typeface="Roboto"/>
              <a:cs typeface="Roboto"/>
              <a:sym typeface="Roboto"/>
            </a:endParaRPr>
          </a:p>
        </p:txBody>
      </p:sp>
      <p:pic>
        <p:nvPicPr>
          <p:cNvPr id="6" name="Рисунок 5">
            <a:extLst>
              <a:ext uri="{FF2B5EF4-FFF2-40B4-BE49-F238E27FC236}">
                <a16:creationId xmlns:a16="http://schemas.microsoft.com/office/drawing/2014/main" xmlns="" id="{C6D8E940-D8FF-4356-9241-74C29A665D64}"/>
              </a:ext>
            </a:extLst>
          </p:cNvPr>
          <p:cNvPicPr/>
          <p:nvPr/>
        </p:nvPicPr>
        <p:blipFill>
          <a:blip r:embed="rId2" cstate="print"/>
          <a:srcRect/>
          <a:stretch>
            <a:fillRect/>
          </a:stretch>
        </p:blipFill>
        <p:spPr bwMode="auto">
          <a:xfrm>
            <a:off x="3044655" y="1689947"/>
            <a:ext cx="1714500" cy="1739053"/>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B3D6B986-8C03-4615-941F-83F301BE2D30}"/>
              </a:ext>
            </a:extLst>
          </p:cNvPr>
          <p:cNvSpPr txBox="1"/>
          <p:nvPr/>
        </p:nvSpPr>
        <p:spPr>
          <a:xfrm>
            <a:off x="1284348" y="3536612"/>
            <a:ext cx="362600" cy="646331"/>
          </a:xfrm>
          <a:prstGeom prst="rect">
            <a:avLst/>
          </a:prstGeom>
          <a:noFill/>
        </p:spPr>
        <p:txBody>
          <a:bodyPr wrap="square" rtlCol="0">
            <a:spAutoFit/>
          </a:bodyPr>
          <a:lstStyle/>
          <a:p>
            <a:r>
              <a:rPr lang="uk-UA" dirty="0">
                <a:solidFill>
                  <a:schemeClr val="bg1"/>
                </a:solidFill>
              </a:rPr>
              <a:t>А)</a:t>
            </a:r>
            <a:endParaRPr lang="x-none" dirty="0">
              <a:solidFill>
                <a:schemeClr val="bg1"/>
              </a:solidFill>
            </a:endParaRPr>
          </a:p>
        </p:txBody>
      </p:sp>
      <p:sp>
        <p:nvSpPr>
          <p:cNvPr id="9" name="TextBox 8">
            <a:extLst>
              <a:ext uri="{FF2B5EF4-FFF2-40B4-BE49-F238E27FC236}">
                <a16:creationId xmlns:a16="http://schemas.microsoft.com/office/drawing/2014/main" xmlns="" id="{E9207586-82C4-4C14-8908-D7BAC5275FA8}"/>
              </a:ext>
            </a:extLst>
          </p:cNvPr>
          <p:cNvSpPr txBox="1"/>
          <p:nvPr/>
        </p:nvSpPr>
        <p:spPr>
          <a:xfrm>
            <a:off x="3720605" y="3455370"/>
            <a:ext cx="402674" cy="369332"/>
          </a:xfrm>
          <a:prstGeom prst="rect">
            <a:avLst/>
          </a:prstGeom>
          <a:noFill/>
        </p:spPr>
        <p:txBody>
          <a:bodyPr wrap="none" rtlCol="0">
            <a:spAutoFit/>
          </a:bodyPr>
          <a:lstStyle/>
          <a:p>
            <a:r>
              <a:rPr lang="uk-UA" dirty="0">
                <a:solidFill>
                  <a:schemeClr val="bg1"/>
                </a:solidFill>
              </a:rPr>
              <a:t>Б)</a:t>
            </a:r>
            <a:endParaRPr lang="x-none" dirty="0">
              <a:solidFill>
                <a:schemeClr val="bg1"/>
              </a:solidFill>
            </a:endParaRPr>
          </a:p>
        </p:txBody>
      </p:sp>
      <p:sp>
        <p:nvSpPr>
          <p:cNvPr id="10" name="TextBox 9">
            <a:extLst>
              <a:ext uri="{FF2B5EF4-FFF2-40B4-BE49-F238E27FC236}">
                <a16:creationId xmlns:a16="http://schemas.microsoft.com/office/drawing/2014/main" xmlns="" id="{964159BC-9636-40D3-AED0-656FEBE58A59}"/>
              </a:ext>
            </a:extLst>
          </p:cNvPr>
          <p:cNvSpPr txBox="1"/>
          <p:nvPr/>
        </p:nvSpPr>
        <p:spPr>
          <a:xfrm>
            <a:off x="2348498" y="6033616"/>
            <a:ext cx="402674" cy="369332"/>
          </a:xfrm>
          <a:prstGeom prst="rect">
            <a:avLst/>
          </a:prstGeom>
          <a:noFill/>
        </p:spPr>
        <p:txBody>
          <a:bodyPr wrap="none" rtlCol="0">
            <a:spAutoFit/>
          </a:bodyPr>
          <a:lstStyle/>
          <a:p>
            <a:r>
              <a:rPr lang="uk-UA" dirty="0">
                <a:solidFill>
                  <a:schemeClr val="bg1"/>
                </a:solidFill>
              </a:rPr>
              <a:t>В)</a:t>
            </a:r>
            <a:endParaRPr lang="x-none" dirty="0">
              <a:solidFill>
                <a:schemeClr val="bg1"/>
              </a:solidFill>
            </a:endParaRPr>
          </a:p>
        </p:txBody>
      </p:sp>
      <p:sp>
        <p:nvSpPr>
          <p:cNvPr id="11" name="TextBox 10">
            <a:extLst>
              <a:ext uri="{FF2B5EF4-FFF2-40B4-BE49-F238E27FC236}">
                <a16:creationId xmlns:a16="http://schemas.microsoft.com/office/drawing/2014/main" xmlns="" id="{B7E33C8F-475B-436A-A25E-E8934A13548C}"/>
              </a:ext>
            </a:extLst>
          </p:cNvPr>
          <p:cNvSpPr txBox="1"/>
          <p:nvPr/>
        </p:nvSpPr>
        <p:spPr>
          <a:xfrm>
            <a:off x="5256242" y="4204421"/>
            <a:ext cx="4446171" cy="1754326"/>
          </a:xfrm>
          <a:prstGeom prst="rect">
            <a:avLst/>
          </a:prstGeom>
          <a:noFill/>
        </p:spPr>
        <p:txBody>
          <a:bodyPr wrap="square" rtlCol="0">
            <a:spAutoFit/>
          </a:bodyPr>
          <a:lstStyle/>
          <a:p>
            <a:r>
              <a:rPr lang="uk-UA" dirty="0">
                <a:solidFill>
                  <a:schemeClr val="bg1"/>
                </a:solidFill>
              </a:rPr>
              <a:t>Пошкодження деталей турбокомпресорів: </a:t>
            </a:r>
            <a:endParaRPr lang="x-none" dirty="0">
              <a:solidFill>
                <a:schemeClr val="bg1"/>
              </a:solidFill>
            </a:endParaRPr>
          </a:p>
          <a:p>
            <a:r>
              <a:rPr lang="uk-UA" dirty="0">
                <a:solidFill>
                  <a:schemeClr val="bg1"/>
                </a:solidFill>
              </a:rPr>
              <a:t>А – пошкодження колеса; </a:t>
            </a:r>
          </a:p>
          <a:p>
            <a:r>
              <a:rPr lang="uk-UA" dirty="0">
                <a:solidFill>
                  <a:schemeClr val="bg1"/>
                </a:solidFill>
              </a:rPr>
              <a:t>Б – </a:t>
            </a:r>
            <a:r>
              <a:rPr lang="uk-UA" dirty="0" err="1">
                <a:solidFill>
                  <a:schemeClr val="bg1"/>
                </a:solidFill>
              </a:rPr>
              <a:t>задири</a:t>
            </a:r>
            <a:r>
              <a:rPr lang="uk-UA" dirty="0">
                <a:solidFill>
                  <a:schemeClr val="bg1"/>
                </a:solidFill>
              </a:rPr>
              <a:t> і канавки на втулці; </a:t>
            </a:r>
          </a:p>
          <a:p>
            <a:r>
              <a:rPr lang="uk-UA" dirty="0">
                <a:solidFill>
                  <a:schemeClr val="bg1"/>
                </a:solidFill>
              </a:rPr>
              <a:t>В – знос поверхні валу.</a:t>
            </a:r>
            <a:endParaRPr lang="x-none" dirty="0">
              <a:solidFill>
                <a:schemeClr val="bg1"/>
              </a:solidFill>
            </a:endParaRPr>
          </a:p>
          <a:p>
            <a:endParaRPr lang="x-none" dirty="0"/>
          </a:p>
        </p:txBody>
      </p:sp>
      <p:pic>
        <p:nvPicPr>
          <p:cNvPr id="12" name="Рисунок 11">
            <a:extLst>
              <a:ext uri="{FF2B5EF4-FFF2-40B4-BE49-F238E27FC236}">
                <a16:creationId xmlns:a16="http://schemas.microsoft.com/office/drawing/2014/main" xmlns="" id="{24767B01-6B6C-435D-9C5F-FDEE5AE5C136}"/>
              </a:ext>
            </a:extLst>
          </p:cNvPr>
          <p:cNvPicPr>
            <a:picLocks noChangeAspect="1"/>
          </p:cNvPicPr>
          <p:nvPr/>
        </p:nvPicPr>
        <p:blipFill>
          <a:blip r:embed="rId3"/>
          <a:stretch>
            <a:fillRect/>
          </a:stretch>
        </p:blipFill>
        <p:spPr>
          <a:xfrm>
            <a:off x="787524" y="1724459"/>
            <a:ext cx="1419764" cy="1739053"/>
          </a:xfrm>
          <a:prstGeom prst="rect">
            <a:avLst/>
          </a:prstGeom>
        </p:spPr>
      </p:pic>
      <p:pic>
        <p:nvPicPr>
          <p:cNvPr id="13" name="Рисунок 12">
            <a:extLst>
              <a:ext uri="{FF2B5EF4-FFF2-40B4-BE49-F238E27FC236}">
                <a16:creationId xmlns:a16="http://schemas.microsoft.com/office/drawing/2014/main" xmlns="" id="{C65D7BE0-17ED-4434-8613-E8E26A1B62F8}"/>
              </a:ext>
            </a:extLst>
          </p:cNvPr>
          <p:cNvPicPr>
            <a:picLocks noChangeAspect="1"/>
          </p:cNvPicPr>
          <p:nvPr/>
        </p:nvPicPr>
        <p:blipFill rotWithShape="1">
          <a:blip r:embed="rId4"/>
          <a:srcRect t="35003" b="28332"/>
          <a:stretch/>
        </p:blipFill>
        <p:spPr>
          <a:xfrm>
            <a:off x="499560" y="4311160"/>
            <a:ext cx="4023579" cy="1452661"/>
          </a:xfrm>
          <a:prstGeom prst="rect">
            <a:avLst/>
          </a:prstGeom>
        </p:spPr>
      </p:pic>
    </p:spTree>
    <p:extLst>
      <p:ext uri="{BB962C8B-B14F-4D97-AF65-F5344CB8AC3E}">
        <p14:creationId xmlns:p14="http://schemas.microsoft.com/office/powerpoint/2010/main" val="103021545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p:nvPr/>
        </p:nvSpPr>
        <p:spPr>
          <a:xfrm>
            <a:off x="139925" y="4989033"/>
            <a:ext cx="2445900" cy="1948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3" name="Google Shape;223;p26"/>
          <p:cNvSpPr/>
          <p:nvPr/>
        </p:nvSpPr>
        <p:spPr>
          <a:xfrm>
            <a:off x="1388504" y="3178401"/>
            <a:ext cx="1654947" cy="234799"/>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4" name="Google Shape;224;p26"/>
          <p:cNvSpPr/>
          <p:nvPr/>
        </p:nvSpPr>
        <p:spPr>
          <a:xfrm>
            <a:off x="391325" y="3178400"/>
            <a:ext cx="293700" cy="1948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5" name="Google Shape;225;p26"/>
          <p:cNvSpPr/>
          <p:nvPr/>
        </p:nvSpPr>
        <p:spPr>
          <a:xfrm>
            <a:off x="391325" y="2357433"/>
            <a:ext cx="2998200" cy="2392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26" name="Google Shape;226;p26"/>
          <p:cNvSpPr/>
          <p:nvPr/>
        </p:nvSpPr>
        <p:spPr>
          <a:xfrm>
            <a:off x="515475" y="1735167"/>
            <a:ext cx="4409700" cy="46800"/>
          </a:xfrm>
          <a:prstGeom prst="rect">
            <a:avLst/>
          </a:prstGeom>
          <a:solidFill>
            <a:schemeClr val="accent5"/>
          </a:solidFill>
          <a:ln w="9525" cap="flat" cmpd="sng">
            <a:solidFill>
              <a:srgbClr val="F062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27" name="Google Shape;227;p26"/>
          <p:cNvPicPr preferRelativeResize="0">
            <a:picLocks noGrp="1"/>
          </p:cNvPicPr>
          <p:nvPr>
            <p:ph type="pic" idx="2"/>
          </p:nvPr>
        </p:nvPicPr>
        <p:blipFill rotWithShape="1">
          <a:blip r:embed="rId3">
            <a:alphaModFix/>
          </a:blip>
          <a:srcRect/>
          <a:stretch/>
        </p:blipFill>
        <p:spPr>
          <a:xfrm>
            <a:off x="4214025" y="1006334"/>
            <a:ext cx="4929950" cy="5851665"/>
          </a:xfrm>
          <a:prstGeom prst="rect">
            <a:avLst/>
          </a:prstGeom>
        </p:spPr>
      </p:pic>
      <p:sp>
        <p:nvSpPr>
          <p:cNvPr id="228" name="Google Shape;228;p26"/>
          <p:cNvSpPr txBox="1">
            <a:spLocks noGrp="1"/>
          </p:cNvSpPr>
          <p:nvPr>
            <p:ph type="title"/>
          </p:nvPr>
        </p:nvSpPr>
        <p:spPr>
          <a:xfrm>
            <a:off x="-60975" y="584067"/>
            <a:ext cx="4234800" cy="1250400"/>
          </a:xfrm>
          <a:prstGeom prst="rect">
            <a:avLst/>
          </a:prstGeom>
        </p:spPr>
        <p:txBody>
          <a:bodyPr spcFirstLastPara="1" wrap="square" lIns="91425" tIns="91425" rIns="91425" bIns="91425" anchor="ctr" anchorCtr="0">
            <a:normAutofit fontScale="90000"/>
          </a:bodyPr>
          <a:lstStyle/>
          <a:p>
            <a:pPr marL="0" marR="0" lvl="0" indent="0" algn="l" rtl="0">
              <a:lnSpc>
                <a:spcPct val="100000"/>
              </a:lnSpc>
              <a:spcBef>
                <a:spcPts val="0"/>
              </a:spcBef>
              <a:spcAft>
                <a:spcPts val="0"/>
              </a:spcAft>
              <a:buNone/>
            </a:pPr>
            <a:r>
              <a:rPr lang="uk" sz="3600" dirty="0"/>
              <a:t>Дослідження технічного стану деталей </a:t>
            </a:r>
            <a:endParaRPr sz="3600" dirty="0"/>
          </a:p>
          <a:p>
            <a:pPr marL="0" lvl="0" indent="0" algn="l" rtl="0">
              <a:spcBef>
                <a:spcPts val="0"/>
              </a:spcBef>
              <a:spcAft>
                <a:spcPts val="0"/>
              </a:spcAft>
              <a:buNone/>
            </a:pPr>
            <a:endParaRPr dirty="0"/>
          </a:p>
        </p:txBody>
      </p:sp>
      <p:sp>
        <p:nvSpPr>
          <p:cNvPr id="229" name="Google Shape;229;p26"/>
          <p:cNvSpPr txBox="1">
            <a:spLocks noGrp="1"/>
          </p:cNvSpPr>
          <p:nvPr>
            <p:ph type="body" idx="1"/>
          </p:nvPr>
        </p:nvSpPr>
        <p:spPr>
          <a:xfrm>
            <a:off x="62925" y="2277763"/>
            <a:ext cx="3987000" cy="4374000"/>
          </a:xfrm>
          <a:prstGeom prst="rect">
            <a:avLst/>
          </a:prstGeom>
        </p:spPr>
        <p:txBody>
          <a:bodyPr spcFirstLastPara="1" wrap="square" lIns="91425" tIns="91425" rIns="91425" bIns="91425" anchor="t" anchorCtr="0">
            <a:normAutofit/>
          </a:bodyPr>
          <a:lstStyle/>
          <a:p>
            <a:pPr marL="0" marR="0" lvl="0" indent="269999" algn="just" rtl="0">
              <a:lnSpc>
                <a:spcPct val="100000"/>
              </a:lnSpc>
              <a:spcBef>
                <a:spcPts val="0"/>
              </a:spcBef>
              <a:spcAft>
                <a:spcPts val="0"/>
              </a:spcAft>
              <a:buNone/>
            </a:pPr>
            <a:r>
              <a:rPr lang="uk" sz="1100" dirty="0"/>
              <a:t>Для дослідження дефектів і величин зносів деталей турбокомпресорів, що надійшли в ремонт, були проведені первинна дефектація і мікрометражні дослідження відповідно до методики. </a:t>
            </a:r>
            <a:endParaRPr sz="1100" dirty="0"/>
          </a:p>
          <a:p>
            <a:pPr marL="0" marR="0" lvl="0" indent="269999" algn="just" rtl="0">
              <a:lnSpc>
                <a:spcPct val="100000"/>
              </a:lnSpc>
              <a:spcBef>
                <a:spcPts val="0"/>
              </a:spcBef>
              <a:spcAft>
                <a:spcPts val="0"/>
              </a:spcAft>
              <a:buNone/>
            </a:pPr>
            <a:r>
              <a:rPr lang="uk" sz="1100" dirty="0"/>
              <a:t>Вал ротора є основною деталлю і найбільш схильний до зносу. Знос опорної поверхні вала ротора мають конусоподібну форму</a:t>
            </a:r>
            <a:endParaRPr sz="1100" dirty="0"/>
          </a:p>
          <a:p>
            <a:pPr marL="0" marR="0" lvl="0" indent="269999" algn="just" rtl="0">
              <a:lnSpc>
                <a:spcPct val="100000"/>
              </a:lnSpc>
              <a:spcBef>
                <a:spcPts val="0"/>
              </a:spcBef>
              <a:spcAft>
                <a:spcPts val="0"/>
              </a:spcAft>
              <a:buNone/>
            </a:pPr>
            <a:r>
              <a:rPr lang="uk" sz="1100" dirty="0"/>
              <a:t>Поверхня канавок втулки ротора під кільця ущільнювачів схильні до зносу по ширині. Сліди доторкання втулки ротора і доторкання колеса турбіни спостерігаються при критичному зносі підшипникового вузла.</a:t>
            </a:r>
            <a:endParaRPr sz="1100" dirty="0"/>
          </a:p>
          <a:p>
            <a:pPr marL="0" marR="0" lvl="0" indent="269999" algn="just" rtl="0">
              <a:lnSpc>
                <a:spcPct val="100000"/>
              </a:lnSpc>
              <a:spcBef>
                <a:spcPts val="0"/>
              </a:spcBef>
              <a:spcAft>
                <a:spcPts val="0"/>
              </a:spcAft>
              <a:buNone/>
            </a:pPr>
            <a:r>
              <a:rPr lang="uk" sz="1100" dirty="0"/>
              <a:t>При такому стані в режимі експлуатації, під дією сил відбувається перекіс осі обертання валу, і утворюється пляма контакту зі спряженою поверхнею корпусу.</a:t>
            </a:r>
            <a:endParaRPr sz="1100" dirty="0"/>
          </a:p>
          <a:p>
            <a:pPr marL="0" marR="0" lvl="0" indent="269999" algn="just" rtl="0">
              <a:lnSpc>
                <a:spcPct val="100000"/>
              </a:lnSpc>
              <a:spcBef>
                <a:spcPts val="0"/>
              </a:spcBef>
              <a:spcAft>
                <a:spcPts val="0"/>
              </a:spcAft>
              <a:buNone/>
            </a:pPr>
            <a:r>
              <a:rPr lang="uk" sz="1100" dirty="0"/>
              <a:t>За результатами первинної обробки мікрометражних даних були визначені основні статистичні параметри розподілів розмірів деталей (таблиця 2.2.).</a:t>
            </a:r>
            <a:endParaRPr sz="1400" dirty="0">
              <a:solidFill>
                <a:srgbClr val="000000"/>
              </a:solidFill>
              <a:latin typeface="Times New Roman"/>
              <a:ea typeface="Times New Roman"/>
              <a:cs typeface="Times New Roman"/>
              <a:sym typeface="Times New Roman"/>
            </a:endParaRPr>
          </a:p>
          <a:p>
            <a:pPr marL="0" lvl="0" indent="0" algn="l" rtl="0">
              <a:spcBef>
                <a:spcPts val="0"/>
              </a:spcBef>
              <a:spcAft>
                <a:spcPts val="1200"/>
              </a:spcAft>
              <a:buNone/>
            </a:pPr>
            <a:endParaRPr sz="1400" dirty="0">
              <a:solidFill>
                <a:srgbClr val="000000"/>
              </a:solidFill>
              <a:latin typeface="Times New Roman"/>
              <a:ea typeface="Times New Roman"/>
              <a:cs typeface="Times New Roman"/>
              <a:sym typeface="Times New Roman"/>
            </a:endParaRPr>
          </a:p>
        </p:txBody>
      </p:sp>
      <p:sp>
        <p:nvSpPr>
          <p:cNvPr id="230" name="Google Shape;230;p26"/>
          <p:cNvSpPr txBox="1">
            <a:spLocks noGrp="1"/>
          </p:cNvSpPr>
          <p:nvPr>
            <p:ph type="title"/>
          </p:nvPr>
        </p:nvSpPr>
        <p:spPr>
          <a:xfrm>
            <a:off x="6024075" y="703400"/>
            <a:ext cx="2271300" cy="3404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uk" sz="2800" dirty="0"/>
              <a:t>Таблиця 2.2</a:t>
            </a:r>
            <a:endParaRPr sz="2800" dirty="0"/>
          </a:p>
          <a:p>
            <a:pPr marL="0" lvl="0" indent="0" algn="l" rtl="0">
              <a:spcBef>
                <a:spcPts val="0"/>
              </a:spcBef>
              <a:spcAft>
                <a:spcPts val="0"/>
              </a:spcAft>
              <a:buNone/>
            </a:pPr>
            <a:endParaRPr sz="2800" dirty="0"/>
          </a:p>
        </p:txBody>
      </p:sp>
    </p:spTree>
    <p:extLst>
      <p:ext uri="{BB962C8B-B14F-4D97-AF65-F5344CB8AC3E}">
        <p14:creationId xmlns:p14="http://schemas.microsoft.com/office/powerpoint/2010/main" val="196827622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p:nvPr/>
        </p:nvSpPr>
        <p:spPr>
          <a:xfrm>
            <a:off x="859574" y="3673305"/>
            <a:ext cx="2497775" cy="2516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247" name="Google Shape;247;p28"/>
          <p:cNvSpPr txBox="1">
            <a:spLocks noGrp="1"/>
          </p:cNvSpPr>
          <p:nvPr>
            <p:ph type="title"/>
          </p:nvPr>
        </p:nvSpPr>
        <p:spPr>
          <a:xfrm>
            <a:off x="255800" y="472133"/>
            <a:ext cx="8520600" cy="810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Дослідження технічного стану деталей </a:t>
            </a:r>
            <a:endParaRPr/>
          </a:p>
        </p:txBody>
      </p:sp>
      <p:sp>
        <p:nvSpPr>
          <p:cNvPr id="248" name="Google Shape;248;p28"/>
          <p:cNvSpPr txBox="1">
            <a:spLocks noGrp="1"/>
          </p:cNvSpPr>
          <p:nvPr>
            <p:ph type="body" idx="1"/>
          </p:nvPr>
        </p:nvSpPr>
        <p:spPr>
          <a:xfrm>
            <a:off x="353546" y="1963505"/>
            <a:ext cx="3741600" cy="3671200"/>
          </a:xfrm>
          <a:prstGeom prst="rect">
            <a:avLst/>
          </a:prstGeom>
        </p:spPr>
        <p:txBody>
          <a:bodyPr spcFirstLastPara="1" wrap="square" lIns="91425" tIns="91425" rIns="91425" bIns="91425" anchor="t" anchorCtr="0">
            <a:normAutofit/>
          </a:bodyPr>
          <a:lstStyle/>
          <a:p>
            <a:pPr marL="0" lvl="0" indent="444500" algn="just" rtl="0">
              <a:lnSpc>
                <a:spcPct val="150000"/>
              </a:lnSpc>
              <a:spcBef>
                <a:spcPts val="1200"/>
              </a:spcBef>
              <a:spcAft>
                <a:spcPts val="0"/>
              </a:spcAft>
              <a:buNone/>
            </a:pPr>
            <a:r>
              <a:rPr lang="uk" sz="1458" dirty="0"/>
              <a:t>Розглянемо щільність розподілу фактичного зазору в парі підшипник-корпус представлена ​​на рисунку.</a:t>
            </a:r>
            <a:endParaRPr sz="1458" dirty="0"/>
          </a:p>
          <a:p>
            <a:pPr marL="0" lvl="0" indent="444500" algn="just" rtl="0">
              <a:lnSpc>
                <a:spcPct val="150000"/>
              </a:lnSpc>
              <a:spcBef>
                <a:spcPts val="1200"/>
              </a:spcBef>
              <a:spcAft>
                <a:spcPts val="0"/>
              </a:spcAft>
              <a:buNone/>
            </a:pPr>
            <a:r>
              <a:rPr lang="uk" sz="1458" dirty="0"/>
              <a:t>Значення фактичного зазору в парі підшипник-корпус з урахуванням нормативних вимог знаходяться в межах 50 ... 960 мкм, при середньому значенні 118 мкм. </a:t>
            </a:r>
            <a:endParaRPr sz="1458" dirty="0"/>
          </a:p>
          <a:p>
            <a:pPr marL="0" lvl="0" indent="444500" algn="just" rtl="0">
              <a:lnSpc>
                <a:spcPct val="150000"/>
              </a:lnSpc>
              <a:spcBef>
                <a:spcPts val="1200"/>
              </a:spcBef>
              <a:spcAft>
                <a:spcPts val="0"/>
              </a:spcAft>
              <a:buNone/>
            </a:pPr>
            <a:endParaRPr sz="1458" dirty="0"/>
          </a:p>
          <a:p>
            <a:pPr marL="0" lvl="0" indent="444500" algn="just" rtl="0">
              <a:lnSpc>
                <a:spcPct val="150000"/>
              </a:lnSpc>
              <a:spcBef>
                <a:spcPts val="1200"/>
              </a:spcBef>
              <a:spcAft>
                <a:spcPts val="0"/>
              </a:spcAft>
              <a:buNone/>
            </a:pPr>
            <a:endParaRPr sz="1458" dirty="0"/>
          </a:p>
          <a:p>
            <a:pPr marL="0" lvl="0" indent="0" algn="l" rtl="0">
              <a:spcBef>
                <a:spcPts val="1200"/>
              </a:spcBef>
              <a:spcAft>
                <a:spcPts val="1200"/>
              </a:spcAft>
              <a:buNone/>
            </a:pPr>
            <a:endParaRPr dirty="0"/>
          </a:p>
        </p:txBody>
      </p:sp>
      <p:sp>
        <p:nvSpPr>
          <p:cNvPr id="249" name="Google Shape;249;p28"/>
          <p:cNvSpPr txBox="1"/>
          <p:nvPr/>
        </p:nvSpPr>
        <p:spPr>
          <a:xfrm>
            <a:off x="4877950" y="4584467"/>
            <a:ext cx="4067400" cy="2328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uk" sz="1100">
                <a:solidFill>
                  <a:schemeClr val="dk2"/>
                </a:solidFill>
                <a:latin typeface="Roboto"/>
                <a:ea typeface="Roboto"/>
                <a:cs typeface="Roboto"/>
                <a:sym typeface="Roboto"/>
              </a:rPr>
              <a:t>Рисунок - Щільність розподілу фактичного зазору в парі корпус-підшипник</a:t>
            </a:r>
            <a:endParaRPr sz="1100">
              <a:solidFill>
                <a:schemeClr val="dk2"/>
              </a:solidFill>
              <a:latin typeface="Roboto"/>
              <a:ea typeface="Roboto"/>
              <a:cs typeface="Roboto"/>
              <a:sym typeface="Roboto"/>
            </a:endParaRPr>
          </a:p>
          <a:p>
            <a:pPr marL="0" lvl="0" indent="0" algn="l" rtl="0">
              <a:spcBef>
                <a:spcPts val="1200"/>
              </a:spcBef>
              <a:spcAft>
                <a:spcPts val="0"/>
              </a:spcAft>
              <a:buNone/>
            </a:pPr>
            <a:endParaRPr sz="1100">
              <a:solidFill>
                <a:schemeClr val="dk2"/>
              </a:solidFill>
              <a:latin typeface="Roboto"/>
              <a:ea typeface="Roboto"/>
              <a:cs typeface="Roboto"/>
              <a:sym typeface="Roboto"/>
            </a:endParaRPr>
          </a:p>
        </p:txBody>
      </p:sp>
      <p:sp>
        <p:nvSpPr>
          <p:cNvPr id="250" name="Google Shape;250;p28"/>
          <p:cNvSpPr/>
          <p:nvPr/>
        </p:nvSpPr>
        <p:spPr>
          <a:xfrm>
            <a:off x="255800" y="1400533"/>
            <a:ext cx="7228800" cy="46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51" name="Google Shape;251;p28"/>
          <p:cNvPicPr preferRelativeResize="0"/>
          <p:nvPr/>
        </p:nvPicPr>
        <p:blipFill>
          <a:blip r:embed="rId3">
            <a:alphaModFix/>
          </a:blip>
          <a:stretch>
            <a:fillRect/>
          </a:stretch>
        </p:blipFill>
        <p:spPr>
          <a:xfrm>
            <a:off x="4882314" y="1853734"/>
            <a:ext cx="4058669" cy="2730733"/>
          </a:xfrm>
          <a:prstGeom prst="rect">
            <a:avLst/>
          </a:prstGeom>
          <a:noFill/>
          <a:ln>
            <a:noFill/>
          </a:ln>
        </p:spPr>
      </p:pic>
    </p:spTree>
    <p:extLst>
      <p:ext uri="{BB962C8B-B14F-4D97-AF65-F5344CB8AC3E}">
        <p14:creationId xmlns:p14="http://schemas.microsoft.com/office/powerpoint/2010/main" val="341933544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504835" y="504257"/>
            <a:ext cx="80115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dirty="0"/>
              <a:t>Висновки</a:t>
            </a:r>
            <a:endParaRPr dirty="0">
              <a:solidFill>
                <a:srgbClr val="08170F"/>
              </a:solidFill>
              <a:latin typeface="Krona One"/>
              <a:ea typeface="Krona One"/>
              <a:cs typeface="Krona One"/>
              <a:sym typeface="Krona One"/>
            </a:endParaRPr>
          </a:p>
        </p:txBody>
      </p:sp>
      <p:sp>
        <p:nvSpPr>
          <p:cNvPr id="281" name="Google Shape;281;p31"/>
          <p:cNvSpPr txBox="1">
            <a:spLocks noGrp="1"/>
          </p:cNvSpPr>
          <p:nvPr>
            <p:ph type="body" idx="4294967295"/>
          </p:nvPr>
        </p:nvSpPr>
        <p:spPr>
          <a:xfrm>
            <a:off x="3407700" y="2874000"/>
            <a:ext cx="2328600" cy="291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1050">
                <a:solidFill>
                  <a:srgbClr val="233E30"/>
                </a:solidFill>
                <a:latin typeface="Roboto Medium"/>
                <a:ea typeface="Roboto Medium"/>
                <a:cs typeface="Roboto Medium"/>
                <a:sym typeface="Roboto Medium"/>
              </a:rPr>
              <a:t>Проаналізовано конструктивні особливості, умови експлуатації та характерні пошкодження деталей турбокомпресора. Провівши розмірний аналіз спряжень ТКР при різних режимах роботи, вдалося встановити критерії оцінки технічного стану турбокомпресора.</a:t>
            </a:r>
            <a:endParaRPr sz="1050">
              <a:solidFill>
                <a:srgbClr val="233E30"/>
              </a:solidFill>
              <a:latin typeface="Roboto Medium"/>
              <a:ea typeface="Roboto Medium"/>
              <a:cs typeface="Roboto Medium"/>
              <a:sym typeface="Roboto Medium"/>
            </a:endParaRPr>
          </a:p>
        </p:txBody>
      </p:sp>
      <p:sp>
        <p:nvSpPr>
          <p:cNvPr id="282" name="Google Shape;282;p31"/>
          <p:cNvSpPr txBox="1">
            <a:spLocks noGrp="1"/>
          </p:cNvSpPr>
          <p:nvPr>
            <p:ph type="body" idx="4294967295"/>
          </p:nvPr>
        </p:nvSpPr>
        <p:spPr>
          <a:xfrm>
            <a:off x="6117525" y="2874000"/>
            <a:ext cx="2328600" cy="29176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sz="1050">
                <a:solidFill>
                  <a:srgbClr val="233E30"/>
                </a:solidFill>
                <a:latin typeface="Roboto Medium"/>
                <a:ea typeface="Roboto Medium"/>
                <a:cs typeface="Roboto Medium"/>
                <a:sym typeface="Roboto Medium"/>
              </a:rPr>
              <a:t>Також проведено аналіз умов експлуатації та характерних дефектів валу ротора турбокомпресора. </a:t>
            </a:r>
            <a:r>
              <a:rPr lang="uk" sz="1050" dirty="0">
                <a:solidFill>
                  <a:srgbClr val="233E30"/>
                </a:solidFill>
                <a:latin typeface="Roboto Medium"/>
                <a:ea typeface="Roboto Medium"/>
                <a:cs typeface="Roboto Medium"/>
                <a:sym typeface="Roboto Medium"/>
              </a:rPr>
              <a:t>Це дозволило  отримати уявлення про конкретні проблеми та виклики, з якими стикається цей критично важливий компонент турбокомпресора.</a:t>
            </a:r>
            <a:endParaRPr sz="1050" dirty="0">
              <a:solidFill>
                <a:srgbClr val="233E30"/>
              </a:solidFill>
              <a:latin typeface="Roboto Medium"/>
              <a:ea typeface="Roboto Medium"/>
              <a:cs typeface="Roboto Medium"/>
              <a:sym typeface="Roboto Medium"/>
            </a:endParaRPr>
          </a:p>
        </p:txBody>
      </p:sp>
      <p:sp>
        <p:nvSpPr>
          <p:cNvPr id="283" name="Google Shape;283;p31"/>
          <p:cNvSpPr txBox="1">
            <a:spLocks noGrp="1"/>
          </p:cNvSpPr>
          <p:nvPr>
            <p:ph type="body" idx="1"/>
          </p:nvPr>
        </p:nvSpPr>
        <p:spPr>
          <a:xfrm>
            <a:off x="726750" y="2797633"/>
            <a:ext cx="2261400" cy="31660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0"/>
              </a:spcAft>
              <a:buNone/>
            </a:pPr>
            <a:r>
              <a:rPr lang="uk" sz="4368">
                <a:solidFill>
                  <a:srgbClr val="233E30"/>
                </a:solidFill>
                <a:latin typeface="Roboto Medium"/>
                <a:ea typeface="Roboto Medium"/>
                <a:cs typeface="Roboto Medium"/>
                <a:sym typeface="Roboto Medium"/>
              </a:rPr>
              <a:t>Завдяки статистичній оцінці параметрів дефекту та зносу зроблено значні висновки. Виявлено, що знос робочих поверхонь деталей підпорядковується закону розподілу Вейбулла. Крім того, визначено, що сполучна поверхня вала ротора та втулки підшипника зазнає найбільшого зносу, з максимальними вимірами 0,38 мм та 0,77 мм відповідно.</a:t>
            </a:r>
            <a:endParaRPr sz="4368">
              <a:solidFill>
                <a:srgbClr val="233E30"/>
              </a:solidFill>
              <a:latin typeface="Roboto Medium"/>
              <a:ea typeface="Roboto Medium"/>
              <a:cs typeface="Roboto Medium"/>
              <a:sym typeface="Roboto Medium"/>
            </a:endParaRPr>
          </a:p>
          <a:p>
            <a:pPr marL="0" lvl="0" indent="0" algn="l" rtl="0">
              <a:spcBef>
                <a:spcPts val="1200"/>
              </a:spcBef>
              <a:spcAft>
                <a:spcPts val="1200"/>
              </a:spcAft>
              <a:buNone/>
            </a:pPr>
            <a:endParaRPr/>
          </a:p>
        </p:txBody>
      </p:sp>
      <p:sp>
        <p:nvSpPr>
          <p:cNvPr id="284" name="Google Shape;284;p31"/>
          <p:cNvSpPr/>
          <p:nvPr/>
        </p:nvSpPr>
        <p:spPr>
          <a:xfrm>
            <a:off x="1548288" y="2152400"/>
            <a:ext cx="517200" cy="6748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uk" sz="1700" dirty="0">
                <a:solidFill>
                  <a:schemeClr val="lt1"/>
                </a:solidFill>
                <a:highlight>
                  <a:schemeClr val="accent5"/>
                </a:highlight>
                <a:latin typeface="Roboto"/>
                <a:ea typeface="Roboto"/>
                <a:cs typeface="Roboto"/>
                <a:sym typeface="Roboto"/>
              </a:rPr>
              <a:t>1</a:t>
            </a:r>
            <a:endParaRPr sz="1700" dirty="0">
              <a:solidFill>
                <a:schemeClr val="lt1"/>
              </a:solidFill>
              <a:highlight>
                <a:schemeClr val="accent5"/>
              </a:highlight>
              <a:latin typeface="Roboto"/>
              <a:ea typeface="Roboto"/>
              <a:cs typeface="Roboto"/>
              <a:sym typeface="Roboto"/>
            </a:endParaRPr>
          </a:p>
        </p:txBody>
      </p:sp>
      <p:sp>
        <p:nvSpPr>
          <p:cNvPr id="9" name="Google Shape;272;p30">
            <a:extLst>
              <a:ext uri="{FF2B5EF4-FFF2-40B4-BE49-F238E27FC236}">
                <a16:creationId xmlns:a16="http://schemas.microsoft.com/office/drawing/2014/main" xmlns="" id="{F4FF9CB7-8440-4108-A0EC-B99B2BDEB33E}"/>
              </a:ext>
            </a:extLst>
          </p:cNvPr>
          <p:cNvSpPr/>
          <p:nvPr/>
        </p:nvSpPr>
        <p:spPr>
          <a:xfrm>
            <a:off x="311625" y="1507649"/>
            <a:ext cx="7228800" cy="46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 name="Google Shape;284;p31">
            <a:extLst>
              <a:ext uri="{FF2B5EF4-FFF2-40B4-BE49-F238E27FC236}">
                <a16:creationId xmlns:a16="http://schemas.microsoft.com/office/drawing/2014/main" xmlns="" id="{F33CEB3A-E6DD-4786-B05B-17A02F3717D7}"/>
              </a:ext>
            </a:extLst>
          </p:cNvPr>
          <p:cNvSpPr/>
          <p:nvPr/>
        </p:nvSpPr>
        <p:spPr>
          <a:xfrm>
            <a:off x="4313400" y="2152400"/>
            <a:ext cx="517200" cy="6748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uk" sz="1700" dirty="0">
                <a:solidFill>
                  <a:schemeClr val="lt1"/>
                </a:solidFill>
                <a:highlight>
                  <a:schemeClr val="accent5"/>
                </a:highlight>
                <a:latin typeface="Roboto"/>
                <a:ea typeface="Roboto"/>
                <a:cs typeface="Roboto"/>
                <a:sym typeface="Roboto"/>
              </a:rPr>
              <a:t>2</a:t>
            </a:r>
            <a:endParaRPr sz="1700" dirty="0">
              <a:solidFill>
                <a:schemeClr val="lt1"/>
              </a:solidFill>
              <a:highlight>
                <a:schemeClr val="accent5"/>
              </a:highlight>
              <a:latin typeface="Roboto"/>
              <a:ea typeface="Roboto"/>
              <a:cs typeface="Roboto"/>
              <a:sym typeface="Roboto"/>
            </a:endParaRPr>
          </a:p>
        </p:txBody>
      </p:sp>
      <p:sp>
        <p:nvSpPr>
          <p:cNvPr id="11" name="Google Shape;284;p31">
            <a:extLst>
              <a:ext uri="{FF2B5EF4-FFF2-40B4-BE49-F238E27FC236}">
                <a16:creationId xmlns:a16="http://schemas.microsoft.com/office/drawing/2014/main" xmlns="" id="{190DC5E1-92E3-4A15-AF1A-11765FB8AE68}"/>
              </a:ext>
            </a:extLst>
          </p:cNvPr>
          <p:cNvSpPr/>
          <p:nvPr/>
        </p:nvSpPr>
        <p:spPr>
          <a:xfrm>
            <a:off x="7023225" y="2152400"/>
            <a:ext cx="517200" cy="674800"/>
          </a:xfrm>
          <a:prstGeom prst="ellipse">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uk" sz="1700" dirty="0">
                <a:solidFill>
                  <a:schemeClr val="lt1"/>
                </a:solidFill>
                <a:highlight>
                  <a:schemeClr val="accent5"/>
                </a:highlight>
                <a:latin typeface="Roboto"/>
                <a:ea typeface="Roboto"/>
                <a:cs typeface="Roboto"/>
                <a:sym typeface="Roboto"/>
              </a:rPr>
              <a:t>3</a:t>
            </a:r>
            <a:endParaRPr sz="1700" dirty="0">
              <a:solidFill>
                <a:schemeClr val="lt1"/>
              </a:solidFill>
              <a:highlight>
                <a:schemeClr val="accent5"/>
              </a:highlight>
              <a:latin typeface="Roboto"/>
              <a:ea typeface="Roboto"/>
              <a:cs typeface="Roboto"/>
              <a:sym typeface="Roboto"/>
            </a:endParaRPr>
          </a:p>
        </p:txBody>
      </p:sp>
    </p:spTree>
    <p:extLst>
      <p:ext uri="{BB962C8B-B14F-4D97-AF65-F5344CB8AC3E}">
        <p14:creationId xmlns:p14="http://schemas.microsoft.com/office/powerpoint/2010/main" val="320029073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16632"/>
            <a:ext cx="9036496" cy="1512168"/>
          </a:xfrm>
        </p:spPr>
        <p:txBody>
          <a:bodyPr/>
          <a:lstStyle/>
          <a:p>
            <a:r>
              <a:rPr lang="uk-UA" sz="4000" b="1" dirty="0" smtClean="0">
                <a:solidFill>
                  <a:schemeClr val="accent6">
                    <a:lumMod val="75000"/>
                  </a:schemeClr>
                </a:solidFill>
              </a:rPr>
              <a:t/>
            </a:r>
            <a:br>
              <a:rPr lang="uk-UA" sz="4000" b="1" dirty="0" smtClean="0">
                <a:solidFill>
                  <a:schemeClr val="accent6">
                    <a:lumMod val="75000"/>
                  </a:schemeClr>
                </a:solidFill>
              </a:rPr>
            </a:br>
            <a:r>
              <a:rPr lang="uk-UA" sz="3600" b="1" dirty="0" smtClean="0">
                <a:solidFill>
                  <a:srgbClr val="C00000"/>
                </a:solidFill>
                <a:latin typeface="Times New Roman" pitchFamily="18" charset="0"/>
                <a:cs typeface="Times New Roman" pitchFamily="18" charset="0"/>
              </a:rPr>
              <a:t>План роботи гуртка</a:t>
            </a:r>
            <a:br>
              <a:rPr lang="uk-UA" sz="3600" b="1" dirty="0" smtClean="0">
                <a:solidFill>
                  <a:srgbClr val="C00000"/>
                </a:solidFill>
                <a:latin typeface="Times New Roman" pitchFamily="18" charset="0"/>
                <a:cs typeface="Times New Roman" pitchFamily="18" charset="0"/>
              </a:rPr>
            </a:br>
            <a:r>
              <a:rPr lang="uk-UA" sz="3600" b="1" dirty="0" smtClean="0">
                <a:solidFill>
                  <a:srgbClr val="C00000"/>
                </a:solidFill>
                <a:latin typeface="Times New Roman" pitchFamily="18" charset="0"/>
                <a:cs typeface="Times New Roman" pitchFamily="18" charset="0"/>
              </a:rPr>
              <a:t>   «Надійність технологічних систем» </a:t>
            </a:r>
            <a:br>
              <a:rPr lang="uk-UA" sz="3600" b="1" dirty="0" smtClean="0">
                <a:solidFill>
                  <a:srgbClr val="C00000"/>
                </a:solidFill>
                <a:latin typeface="Times New Roman" pitchFamily="18" charset="0"/>
                <a:cs typeface="Times New Roman" pitchFamily="18" charset="0"/>
              </a:rPr>
            </a:br>
            <a:r>
              <a:rPr lang="uk-UA" sz="3600" b="1" dirty="0" smtClean="0">
                <a:solidFill>
                  <a:srgbClr val="C00000"/>
                </a:solidFill>
                <a:latin typeface="Times New Roman" pitchFamily="18" charset="0"/>
                <a:cs typeface="Times New Roman" pitchFamily="18" charset="0"/>
              </a:rPr>
              <a:t>на 2024-2025 н. р.</a:t>
            </a:r>
            <a:endParaRPr lang="ru-RU" sz="3600" b="1" dirty="0">
              <a:solidFill>
                <a:srgbClr val="C00000"/>
              </a:solidFill>
              <a:latin typeface="Times New Roman" pitchFamily="18" charset="0"/>
              <a:cs typeface="Times New Roman" pitchFamily="18" charset="0"/>
            </a:endParaRPr>
          </a:p>
        </p:txBody>
      </p:sp>
      <p:sp>
        <p:nvSpPr>
          <p:cNvPr id="3" name="Підзаголовок 2"/>
          <p:cNvSpPr>
            <a:spLocks noGrp="1"/>
          </p:cNvSpPr>
          <p:nvPr>
            <p:ph type="subTitle" idx="1"/>
          </p:nvPr>
        </p:nvSpPr>
        <p:spPr>
          <a:xfrm>
            <a:off x="8901" y="1700808"/>
            <a:ext cx="9144000" cy="4797152"/>
          </a:xfrm>
        </p:spPr>
        <p:txBody>
          <a:bodyPr>
            <a:normAutofit fontScale="92500" lnSpcReduction="20000"/>
          </a:bodyPr>
          <a:lstStyle/>
          <a:p>
            <a:pPr marL="457200" indent="-457200" algn="just">
              <a:buAutoNum type="arabicPeriod"/>
            </a:pPr>
            <a:r>
              <a:rPr lang="uk-UA" sz="2800" b="1" dirty="0" smtClean="0">
                <a:solidFill>
                  <a:srgbClr val="0070C0"/>
                </a:solidFill>
                <a:latin typeface="Times New Roman" pitchFamily="18" charset="0"/>
                <a:cs typeface="Times New Roman" pitchFamily="18" charset="0"/>
              </a:rPr>
              <a:t>Підготувати членів студентського наукового гуртка до участі в предметних олімпіадах.</a:t>
            </a:r>
          </a:p>
          <a:p>
            <a:pPr marL="457200" indent="-457200" algn="just">
              <a:buAutoNum type="arabicPeriod"/>
            </a:pPr>
            <a:r>
              <a:rPr lang="uk-UA" sz="2800" b="1" dirty="0" smtClean="0">
                <a:solidFill>
                  <a:srgbClr val="0070C0"/>
                </a:solidFill>
                <a:latin typeface="Times New Roman" pitchFamily="18" charset="0"/>
                <a:cs typeface="Times New Roman" pitchFamily="18" charset="0"/>
              </a:rPr>
              <a:t>Підготовка студентів до участі в конкурсі наукових студентських робіт.</a:t>
            </a:r>
          </a:p>
          <a:p>
            <a:pPr marL="457200" indent="-457200" algn="just">
              <a:buAutoNum type="arabicPeriod"/>
            </a:pPr>
            <a:r>
              <a:rPr lang="uk-UA" sz="2800" b="1" dirty="0" smtClean="0">
                <a:solidFill>
                  <a:srgbClr val="0070C0"/>
                </a:solidFill>
                <a:latin typeface="Times New Roman" pitchFamily="18" charset="0"/>
                <a:cs typeface="Times New Roman" pitchFamily="18" charset="0"/>
              </a:rPr>
              <a:t> Підготовка доповідей на науково-практичні конференції студентів.</a:t>
            </a:r>
          </a:p>
          <a:p>
            <a:pPr marL="457200" indent="-457200" algn="just">
              <a:buAutoNum type="arabicPeriod"/>
            </a:pPr>
            <a:r>
              <a:rPr lang="uk-UA" sz="2800" b="1" dirty="0" smtClean="0">
                <a:solidFill>
                  <a:srgbClr val="0070C0"/>
                </a:solidFill>
                <a:latin typeface="Times New Roman" pitchFamily="18" charset="0"/>
                <a:cs typeface="Times New Roman" pitchFamily="18" charset="0"/>
              </a:rPr>
              <a:t>Підготовка та написання статей до науково-практичних журналів. </a:t>
            </a:r>
          </a:p>
          <a:p>
            <a:pPr marL="457200" indent="-457200" algn="just">
              <a:buFont typeface="+mj-lt"/>
              <a:buAutoNum type="arabicPeriod"/>
            </a:pPr>
            <a:r>
              <a:rPr lang="uk-UA" sz="2800" b="1" dirty="0" smtClean="0">
                <a:solidFill>
                  <a:srgbClr val="0070C0"/>
                </a:solidFill>
                <a:latin typeface="Times New Roman" pitchFamily="18" charset="0"/>
                <a:cs typeface="Times New Roman" pitchFamily="18" charset="0"/>
              </a:rPr>
              <a:t>Підготовка студентів до захисту </a:t>
            </a:r>
            <a:r>
              <a:rPr lang="uk-UA" sz="2800" b="1" dirty="0">
                <a:solidFill>
                  <a:srgbClr val="0070C0"/>
                </a:solidFill>
                <a:latin typeface="Times New Roman" pitchFamily="18" charset="0"/>
                <a:cs typeface="Times New Roman" pitchFamily="18" charset="0"/>
              </a:rPr>
              <a:t>кваліфікаційних магістерських робіт та кваліфікаційних </a:t>
            </a:r>
            <a:r>
              <a:rPr lang="uk-UA" sz="2800" b="1" dirty="0" smtClean="0">
                <a:solidFill>
                  <a:srgbClr val="0070C0"/>
                </a:solidFill>
                <a:latin typeface="Times New Roman" pitchFamily="18" charset="0"/>
                <a:cs typeface="Times New Roman" pitchFamily="18" charset="0"/>
              </a:rPr>
              <a:t>бакалаврських </a:t>
            </a:r>
            <a:r>
              <a:rPr lang="uk-UA" sz="2800" b="1" dirty="0">
                <a:solidFill>
                  <a:srgbClr val="0070C0"/>
                </a:solidFill>
                <a:latin typeface="Times New Roman" pitchFamily="18" charset="0"/>
                <a:cs typeface="Times New Roman" pitchFamily="18" charset="0"/>
              </a:rPr>
              <a:t>робіт.</a:t>
            </a:r>
            <a:endParaRPr lang="uk-UA" sz="2800" b="1" dirty="0" smtClean="0">
              <a:solidFill>
                <a:srgbClr val="0070C0"/>
              </a:solidFill>
              <a:latin typeface="Times New Roman" pitchFamily="18" charset="0"/>
              <a:cs typeface="Times New Roman" pitchFamily="18" charset="0"/>
            </a:endParaRPr>
          </a:p>
          <a:p>
            <a:pPr marL="457200" indent="-457200" algn="just">
              <a:buFont typeface="+mj-lt"/>
              <a:buAutoNum type="arabicPeriod"/>
            </a:pPr>
            <a:r>
              <a:rPr lang="uk-UA" sz="2800" b="1" dirty="0" smtClean="0">
                <a:solidFill>
                  <a:srgbClr val="0070C0"/>
                </a:solidFill>
                <a:latin typeface="Times New Roman" pitchFamily="18" charset="0"/>
                <a:cs typeface="Times New Roman" pitchFamily="18" charset="0"/>
              </a:rPr>
              <a:t>Підготовка до участі в Міжнародних, Всеукраїнських та галузевих конференціях, семінарах, виставках.</a:t>
            </a:r>
          </a:p>
          <a:p>
            <a:pPr algn="just"/>
            <a:endParaRPr lang="uk-UA" sz="2800" b="1" dirty="0" smtClean="0">
              <a:solidFill>
                <a:srgbClr val="0070C0"/>
              </a:solidFill>
              <a:latin typeface="Times New Roman" pitchFamily="18" charset="0"/>
              <a:cs typeface="Times New Roman" pitchFamily="18" charset="0"/>
            </a:endParaRPr>
          </a:p>
          <a:p>
            <a:pPr marL="457200" indent="-457200" algn="just"/>
            <a:endParaRPr lang="uk-UA" dirty="0" smtClean="0">
              <a:solidFill>
                <a:schemeClr val="accent6">
                  <a:lumMod val="75000"/>
                </a:schemeClr>
              </a:solidFill>
            </a:endParaRPr>
          </a:p>
        </p:txBody>
      </p:sp>
    </p:spTree>
    <p:extLst>
      <p:ext uri="{BB962C8B-B14F-4D97-AF65-F5344CB8AC3E}">
        <p14:creationId xmlns:p14="http://schemas.microsoft.com/office/powerpoint/2010/main" val="120512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780928"/>
            <a:ext cx="7772400" cy="1080120"/>
          </a:xfrm>
        </p:spPr>
        <p:txBody>
          <a:bodyPr/>
          <a:lstStyle/>
          <a:p>
            <a:r>
              <a:rPr lang="uk-UA" sz="3600" b="1" dirty="0" smtClean="0">
                <a:solidFill>
                  <a:srgbClr val="0070C0"/>
                </a:solidFill>
              </a:rPr>
              <a:t/>
            </a:r>
            <a:br>
              <a:rPr lang="uk-UA" sz="3600" b="1" dirty="0" smtClean="0">
                <a:solidFill>
                  <a:srgbClr val="0070C0"/>
                </a:solidFill>
              </a:rPr>
            </a:br>
            <a:r>
              <a:rPr lang="uk-UA" sz="3600" b="1" dirty="0">
                <a:solidFill>
                  <a:srgbClr val="0070C0"/>
                </a:solidFill>
              </a:rPr>
              <a:t/>
            </a:r>
            <a:br>
              <a:rPr lang="uk-UA" sz="3600" b="1" dirty="0">
                <a:solidFill>
                  <a:srgbClr val="0070C0"/>
                </a:solidFill>
              </a:rPr>
            </a:br>
            <a:r>
              <a:rPr lang="uk-UA" sz="3600" b="1" dirty="0" smtClean="0">
                <a:solidFill>
                  <a:srgbClr val="0070C0"/>
                </a:solidFill>
              </a:rPr>
              <a:t/>
            </a:r>
            <a:br>
              <a:rPr lang="uk-UA" sz="3600" b="1" dirty="0" smtClean="0">
                <a:solidFill>
                  <a:srgbClr val="0070C0"/>
                </a:solidFill>
              </a:rPr>
            </a:br>
            <a:r>
              <a:rPr lang="uk-UA" sz="3600" b="1" dirty="0" smtClean="0">
                <a:solidFill>
                  <a:srgbClr val="0070C0"/>
                </a:solidFill>
              </a:rPr>
              <a:t>Дякую за увагу !</a:t>
            </a:r>
            <a:endParaRPr lang="ru-RU" sz="3600" b="1" dirty="0">
              <a:solidFill>
                <a:srgbClr val="0070C0"/>
              </a:solidFill>
            </a:endParaRPr>
          </a:p>
        </p:txBody>
      </p:sp>
    </p:spTree>
    <p:extLst>
      <p:ext uri="{BB962C8B-B14F-4D97-AF65-F5344CB8AC3E}">
        <p14:creationId xmlns:p14="http://schemas.microsoft.com/office/powerpoint/2010/main" val="165512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864095"/>
          </a:xfrm>
        </p:spPr>
        <p:txBody>
          <a:bodyPr>
            <a:normAutofit fontScale="90000"/>
          </a:bodyPr>
          <a:lstStyle/>
          <a:p>
            <a:r>
              <a:rPr lang="uk-UA" b="1" dirty="0" smtClean="0">
                <a:solidFill>
                  <a:srgbClr val="0070C0"/>
                </a:solidFill>
                <a:effectLst/>
                <a:latin typeface="Times New Roman" pitchFamily="18" charset="0"/>
                <a:cs typeface="Times New Roman" pitchFamily="18" charset="0"/>
              </a:rPr>
              <a:t>Структура </a:t>
            </a:r>
            <a:endParaRPr lang="ru-RU" b="1" dirty="0">
              <a:solidFill>
                <a:srgbClr val="0070C0"/>
              </a:solidFill>
              <a:effectLst/>
              <a:latin typeface="Times New Roman" pitchFamily="18" charset="0"/>
              <a:cs typeface="Times New Roman" pitchFamily="18" charset="0"/>
            </a:endParaRPr>
          </a:p>
        </p:txBody>
      </p:sp>
      <p:sp>
        <p:nvSpPr>
          <p:cNvPr id="7" name="Прямокутник 6"/>
          <p:cNvSpPr/>
          <p:nvPr/>
        </p:nvSpPr>
        <p:spPr>
          <a:xfrm>
            <a:off x="683568" y="3847657"/>
            <a:ext cx="7776864"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smtClean="0">
                <a:ln w="11430"/>
                <a:solidFill>
                  <a:srgbClr val="0070C0"/>
                </a:solidFill>
              </a:rPr>
              <a:t>Гурток: «Надійність технологічних систем»</a:t>
            </a:r>
            <a:endParaRPr lang="ru-RU" sz="2400" b="1" dirty="0">
              <a:ln w="11430"/>
              <a:solidFill>
                <a:srgbClr val="0070C0"/>
              </a:solidFill>
            </a:endParaRPr>
          </a:p>
        </p:txBody>
      </p:sp>
      <p:sp>
        <p:nvSpPr>
          <p:cNvPr id="9" name="Прямокутник 8"/>
          <p:cNvSpPr/>
          <p:nvPr/>
        </p:nvSpPr>
        <p:spPr>
          <a:xfrm>
            <a:off x="2771800" y="1268760"/>
            <a:ext cx="3600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err="1" smtClean="0">
                <a:ln w="11430"/>
                <a:solidFill>
                  <a:srgbClr val="0070C0"/>
                </a:solidFill>
                <a:latin typeface="Times New Roman" pitchFamily="18" charset="0"/>
                <a:cs typeface="Times New Roman" pitchFamily="18" charset="0"/>
              </a:rPr>
              <a:t>НУБіП</a:t>
            </a:r>
            <a:r>
              <a:rPr lang="uk-UA" sz="2400" b="1" dirty="0" smtClean="0">
                <a:ln w="11430"/>
                <a:solidFill>
                  <a:srgbClr val="0070C0"/>
                </a:solidFill>
                <a:latin typeface="Times New Roman" pitchFamily="18" charset="0"/>
                <a:cs typeface="Times New Roman" pitchFamily="18" charset="0"/>
              </a:rPr>
              <a:t> України</a:t>
            </a:r>
            <a:endParaRPr lang="ru-RU" sz="2400" b="1" dirty="0">
              <a:ln w="11430"/>
              <a:solidFill>
                <a:srgbClr val="0070C0"/>
              </a:solidFill>
              <a:latin typeface="Times New Roman" pitchFamily="18" charset="0"/>
              <a:cs typeface="Times New Roman" pitchFamily="18" charset="0"/>
            </a:endParaRPr>
          </a:p>
        </p:txBody>
      </p:sp>
      <p:sp>
        <p:nvSpPr>
          <p:cNvPr id="10" name="Прямокутник 9"/>
          <p:cNvSpPr/>
          <p:nvPr/>
        </p:nvSpPr>
        <p:spPr>
          <a:xfrm>
            <a:off x="2771800" y="2114656"/>
            <a:ext cx="3600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b="1" dirty="0" smtClean="0">
                <a:ln w="11430"/>
                <a:solidFill>
                  <a:srgbClr val="0070C0"/>
                </a:solidFill>
              </a:rPr>
              <a:t>Факультет </a:t>
            </a:r>
            <a:r>
              <a:rPr lang="uk-UA" b="1" dirty="0" err="1" smtClean="0">
                <a:ln w="11430"/>
                <a:solidFill>
                  <a:srgbClr val="0070C0"/>
                </a:solidFill>
              </a:rPr>
              <a:t>КД</a:t>
            </a:r>
            <a:r>
              <a:rPr lang="uk-UA" b="1" dirty="0" smtClean="0">
                <a:ln w="11430"/>
                <a:solidFill>
                  <a:srgbClr val="0070C0"/>
                </a:solidFill>
              </a:rPr>
              <a:t>, факультет МТ</a:t>
            </a:r>
          </a:p>
        </p:txBody>
      </p:sp>
      <p:sp>
        <p:nvSpPr>
          <p:cNvPr id="12" name="Прямокутник 11"/>
          <p:cNvSpPr/>
          <p:nvPr/>
        </p:nvSpPr>
        <p:spPr>
          <a:xfrm>
            <a:off x="1943708" y="2960948"/>
            <a:ext cx="5256584"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b="1" dirty="0" smtClean="0">
                <a:ln w="11430"/>
                <a:solidFill>
                  <a:srgbClr val="0070C0"/>
                </a:solidFill>
              </a:rPr>
              <a:t>Кафедра: «Надійності техніки»</a:t>
            </a:r>
            <a:endParaRPr lang="ru-RU" b="1" dirty="0">
              <a:ln w="11430"/>
              <a:solidFill>
                <a:srgbClr val="0070C0"/>
              </a:solidFill>
            </a:endParaRPr>
          </a:p>
        </p:txBody>
      </p:sp>
      <p:sp>
        <p:nvSpPr>
          <p:cNvPr id="13" name="Прямокутник 12"/>
          <p:cNvSpPr/>
          <p:nvPr/>
        </p:nvSpPr>
        <p:spPr>
          <a:xfrm>
            <a:off x="2879812" y="4707248"/>
            <a:ext cx="3384376" cy="509587"/>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b="1" dirty="0" smtClean="0">
                <a:ln w="11430"/>
                <a:solidFill>
                  <a:srgbClr val="0070C0"/>
                </a:solidFill>
              </a:rPr>
              <a:t>Члени гуртка</a:t>
            </a:r>
            <a:endParaRPr lang="ru-RU" b="1" dirty="0">
              <a:ln w="11430"/>
              <a:solidFill>
                <a:srgbClr val="0070C0"/>
              </a:solidFill>
            </a:endParaRPr>
          </a:p>
        </p:txBody>
      </p:sp>
      <p:sp>
        <p:nvSpPr>
          <p:cNvPr id="14" name="Прямокутник 13"/>
          <p:cNvSpPr/>
          <p:nvPr/>
        </p:nvSpPr>
        <p:spPr>
          <a:xfrm>
            <a:off x="755576" y="5517232"/>
            <a:ext cx="3384376" cy="69785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b="1" dirty="0" smtClean="0">
                <a:ln w="11430"/>
                <a:solidFill>
                  <a:srgbClr val="0070C0"/>
                </a:solidFill>
              </a:rPr>
              <a:t>Студенти ОР «Бакалавр» факультету КД і МТФ</a:t>
            </a:r>
            <a:endParaRPr lang="ru-RU" b="1" dirty="0">
              <a:ln w="11430"/>
              <a:solidFill>
                <a:srgbClr val="0070C0"/>
              </a:solidFill>
            </a:endParaRPr>
          </a:p>
        </p:txBody>
      </p:sp>
      <p:sp>
        <p:nvSpPr>
          <p:cNvPr id="15" name="Прямокутник 14"/>
          <p:cNvSpPr/>
          <p:nvPr/>
        </p:nvSpPr>
        <p:spPr>
          <a:xfrm>
            <a:off x="4932040" y="5517232"/>
            <a:ext cx="3312368" cy="69785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b="1" dirty="0" smtClean="0">
                <a:ln w="11430"/>
                <a:solidFill>
                  <a:srgbClr val="0070C0"/>
                </a:solidFill>
              </a:rPr>
              <a:t>Студенти ОР «Магістр» факультету КД і МТФ</a:t>
            </a:r>
            <a:endParaRPr lang="ru-RU" b="1" dirty="0">
              <a:ln w="11430"/>
              <a:solidFill>
                <a:srgbClr val="0070C0"/>
              </a:solidFill>
            </a:endParaRPr>
          </a:p>
        </p:txBody>
      </p:sp>
      <p:sp>
        <p:nvSpPr>
          <p:cNvPr id="16" name="Стрілка вниз 15"/>
          <p:cNvSpPr/>
          <p:nvPr/>
        </p:nvSpPr>
        <p:spPr>
          <a:xfrm>
            <a:off x="4329684" y="1772816"/>
            <a:ext cx="484632" cy="34184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ілка вниз 16"/>
          <p:cNvSpPr/>
          <p:nvPr/>
        </p:nvSpPr>
        <p:spPr>
          <a:xfrm>
            <a:off x="4329684" y="3465003"/>
            <a:ext cx="484632" cy="38265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ілка вниз 17"/>
          <p:cNvSpPr/>
          <p:nvPr/>
        </p:nvSpPr>
        <p:spPr>
          <a:xfrm>
            <a:off x="4314423" y="2619108"/>
            <a:ext cx="484632" cy="34184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ілка вниз 18"/>
          <p:cNvSpPr/>
          <p:nvPr/>
        </p:nvSpPr>
        <p:spPr>
          <a:xfrm>
            <a:off x="4314423" y="4354234"/>
            <a:ext cx="484632" cy="34184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ілка вниз 19"/>
          <p:cNvSpPr/>
          <p:nvPr/>
        </p:nvSpPr>
        <p:spPr>
          <a:xfrm>
            <a:off x="5220072" y="5216835"/>
            <a:ext cx="792088" cy="300397"/>
          </a:xfrm>
          <a:prstGeom prst="downArrow">
            <a:avLst>
              <a:gd name="adj1" fmla="val 50000"/>
              <a:gd name="adj2" fmla="val 6860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ілка вниз 20"/>
          <p:cNvSpPr/>
          <p:nvPr/>
        </p:nvSpPr>
        <p:spPr>
          <a:xfrm>
            <a:off x="2987824" y="5219036"/>
            <a:ext cx="792088" cy="300397"/>
          </a:xfrm>
          <a:prstGeom prst="downArrow">
            <a:avLst>
              <a:gd name="adj1" fmla="val 50000"/>
              <a:gd name="adj2" fmla="val 6860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311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anim calcmode="lin" valueType="num">
                                      <p:cBhvr>
                                        <p:cTn id="75" dur="1000" fill="hold"/>
                                        <p:tgtEl>
                                          <p:spTgt spid="7"/>
                                        </p:tgtEl>
                                        <p:attrNameLst>
                                          <p:attrName>ppt_x</p:attrName>
                                        </p:attrNameLst>
                                      </p:cBhvr>
                                      <p:tavLst>
                                        <p:tav tm="0">
                                          <p:val>
                                            <p:strVal val="#ppt_x"/>
                                          </p:val>
                                        </p:tav>
                                        <p:tav tm="100000">
                                          <p:val>
                                            <p:strVal val="#ppt_x"/>
                                          </p:val>
                                        </p:tav>
                                      </p:tavLst>
                                    </p:anim>
                                    <p:anim calcmode="lin" valueType="num">
                                      <p:cBhvr>
                                        <p:cTn id="7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lnSpcReduction="20000"/>
          </a:bodyPr>
          <a:lstStyle/>
          <a:p>
            <a:pPr marL="0" indent="0" algn="ctr">
              <a:buNone/>
            </a:pPr>
            <a:r>
              <a:rPr lang="uk-UA" sz="3900" b="1" dirty="0" smtClean="0">
                <a:solidFill>
                  <a:srgbClr val="0070C0"/>
                </a:solidFill>
                <a:latin typeface="Times New Roman" pitchFamily="18" charset="0"/>
                <a:cs typeface="Times New Roman" pitchFamily="18" charset="0"/>
              </a:rPr>
              <a:t>Напрямки діяльності гуртка «Надійність технологічних систем»</a:t>
            </a:r>
          </a:p>
          <a:p>
            <a:pPr marL="0" indent="0" algn="ctr">
              <a:buNone/>
            </a:pPr>
            <a:endParaRPr lang="uk-UA" sz="2800" b="1" dirty="0" smtClean="0">
              <a:solidFill>
                <a:srgbClr val="0070C0"/>
              </a:solidFill>
              <a:latin typeface="Times New Roman" pitchFamily="18" charset="0"/>
              <a:cs typeface="Times New Roman" pitchFamily="18" charset="0"/>
            </a:endParaRPr>
          </a:p>
          <a:p>
            <a:pPr algn="just">
              <a:buFontTx/>
              <a:buChar char="-"/>
            </a:pPr>
            <a:r>
              <a:rPr lang="uk-UA" sz="3000" dirty="0" smtClean="0">
                <a:solidFill>
                  <a:schemeClr val="tx1"/>
                </a:solidFill>
                <a:latin typeface="Times New Roman" pitchFamily="18" charset="0"/>
                <a:cs typeface="Times New Roman" pitchFamily="18" charset="0"/>
              </a:rPr>
              <a:t>вивчення питань історії розвитку надійності техніки;</a:t>
            </a:r>
          </a:p>
          <a:p>
            <a:pPr algn="just">
              <a:buFontTx/>
              <a:buChar char="-"/>
            </a:pPr>
            <a:r>
              <a:rPr lang="uk-UA" sz="3000" dirty="0" smtClean="0">
                <a:solidFill>
                  <a:schemeClr val="tx1"/>
                </a:solidFill>
                <a:latin typeface="Times New Roman" pitchFamily="18" charset="0"/>
                <a:cs typeface="Times New Roman" pitchFamily="18" charset="0"/>
              </a:rPr>
              <a:t> вивчення актуальних проблем теорії та практики підвищенні </a:t>
            </a:r>
            <a:r>
              <a:rPr lang="uk-UA" sz="3000" dirty="0">
                <a:solidFill>
                  <a:schemeClr val="tx1"/>
                </a:solidFill>
                <a:latin typeface="Times New Roman" pitchFamily="18" charset="0"/>
                <a:cs typeface="Times New Roman" pitchFamily="18" charset="0"/>
              </a:rPr>
              <a:t>якості та конкурентоспроможності вітчизняної машинобудівної продукції;</a:t>
            </a:r>
          </a:p>
          <a:p>
            <a:pPr algn="just">
              <a:buFontTx/>
              <a:buChar char="-"/>
            </a:pPr>
            <a:r>
              <a:rPr lang="uk-UA" sz="3000" dirty="0" smtClean="0">
                <a:solidFill>
                  <a:schemeClr val="tx1"/>
                </a:solidFill>
                <a:latin typeface="Times New Roman" pitchFamily="18" charset="0"/>
                <a:cs typeface="Times New Roman" pitchFamily="18" charset="0"/>
              </a:rPr>
              <a:t>вирішення питань забезпечення надійності технологічних систем галузевого машинобудування;</a:t>
            </a:r>
          </a:p>
          <a:p>
            <a:pPr algn="just">
              <a:buFontTx/>
              <a:buChar char="-"/>
            </a:pPr>
            <a:r>
              <a:rPr lang="uk-UA" sz="3000" dirty="0" smtClean="0">
                <a:solidFill>
                  <a:schemeClr val="tx1"/>
                </a:solidFill>
                <a:latin typeface="Times New Roman" pitchFamily="18" charset="0"/>
                <a:cs typeface="Times New Roman" pitchFamily="18" charset="0"/>
              </a:rPr>
              <a:t>вивчення та забезпечення надійності технологічних систем у тваринництві, рослинництві, лісовому комплексі; </a:t>
            </a:r>
          </a:p>
          <a:p>
            <a:pPr algn="just">
              <a:buFontTx/>
              <a:buChar char="-"/>
            </a:pPr>
            <a:r>
              <a:rPr lang="uk-UA" sz="3000" dirty="0">
                <a:solidFill>
                  <a:schemeClr val="tx1"/>
                </a:solidFill>
                <a:latin typeface="Times New Roman" pitchFamily="18" charset="0"/>
                <a:cs typeface="Times New Roman" pitchFamily="18" charset="0"/>
              </a:rPr>
              <a:t>вивчення та забезпечення надійності технологічних систем </a:t>
            </a:r>
            <a:r>
              <a:rPr lang="uk-UA" sz="3000" dirty="0" smtClean="0">
                <a:solidFill>
                  <a:schemeClr val="tx1"/>
                </a:solidFill>
                <a:latin typeface="Times New Roman" pitchFamily="18" charset="0"/>
                <a:cs typeface="Times New Roman" pitchFamily="18" charset="0"/>
              </a:rPr>
              <a:t>технічного сервісу; </a:t>
            </a:r>
          </a:p>
          <a:p>
            <a:pPr algn="just">
              <a:buFontTx/>
              <a:buChar char="-"/>
            </a:pPr>
            <a:r>
              <a:rPr lang="uk-UA" sz="3000" dirty="0" smtClean="0">
                <a:solidFill>
                  <a:schemeClr val="tx1"/>
                </a:solidFill>
                <a:latin typeface="Times New Roman" pitchFamily="18" charset="0"/>
                <a:cs typeface="Times New Roman" pitchFamily="18" charset="0"/>
              </a:rPr>
              <a:t>розробка </a:t>
            </a:r>
            <a:r>
              <a:rPr lang="uk-UA" sz="3000" dirty="0">
                <a:solidFill>
                  <a:schemeClr val="tx1"/>
                </a:solidFill>
                <a:latin typeface="Times New Roman" pitchFamily="18" charset="0"/>
                <a:cs typeface="Times New Roman" pitchFamily="18" charset="0"/>
              </a:rPr>
              <a:t>заходів розрахунку і забезпечення надійності </a:t>
            </a:r>
            <a:r>
              <a:rPr lang="uk-UA" sz="3000" dirty="0" smtClean="0">
                <a:solidFill>
                  <a:schemeClr val="tx1"/>
                </a:solidFill>
                <a:latin typeface="Times New Roman" pitchFamily="18" charset="0"/>
                <a:cs typeface="Times New Roman" pitchFamily="18" charset="0"/>
              </a:rPr>
              <a:t>технологічних </a:t>
            </a:r>
            <a:r>
              <a:rPr lang="uk-UA" sz="3000" dirty="0">
                <a:solidFill>
                  <a:schemeClr val="tx1"/>
                </a:solidFill>
                <a:latin typeface="Times New Roman" pitchFamily="18" charset="0"/>
                <a:cs typeface="Times New Roman" pitchFamily="18" charset="0"/>
              </a:rPr>
              <a:t>систем галузевого машинобудування.</a:t>
            </a:r>
          </a:p>
          <a:p>
            <a:pPr algn="just">
              <a:buFontTx/>
              <a:buChar char="-"/>
            </a:pPr>
            <a:endParaRPr lang="uk-UA" sz="3000" dirty="0">
              <a:solidFill>
                <a:schemeClr val="tx1"/>
              </a:solidFill>
              <a:latin typeface="Times New Roman" pitchFamily="18" charset="0"/>
              <a:cs typeface="Times New Roman" pitchFamily="18" charset="0"/>
            </a:endParaRPr>
          </a:p>
          <a:p>
            <a:pPr algn="just">
              <a:buFontTx/>
              <a:buChar char="-"/>
            </a:pPr>
            <a:endParaRPr lang="uk-UA" sz="2800" dirty="0" smtClean="0">
              <a:solidFill>
                <a:schemeClr val="tx1"/>
              </a:solidFill>
              <a:latin typeface="Times New Roman" pitchFamily="18" charset="0"/>
              <a:cs typeface="Times New Roman" pitchFamily="18" charset="0"/>
            </a:endParaRPr>
          </a:p>
          <a:p>
            <a:pPr algn="just">
              <a:buFontTx/>
              <a:buChar char="-"/>
            </a:pPr>
            <a:endParaRPr lang="uk-UA" sz="2800" dirty="0">
              <a:solidFill>
                <a:schemeClr val="tx1"/>
              </a:solidFill>
              <a:latin typeface="Times New Roman" pitchFamily="18" charset="0"/>
              <a:cs typeface="Times New Roman" pitchFamily="18" charset="0"/>
            </a:endParaRPr>
          </a:p>
          <a:p>
            <a:pPr marL="0" indent="0" algn="just">
              <a:buNone/>
            </a:pPr>
            <a:endParaRPr lang="uk-UA"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8981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260648"/>
            <a:ext cx="8352928" cy="1008112"/>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uk-UA" sz="2800" b="1" dirty="0" smtClean="0">
                <a:solidFill>
                  <a:srgbClr val="0070C0"/>
                </a:solidFill>
                <a:latin typeface="Times New Roman" pitchFamily="18" charset="0"/>
                <a:cs typeface="Times New Roman" pitchFamily="18" charset="0"/>
              </a:rPr>
              <a:t>Звіт роботи гуртка «Надійність </a:t>
            </a:r>
            <a:r>
              <a:rPr lang="uk-UA" sz="2800" b="1" dirty="0">
                <a:solidFill>
                  <a:srgbClr val="0070C0"/>
                </a:solidFill>
                <a:latin typeface="Times New Roman" pitchFamily="18" charset="0"/>
                <a:cs typeface="Times New Roman" pitchFamily="18" charset="0"/>
              </a:rPr>
              <a:t>технологічних систем</a:t>
            </a:r>
            <a:r>
              <a:rPr lang="uk-UA" sz="2800" b="1" dirty="0" smtClean="0">
                <a:solidFill>
                  <a:srgbClr val="0070C0"/>
                </a:solidFill>
                <a:latin typeface="Times New Roman" pitchFamily="18" charset="0"/>
                <a:cs typeface="Times New Roman" pitchFamily="18" charset="0"/>
              </a:rPr>
              <a:t>»  за 2023-2024 </a:t>
            </a:r>
            <a:r>
              <a:rPr lang="uk-UA" sz="2800" b="1" dirty="0" err="1" smtClean="0">
                <a:solidFill>
                  <a:srgbClr val="0070C0"/>
                </a:solidFill>
                <a:latin typeface="Times New Roman" pitchFamily="18" charset="0"/>
                <a:cs typeface="Times New Roman" pitchFamily="18" charset="0"/>
              </a:rPr>
              <a:t>н.р</a:t>
            </a:r>
            <a:r>
              <a:rPr lang="uk-UA" sz="2800" b="1" dirty="0" smtClean="0">
                <a:solidFill>
                  <a:srgbClr val="0070C0"/>
                </a:solidFill>
                <a:latin typeface="Times New Roman" pitchFamily="18" charset="0"/>
                <a:cs typeface="Times New Roman" pitchFamily="18" charset="0"/>
              </a:rPr>
              <a:t>.</a:t>
            </a:r>
            <a:endParaRPr lang="ru-RU" sz="2800" dirty="0">
              <a:solidFill>
                <a:srgbClr val="0070C0"/>
              </a:solidFill>
              <a:latin typeface="Times New Roman" pitchFamily="18" charset="0"/>
              <a:cs typeface="Times New Roman" pitchFamily="18" charset="0"/>
            </a:endParaRPr>
          </a:p>
        </p:txBody>
      </p:sp>
      <p:sp>
        <p:nvSpPr>
          <p:cNvPr id="5" name="Місце для тексту 2"/>
          <p:cNvSpPr txBox="1">
            <a:spLocks/>
          </p:cNvSpPr>
          <p:nvPr/>
        </p:nvSpPr>
        <p:spPr>
          <a:xfrm>
            <a:off x="0" y="1700808"/>
            <a:ext cx="9143999" cy="59939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uk-UA" sz="3200" b="1" dirty="0">
                <a:solidFill>
                  <a:srgbClr val="0070C0"/>
                </a:solidFill>
                <a:latin typeface="Times New Roman" pitchFamily="18" charset="0"/>
                <a:cs typeface="Times New Roman" pitchFamily="18" charset="0"/>
              </a:rPr>
              <a:t>Досягнуті результати роботи гуртка:</a:t>
            </a:r>
          </a:p>
          <a:p>
            <a:pPr lvl="0" algn="l"/>
            <a:r>
              <a:rPr lang="uk-UA" sz="2800" dirty="0" smtClean="0">
                <a:solidFill>
                  <a:schemeClr val="tx1"/>
                </a:solidFill>
                <a:latin typeface="Times New Roman" pitchFamily="18" charset="0"/>
                <a:cs typeface="Times New Roman" pitchFamily="18" charset="0"/>
              </a:rPr>
              <a:t>- кількість </a:t>
            </a:r>
            <a:r>
              <a:rPr lang="uk-UA" sz="2800" dirty="0">
                <a:solidFill>
                  <a:schemeClr val="tx1"/>
                </a:solidFill>
                <a:latin typeface="Times New Roman" pitchFamily="18" charset="0"/>
                <a:cs typeface="Times New Roman" pitchFamily="18" charset="0"/>
              </a:rPr>
              <a:t>тез доповідей членів гуртка – </a:t>
            </a:r>
            <a:r>
              <a:rPr lang="uk-UA" sz="2800" dirty="0" smtClean="0">
                <a:solidFill>
                  <a:schemeClr val="tx1"/>
                </a:solidFill>
                <a:latin typeface="Times New Roman" pitchFamily="18" charset="0"/>
                <a:cs typeface="Times New Roman" pitchFamily="18" charset="0"/>
              </a:rPr>
              <a:t>12;</a:t>
            </a:r>
            <a:endParaRPr lang="uk-UA" sz="2800" dirty="0">
              <a:solidFill>
                <a:schemeClr val="tx1"/>
              </a:solidFill>
              <a:latin typeface="Times New Roman" pitchFamily="18" charset="0"/>
              <a:cs typeface="Times New Roman" pitchFamily="18" charset="0"/>
            </a:endParaRPr>
          </a:p>
          <a:p>
            <a:pPr lvl="0" algn="l"/>
            <a:r>
              <a:rPr lang="uk-UA" sz="2800" dirty="0" smtClean="0">
                <a:solidFill>
                  <a:schemeClr val="tx1"/>
                </a:solidFill>
                <a:latin typeface="Times New Roman" pitchFamily="18" charset="0"/>
                <a:cs typeface="Times New Roman" pitchFamily="18" charset="0"/>
              </a:rPr>
              <a:t>- виступів </a:t>
            </a:r>
            <a:r>
              <a:rPr lang="uk-UA" sz="2800" dirty="0">
                <a:solidFill>
                  <a:schemeClr val="tx1"/>
                </a:solidFill>
                <a:latin typeface="Times New Roman" pitchFamily="18" charset="0"/>
                <a:cs typeface="Times New Roman" pitchFamily="18" charset="0"/>
              </a:rPr>
              <a:t>студентів - учасників гуртка в семінарах, конференціях тощо – </a:t>
            </a:r>
            <a:r>
              <a:rPr lang="uk-UA" sz="2800" dirty="0" smtClean="0">
                <a:solidFill>
                  <a:schemeClr val="tx1"/>
                </a:solidFill>
                <a:latin typeface="Times New Roman" pitchFamily="18" charset="0"/>
                <a:cs typeface="Times New Roman" pitchFamily="18" charset="0"/>
              </a:rPr>
              <a:t>27;</a:t>
            </a:r>
            <a:endParaRPr lang="uk-UA" sz="2800" dirty="0">
              <a:solidFill>
                <a:schemeClr val="tx1"/>
              </a:solidFill>
              <a:latin typeface="Times New Roman" pitchFamily="18" charset="0"/>
              <a:cs typeface="Times New Roman" pitchFamily="18" charset="0"/>
            </a:endParaRPr>
          </a:p>
          <a:p>
            <a:pPr lvl="0" algn="l"/>
            <a:r>
              <a:rPr lang="uk-UA" sz="2800" dirty="0" smtClean="0">
                <a:solidFill>
                  <a:schemeClr val="tx1"/>
                </a:solidFill>
                <a:latin typeface="Times New Roman" pitchFamily="18" charset="0"/>
                <a:cs typeface="Times New Roman" pitchFamily="18" charset="0"/>
              </a:rPr>
              <a:t>- участь </a:t>
            </a:r>
            <a:r>
              <a:rPr lang="uk-UA" sz="2800" dirty="0">
                <a:solidFill>
                  <a:schemeClr val="tx1"/>
                </a:solidFill>
                <a:latin typeface="Times New Roman" pitchFamily="18" charset="0"/>
                <a:cs typeface="Times New Roman" pitchFamily="18" charset="0"/>
              </a:rPr>
              <a:t>студентів – учасників гуртка в конференціях:</a:t>
            </a:r>
          </a:p>
          <a:p>
            <a:pPr lvl="0" algn="l"/>
            <a:r>
              <a:rPr lang="uk-UA" sz="2800" dirty="0" smtClean="0">
                <a:solidFill>
                  <a:schemeClr val="tx1"/>
                </a:solidFill>
                <a:latin typeface="Times New Roman" pitchFamily="18" charset="0"/>
                <a:cs typeface="Times New Roman" pitchFamily="18" charset="0"/>
              </a:rPr>
              <a:t> Міжнародних </a:t>
            </a:r>
            <a:r>
              <a:rPr lang="uk-UA" sz="2800" dirty="0">
                <a:solidFill>
                  <a:schemeClr val="tx1"/>
                </a:solidFill>
                <a:latin typeface="Times New Roman" pitchFamily="18" charset="0"/>
                <a:cs typeface="Times New Roman" pitchFamily="18" charset="0"/>
              </a:rPr>
              <a:t>науково-практичних – </a:t>
            </a:r>
            <a:r>
              <a:rPr lang="uk-UA" sz="2800" dirty="0" smtClean="0">
                <a:solidFill>
                  <a:schemeClr val="tx1"/>
                </a:solidFill>
                <a:latin typeface="Times New Roman" pitchFamily="18" charset="0"/>
                <a:cs typeface="Times New Roman" pitchFamily="18" charset="0"/>
              </a:rPr>
              <a:t>17;</a:t>
            </a:r>
            <a:endParaRPr lang="uk-UA" sz="2800" dirty="0">
              <a:solidFill>
                <a:schemeClr val="tx1"/>
              </a:solidFill>
              <a:latin typeface="Times New Roman" pitchFamily="18" charset="0"/>
              <a:cs typeface="Times New Roman" pitchFamily="18" charset="0"/>
            </a:endParaRPr>
          </a:p>
          <a:p>
            <a:pPr lvl="0" algn="l"/>
            <a:r>
              <a:rPr lang="uk-UA" sz="2800" dirty="0" smtClean="0">
                <a:solidFill>
                  <a:schemeClr val="tx1"/>
                </a:solidFill>
                <a:latin typeface="Times New Roman" pitchFamily="18" charset="0"/>
                <a:cs typeface="Times New Roman" pitchFamily="18" charset="0"/>
              </a:rPr>
              <a:t> Всеукраїнських </a:t>
            </a:r>
            <a:r>
              <a:rPr lang="uk-UA" sz="2800" dirty="0">
                <a:solidFill>
                  <a:schemeClr val="tx1"/>
                </a:solidFill>
                <a:latin typeface="Times New Roman" pitchFamily="18" charset="0"/>
                <a:cs typeface="Times New Roman" pitchFamily="18" charset="0"/>
              </a:rPr>
              <a:t>наукових студентських </a:t>
            </a:r>
            <a:r>
              <a:rPr lang="uk-UA" sz="2800" dirty="0" smtClean="0">
                <a:solidFill>
                  <a:schemeClr val="tx1"/>
                </a:solidFill>
                <a:latin typeface="Times New Roman" pitchFamily="18" charset="0"/>
                <a:cs typeface="Times New Roman" pitchFamily="18" charset="0"/>
              </a:rPr>
              <a:t> </a:t>
            </a:r>
            <a:r>
              <a:rPr lang="uk-UA" sz="2800" dirty="0">
                <a:solidFill>
                  <a:schemeClr val="tx1"/>
                </a:solidFill>
                <a:latin typeface="Times New Roman" pitchFamily="18" charset="0"/>
                <a:cs typeface="Times New Roman" pitchFamily="18" charset="0"/>
              </a:rPr>
              <a:t>– </a:t>
            </a:r>
            <a:r>
              <a:rPr lang="uk-UA" sz="2800" dirty="0" smtClean="0">
                <a:solidFill>
                  <a:schemeClr val="tx1"/>
                </a:solidFill>
                <a:latin typeface="Times New Roman" pitchFamily="18" charset="0"/>
                <a:cs typeface="Times New Roman" pitchFamily="18" charset="0"/>
              </a:rPr>
              <a:t>1;</a:t>
            </a:r>
            <a:endParaRPr lang="uk-UA" sz="2800" dirty="0">
              <a:solidFill>
                <a:schemeClr val="tx1"/>
              </a:solidFill>
              <a:latin typeface="Times New Roman" pitchFamily="18" charset="0"/>
              <a:cs typeface="Times New Roman" pitchFamily="18" charset="0"/>
            </a:endParaRPr>
          </a:p>
          <a:p>
            <a:pPr lvl="0" algn="l"/>
            <a:r>
              <a:rPr lang="uk-UA" sz="2800" dirty="0" smtClean="0">
                <a:solidFill>
                  <a:schemeClr val="tx1"/>
                </a:solidFill>
                <a:latin typeface="Times New Roman" pitchFamily="18" charset="0"/>
                <a:cs typeface="Times New Roman" pitchFamily="18" charset="0"/>
              </a:rPr>
              <a:t>- забезпечення </a:t>
            </a:r>
            <a:r>
              <a:rPr lang="uk-UA" sz="2800" dirty="0">
                <a:solidFill>
                  <a:schemeClr val="tx1"/>
                </a:solidFill>
                <a:latin typeface="Times New Roman" pitchFamily="18" charset="0"/>
                <a:cs typeface="Times New Roman" pitchFamily="18" charset="0"/>
              </a:rPr>
              <a:t>діяльності Web-сторінки гуртка – </a:t>
            </a:r>
            <a:r>
              <a:rPr lang="uk-UA" sz="2800" dirty="0" smtClean="0">
                <a:solidFill>
                  <a:schemeClr val="tx1"/>
                </a:solidFill>
                <a:latin typeface="Times New Roman" pitchFamily="18" charset="0"/>
                <a:cs typeface="Times New Roman" pitchFamily="18" charset="0"/>
              </a:rPr>
              <a:t>забезпечена - </a:t>
            </a:r>
            <a:r>
              <a:rPr lang="uk-UA" sz="2800" dirty="0">
                <a:solidFill>
                  <a:schemeClr val="tx1"/>
                </a:solidFill>
                <a:latin typeface="Times New Roman" pitchFamily="18" charset="0"/>
                <a:cs typeface="Times New Roman" pitchFamily="18" charset="0"/>
              </a:rPr>
              <a:t>https://nubip.edu.ua/node/69635</a:t>
            </a:r>
            <a:r>
              <a:rPr lang="uk-UA" sz="2800" dirty="0" smtClean="0">
                <a:solidFill>
                  <a:schemeClr val="tx1"/>
                </a:solidFill>
                <a:latin typeface="Times New Roman" pitchFamily="18" charset="0"/>
                <a:cs typeface="Times New Roman" pitchFamily="18" charset="0"/>
              </a:rPr>
              <a:t>.</a:t>
            </a:r>
            <a:endParaRPr lang="uk-UA" sz="2800" dirty="0">
              <a:solidFill>
                <a:schemeClr val="tx1"/>
              </a:solidFill>
              <a:latin typeface="Times New Roman" pitchFamily="18" charset="0"/>
              <a:cs typeface="Times New Roman" pitchFamily="18" charset="0"/>
            </a:endParaRPr>
          </a:p>
          <a:p>
            <a:pPr marL="457200" indent="-457200" algn="l">
              <a:buFont typeface="Arial" pitchFamily="34" charset="0"/>
              <a:buAutoNum type="arabicPeriod"/>
            </a:pP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8870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09" y="0"/>
            <a:ext cx="9028887" cy="6617196"/>
          </a:xfrm>
          <a:prstGeom prst="rect">
            <a:avLst/>
          </a:prstGeom>
        </p:spPr>
        <p:txBody>
          <a:bodyPr wrap="square">
            <a:spAutoFit/>
          </a:bodyPr>
          <a:lstStyle/>
          <a:p>
            <a:pPr algn="ctr"/>
            <a:r>
              <a:rPr lang="ru-RU" sz="2000" dirty="0"/>
              <a:t> </a:t>
            </a:r>
            <a:r>
              <a:rPr lang="uk-UA" sz="2800" b="1" dirty="0" smtClean="0">
                <a:solidFill>
                  <a:srgbClr val="0070C0"/>
                </a:solidFill>
                <a:latin typeface="Times New Roman" pitchFamily="18" charset="0"/>
                <a:cs typeface="Times New Roman" pitchFamily="18" charset="0"/>
              </a:rPr>
              <a:t>Доповіді </a:t>
            </a:r>
            <a:r>
              <a:rPr lang="uk-UA" sz="2800" b="1" dirty="0">
                <a:solidFill>
                  <a:srgbClr val="0070C0"/>
                </a:solidFill>
                <a:latin typeface="Times New Roman" pitchFamily="18" charset="0"/>
                <a:cs typeface="Times New Roman" pitchFamily="18" charset="0"/>
              </a:rPr>
              <a:t>студентів студентів‒членів наукового студентського гуртка «Надійність технологічних систем» на </a:t>
            </a:r>
            <a:r>
              <a:rPr lang="uk-UA" sz="2800" b="1" dirty="0" smtClean="0">
                <a:solidFill>
                  <a:srgbClr val="0070C0"/>
                </a:solidFill>
                <a:latin typeface="Times New Roman" pitchFamily="18" charset="0"/>
                <a:cs typeface="Times New Roman" pitchFamily="18" charset="0"/>
              </a:rPr>
              <a:t>конференціях і семінарах за 2023-2024 </a:t>
            </a:r>
            <a:r>
              <a:rPr lang="uk-UA" sz="2800" b="1" dirty="0" err="1" smtClean="0">
                <a:solidFill>
                  <a:srgbClr val="0070C0"/>
                </a:solidFill>
                <a:latin typeface="Times New Roman" pitchFamily="18" charset="0"/>
                <a:cs typeface="Times New Roman" pitchFamily="18" charset="0"/>
              </a:rPr>
              <a:t>н.р</a:t>
            </a:r>
            <a:endParaRPr lang="uk-UA" sz="2800" b="1" dirty="0" smtClean="0">
              <a:solidFill>
                <a:srgbClr val="0070C0"/>
              </a:solidFill>
              <a:latin typeface="Times New Roman" pitchFamily="18" charset="0"/>
              <a:cs typeface="Times New Roman" pitchFamily="18" charset="0"/>
            </a:endParaRPr>
          </a:p>
          <a:p>
            <a:pPr lvl="0" algn="just"/>
            <a:endParaRPr lang="uk-UA" sz="2800" b="1" dirty="0">
              <a:solidFill>
                <a:srgbClr val="0070C0"/>
              </a:solidFill>
              <a:latin typeface="Times New Roman" pitchFamily="18" charset="0"/>
              <a:cs typeface="Times New Roman" pitchFamily="18" charset="0"/>
            </a:endParaRPr>
          </a:p>
          <a:p>
            <a:pPr lvl="0" algn="just"/>
            <a:r>
              <a:rPr lang="uk-UA" sz="2400" dirty="0" smtClean="0">
                <a:latin typeface="Times New Roman" panose="02020603050405020304" pitchFamily="18" charset="0"/>
                <a:cs typeface="Times New Roman" panose="02020603050405020304" pitchFamily="18" charset="0"/>
              </a:rPr>
              <a:t>1. Програма ХІ </a:t>
            </a:r>
            <a:r>
              <a:rPr lang="uk-UA" sz="2400" dirty="0">
                <a:latin typeface="Times New Roman" panose="02020603050405020304" pitchFamily="18" charset="0"/>
                <a:cs typeface="Times New Roman" panose="02020603050405020304" pitchFamily="18" charset="0"/>
              </a:rPr>
              <a:t>Міжнародної науково-технічної конференції «</a:t>
            </a:r>
            <a:r>
              <a:rPr lang="uk-UA" sz="2400" dirty="0" err="1">
                <a:latin typeface="Times New Roman" panose="02020603050405020304" pitchFamily="18" charset="0"/>
                <a:cs typeface="Times New Roman" panose="02020603050405020304" pitchFamily="18" charset="0"/>
              </a:rPr>
              <a:t>Крамаровські</a:t>
            </a:r>
            <a:r>
              <a:rPr lang="uk-UA" sz="2400" dirty="0">
                <a:latin typeface="Times New Roman" panose="02020603050405020304" pitchFamily="18" charset="0"/>
                <a:cs typeface="Times New Roman" panose="02020603050405020304" pitchFamily="18" charset="0"/>
              </a:rPr>
              <a:t> читання» з нагоди </a:t>
            </a:r>
            <a:r>
              <a:rPr lang="uk-UA" sz="2400" dirty="0" smtClean="0">
                <a:latin typeface="Times New Roman" panose="02020603050405020304" pitchFamily="18" charset="0"/>
                <a:cs typeface="Times New Roman" panose="02020603050405020304" pitchFamily="18" charset="0"/>
              </a:rPr>
              <a:t>117-ї </a:t>
            </a:r>
            <a:r>
              <a:rPr lang="uk-UA" sz="2400" dirty="0">
                <a:latin typeface="Times New Roman" panose="02020603050405020304" pitchFamily="18" charset="0"/>
                <a:cs typeface="Times New Roman" panose="02020603050405020304" pitchFamily="18" charset="0"/>
              </a:rPr>
              <a:t>річниці від дня народження доктора технічних наук, професора, члена-кореспондента ВАСГНІЛ, віце-президента УАСГН </a:t>
            </a:r>
            <a:r>
              <a:rPr lang="uk-UA" sz="2400" dirty="0" err="1">
                <a:latin typeface="Times New Roman" panose="02020603050405020304" pitchFamily="18" charset="0"/>
                <a:cs typeface="Times New Roman" panose="02020603050405020304" pitchFamily="18" charset="0"/>
              </a:rPr>
              <a:t>Крамарова</a:t>
            </a:r>
            <a:r>
              <a:rPr lang="uk-UA" sz="2400" dirty="0">
                <a:latin typeface="Times New Roman" panose="02020603050405020304" pitchFamily="18" charset="0"/>
                <a:cs typeface="Times New Roman" panose="02020603050405020304" pitchFamily="18" charset="0"/>
              </a:rPr>
              <a:t> В. С. (1906-1987) 23-24 </a:t>
            </a:r>
            <a:r>
              <a:rPr lang="uk-UA" sz="2400" dirty="0" err="1">
                <a:latin typeface="Times New Roman" panose="02020603050405020304" pitchFamily="18" charset="0"/>
                <a:cs typeface="Times New Roman" panose="02020603050405020304" pitchFamily="18" charset="0"/>
              </a:rPr>
              <a:t>лют</a:t>
            </a:r>
            <a:r>
              <a:rPr lang="uk-UA"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2024 </a:t>
            </a:r>
            <a:r>
              <a:rPr lang="uk-UA" sz="2400" dirty="0">
                <a:latin typeface="Times New Roman" panose="02020603050405020304" pitchFamily="18" charset="0"/>
                <a:cs typeface="Times New Roman" panose="02020603050405020304" pitchFamily="18" charset="0"/>
              </a:rPr>
              <a:t>р., м. Київ / МОН України, НУБіП України, ННЦ «ІМЕСГ» НААН. К.: Видавничий центр НУБіП України, </a:t>
            </a:r>
            <a:r>
              <a:rPr lang="uk-UA" sz="2400" dirty="0" smtClean="0">
                <a:latin typeface="Times New Roman" panose="02020603050405020304" pitchFamily="18" charset="0"/>
                <a:cs typeface="Times New Roman" panose="02020603050405020304" pitchFamily="18" charset="0"/>
              </a:rPr>
              <a:t>2024. </a:t>
            </a:r>
            <a:r>
              <a:rPr lang="uk-UA" sz="2400" dirty="0">
                <a:latin typeface="Times New Roman" panose="02020603050405020304" pitchFamily="18" charset="0"/>
                <a:cs typeface="Times New Roman" panose="02020603050405020304" pitchFamily="18" charset="0"/>
              </a:rPr>
              <a:t>27 с.</a:t>
            </a:r>
            <a:endParaRPr lang="ru-RU" sz="2400" dirty="0">
              <a:latin typeface="Times New Roman" panose="02020603050405020304" pitchFamily="18" charset="0"/>
              <a:cs typeface="Times New Roman" panose="02020603050405020304" pitchFamily="18" charset="0"/>
            </a:endParaRPr>
          </a:p>
          <a:p>
            <a:pPr algn="just"/>
            <a:r>
              <a:rPr lang="uk-UA" sz="2400" dirty="0" smtClean="0"/>
              <a:t>2. </a:t>
            </a:r>
            <a:r>
              <a:rPr lang="uk-UA" sz="2400" dirty="0" smtClean="0">
                <a:latin typeface="Times New Roman" panose="02020603050405020304" pitchFamily="18" charset="0"/>
                <a:cs typeface="Times New Roman" panose="02020603050405020304" pitchFamily="18" charset="0"/>
              </a:rPr>
              <a:t>Програма </a:t>
            </a:r>
            <a:r>
              <a:rPr lang="uk-UA" sz="2400" dirty="0">
                <a:latin typeface="Times New Roman" panose="02020603050405020304" pitchFamily="18" charset="0"/>
                <a:cs typeface="Times New Roman" panose="02020603050405020304" pitchFamily="18" charset="0"/>
              </a:rPr>
              <a:t>Міжнародної наукової конференції "Сучасні проблеми землеробської механіки", МОН України, НУБіП </a:t>
            </a:r>
            <a:r>
              <a:rPr lang="uk-UA" sz="2400" dirty="0" smtClean="0">
                <a:latin typeface="Times New Roman" panose="02020603050405020304" pitchFamily="18" charset="0"/>
                <a:cs typeface="Times New Roman" panose="02020603050405020304" pitchFamily="18" charset="0"/>
              </a:rPr>
              <a:t>України, </a:t>
            </a:r>
            <a:r>
              <a:rPr lang="uk-UA" sz="2400" dirty="0">
                <a:latin typeface="Times New Roman" panose="02020603050405020304" pitchFamily="18" charset="0"/>
                <a:cs typeface="Times New Roman" panose="02020603050405020304" pitchFamily="18" charset="0"/>
              </a:rPr>
              <a:t>Житомирський </a:t>
            </a:r>
            <a:r>
              <a:rPr lang="uk-UA" sz="2400" dirty="0" smtClean="0">
                <a:latin typeface="Times New Roman" panose="02020603050405020304" pitchFamily="18" charset="0"/>
                <a:cs typeface="Times New Roman" panose="02020603050405020304" pitchFamily="18" charset="0"/>
              </a:rPr>
              <a:t>ФАК. Київ-Житомир, 16-18 </a:t>
            </a:r>
            <a:r>
              <a:rPr lang="uk-UA" sz="2400" dirty="0">
                <a:latin typeface="Times New Roman" panose="02020603050405020304" pitchFamily="18" charset="0"/>
                <a:cs typeface="Times New Roman" panose="02020603050405020304" pitchFamily="18" charset="0"/>
              </a:rPr>
              <a:t>жовтня </a:t>
            </a:r>
            <a:r>
              <a:rPr lang="uk-UA" sz="2400" dirty="0" smtClean="0">
                <a:latin typeface="Times New Roman" panose="02020603050405020304" pitchFamily="18" charset="0"/>
                <a:cs typeface="Times New Roman" panose="02020603050405020304" pitchFamily="18" charset="0"/>
              </a:rPr>
              <a:t>2023р.</a:t>
            </a:r>
          </a:p>
          <a:p>
            <a:pPr algn="just"/>
            <a:r>
              <a:rPr lang="uk-UA" sz="2400" dirty="0" smtClean="0">
                <a:latin typeface="Times New Roman" panose="02020603050405020304" pitchFamily="18" charset="0"/>
                <a:cs typeface="Times New Roman" panose="02020603050405020304" pitchFamily="18" charset="0"/>
              </a:rPr>
              <a:t>3. Програма </a:t>
            </a:r>
            <a:r>
              <a:rPr lang="ru-RU" sz="2400" dirty="0" smtClean="0"/>
              <a:t>V</a:t>
            </a:r>
            <a:r>
              <a:rPr lang="uk-UA" sz="2400" dirty="0" smtClean="0"/>
              <a:t>ІІІ </a:t>
            </a:r>
            <a:r>
              <a:rPr lang="uk-UA" sz="2400" dirty="0"/>
              <a:t>Міжнародного науково-практичного семінару «Надійність сільськогосподарської техніки в системі інноваційних процесів» (9-11 листопада </a:t>
            </a:r>
            <a:r>
              <a:rPr lang="uk-UA" sz="2400" dirty="0" smtClean="0"/>
              <a:t>2023 </a:t>
            </a:r>
            <a:r>
              <a:rPr lang="uk-UA" sz="2400" dirty="0"/>
              <a:t>р</a:t>
            </a:r>
            <a:r>
              <a:rPr lang="uk-UA" sz="2400" dirty="0" smtClean="0"/>
              <a:t>.), </a:t>
            </a:r>
            <a:r>
              <a:rPr lang="uk-UA" sz="2400" dirty="0">
                <a:latin typeface="Times New Roman" panose="02020603050405020304" pitchFamily="18" charset="0"/>
                <a:cs typeface="Times New Roman" panose="02020603050405020304" pitchFamily="18" charset="0"/>
              </a:rPr>
              <a:t>НУБіП України</a:t>
            </a:r>
            <a:r>
              <a:rPr lang="uk-UA" sz="2400" dirty="0" smtClean="0">
                <a:latin typeface="Times New Roman" panose="02020603050405020304" pitchFamily="18" charset="0"/>
                <a:cs typeface="Times New Roman" panose="02020603050405020304" pitchFamily="18" charset="0"/>
              </a:rPr>
              <a:t>, 12 с.</a:t>
            </a:r>
            <a:r>
              <a:rPr lang="uk-UA" sz="2400" dirty="0" smtClean="0"/>
              <a:t> </a:t>
            </a:r>
            <a:r>
              <a:rPr lang="uk-UA" sz="2400" dirty="0" smtClean="0">
                <a:latin typeface="Times New Roman" panose="02020603050405020304" pitchFamily="18" charset="0"/>
                <a:cs typeface="Times New Roman" panose="02020603050405020304" pitchFamily="18" charset="0"/>
              </a:rPr>
              <a:t> </a:t>
            </a:r>
            <a:endParaRPr lang="uk-UA"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3938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4093428"/>
          </a:xfrm>
          <a:prstGeom prst="rect">
            <a:avLst/>
          </a:prstGeom>
        </p:spPr>
        <p:txBody>
          <a:bodyPr wrap="square">
            <a:spAutoFit/>
          </a:bodyPr>
          <a:lstStyle/>
          <a:p>
            <a:pPr algn="just"/>
            <a:endParaRPr lang="uk-UA" sz="2400" dirty="0" smtClean="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3. </a:t>
            </a:r>
            <a:r>
              <a:rPr lang="uk-UA" sz="2400" dirty="0">
                <a:latin typeface="Times New Roman" pitchFamily="18" charset="0"/>
                <a:cs typeface="Times New Roman" pitchFamily="18" charset="0"/>
              </a:rPr>
              <a:t>Програма Міжнародної науково-практична конференція «Підвищення надійності машин і обладнання. </a:t>
            </a:r>
            <a:r>
              <a:rPr lang="uk-UA" sz="2400" dirty="0" err="1">
                <a:latin typeface="Times New Roman" pitchFamily="18" charset="0"/>
                <a:cs typeface="Times New Roman" pitchFamily="18" charset="0"/>
              </a:rPr>
              <a:t>Increase</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of</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Machine</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and</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Equipment</a:t>
            </a:r>
            <a:r>
              <a:rPr lang="uk-UA" sz="2400" dirty="0">
                <a:latin typeface="Times New Roman" pitchFamily="18" charset="0"/>
                <a:cs typeface="Times New Roman" pitchFamily="18" charset="0"/>
              </a:rPr>
              <a:t> </a:t>
            </a:r>
            <a:r>
              <a:rPr lang="uk-UA" sz="2400" dirty="0" err="1">
                <a:latin typeface="Times New Roman" pitchFamily="18" charset="0"/>
                <a:cs typeface="Times New Roman" pitchFamily="18" charset="0"/>
              </a:rPr>
              <a:t>Reliability</a:t>
            </a:r>
            <a:r>
              <a:rPr lang="uk-UA" sz="2400" dirty="0">
                <a:latin typeface="Times New Roman" pitchFamily="18" charset="0"/>
                <a:cs typeface="Times New Roman" pitchFamily="18" charset="0"/>
              </a:rPr>
              <a:t>», </a:t>
            </a:r>
            <a:r>
              <a:rPr lang="uk-UA" sz="2400" dirty="0" smtClean="0">
                <a:latin typeface="Times New Roman" pitchFamily="18" charset="0"/>
                <a:cs typeface="Times New Roman" pitchFamily="18" charset="0"/>
              </a:rPr>
              <a:t>19-21 </a:t>
            </a:r>
            <a:r>
              <a:rPr lang="uk-UA" sz="2400" dirty="0">
                <a:latin typeface="Times New Roman" pitchFamily="18" charset="0"/>
                <a:cs typeface="Times New Roman" pitchFamily="18" charset="0"/>
              </a:rPr>
              <a:t>квітня </a:t>
            </a:r>
            <a:r>
              <a:rPr lang="uk-UA" sz="2400" dirty="0" smtClean="0">
                <a:latin typeface="Times New Roman" pitchFamily="18" charset="0"/>
                <a:cs typeface="Times New Roman" pitchFamily="18" charset="0"/>
              </a:rPr>
              <a:t>2023 </a:t>
            </a:r>
            <a:r>
              <a:rPr lang="uk-UA" sz="2400" dirty="0">
                <a:latin typeface="Times New Roman" pitchFamily="18" charset="0"/>
                <a:cs typeface="Times New Roman" pitchFamily="18" charset="0"/>
              </a:rPr>
              <a:t>р. м. Кропивницький:  ЦНТУ</a:t>
            </a:r>
            <a:r>
              <a:rPr lang="uk-UA" sz="2400" dirty="0" smtClean="0">
                <a:latin typeface="Times New Roman" pitchFamily="18" charset="0"/>
                <a:cs typeface="Times New Roman" pitchFamily="18" charset="0"/>
              </a:rPr>
              <a:t>, МОН України. Кропивницький. 2023 </a:t>
            </a:r>
            <a:r>
              <a:rPr lang="uk-UA" sz="2400" dirty="0">
                <a:latin typeface="Times New Roman" pitchFamily="18" charset="0"/>
                <a:cs typeface="Times New Roman" pitchFamily="18" charset="0"/>
              </a:rPr>
              <a:t>р. </a:t>
            </a:r>
            <a:r>
              <a:rPr lang="uk-UA" sz="2400" dirty="0" smtClean="0">
                <a:latin typeface="Times New Roman" pitchFamily="18" charset="0"/>
                <a:cs typeface="Times New Roman" pitchFamily="18" charset="0"/>
              </a:rPr>
              <a:t>14 с.</a:t>
            </a:r>
            <a:endParaRPr lang="uk-UA" sz="2400" dirty="0">
              <a:latin typeface="Times New Roman" pitchFamily="18" charset="0"/>
              <a:cs typeface="Times New Roman" pitchFamily="18" charset="0"/>
            </a:endParaRPr>
          </a:p>
          <a:p>
            <a:pPr algn="just"/>
            <a:r>
              <a:rPr lang="uk-UA" sz="2400" dirty="0" smtClean="0">
                <a:latin typeface="Times New Roman" pitchFamily="18" charset="0"/>
                <a:cs typeface="Times New Roman" pitchFamily="18" charset="0"/>
              </a:rPr>
              <a:t>4.  Програма 77-ї Всеукраїнської науково-практичної студентської конференції «Наукові здобутки студентів у дослідженнях технічних та біоенергетичних систем природокористування: конструювання та дизайн». 18-19 квітня 2024 р. Київ, 2024. 23 с.</a:t>
            </a:r>
          </a:p>
          <a:p>
            <a:pPr lvl="0" algn="just"/>
            <a:endParaRPr lang="uk-UA" sz="2400" dirty="0">
              <a:latin typeface="Times New Roman" pitchFamily="18" charset="0"/>
              <a:cs typeface="Times New Roman" pitchFamily="18" charset="0"/>
            </a:endParaRPr>
          </a:p>
          <a:p>
            <a:pPr lvl="0" algn="just"/>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val="297200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168849"/>
            <a:ext cx="9144000" cy="5401479"/>
          </a:xfrm>
          <a:prstGeom prst="rect">
            <a:avLst/>
          </a:prstGeom>
          <a:noFill/>
          <a:ln w="9525">
            <a:noFill/>
            <a:miter lim="800000"/>
            <a:headEnd/>
            <a:tailEnd/>
          </a:ln>
          <a:effectLst/>
        </p:spPr>
        <p:txBody>
          <a:bodyPr anchor="ctr">
            <a:spAutoFit/>
          </a:bodyPr>
          <a:lstStyle/>
          <a:p>
            <a:pPr indent="449263" algn="ctr">
              <a:defRPr/>
            </a:pPr>
            <a:endParaRPr lang="uk-UA" sz="1600" b="1" dirty="0" smtClean="0">
              <a:latin typeface="Times New Roman" pitchFamily="18" charset="0"/>
              <a:cs typeface="Times New Roman" pitchFamily="18" charset="0"/>
            </a:endParaRPr>
          </a:p>
          <a:p>
            <a:pPr indent="449263" algn="ctr">
              <a:defRPr/>
            </a:pPr>
            <a:endParaRPr lang="uk-UA" sz="1600" b="1" dirty="0">
              <a:latin typeface="Times New Roman" pitchFamily="18" charset="0"/>
              <a:cs typeface="Times New Roman" pitchFamily="18" charset="0"/>
            </a:endParaRPr>
          </a:p>
          <a:p>
            <a:pPr indent="449263" algn="ctr">
              <a:defRPr/>
            </a:pPr>
            <a:endParaRPr lang="uk-UA" sz="1600" b="1" dirty="0" smtClean="0">
              <a:latin typeface="Times New Roman" pitchFamily="18" charset="0"/>
              <a:cs typeface="Times New Roman" pitchFamily="18" charset="0"/>
            </a:endParaRPr>
          </a:p>
          <a:p>
            <a:pPr indent="449263" algn="ctr">
              <a:defRPr/>
            </a:pPr>
            <a:r>
              <a:rPr lang="uk-UA" sz="1600" b="1" dirty="0" smtClean="0">
                <a:solidFill>
                  <a:srgbClr val="0070C0"/>
                </a:solidFill>
                <a:latin typeface="Times New Roman" pitchFamily="18" charset="0"/>
                <a:cs typeface="Times New Roman" pitchFamily="18" charset="0"/>
              </a:rPr>
              <a:t>НАЦІОНАЛЬНИЙ </a:t>
            </a:r>
            <a:r>
              <a:rPr lang="uk-UA" sz="1600" b="1" dirty="0">
                <a:solidFill>
                  <a:srgbClr val="0070C0"/>
                </a:solidFill>
                <a:latin typeface="Times New Roman" pitchFamily="18" charset="0"/>
                <a:cs typeface="Times New Roman" pitchFamily="18" charset="0"/>
              </a:rPr>
              <a:t>УНІВЕРСИТЕТ БІОРЕСУРСІВ І ПРИРОДОКОРИСТУВАННЯ УКРАЇНИ </a:t>
            </a:r>
          </a:p>
          <a:p>
            <a:pPr indent="449263" algn="ctr">
              <a:defRPr/>
            </a:pPr>
            <a:endParaRPr lang="uk-UA" dirty="0">
              <a:solidFill>
                <a:srgbClr val="0070C0"/>
              </a:solidFill>
              <a:latin typeface="Times New Roman" pitchFamily="18" charset="0"/>
              <a:cs typeface="Times New Roman" pitchFamily="18" charset="0"/>
            </a:endParaRPr>
          </a:p>
          <a:p>
            <a:pPr indent="449263" algn="ctr">
              <a:defRPr/>
            </a:pPr>
            <a:endParaRPr lang="uk-UA" sz="900" dirty="0">
              <a:solidFill>
                <a:srgbClr val="0070C0"/>
              </a:solidFill>
              <a:latin typeface="Times New Roman" pitchFamily="18" charset="0"/>
              <a:cs typeface="Times New Roman" pitchFamily="18" charset="0"/>
            </a:endParaRPr>
          </a:p>
          <a:p>
            <a:pPr indent="449263" algn="ctr">
              <a:defRPr/>
            </a:pPr>
            <a:endParaRPr lang="ru-RU" sz="900" dirty="0">
              <a:solidFill>
                <a:srgbClr val="0070C0"/>
              </a:solidFill>
              <a:latin typeface="Times New Roman" pitchFamily="18" charset="0"/>
              <a:cs typeface="Times New Roman" pitchFamily="18" charset="0"/>
            </a:endParaRPr>
          </a:p>
          <a:p>
            <a:pPr indent="449263" algn="r" eaLnBrk="0" hangingPunct="0">
              <a:defRPr/>
            </a:pPr>
            <a:endParaRPr lang="uk-UA" dirty="0">
              <a:solidFill>
                <a:srgbClr val="0070C0"/>
              </a:solidFill>
              <a:latin typeface="Times New Roman" pitchFamily="18" charset="0"/>
              <a:cs typeface="Times New Roman" pitchFamily="18" charset="0"/>
            </a:endParaRPr>
          </a:p>
          <a:p>
            <a:pPr indent="449263" algn="ctr" eaLnBrk="0" hangingPunct="0">
              <a:defRPr/>
            </a:pPr>
            <a:endParaRPr lang="uk-UA" sz="1400" dirty="0">
              <a:solidFill>
                <a:srgbClr val="0070C0"/>
              </a:solidFill>
              <a:latin typeface="Times New Roman" pitchFamily="18" charset="0"/>
              <a:cs typeface="Times New Roman" pitchFamily="18" charset="0"/>
            </a:endParaRPr>
          </a:p>
          <a:p>
            <a:pPr algn="ctr">
              <a:defRPr/>
            </a:pPr>
            <a:r>
              <a:rPr lang="uk-UA" sz="2800" b="1" dirty="0" smtClean="0">
                <a:solidFill>
                  <a:srgbClr val="0070C0"/>
                </a:solidFill>
                <a:latin typeface="Times New Roman" pitchFamily="18" charset="0"/>
                <a:cs typeface="Times New Roman" pitchFamily="18" charset="0"/>
              </a:rPr>
              <a:t>НАУКОВА </a:t>
            </a:r>
            <a:r>
              <a:rPr lang="uk-UA" sz="2800" b="1" dirty="0">
                <a:solidFill>
                  <a:srgbClr val="0070C0"/>
                </a:solidFill>
                <a:latin typeface="Times New Roman" pitchFamily="18" charset="0"/>
                <a:cs typeface="Times New Roman" pitchFamily="18" charset="0"/>
              </a:rPr>
              <a:t>РОБОТА</a:t>
            </a:r>
            <a:endParaRPr lang="uk-UA" sz="2800" dirty="0">
              <a:solidFill>
                <a:srgbClr val="0070C0"/>
              </a:solidFill>
              <a:latin typeface="Times New Roman" pitchFamily="18" charset="0"/>
              <a:cs typeface="Times New Roman" pitchFamily="18" charset="0"/>
            </a:endParaRPr>
          </a:p>
          <a:p>
            <a:pPr algn="ctr">
              <a:defRPr/>
            </a:pPr>
            <a:r>
              <a:rPr lang="uk-UA" sz="2800" dirty="0">
                <a:solidFill>
                  <a:srgbClr val="0070C0"/>
                </a:solidFill>
                <a:latin typeface="Times New Roman" pitchFamily="18" charset="0"/>
                <a:cs typeface="Times New Roman" pitchFamily="18" charset="0"/>
              </a:rPr>
              <a:t>На тему:</a:t>
            </a:r>
          </a:p>
          <a:p>
            <a:pPr algn="ctr">
              <a:defRPr/>
            </a:pPr>
            <a:endParaRPr lang="uk-UA" sz="2800" b="1" dirty="0">
              <a:solidFill>
                <a:srgbClr val="0070C0"/>
              </a:solidFill>
              <a:latin typeface="Times New Roman" pitchFamily="18" charset="0"/>
              <a:cs typeface="Times New Roman" pitchFamily="18" charset="0"/>
            </a:endParaRPr>
          </a:p>
          <a:p>
            <a:pPr algn="ctr">
              <a:defRPr/>
            </a:pPr>
            <a:r>
              <a:rPr lang="uk-UA" sz="2400" b="1" dirty="0" smtClean="0">
                <a:solidFill>
                  <a:srgbClr val="0070C0"/>
                </a:solidFill>
                <a:latin typeface="Times New Roman" pitchFamily="18" charset="0"/>
                <a:cs typeface="Times New Roman" pitchFamily="18" charset="0"/>
              </a:rPr>
              <a:t>«</a:t>
            </a:r>
            <a:r>
              <a:rPr lang="uk" sz="2400" b="1" dirty="0" smtClean="0">
                <a:solidFill>
                  <a:srgbClr val="0070C0"/>
                </a:solidFill>
                <a:latin typeface="Arial"/>
                <a:ea typeface="Arial"/>
                <a:cs typeface="Arial"/>
                <a:sym typeface="Arial"/>
              </a:rPr>
              <a:t>ДОСЛІДЖЕННЯ </a:t>
            </a:r>
            <a:r>
              <a:rPr lang="uk" sz="2400" b="1" dirty="0">
                <a:solidFill>
                  <a:srgbClr val="0070C0"/>
                </a:solidFill>
                <a:latin typeface="Arial"/>
                <a:ea typeface="Arial"/>
                <a:cs typeface="Arial"/>
                <a:sym typeface="Arial"/>
              </a:rPr>
              <a:t>ТЕХНІЧНОГО СТАНУ ТА УДОСКОНАЛЕННЯ ТЕХНОЛОГІЇ ВІДНОВЛЕННЯ  ДЕТАЛЕЙ ТУРБОКОМПРЕСОРА</a:t>
            </a:r>
            <a:r>
              <a:rPr lang="uk" sz="2400" b="1" dirty="0" smtClean="0">
                <a:solidFill>
                  <a:srgbClr val="0070C0"/>
                </a:solidFill>
                <a:latin typeface="Arial"/>
                <a:ea typeface="Arial"/>
                <a:cs typeface="Arial"/>
                <a:sym typeface="Arial"/>
              </a:rPr>
              <a:t>»</a:t>
            </a:r>
            <a:endParaRPr lang="uk-UA" sz="2400" b="1" dirty="0" smtClean="0">
              <a:solidFill>
                <a:srgbClr val="0070C0"/>
              </a:solidFill>
              <a:latin typeface="Times New Roman" pitchFamily="18" charset="0"/>
              <a:cs typeface="Times New Roman" pitchFamily="18" charset="0"/>
            </a:endParaRPr>
          </a:p>
          <a:p>
            <a:pPr indent="449263" algn="ctr" eaLnBrk="0" hangingPunct="0">
              <a:defRPr/>
            </a:pPr>
            <a:endParaRPr lang="ru-RU" sz="900" dirty="0">
              <a:solidFill>
                <a:srgbClr val="0070C0"/>
              </a:solidFill>
              <a:latin typeface="Times New Roman" pitchFamily="18" charset="0"/>
              <a:cs typeface="Times New Roman" pitchFamily="18" charset="0"/>
            </a:endParaRPr>
          </a:p>
          <a:p>
            <a:pPr indent="449263" algn="ctr" eaLnBrk="0" hangingPunct="0">
              <a:defRPr/>
            </a:pPr>
            <a:endParaRPr lang="ru-RU" dirty="0">
              <a:solidFill>
                <a:srgbClr val="0070C0"/>
              </a:solidFill>
              <a:latin typeface="Times New Roman" pitchFamily="18" charset="0"/>
              <a:cs typeface="Times New Roman" pitchFamily="18" charset="0"/>
            </a:endParaRPr>
          </a:p>
          <a:p>
            <a:pPr indent="449263" eaLnBrk="0" hangingPunct="0">
              <a:defRPr/>
            </a:pPr>
            <a:endParaRPr lang="uk-UA" sz="1400" dirty="0">
              <a:solidFill>
                <a:srgbClr val="0070C0"/>
              </a:solidFill>
              <a:latin typeface="Times New Roman" pitchFamily="18" charset="0"/>
              <a:cs typeface="Times New Roman" pitchFamily="18" charset="0"/>
            </a:endParaRPr>
          </a:p>
        </p:txBody>
      </p:sp>
      <p:sp>
        <p:nvSpPr>
          <p:cNvPr id="7171" name="Прямоугольник 2"/>
          <p:cNvSpPr>
            <a:spLocks noChangeArrowheads="1"/>
          </p:cNvSpPr>
          <p:nvPr/>
        </p:nvSpPr>
        <p:spPr bwMode="auto">
          <a:xfrm>
            <a:off x="0" y="515778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9263" algn="just" eaLnBrk="0" hangingPunct="0"/>
            <a:r>
              <a:rPr lang="uk-UA" sz="2400" dirty="0" smtClean="0">
                <a:solidFill>
                  <a:srgbClr val="0070C0"/>
                </a:solidFill>
                <a:latin typeface="Times New Roman" pitchFamily="18" charset="0"/>
                <a:cs typeface="Times New Roman" pitchFamily="18" charset="0"/>
              </a:rPr>
              <a:t>Виконав, студент 3-го курсу </a:t>
            </a:r>
            <a:r>
              <a:rPr lang="uk-UA" sz="2400" dirty="0">
                <a:solidFill>
                  <a:srgbClr val="0070C0"/>
                </a:solidFill>
                <a:latin typeface="Times New Roman" pitchFamily="18" charset="0"/>
                <a:cs typeface="Times New Roman" pitchFamily="18" charset="0"/>
              </a:rPr>
              <a:t>	</a:t>
            </a:r>
            <a:r>
              <a:rPr lang="uk-UA" sz="2400" dirty="0" smtClean="0">
                <a:solidFill>
                  <a:srgbClr val="0070C0"/>
                </a:solidFill>
                <a:latin typeface="Times New Roman" pitchFamily="18" charset="0"/>
                <a:cs typeface="Times New Roman" pitchFamily="18" charset="0"/>
              </a:rPr>
              <a:t>                      </a:t>
            </a:r>
            <a:r>
              <a:rPr lang="uk-UA" sz="2400" dirty="0" err="1" smtClean="0">
                <a:solidFill>
                  <a:srgbClr val="0070C0"/>
                </a:solidFill>
                <a:latin typeface="Times New Roman" pitchFamily="18" charset="0"/>
                <a:cs typeface="Times New Roman" pitchFamily="18" charset="0"/>
              </a:rPr>
              <a:t>Сьомако</a:t>
            </a:r>
            <a:r>
              <a:rPr lang="uk-UA" sz="2400" dirty="0" smtClean="0">
                <a:solidFill>
                  <a:srgbClr val="0070C0"/>
                </a:solidFill>
                <a:latin typeface="Times New Roman" pitchFamily="18" charset="0"/>
                <a:cs typeface="Times New Roman" pitchFamily="18" charset="0"/>
              </a:rPr>
              <a:t> В.М.</a:t>
            </a:r>
          </a:p>
          <a:p>
            <a:pPr indent="449263" algn="just" eaLnBrk="0" hangingPunct="0"/>
            <a:r>
              <a:rPr lang="uk-UA" sz="2400" dirty="0">
                <a:solidFill>
                  <a:srgbClr val="0070C0"/>
                </a:solidFill>
                <a:latin typeface="Times New Roman" pitchFamily="18" charset="0"/>
                <a:cs typeface="Times New Roman" pitchFamily="18" charset="0"/>
              </a:rPr>
              <a:t>с</a:t>
            </a:r>
            <a:r>
              <a:rPr lang="uk-UA" sz="2400" dirty="0" smtClean="0">
                <a:solidFill>
                  <a:srgbClr val="0070C0"/>
                </a:solidFill>
                <a:latin typeface="Times New Roman" pitchFamily="18" charset="0"/>
                <a:cs typeface="Times New Roman" pitchFamily="18" charset="0"/>
              </a:rPr>
              <a:t>тудент магістратури			           </a:t>
            </a:r>
            <a:r>
              <a:rPr lang="uk-UA" sz="2400" dirty="0" err="1" smtClean="0">
                <a:solidFill>
                  <a:srgbClr val="0070C0"/>
                </a:solidFill>
                <a:latin typeface="Times New Roman" pitchFamily="18" charset="0"/>
                <a:cs typeface="Times New Roman" pitchFamily="18" charset="0"/>
              </a:rPr>
              <a:t>Безкоровайний</a:t>
            </a:r>
            <a:r>
              <a:rPr lang="uk-UA" sz="2400" dirty="0" smtClean="0">
                <a:solidFill>
                  <a:srgbClr val="0070C0"/>
                </a:solidFill>
                <a:latin typeface="Times New Roman" pitchFamily="18" charset="0"/>
                <a:cs typeface="Times New Roman" pitchFamily="18" charset="0"/>
              </a:rPr>
              <a:t> О.В.</a:t>
            </a:r>
            <a:endParaRPr lang="uk-UA" sz="2400" dirty="0">
              <a:solidFill>
                <a:srgbClr val="0070C0"/>
              </a:solidFill>
              <a:latin typeface="Times New Roman" pitchFamily="18" charset="0"/>
              <a:cs typeface="Times New Roman" pitchFamily="18" charset="0"/>
            </a:endParaRPr>
          </a:p>
          <a:p>
            <a:pPr indent="449263" algn="just" eaLnBrk="0" hangingPunct="0"/>
            <a:endParaRPr lang="uk-UA" sz="2400" dirty="0" smtClean="0">
              <a:solidFill>
                <a:srgbClr val="0070C0"/>
              </a:solidFill>
              <a:latin typeface="Times New Roman" pitchFamily="18" charset="0"/>
              <a:cs typeface="Times New Roman" pitchFamily="18" charset="0"/>
            </a:endParaRPr>
          </a:p>
          <a:p>
            <a:pPr indent="449263" algn="just" eaLnBrk="0" hangingPunct="0"/>
            <a:r>
              <a:rPr lang="uk-UA" sz="2400" dirty="0" smtClean="0">
                <a:solidFill>
                  <a:srgbClr val="0070C0"/>
                </a:solidFill>
                <a:latin typeface="Times New Roman" pitchFamily="18" charset="0"/>
                <a:cs typeface="Times New Roman" pitchFamily="18" charset="0"/>
              </a:rPr>
              <a:t>Керівник</a:t>
            </a:r>
            <a:r>
              <a:rPr lang="uk-UA" sz="2400" dirty="0">
                <a:solidFill>
                  <a:srgbClr val="0070C0"/>
                </a:solidFill>
                <a:latin typeface="Times New Roman" pitchFamily="18" charset="0"/>
                <a:cs typeface="Times New Roman" pitchFamily="18" charset="0"/>
              </a:rPr>
              <a:t>, </a:t>
            </a:r>
            <a:r>
              <a:rPr lang="uk-UA" sz="2400" dirty="0" smtClean="0">
                <a:solidFill>
                  <a:srgbClr val="0070C0"/>
                </a:solidFill>
                <a:latin typeface="Times New Roman" pitchFamily="18" charset="0"/>
                <a:cs typeface="Times New Roman" pitchFamily="18" charset="0"/>
              </a:rPr>
              <a:t>доц., </a:t>
            </a:r>
            <a:r>
              <a:rPr lang="uk-UA" sz="2400" dirty="0" err="1" smtClean="0">
                <a:solidFill>
                  <a:srgbClr val="0070C0"/>
                </a:solidFill>
                <a:latin typeface="Times New Roman" pitchFamily="18" charset="0"/>
                <a:cs typeface="Times New Roman" pitchFamily="18" charset="0"/>
              </a:rPr>
              <a:t>к.т.н</a:t>
            </a:r>
            <a:r>
              <a:rPr lang="uk-UA" sz="2400" dirty="0">
                <a:solidFill>
                  <a:srgbClr val="0070C0"/>
                </a:solidFill>
                <a:latin typeface="Times New Roman" pitchFamily="18" charset="0"/>
                <a:cs typeface="Times New Roman" pitchFamily="18" charset="0"/>
              </a:rPr>
              <a:t>. 		</a:t>
            </a:r>
            <a:r>
              <a:rPr lang="uk-UA" sz="2400" dirty="0" smtClean="0">
                <a:solidFill>
                  <a:srgbClr val="0070C0"/>
                </a:solidFill>
                <a:latin typeface="Times New Roman" pitchFamily="18" charset="0"/>
                <a:cs typeface="Times New Roman" pitchFamily="18" charset="0"/>
              </a:rPr>
              <a:t>                        </a:t>
            </a:r>
            <a:r>
              <a:rPr lang="uk-UA" sz="2400" dirty="0" err="1" smtClean="0">
                <a:solidFill>
                  <a:srgbClr val="0070C0"/>
                </a:solidFill>
                <a:latin typeface="Times New Roman" pitchFamily="18" charset="0"/>
                <a:cs typeface="Times New Roman" pitchFamily="18" charset="0"/>
              </a:rPr>
              <a:t>Новицький</a:t>
            </a:r>
            <a:r>
              <a:rPr lang="uk-UA" sz="2400" dirty="0" smtClean="0">
                <a:solidFill>
                  <a:srgbClr val="0070C0"/>
                </a:solidFill>
                <a:latin typeface="Times New Roman" pitchFamily="18" charset="0"/>
                <a:cs typeface="Times New Roman" pitchFamily="18" charset="0"/>
              </a:rPr>
              <a:t> А.В.</a:t>
            </a:r>
            <a:endParaRPr lang="uk-UA"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3150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566250" y="593367"/>
            <a:ext cx="80115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Турбокомпресор - це?</a:t>
            </a:r>
            <a:endParaRPr/>
          </a:p>
        </p:txBody>
      </p:sp>
      <p:pic>
        <p:nvPicPr>
          <p:cNvPr id="164" name="Google Shape;164;p21"/>
          <p:cNvPicPr preferRelativeResize="0">
            <a:picLocks noGrp="1"/>
          </p:cNvPicPr>
          <p:nvPr>
            <p:ph type="pic" idx="2"/>
          </p:nvPr>
        </p:nvPicPr>
        <p:blipFill rotWithShape="1">
          <a:blip r:embed="rId3">
            <a:alphaModFix/>
          </a:blip>
          <a:srcRect/>
          <a:stretch/>
        </p:blipFill>
        <p:spPr>
          <a:xfrm>
            <a:off x="720000" y="2279233"/>
            <a:ext cx="2238300" cy="2984400"/>
          </a:xfrm>
          <a:prstGeom prst="ellipse">
            <a:avLst/>
          </a:prstGeom>
        </p:spPr>
      </p:pic>
      <p:sp>
        <p:nvSpPr>
          <p:cNvPr id="165" name="Google Shape;165;p21"/>
          <p:cNvSpPr txBox="1">
            <a:spLocks noGrp="1"/>
          </p:cNvSpPr>
          <p:nvPr>
            <p:ph type="body" idx="4"/>
          </p:nvPr>
        </p:nvSpPr>
        <p:spPr>
          <a:xfrm>
            <a:off x="3201650" y="3059233"/>
            <a:ext cx="3857400" cy="2204400"/>
          </a:xfrm>
          <a:prstGeom prst="rect">
            <a:avLst/>
          </a:prstGeom>
        </p:spPr>
        <p:txBody>
          <a:bodyPr spcFirstLastPara="1" wrap="square" lIns="360000" tIns="91425" rIns="91425" bIns="91425" anchor="t" anchorCtr="0">
            <a:noAutofit/>
          </a:bodyPr>
          <a:lstStyle/>
          <a:p>
            <a:pPr marL="0" lvl="0" indent="269999" algn="just" rtl="0">
              <a:spcBef>
                <a:spcPts val="0"/>
              </a:spcBef>
              <a:spcAft>
                <a:spcPts val="1200"/>
              </a:spcAft>
              <a:buNone/>
            </a:pPr>
            <a:r>
              <a:rPr lang="uk" sz="1400">
                <a:solidFill>
                  <a:srgbClr val="000000"/>
                </a:solidFill>
                <a:latin typeface="Times New Roman"/>
                <a:ea typeface="Times New Roman"/>
                <a:cs typeface="Times New Roman"/>
                <a:sym typeface="Times New Roman"/>
              </a:rPr>
              <a:t>Турбокомпресор являє собою пристрій, що приводиться в рух за рахунок використовуваної кінетичної і теплової енергії вихлопних автомобільних газів. </a:t>
            </a:r>
            <a:endParaRPr/>
          </a:p>
        </p:txBody>
      </p:sp>
      <p:sp>
        <p:nvSpPr>
          <p:cNvPr id="166" name="Google Shape;166;p21"/>
          <p:cNvSpPr/>
          <p:nvPr/>
        </p:nvSpPr>
        <p:spPr>
          <a:xfrm>
            <a:off x="642950" y="1444267"/>
            <a:ext cx="8501100" cy="46800"/>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67" name="Google Shape;167;p21"/>
          <p:cNvSpPr/>
          <p:nvPr/>
        </p:nvSpPr>
        <p:spPr>
          <a:xfrm>
            <a:off x="738450" y="2450600"/>
            <a:ext cx="2201400" cy="2907200"/>
          </a:xfrm>
          <a:prstGeom prst="teardrop">
            <a:avLst>
              <a:gd name="adj" fmla="val 100000"/>
            </a:avLst>
          </a:prstGeom>
          <a:no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extLst>
      <p:ext uri="{BB962C8B-B14F-4D97-AF65-F5344CB8AC3E}">
        <p14:creationId xmlns:p14="http://schemas.microsoft.com/office/powerpoint/2010/main" val="285143913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9;p23">
            <a:extLst>
              <a:ext uri="{FF2B5EF4-FFF2-40B4-BE49-F238E27FC236}">
                <a16:creationId xmlns:a16="http://schemas.microsoft.com/office/drawing/2014/main" xmlns="" id="{AEBEB228-4C57-4759-88B6-9AD289AC7E2E}"/>
              </a:ext>
            </a:extLst>
          </p:cNvPr>
          <p:cNvSpPr txBox="1">
            <a:spLocks/>
          </p:cNvSpPr>
          <p:nvPr/>
        </p:nvSpPr>
        <p:spPr>
          <a:xfrm>
            <a:off x="-791524" y="419400"/>
            <a:ext cx="6653700" cy="56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4800"/>
              <a:buFont typeface="Roboto"/>
              <a:buNone/>
              <a:defRPr sz="4800" b="0" i="0" u="none" strike="noStrike" cap="none">
                <a:solidFill>
                  <a:schemeClr val="lt1"/>
                </a:solidFill>
                <a:latin typeface="Roboto"/>
                <a:ea typeface="Roboto"/>
                <a:cs typeface="Roboto"/>
                <a:sym typeface="Roboto"/>
              </a:defRPr>
            </a:lvl9pPr>
          </a:lstStyle>
          <a:p>
            <a:pPr algn="ctr"/>
            <a:r>
              <a:rPr lang="en-US" sz="3000" dirty="0"/>
              <a:t>   </a:t>
            </a:r>
            <a:r>
              <a:rPr lang="uk-UA" sz="3000" dirty="0"/>
              <a:t>Схеми </a:t>
            </a:r>
            <a:r>
              <a:rPr lang="ru-RU" sz="3000" dirty="0"/>
              <a:t>турбокомпресора</a:t>
            </a:r>
            <a:endParaRPr lang="ru-RU" dirty="0">
              <a:solidFill>
                <a:srgbClr val="08170F"/>
              </a:solidFill>
              <a:latin typeface="Krona One"/>
              <a:ea typeface="Krona One"/>
              <a:cs typeface="Krona One"/>
              <a:sym typeface="Krona One"/>
            </a:endParaRPr>
          </a:p>
        </p:txBody>
      </p:sp>
      <p:sp>
        <p:nvSpPr>
          <p:cNvPr id="4" name="Google Shape;166;p21">
            <a:extLst>
              <a:ext uri="{FF2B5EF4-FFF2-40B4-BE49-F238E27FC236}">
                <a16:creationId xmlns:a16="http://schemas.microsoft.com/office/drawing/2014/main" xmlns="" id="{93388B23-A47E-4A6D-B3EF-AFC9ACF0BA4A}"/>
              </a:ext>
            </a:extLst>
          </p:cNvPr>
          <p:cNvSpPr/>
          <p:nvPr/>
        </p:nvSpPr>
        <p:spPr>
          <a:xfrm>
            <a:off x="417762" y="1327201"/>
            <a:ext cx="7711827" cy="60959"/>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5" name="Рисунок 4">
            <a:extLst>
              <a:ext uri="{FF2B5EF4-FFF2-40B4-BE49-F238E27FC236}">
                <a16:creationId xmlns:a16="http://schemas.microsoft.com/office/drawing/2014/main" xmlns="" id="{60717B1E-3CA8-41E1-BE8F-69465CCAB0DA}"/>
              </a:ext>
            </a:extLst>
          </p:cNvPr>
          <p:cNvPicPr/>
          <p:nvPr/>
        </p:nvPicPr>
        <p:blipFill>
          <a:blip r:embed="rId2" cstate="print"/>
          <a:srcRect/>
          <a:stretch>
            <a:fillRect/>
          </a:stretch>
        </p:blipFill>
        <p:spPr bwMode="auto">
          <a:xfrm>
            <a:off x="490250" y="1568625"/>
            <a:ext cx="3446556" cy="3275137"/>
          </a:xfrm>
          <a:prstGeom prst="rect">
            <a:avLst/>
          </a:prstGeom>
          <a:noFill/>
          <a:ln w="9525">
            <a:noFill/>
            <a:miter lim="800000"/>
            <a:headEnd/>
            <a:tailEnd/>
          </a:ln>
        </p:spPr>
      </p:pic>
      <p:pic>
        <p:nvPicPr>
          <p:cNvPr id="6" name="Рисунок 5">
            <a:extLst>
              <a:ext uri="{FF2B5EF4-FFF2-40B4-BE49-F238E27FC236}">
                <a16:creationId xmlns:a16="http://schemas.microsoft.com/office/drawing/2014/main" xmlns="" id="{F6C39DB8-6B75-4F49-A6C7-6FBE9EE082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2012" y="2296962"/>
            <a:ext cx="2780450" cy="3233839"/>
          </a:xfrm>
          <a:prstGeom prst="rect">
            <a:avLst/>
          </a:prstGeom>
          <a:noFill/>
          <a:ln>
            <a:noFill/>
          </a:ln>
        </p:spPr>
      </p:pic>
      <p:sp>
        <p:nvSpPr>
          <p:cNvPr id="7" name="TextBox 6">
            <a:extLst>
              <a:ext uri="{FF2B5EF4-FFF2-40B4-BE49-F238E27FC236}">
                <a16:creationId xmlns:a16="http://schemas.microsoft.com/office/drawing/2014/main" xmlns="" id="{E75C78FF-8108-4561-A3D5-8D995D73B3EC}"/>
              </a:ext>
            </a:extLst>
          </p:cNvPr>
          <p:cNvSpPr txBox="1"/>
          <p:nvPr/>
        </p:nvSpPr>
        <p:spPr>
          <a:xfrm>
            <a:off x="490250" y="5146699"/>
            <a:ext cx="3446556" cy="1754326"/>
          </a:xfrm>
          <a:prstGeom prst="rect">
            <a:avLst/>
          </a:prstGeom>
          <a:noFill/>
        </p:spPr>
        <p:txBody>
          <a:bodyPr wrap="square" rtlCol="0">
            <a:spAutoFit/>
          </a:bodyPr>
          <a:lstStyle/>
          <a:p>
            <a:r>
              <a:rPr lang="uk-UA" dirty="0">
                <a:solidFill>
                  <a:schemeClr val="bg1"/>
                </a:solidFill>
              </a:rPr>
              <a:t>Рисунок 1.1– Будова турбокомпресора</a:t>
            </a:r>
          </a:p>
          <a:p>
            <a:r>
              <a:rPr lang="uk-UA" dirty="0">
                <a:solidFill>
                  <a:schemeClr val="bg1"/>
                </a:solidFill>
              </a:rPr>
              <a:t>	1 – корпус</a:t>
            </a:r>
          </a:p>
          <a:p>
            <a:r>
              <a:rPr lang="uk-UA" dirty="0">
                <a:solidFill>
                  <a:schemeClr val="bg1"/>
                </a:solidFill>
              </a:rPr>
              <a:t>	2 – вузол підшипників</a:t>
            </a:r>
          </a:p>
          <a:p>
            <a:r>
              <a:rPr lang="uk-UA" dirty="0">
                <a:solidFill>
                  <a:schemeClr val="bg1"/>
                </a:solidFill>
              </a:rPr>
              <a:t>	3 – корпус турбіни </a:t>
            </a:r>
            <a:endParaRPr lang="x-none" dirty="0">
              <a:solidFill>
                <a:schemeClr val="bg1"/>
              </a:solidFill>
            </a:endParaRPr>
          </a:p>
        </p:txBody>
      </p:sp>
      <p:sp>
        <p:nvSpPr>
          <p:cNvPr id="8" name="TextBox 7">
            <a:extLst>
              <a:ext uri="{FF2B5EF4-FFF2-40B4-BE49-F238E27FC236}">
                <a16:creationId xmlns:a16="http://schemas.microsoft.com/office/drawing/2014/main" xmlns="" id="{C11D5893-B3A3-46F8-B0FA-CCFCBE05FEEC}"/>
              </a:ext>
            </a:extLst>
          </p:cNvPr>
          <p:cNvSpPr txBox="1"/>
          <p:nvPr/>
        </p:nvSpPr>
        <p:spPr>
          <a:xfrm>
            <a:off x="4273675" y="5577585"/>
            <a:ext cx="4816305" cy="646331"/>
          </a:xfrm>
          <a:prstGeom prst="rect">
            <a:avLst/>
          </a:prstGeom>
          <a:noFill/>
        </p:spPr>
        <p:txBody>
          <a:bodyPr wrap="square" rtlCol="0">
            <a:spAutoFit/>
          </a:bodyPr>
          <a:lstStyle/>
          <a:p>
            <a:r>
              <a:rPr lang="uk-UA" dirty="0">
                <a:solidFill>
                  <a:schemeClr val="bg1"/>
                </a:solidFill>
              </a:rPr>
              <a:t>Рисунок 1.2– Загальний вигляд турбокомпресора ТКР</a:t>
            </a:r>
          </a:p>
        </p:txBody>
      </p:sp>
    </p:spTree>
    <p:extLst>
      <p:ext uri="{BB962C8B-B14F-4D97-AF65-F5344CB8AC3E}">
        <p14:creationId xmlns:p14="http://schemas.microsoft.com/office/powerpoint/2010/main" val="2767182024"/>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иконавча">
  <a:themeElements>
    <a:clrScheme name="Ості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Виконавча">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иконавч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1192</TotalTime>
  <Words>830</Words>
  <Application>Microsoft Office PowerPoint</Application>
  <PresentationFormat>Экран (4:3)</PresentationFormat>
  <Paragraphs>116</Paragraphs>
  <Slides>17</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Виконавча</vt:lpstr>
      <vt:lpstr>Звіт про роботу наукового студентського гуртка «Надійність технологічних систем»</vt:lpstr>
      <vt:lpstr>Структура </vt:lpstr>
      <vt:lpstr>Презентация PowerPoint</vt:lpstr>
      <vt:lpstr>Презентация PowerPoint</vt:lpstr>
      <vt:lpstr>Презентация PowerPoint</vt:lpstr>
      <vt:lpstr>Презентация PowerPoint</vt:lpstr>
      <vt:lpstr>Презентация PowerPoint</vt:lpstr>
      <vt:lpstr>Турбокомпресор - це?</vt:lpstr>
      <vt:lpstr>Презентация PowerPoint</vt:lpstr>
      <vt:lpstr>Особливості турбокомпресора</vt:lpstr>
      <vt:lpstr>Основні відмови і несправності турбокомпресора</vt:lpstr>
      <vt:lpstr>Презентация PowerPoint</vt:lpstr>
      <vt:lpstr>Дослідження технічного стану деталей  </vt:lpstr>
      <vt:lpstr>Дослідження технічного стану деталей </vt:lpstr>
      <vt:lpstr>Висновки</vt:lpstr>
      <vt:lpstr> План роботи гуртка    «Надійність технологічних систем»  на 2024-2025 н. р.</vt:lpstr>
      <vt:lpstr>   Дякую за увагу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Андрій</cp:lastModifiedBy>
  <cp:revision>185</cp:revision>
  <dcterms:created xsi:type="dcterms:W3CDTF">2012-05-19T12:43:06Z</dcterms:created>
  <dcterms:modified xsi:type="dcterms:W3CDTF">2024-05-01T21:00:11Z</dcterms:modified>
</cp:coreProperties>
</file>