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62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71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main_processe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0050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914400" y="1097280"/>
            <a:ext cx="10362895" cy="47548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C59B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200" b="1">
                <a:solidFill>
                  <a:srgbClr val="C59B27"/>
                </a:solidFill>
                <a:latin typeface="Arial"/>
              </a:defRPr>
            </a:pPr>
            <a:r>
              <a:t>НАЦІОНАЛЬНИЙ УНІВЕРСИТЕТ БІОРЕСУРСІВ І ПРИРОДОКОРИСТУВАННЯ УКРАЇНИ</a:t>
            </a:r>
          </a:p>
          <a:p>
            <a:pPr algn="ctr">
              <a:defRPr sz="3200" b="1">
                <a:solidFill>
                  <a:srgbClr val="005028"/>
                </a:solidFill>
                <a:latin typeface="Georgia"/>
              </a:defRPr>
            </a:pPr>
            <a:br/>
            <a:r>
              <a:t>Накладання КЕП на кваліфікаційну роботу</a:t>
            </a:r>
          </a:p>
          <a:p>
            <a:pPr algn="ctr">
              <a:defRPr sz="1600">
                <a:solidFill>
                  <a:srgbClr val="11221A"/>
                </a:solidFill>
                <a:latin typeface="Arial"/>
              </a:defRPr>
            </a:pPr>
            <a:br/>
            <a:r>
              <a:t>Покрокова практична інструкція для здобувачів вищої освіти магістерського рівня</a:t>
            </a:r>
          </a:p>
          <a:p>
            <a:pPr algn="ctr">
              <a:defRPr sz="1100">
                <a:solidFill>
                  <a:srgbClr val="4A5D53"/>
                </a:solidFill>
                <a:latin typeface="Arial"/>
              </a:defRPr>
            </a:pPr>
            <a:br/>
            <a:br/>
            <a:r>
              <a:t>Офіційний регламент підписання та подання кваліфікаційних робіт | 2026 рік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400800"/>
            <a:ext cx="1072865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4A5D53"/>
                </a:solidFill>
                <a:latin typeface="Arial"/>
              </a:defRPr>
            </a:pPr>
            <a:r>
              <a:t>НУБіП України | Освітній рівень: Магістр | Кваліфікаційні роботи 2026                                Slide 1 of 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10_processe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C59B27"/>
                </a:solidFill>
                <a:latin typeface="Arial"/>
              </a:defRPr>
            </a:pPr>
            <a:r>
              <a:t>ІНСТРУКЦІЯ З НАКЛАДАННЯ КЕП • НУБІП УКРАЇНИ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85800"/>
            <a:ext cx="106984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05028"/>
                </a:solidFill>
                <a:latin typeface="Georgia"/>
              </a:defRPr>
            </a:pPr>
            <a:r>
              <a:t>1. Перевірка плагіату та допуск керівника — перші обов’язкові умови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554480"/>
            <a:ext cx="10728655" cy="31750"/>
          </a:xfrm>
          <a:prstGeom prst="rect">
            <a:avLst/>
          </a:prstGeom>
          <a:solidFill>
            <a:srgbClr val="C59B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31520" y="1828800"/>
            <a:ext cx="3328416" cy="42976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0E0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74320" rIns="228600" rtlCol="0" anchor="ctr"/>
          <a:lstStyle/>
          <a:p>
            <a:pPr algn="ctr">
              <a:defRPr sz="1100" b="1">
                <a:solidFill>
                  <a:srgbClr val="C59B27"/>
                </a:solidFill>
                <a:latin typeface="Arial"/>
              </a:defRPr>
            </a:pPr>
            <a:r>
              <a:rPr dirty="0">
                <a:solidFill>
                  <a:srgbClr val="3A624E"/>
                </a:solidFill>
              </a:rPr>
              <a:t>КРОК 1.1</a:t>
            </a:r>
          </a:p>
          <a:p>
            <a:pPr>
              <a:defRPr sz="1800" b="1">
                <a:solidFill>
                  <a:srgbClr val="005028"/>
                </a:solidFill>
                <a:latin typeface="Georgia"/>
              </a:defRPr>
            </a:pPr>
            <a:r>
              <a:rPr dirty="0" err="1">
                <a:solidFill>
                  <a:srgbClr val="3A624E"/>
                </a:solidFill>
              </a:rPr>
              <a:t>Перевірка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на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плагіат</a:t>
            </a:r>
            <a:endParaRPr dirty="0">
              <a:solidFill>
                <a:srgbClr val="3A624E"/>
              </a:solidFill>
            </a:endParaRPr>
          </a:p>
          <a:p>
            <a:br>
              <a:rPr dirty="0">
                <a:solidFill>
                  <a:srgbClr val="3A624E"/>
                </a:solidFill>
              </a:rPr>
            </a:br>
            <a:r>
              <a:rPr dirty="0" err="1">
                <a:solidFill>
                  <a:srgbClr val="3A624E"/>
                </a:solidFill>
              </a:rPr>
              <a:t>Кваліфікаційна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робота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повинна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пройти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обов'язкову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перевірку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на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наявність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ознак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академічного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плагіату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згідно</a:t>
            </a:r>
            <a:r>
              <a:rPr dirty="0">
                <a:solidFill>
                  <a:srgbClr val="3A624E"/>
                </a:solidFill>
              </a:rPr>
              <a:t> з </a:t>
            </a:r>
            <a:r>
              <a:rPr dirty="0" err="1">
                <a:solidFill>
                  <a:srgbClr val="3A624E"/>
                </a:solidFill>
              </a:rPr>
              <a:t>положенням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НУБіП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України</a:t>
            </a:r>
            <a:r>
              <a:rPr dirty="0">
                <a:solidFill>
                  <a:srgbClr val="3A624E"/>
                </a:solidFill>
              </a:rPr>
              <a:t>.</a:t>
            </a:r>
            <a:br>
              <a:rPr dirty="0">
                <a:solidFill>
                  <a:srgbClr val="3A624E"/>
                </a:solidFill>
              </a:rPr>
            </a:br>
            <a:br>
              <a:rPr sz="800" dirty="0">
                <a:solidFill>
                  <a:srgbClr val="3A624E"/>
                </a:solidFill>
              </a:rPr>
            </a:br>
            <a:r>
              <a:rPr dirty="0" err="1">
                <a:solidFill>
                  <a:srgbClr val="3A624E"/>
                </a:solidFill>
              </a:rPr>
              <a:t>Перевірка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здійснюється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уповноваженою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особою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через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антиплагіатну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систему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університету</a:t>
            </a:r>
            <a:r>
              <a:rPr dirty="0">
                <a:solidFill>
                  <a:srgbClr val="3A624E"/>
                </a:solidFill>
              </a:rPr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25696" y="1828800"/>
            <a:ext cx="3328416" cy="42976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0E0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74320" rIns="228600" rtlCol="0" anchor="ctr"/>
          <a:lstStyle/>
          <a:p>
            <a:pPr algn="ctr">
              <a:defRPr sz="1100" b="1">
                <a:solidFill>
                  <a:srgbClr val="C59B27"/>
                </a:solidFill>
                <a:latin typeface="Arial"/>
              </a:defRPr>
            </a:pPr>
            <a:r>
              <a:rPr dirty="0">
                <a:solidFill>
                  <a:srgbClr val="3A624E"/>
                </a:solidFill>
              </a:rPr>
              <a:t>КРОК 1.2</a:t>
            </a:r>
          </a:p>
          <a:p>
            <a:pPr>
              <a:defRPr sz="1800" b="1">
                <a:solidFill>
                  <a:srgbClr val="005028"/>
                </a:solidFill>
                <a:latin typeface="Georgia"/>
              </a:defRPr>
            </a:pPr>
            <a:r>
              <a:rPr dirty="0" err="1">
                <a:solidFill>
                  <a:srgbClr val="3A624E"/>
                </a:solidFill>
              </a:rPr>
              <a:t>Допуск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керівника</a:t>
            </a:r>
            <a:endParaRPr dirty="0">
              <a:solidFill>
                <a:srgbClr val="3A624E"/>
              </a:solidFill>
            </a:endParaRPr>
          </a:p>
          <a:p>
            <a:br>
              <a:rPr dirty="0">
                <a:solidFill>
                  <a:srgbClr val="3A624E"/>
                </a:solidFill>
              </a:rPr>
            </a:br>
            <a:r>
              <a:rPr dirty="0" err="1">
                <a:solidFill>
                  <a:srgbClr val="3A624E"/>
                </a:solidFill>
              </a:rPr>
              <a:t>Робота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допускається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до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процедури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підписання</a:t>
            </a:r>
            <a:r>
              <a:rPr dirty="0">
                <a:solidFill>
                  <a:srgbClr val="3A624E"/>
                </a:solidFill>
              </a:rPr>
              <a:t> КЕП ТІЛЬКИ </a:t>
            </a:r>
            <a:r>
              <a:rPr dirty="0" err="1">
                <a:solidFill>
                  <a:srgbClr val="3A624E"/>
                </a:solidFill>
              </a:rPr>
              <a:t>після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офіційного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схвалення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та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допуску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до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захисту</a:t>
            </a:r>
            <a:r>
              <a:rPr dirty="0">
                <a:solidFill>
                  <a:srgbClr val="3A624E"/>
                </a:solidFill>
              </a:rPr>
              <a:t> з </a:t>
            </a:r>
            <a:r>
              <a:rPr dirty="0" err="1">
                <a:solidFill>
                  <a:srgbClr val="3A624E"/>
                </a:solidFill>
              </a:rPr>
              <a:t>боку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наукового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керівника</a:t>
            </a:r>
            <a:r>
              <a:rPr dirty="0">
                <a:solidFill>
                  <a:srgbClr val="3A624E"/>
                </a:solidFill>
              </a:rPr>
              <a:t>.</a:t>
            </a:r>
            <a:br>
              <a:rPr dirty="0">
                <a:solidFill>
                  <a:srgbClr val="3A624E"/>
                </a:solidFill>
              </a:rPr>
            </a:br>
            <a:br>
              <a:rPr dirty="0">
                <a:solidFill>
                  <a:srgbClr val="3A624E"/>
                </a:solidFill>
              </a:rPr>
            </a:br>
            <a:r>
              <a:rPr dirty="0" err="1">
                <a:solidFill>
                  <a:srgbClr val="3A624E"/>
                </a:solidFill>
              </a:rPr>
              <a:t>Переконайтеся</a:t>
            </a:r>
            <a:r>
              <a:rPr dirty="0">
                <a:solidFill>
                  <a:srgbClr val="3A624E"/>
                </a:solidFill>
              </a:rPr>
              <a:t>, </a:t>
            </a:r>
            <a:r>
              <a:rPr dirty="0" err="1">
                <a:solidFill>
                  <a:srgbClr val="3A624E"/>
                </a:solidFill>
              </a:rPr>
              <a:t>що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всі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правки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враховано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та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текст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остаточно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узгоджено</a:t>
            </a:r>
            <a:r>
              <a:rPr dirty="0">
                <a:solidFill>
                  <a:srgbClr val="3A624E"/>
                </a:solidFill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119872" y="1828800"/>
            <a:ext cx="3328416" cy="42976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0E0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74320" rIns="228600" rtlCol="0" anchor="ctr"/>
          <a:lstStyle/>
          <a:p>
            <a:pPr algn="ctr">
              <a:defRPr sz="1100" b="1">
                <a:solidFill>
                  <a:srgbClr val="C59B27"/>
                </a:solidFill>
                <a:latin typeface="Arial"/>
              </a:defRPr>
            </a:pPr>
            <a:r>
              <a:rPr dirty="0">
                <a:solidFill>
                  <a:srgbClr val="3A624E"/>
                </a:solidFill>
              </a:rPr>
              <a:t>КРОК 1.3</a:t>
            </a:r>
          </a:p>
          <a:p>
            <a:pPr>
              <a:defRPr sz="1800" b="1">
                <a:solidFill>
                  <a:srgbClr val="005028"/>
                </a:solidFill>
                <a:latin typeface="Georgia"/>
              </a:defRPr>
            </a:pPr>
            <a:r>
              <a:rPr dirty="0" err="1">
                <a:solidFill>
                  <a:srgbClr val="3A624E"/>
                </a:solidFill>
              </a:rPr>
              <a:t>Збереження</a:t>
            </a:r>
            <a:r>
              <a:rPr dirty="0">
                <a:solidFill>
                  <a:srgbClr val="3A624E"/>
                </a:solidFill>
              </a:rPr>
              <a:t> в PDF</a:t>
            </a:r>
          </a:p>
          <a:p>
            <a:br>
              <a:rPr dirty="0">
                <a:solidFill>
                  <a:srgbClr val="3A624E"/>
                </a:solidFill>
              </a:rPr>
            </a:br>
            <a:r>
              <a:rPr dirty="0" err="1">
                <a:solidFill>
                  <a:srgbClr val="3A624E"/>
                </a:solidFill>
              </a:rPr>
              <a:t>Остаточний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узгоджений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варіант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кваліфікаційної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роботи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необхідно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зберегти</a:t>
            </a:r>
            <a:r>
              <a:rPr dirty="0">
                <a:solidFill>
                  <a:srgbClr val="3A624E"/>
                </a:solidFill>
              </a:rPr>
              <a:t> у </a:t>
            </a:r>
            <a:r>
              <a:rPr dirty="0" err="1">
                <a:solidFill>
                  <a:srgbClr val="3A624E"/>
                </a:solidFill>
              </a:rPr>
              <a:t>форматі</a:t>
            </a:r>
            <a:r>
              <a:rPr dirty="0">
                <a:solidFill>
                  <a:srgbClr val="3A624E"/>
                </a:solidFill>
              </a:rPr>
              <a:t> PDF (*.pdf).</a:t>
            </a:r>
            <a:br>
              <a:rPr dirty="0">
                <a:solidFill>
                  <a:srgbClr val="3A624E"/>
                </a:solidFill>
              </a:rPr>
            </a:br>
            <a:br>
              <a:rPr dirty="0">
                <a:solidFill>
                  <a:srgbClr val="3A624E"/>
                </a:solidFill>
              </a:rPr>
            </a:br>
            <a:r>
              <a:rPr dirty="0" err="1">
                <a:solidFill>
                  <a:srgbClr val="3A624E"/>
                </a:solidFill>
              </a:rPr>
              <a:t>Перевірте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коректність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відображення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форматизації</a:t>
            </a:r>
            <a:r>
              <a:rPr dirty="0">
                <a:solidFill>
                  <a:srgbClr val="3A624E"/>
                </a:solidFill>
              </a:rPr>
              <a:t>, </a:t>
            </a:r>
            <a:r>
              <a:rPr dirty="0" err="1">
                <a:solidFill>
                  <a:srgbClr val="3A624E"/>
                </a:solidFill>
              </a:rPr>
              <a:t>графіків</a:t>
            </a:r>
            <a:r>
              <a:rPr dirty="0">
                <a:solidFill>
                  <a:srgbClr val="3A624E"/>
                </a:solidFill>
              </a:rPr>
              <a:t>, </a:t>
            </a:r>
            <a:r>
              <a:rPr dirty="0" err="1">
                <a:solidFill>
                  <a:srgbClr val="3A624E"/>
                </a:solidFill>
              </a:rPr>
              <a:t>таблиць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та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списку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літератури</a:t>
            </a:r>
            <a:r>
              <a:rPr dirty="0">
                <a:solidFill>
                  <a:srgbClr val="3A624E"/>
                </a:solidFill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6400800"/>
            <a:ext cx="1072865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4A5D53"/>
                </a:solidFill>
                <a:latin typeface="Arial"/>
              </a:defRPr>
            </a:pPr>
            <a:r>
              <a:t>НУБіП України | Освітній рівень: Магістр | Кваліфікаційні роботи 2026                                Slide 2 of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C59B27"/>
                </a:solidFill>
                <a:latin typeface="Arial"/>
              </a:defRPr>
            </a:pPr>
            <a:r>
              <a:t>ІНСТРУКЦІЯ З НАКЛАДАННЯ КЕП • НУБІП УКРАЇНИ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05028"/>
                </a:solidFill>
                <a:latin typeface="Georgia"/>
              </a:defRPr>
            </a:pPr>
            <a:r>
              <a:t>2. Стандарт назви файлу гарантує правильну реєстрацію в базі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54480"/>
            <a:ext cx="10728655" cy="31750"/>
          </a:xfrm>
          <a:prstGeom prst="rect">
            <a:avLst/>
          </a:prstGeom>
          <a:solidFill>
            <a:srgbClr val="C59B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737360"/>
            <a:ext cx="10728655" cy="1005840"/>
          </a:xfrm>
          <a:prstGeom prst="roundRect">
            <a:avLst/>
          </a:prstGeom>
          <a:solidFill>
            <a:srgbClr val="0050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100" b="1">
                <a:solidFill>
                  <a:srgbClr val="C59B27"/>
                </a:solidFill>
                <a:latin typeface="Arial"/>
              </a:defRPr>
            </a:pPr>
            <a:r>
              <a:t>УНІФІКОВАНИЙ ШАБЛОН НАЗВИ ФАЙЛУ КВАЛІФІКАЦІЙНОЇ РОБОТИ:</a:t>
            </a:r>
          </a:p>
          <a:p>
            <a:pPr algn="ctr">
              <a:defRPr sz="2200" b="1">
                <a:solidFill>
                  <a:srgbClr val="FFFFFF"/>
                </a:solidFill>
                <a:latin typeface="Georgia"/>
              </a:defRPr>
            </a:pPr>
            <a:r>
              <a:t>МАГ - [Форма] - [Абревіатура ОП] - 2026 - [ПІБ здобувача].pdf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83464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5028"/>
                </a:solidFill>
                <a:latin typeface="Arial"/>
              </a:defRPr>
            </a:pPr>
            <a:r>
              <a:t>ПРИКЛАДИ ОФОРМЛЕННЯ НАЗВ ФАЙЛІВ ДЛЯ МАГІСТРІВ НУБіП УКРАЇНИ: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3291840"/>
            <a:ext cx="10728655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0E0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rtlCol="0" anchor="ctr"/>
          <a:lstStyle/>
          <a:p>
            <a:pPr algn="ctr">
              <a:defRPr sz="1100">
                <a:solidFill>
                  <a:srgbClr val="4A5D53"/>
                </a:solidFill>
                <a:latin typeface="Arial"/>
              </a:defRPr>
            </a:pPr>
            <a:r>
              <a:t>Денна форма здобуття освіти (ДФ):   </a:t>
            </a:r>
            <a:r>
              <a:rPr sz="1500" b="1">
                <a:solidFill>
                  <a:srgbClr val="005028"/>
                </a:solidFill>
                <a:latin typeface="Georgia"/>
              </a:rPr>
              <a:t>МАГ-ДФ-ФІК-2026-Михайлюк В.І.pdf</a:t>
            </a:r>
          </a:p>
          <a:p>
            <a:pPr>
              <a:defRPr sz="1000">
                <a:solidFill>
                  <a:srgbClr val="11221A"/>
                </a:solidFill>
                <a:latin typeface="Arial"/>
              </a:defRPr>
            </a:pPr>
            <a:r>
              <a:t>Деталі структури: МАГ — Магістр | ДФ — Денна форма | ФІК — Освітня програма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4251960"/>
            <a:ext cx="10728655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0E0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rtlCol="0" anchor="ctr"/>
          <a:lstStyle/>
          <a:p>
            <a:pPr algn="ctr">
              <a:defRPr sz="1100">
                <a:solidFill>
                  <a:srgbClr val="4A5D53"/>
                </a:solidFill>
                <a:latin typeface="Arial"/>
              </a:defRPr>
            </a:pPr>
            <a:r>
              <a:t>Заочна форма здобуття освіти (ЗФ):   </a:t>
            </a:r>
            <a:r>
              <a:rPr sz="1500" b="1">
                <a:solidFill>
                  <a:srgbClr val="005028"/>
                </a:solidFill>
                <a:latin typeface="Georgia"/>
              </a:rPr>
              <a:t>МАГ-ЗФ-ЕЕЕ-2026-Іваненко К.А.pdf</a:t>
            </a:r>
          </a:p>
          <a:p>
            <a:pPr>
              <a:defRPr sz="1000">
                <a:solidFill>
                  <a:srgbClr val="11221A"/>
                </a:solidFill>
                <a:latin typeface="Arial"/>
              </a:defRPr>
            </a:pPr>
            <a:r>
              <a:t>Деталі структури: МАГ — Магістр | ЗФ — Заочна форма | ЕЕЕ — Освітня програма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5212080"/>
            <a:ext cx="10728655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0E0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rtlCol="0" anchor="ctr"/>
          <a:lstStyle/>
          <a:p>
            <a:pPr algn="ctr">
              <a:defRPr sz="1100">
                <a:solidFill>
                  <a:srgbClr val="4A5D53"/>
                </a:solidFill>
                <a:latin typeface="Arial"/>
              </a:defRPr>
            </a:pPr>
            <a:r>
              <a:t>Дистанційна форма здобуття освіти (ДИСФ):   </a:t>
            </a:r>
            <a:r>
              <a:rPr sz="1500" b="1">
                <a:solidFill>
                  <a:srgbClr val="005028"/>
                </a:solidFill>
                <a:latin typeface="Georgia"/>
              </a:rPr>
              <a:t>МАГ-ДИСФ-ТПЛ-2026-Авраменко Д.О.pdf</a:t>
            </a:r>
          </a:p>
          <a:p>
            <a:pPr>
              <a:defRPr sz="1000">
                <a:solidFill>
                  <a:srgbClr val="11221A"/>
                </a:solidFill>
                <a:latin typeface="Arial"/>
              </a:defRPr>
            </a:pPr>
            <a:r>
              <a:t>Деталі структури: МАГ — Магістр | ДИСФ — Дистанційна форма | ТПЛ — Освітня програма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6400800"/>
            <a:ext cx="1072865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4A5D53"/>
                </a:solidFill>
                <a:latin typeface="Arial"/>
              </a:defRPr>
            </a:pPr>
            <a:r>
              <a:t>НУБіП України | Освітній рівень: Магістр | Кваліфікаційні роботи 2026                                Slide 3 of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1_processe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C59B27"/>
                </a:solidFill>
                <a:latin typeface="Arial"/>
              </a:defRPr>
            </a:pPr>
            <a:r>
              <a:t>ІНСТРУКЦІЯ З НАКЛАДАННЯ КЕП • НУБІП УКРАЇНИ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85800"/>
            <a:ext cx="106984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05028"/>
                </a:solidFill>
                <a:latin typeface="Georgia"/>
              </a:defRPr>
            </a:pPr>
            <a:r>
              <a:t>3. Перехід на сайт Центрального засвідчувального органу (ЦЗО)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554480"/>
            <a:ext cx="10728655" cy="31750"/>
          </a:xfrm>
          <a:prstGeom prst="rect">
            <a:avLst/>
          </a:prstGeom>
          <a:solidFill>
            <a:srgbClr val="C59B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31520" y="1828800"/>
            <a:ext cx="26593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0E0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228600" rIns="182880" rtlCol="0" anchor="ctr"/>
          <a:lstStyle/>
          <a:p>
            <a:pPr algn="ctr">
              <a:defRPr sz="1100" b="1">
                <a:solidFill>
                  <a:srgbClr val="C59B27"/>
                </a:solidFill>
                <a:latin typeface="Arial"/>
              </a:defRPr>
            </a:pPr>
            <a:r>
              <a:rPr dirty="0"/>
              <a:t>КРОК 1</a:t>
            </a:r>
          </a:p>
          <a:p>
            <a:pPr>
              <a:defRPr sz="1600" b="1">
                <a:solidFill>
                  <a:srgbClr val="005028"/>
                </a:solidFill>
                <a:latin typeface="Georgia"/>
              </a:defRPr>
            </a:pPr>
            <a:r>
              <a:rPr dirty="0" err="1"/>
              <a:t>Вхід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веб-портал</a:t>
            </a:r>
            <a:endParaRPr dirty="0"/>
          </a:p>
          <a:p>
            <a:br>
              <a:rPr dirty="0">
                <a:solidFill>
                  <a:srgbClr val="3A624E"/>
                </a:solidFill>
              </a:rPr>
            </a:br>
            <a:r>
              <a:rPr dirty="0" err="1">
                <a:solidFill>
                  <a:srgbClr val="3A624E"/>
                </a:solidFill>
              </a:rPr>
              <a:t>Зайдіть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на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офіційний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веб-сайт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Центрального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засвідчувального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органу</a:t>
            </a:r>
            <a:r>
              <a:rPr dirty="0">
                <a:solidFill>
                  <a:srgbClr val="3A624E"/>
                </a:solidFill>
              </a:rPr>
              <a:t>:</a:t>
            </a:r>
            <a:br>
              <a:rPr dirty="0">
                <a:solidFill>
                  <a:srgbClr val="3A624E"/>
                </a:solidFill>
              </a:rPr>
            </a:br>
            <a:br>
              <a:rPr dirty="0">
                <a:solidFill>
                  <a:srgbClr val="3A624E"/>
                </a:solidFill>
              </a:rPr>
            </a:br>
            <a:r>
              <a:rPr dirty="0">
                <a:solidFill>
                  <a:srgbClr val="3A624E"/>
                </a:solidFill>
              </a:rPr>
              <a:t>https://czo.gov.ua</a:t>
            </a:r>
          </a:p>
          <a:p>
            <a:br>
              <a:rPr dirty="0">
                <a:solidFill>
                  <a:srgbClr val="3A624E"/>
                </a:solidFill>
              </a:rPr>
            </a:br>
            <a:r>
              <a:rPr dirty="0" err="1">
                <a:solidFill>
                  <a:srgbClr val="3A624E"/>
                </a:solidFill>
              </a:rPr>
              <a:t>Примітка</a:t>
            </a:r>
            <a:r>
              <a:rPr dirty="0">
                <a:solidFill>
                  <a:srgbClr val="3A624E"/>
                </a:solidFill>
              </a:rPr>
              <a:t>: </a:t>
            </a:r>
            <a:r>
              <a:rPr dirty="0" err="1">
                <a:solidFill>
                  <a:srgbClr val="3A624E"/>
                </a:solidFill>
              </a:rPr>
              <a:t>Офіційний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державний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ресурс</a:t>
            </a:r>
            <a:endParaRPr dirty="0">
              <a:solidFill>
                <a:srgbClr val="3A624E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474720" y="1828800"/>
            <a:ext cx="24688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0E0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228600" rIns="182880" rtlCol="0" anchor="t"/>
          <a:lstStyle/>
          <a:p>
            <a:pPr algn="ctr">
              <a:defRPr sz="1100" b="1">
                <a:solidFill>
                  <a:srgbClr val="C59B27"/>
                </a:solidFill>
                <a:latin typeface="Arial"/>
              </a:defRPr>
            </a:pPr>
            <a:r>
              <a:rPr dirty="0"/>
              <a:t>КРОК 2</a:t>
            </a:r>
          </a:p>
          <a:p>
            <a:pPr>
              <a:defRPr sz="1600" b="1">
                <a:solidFill>
                  <a:srgbClr val="005028"/>
                </a:solidFill>
                <a:latin typeface="Georgia"/>
              </a:defRPr>
            </a:pPr>
            <a:r>
              <a:rPr dirty="0" err="1">
                <a:solidFill>
                  <a:srgbClr val="3A624E"/>
                </a:solidFill>
              </a:rPr>
              <a:t>Розділ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послуг</a:t>
            </a:r>
            <a:endParaRPr dirty="0">
              <a:solidFill>
                <a:srgbClr val="3A624E"/>
              </a:solidFill>
            </a:endParaRPr>
          </a:p>
          <a:p>
            <a:br>
              <a:rPr dirty="0">
                <a:solidFill>
                  <a:srgbClr val="3A624E"/>
                </a:solidFill>
              </a:rPr>
            </a:br>
            <a:r>
              <a:rPr dirty="0">
                <a:solidFill>
                  <a:srgbClr val="3A624E"/>
                </a:solidFill>
              </a:rPr>
              <a:t>У </a:t>
            </a:r>
            <a:r>
              <a:rPr dirty="0" err="1">
                <a:solidFill>
                  <a:srgbClr val="3A624E"/>
                </a:solidFill>
              </a:rPr>
              <a:t>верхньому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меню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сайту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знайдіть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та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оберіть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вкладку</a:t>
            </a:r>
            <a:r>
              <a:rPr dirty="0">
                <a:solidFill>
                  <a:srgbClr val="3A624E"/>
                </a:solidFill>
              </a:rPr>
              <a:t>:</a:t>
            </a:r>
            <a:br>
              <a:rPr dirty="0">
                <a:solidFill>
                  <a:srgbClr val="3A624E"/>
                </a:solidFill>
              </a:rPr>
            </a:br>
            <a:br>
              <a:rPr dirty="0">
                <a:solidFill>
                  <a:srgbClr val="3A624E"/>
                </a:solidFill>
              </a:rPr>
            </a:br>
            <a:r>
              <a:rPr dirty="0">
                <a:solidFill>
                  <a:srgbClr val="3A624E"/>
                </a:solidFill>
              </a:rPr>
              <a:t>«</a:t>
            </a:r>
            <a:r>
              <a:rPr dirty="0" err="1">
                <a:solidFill>
                  <a:srgbClr val="3A624E"/>
                </a:solidFill>
              </a:rPr>
              <a:t>Довірчі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послуги</a:t>
            </a:r>
            <a:r>
              <a:rPr dirty="0">
                <a:solidFill>
                  <a:srgbClr val="3A624E"/>
                </a:solidFill>
              </a:rPr>
              <a:t>»</a:t>
            </a:r>
          </a:p>
          <a:p>
            <a:br>
              <a:rPr dirty="0">
                <a:solidFill>
                  <a:srgbClr val="3A624E"/>
                </a:solidFill>
              </a:rPr>
            </a:br>
            <a:br>
              <a:rPr dirty="0">
                <a:solidFill>
                  <a:srgbClr val="3A624E"/>
                </a:solidFill>
              </a:rPr>
            </a:br>
            <a:r>
              <a:rPr dirty="0" err="1">
                <a:solidFill>
                  <a:srgbClr val="3A624E"/>
                </a:solidFill>
              </a:rPr>
              <a:t>Примітка</a:t>
            </a:r>
            <a:r>
              <a:rPr dirty="0">
                <a:solidFill>
                  <a:srgbClr val="3A624E"/>
                </a:solidFill>
              </a:rPr>
              <a:t>: </a:t>
            </a:r>
            <a:r>
              <a:rPr dirty="0" err="1">
                <a:solidFill>
                  <a:srgbClr val="3A624E"/>
                </a:solidFill>
              </a:rPr>
              <a:t>Меню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навігації</a:t>
            </a:r>
            <a:endParaRPr dirty="0">
              <a:solidFill>
                <a:srgbClr val="3A624E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217920" y="1828800"/>
            <a:ext cx="24688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0E0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228600" rIns="182880" rtlCol="0" anchor="ctr"/>
          <a:lstStyle/>
          <a:p>
            <a:pPr algn="ctr">
              <a:defRPr sz="1100" b="1">
                <a:solidFill>
                  <a:srgbClr val="C59B27"/>
                </a:solidFill>
                <a:latin typeface="Arial"/>
              </a:defRPr>
            </a:pPr>
            <a:r>
              <a:rPr dirty="0"/>
              <a:t>КРОК 3</a:t>
            </a:r>
          </a:p>
          <a:p>
            <a:pPr>
              <a:defRPr sz="1600" b="1">
                <a:solidFill>
                  <a:srgbClr val="005028"/>
                </a:solidFill>
                <a:latin typeface="Georgia"/>
              </a:defRPr>
            </a:pPr>
            <a:r>
              <a:rPr dirty="0" err="1"/>
              <a:t>Опція</a:t>
            </a:r>
            <a:r>
              <a:rPr dirty="0"/>
              <a:t> </a:t>
            </a:r>
            <a:r>
              <a:rPr dirty="0" err="1">
                <a:solidFill>
                  <a:srgbClr val="3A624E"/>
                </a:solidFill>
              </a:rPr>
              <a:t>підписання</a:t>
            </a:r>
            <a:endParaRPr dirty="0">
              <a:solidFill>
                <a:srgbClr val="3A624E"/>
              </a:solidFill>
            </a:endParaRPr>
          </a:p>
          <a:p>
            <a:br>
              <a:rPr dirty="0">
                <a:solidFill>
                  <a:srgbClr val="3A624E"/>
                </a:solidFill>
              </a:rPr>
            </a:br>
            <a:r>
              <a:rPr dirty="0">
                <a:solidFill>
                  <a:srgbClr val="3A624E"/>
                </a:solidFill>
              </a:rPr>
              <a:t>У </a:t>
            </a:r>
            <a:r>
              <a:rPr dirty="0" err="1">
                <a:solidFill>
                  <a:srgbClr val="3A624E"/>
                </a:solidFill>
              </a:rPr>
              <a:t>списку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доступних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послуг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натисніть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кнопку</a:t>
            </a:r>
            <a:r>
              <a:rPr dirty="0">
                <a:solidFill>
                  <a:srgbClr val="3A624E"/>
                </a:solidFill>
              </a:rPr>
              <a:t>:</a:t>
            </a:r>
            <a:br>
              <a:rPr dirty="0">
                <a:solidFill>
                  <a:srgbClr val="3A624E"/>
                </a:solidFill>
              </a:rPr>
            </a:br>
            <a:br>
              <a:rPr dirty="0">
                <a:solidFill>
                  <a:srgbClr val="3A624E"/>
                </a:solidFill>
              </a:rPr>
            </a:br>
            <a:r>
              <a:rPr dirty="0">
                <a:solidFill>
                  <a:srgbClr val="3A624E"/>
                </a:solidFill>
              </a:rPr>
              <a:t>«</a:t>
            </a:r>
            <a:r>
              <a:rPr dirty="0" err="1">
                <a:solidFill>
                  <a:srgbClr val="3A624E"/>
                </a:solidFill>
              </a:rPr>
              <a:t>Підписати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документ</a:t>
            </a:r>
            <a:r>
              <a:rPr dirty="0">
                <a:solidFill>
                  <a:srgbClr val="3A624E"/>
                </a:solidFill>
              </a:rPr>
              <a:t>»</a:t>
            </a:r>
          </a:p>
          <a:p>
            <a:br>
              <a:rPr dirty="0">
                <a:solidFill>
                  <a:srgbClr val="3A624E"/>
                </a:solidFill>
              </a:rPr>
            </a:br>
            <a:br>
              <a:rPr dirty="0">
                <a:solidFill>
                  <a:srgbClr val="3A624E"/>
                </a:solidFill>
              </a:rPr>
            </a:br>
            <a:r>
              <a:rPr dirty="0" err="1">
                <a:solidFill>
                  <a:srgbClr val="3A624E"/>
                </a:solidFill>
              </a:rPr>
              <a:t>Примітка</a:t>
            </a:r>
            <a:r>
              <a:rPr dirty="0">
                <a:solidFill>
                  <a:srgbClr val="3A624E"/>
                </a:solidFill>
              </a:rPr>
              <a:t>: </a:t>
            </a:r>
            <a:r>
              <a:rPr dirty="0" err="1">
                <a:solidFill>
                  <a:srgbClr val="3A624E"/>
                </a:solidFill>
              </a:rPr>
              <a:t>Вибір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електронної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послуги</a:t>
            </a:r>
            <a:endParaRPr dirty="0">
              <a:solidFill>
                <a:srgbClr val="3A624E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8961120" y="1828800"/>
            <a:ext cx="24688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0E0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228600" rIns="182880" rtlCol="0" anchor="ctr"/>
          <a:lstStyle/>
          <a:p>
            <a:pPr algn="ctr">
              <a:defRPr sz="1100" b="1">
                <a:solidFill>
                  <a:srgbClr val="C59B27"/>
                </a:solidFill>
                <a:latin typeface="Arial"/>
              </a:defRPr>
            </a:pPr>
            <a:r>
              <a:rPr dirty="0"/>
              <a:t>КРОК 4</a:t>
            </a:r>
          </a:p>
          <a:p>
            <a:pPr>
              <a:defRPr sz="1600" b="1">
                <a:solidFill>
                  <a:srgbClr val="005028"/>
                </a:solidFill>
                <a:latin typeface="Georgia"/>
              </a:defRPr>
            </a:pPr>
            <a:r>
              <a:rPr dirty="0" err="1"/>
              <a:t>Запуск</a:t>
            </a:r>
            <a:r>
              <a:rPr dirty="0"/>
              <a:t> </a:t>
            </a:r>
            <a:r>
              <a:rPr dirty="0" err="1">
                <a:solidFill>
                  <a:srgbClr val="3A624E"/>
                </a:solidFill>
              </a:rPr>
              <a:t>процедури</a:t>
            </a:r>
            <a:endParaRPr dirty="0">
              <a:solidFill>
                <a:srgbClr val="3A624E"/>
              </a:solidFill>
            </a:endParaRPr>
          </a:p>
          <a:p>
            <a:br>
              <a:rPr dirty="0">
                <a:solidFill>
                  <a:srgbClr val="3A624E"/>
                </a:solidFill>
              </a:rPr>
            </a:br>
            <a:r>
              <a:rPr dirty="0" err="1">
                <a:solidFill>
                  <a:srgbClr val="3A624E"/>
                </a:solidFill>
              </a:rPr>
              <a:t>Оберіть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дію</a:t>
            </a:r>
            <a:r>
              <a:rPr dirty="0">
                <a:solidFill>
                  <a:srgbClr val="3A624E"/>
                </a:solidFill>
              </a:rPr>
              <a:t>:</a:t>
            </a:r>
            <a:br>
              <a:rPr dirty="0">
                <a:solidFill>
                  <a:srgbClr val="3A624E"/>
                </a:solidFill>
              </a:rPr>
            </a:br>
            <a:br>
              <a:rPr dirty="0">
                <a:solidFill>
                  <a:srgbClr val="3A624E"/>
                </a:solidFill>
              </a:rPr>
            </a:br>
            <a:r>
              <a:rPr dirty="0">
                <a:solidFill>
                  <a:srgbClr val="3A624E"/>
                </a:solidFill>
              </a:rPr>
              <a:t>«</a:t>
            </a:r>
            <a:r>
              <a:rPr dirty="0" err="1">
                <a:solidFill>
                  <a:srgbClr val="3A624E"/>
                </a:solidFill>
              </a:rPr>
              <a:t>Підписати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файл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за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допомогою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електронного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підпису</a:t>
            </a:r>
            <a:r>
              <a:rPr dirty="0">
                <a:solidFill>
                  <a:srgbClr val="3A624E"/>
                </a:solidFill>
              </a:rPr>
              <a:t>»</a:t>
            </a:r>
          </a:p>
          <a:p>
            <a:br>
              <a:rPr dirty="0">
                <a:solidFill>
                  <a:srgbClr val="3A624E"/>
                </a:solidFill>
              </a:rPr>
            </a:br>
            <a:br>
              <a:rPr dirty="0">
                <a:solidFill>
                  <a:srgbClr val="3A624E"/>
                </a:solidFill>
              </a:rPr>
            </a:br>
            <a:r>
              <a:rPr dirty="0" err="1">
                <a:solidFill>
                  <a:srgbClr val="3A624E"/>
                </a:solidFill>
              </a:rPr>
              <a:t>Примітка</a:t>
            </a:r>
            <a:r>
              <a:rPr dirty="0">
                <a:solidFill>
                  <a:srgbClr val="3A624E"/>
                </a:solidFill>
              </a:rPr>
              <a:t>: </a:t>
            </a:r>
            <a:r>
              <a:rPr dirty="0" err="1">
                <a:solidFill>
                  <a:srgbClr val="3A624E"/>
                </a:solidFill>
              </a:rPr>
              <a:t>Початок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роботи</a:t>
            </a:r>
            <a:r>
              <a:rPr dirty="0">
                <a:solidFill>
                  <a:srgbClr val="3A624E"/>
                </a:solidFill>
              </a:rPr>
              <a:t> з КЕП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6400800"/>
            <a:ext cx="1072865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4A5D53"/>
                </a:solidFill>
                <a:latin typeface="Arial"/>
              </a:defRPr>
            </a:pPr>
            <a:r>
              <a:t>НУБіП України | Освітній рівень: Магістр | Кваліфікаційні роботи 2026                                Slide 4 of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C59B27"/>
                </a:solidFill>
                <a:latin typeface="Arial"/>
              </a:defRPr>
            </a:pPr>
            <a:r>
              <a:t>ІНСТРУКЦІЯ З НАКЛАДАННЯ КЕП • НУБІП УКРАЇНИ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05028"/>
                </a:solidFill>
                <a:latin typeface="Georgia"/>
              </a:defRPr>
            </a:pPr>
            <a:r>
              <a:t>4. Авторизація та зчитування особистого ключа КЕП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54480"/>
            <a:ext cx="10728655" cy="31750"/>
          </a:xfrm>
          <a:prstGeom prst="rect">
            <a:avLst/>
          </a:prstGeom>
          <a:solidFill>
            <a:srgbClr val="C59B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828800"/>
            <a:ext cx="5212080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D0E0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rtlCol="0" anchor="t"/>
          <a:lstStyle/>
          <a:p>
            <a:pPr algn="ctr">
              <a:defRPr sz="1800" b="1">
                <a:solidFill>
                  <a:srgbClr val="005028"/>
                </a:solidFill>
                <a:latin typeface="Georgia"/>
              </a:defRPr>
            </a:pPr>
            <a:r>
              <a:rPr dirty="0" err="1">
                <a:solidFill>
                  <a:srgbClr val="3A624E"/>
                </a:solidFill>
              </a:rPr>
              <a:t>Підтримувані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провайдери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та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формати</a:t>
            </a:r>
            <a:r>
              <a:rPr dirty="0">
                <a:solidFill>
                  <a:srgbClr val="3A624E"/>
                </a:solidFill>
              </a:rPr>
              <a:t> КЕП:</a:t>
            </a:r>
          </a:p>
          <a:p>
            <a:br>
              <a:rPr sz="1600" dirty="0">
                <a:solidFill>
                  <a:srgbClr val="3A624E"/>
                </a:solidFill>
              </a:rPr>
            </a:br>
            <a:r>
              <a:rPr sz="1600" dirty="0">
                <a:solidFill>
                  <a:srgbClr val="3A624E"/>
                </a:solidFill>
              </a:rPr>
              <a:t>• </a:t>
            </a:r>
            <a:r>
              <a:rPr sz="1600" dirty="0" err="1">
                <a:solidFill>
                  <a:srgbClr val="3A624E"/>
                </a:solidFill>
              </a:rPr>
              <a:t>Дія.Підпис</a:t>
            </a:r>
            <a:r>
              <a:rPr sz="1600" dirty="0">
                <a:solidFill>
                  <a:srgbClr val="3A624E"/>
                </a:solidFill>
              </a:rPr>
              <a:t> (</a:t>
            </a:r>
            <a:r>
              <a:rPr sz="1600" dirty="0" err="1">
                <a:solidFill>
                  <a:srgbClr val="3A624E"/>
                </a:solidFill>
              </a:rPr>
              <a:t>через</a:t>
            </a:r>
            <a:r>
              <a:rPr sz="1600" dirty="0">
                <a:solidFill>
                  <a:srgbClr val="3A624E"/>
                </a:solidFill>
              </a:rPr>
              <a:t> </a:t>
            </a:r>
            <a:r>
              <a:rPr sz="1600" dirty="0" err="1">
                <a:solidFill>
                  <a:srgbClr val="3A624E"/>
                </a:solidFill>
              </a:rPr>
              <a:t>мобільний</a:t>
            </a:r>
            <a:r>
              <a:rPr sz="1600" dirty="0">
                <a:solidFill>
                  <a:srgbClr val="3A624E"/>
                </a:solidFill>
              </a:rPr>
              <a:t> </a:t>
            </a:r>
            <a:r>
              <a:rPr sz="1600" dirty="0" err="1">
                <a:solidFill>
                  <a:srgbClr val="3A624E"/>
                </a:solidFill>
              </a:rPr>
              <a:t>застосунок</a:t>
            </a:r>
            <a:r>
              <a:rPr sz="1600" dirty="0">
                <a:solidFill>
                  <a:srgbClr val="3A624E"/>
                </a:solidFill>
              </a:rPr>
              <a:t> </a:t>
            </a:r>
            <a:r>
              <a:rPr sz="1600" dirty="0" err="1">
                <a:solidFill>
                  <a:srgbClr val="3A624E"/>
                </a:solidFill>
              </a:rPr>
              <a:t>Дія</a:t>
            </a:r>
            <a:r>
              <a:rPr sz="1600" dirty="0">
                <a:solidFill>
                  <a:srgbClr val="3A624E"/>
                </a:solidFill>
              </a:rPr>
              <a:t>)</a:t>
            </a:r>
          </a:p>
          <a:p>
            <a:br>
              <a:rPr sz="1600" dirty="0">
                <a:solidFill>
                  <a:srgbClr val="3A624E"/>
                </a:solidFill>
              </a:rPr>
            </a:br>
            <a:r>
              <a:rPr sz="1600" dirty="0">
                <a:solidFill>
                  <a:srgbClr val="3A624E"/>
                </a:solidFill>
              </a:rPr>
              <a:t>• Приват24 / </a:t>
            </a:r>
            <a:r>
              <a:rPr sz="1600" dirty="0" err="1">
                <a:solidFill>
                  <a:srgbClr val="3A624E"/>
                </a:solidFill>
              </a:rPr>
              <a:t>SmartID</a:t>
            </a:r>
            <a:r>
              <a:rPr sz="1600" dirty="0">
                <a:solidFill>
                  <a:srgbClr val="3A624E"/>
                </a:solidFill>
              </a:rPr>
              <a:t> (</a:t>
            </a:r>
            <a:r>
              <a:rPr sz="1600" dirty="0" err="1">
                <a:solidFill>
                  <a:srgbClr val="3A624E"/>
                </a:solidFill>
              </a:rPr>
              <a:t>хмарний</a:t>
            </a:r>
            <a:r>
              <a:rPr sz="1600" dirty="0">
                <a:solidFill>
                  <a:srgbClr val="3A624E"/>
                </a:solidFill>
              </a:rPr>
              <a:t> </a:t>
            </a:r>
            <a:r>
              <a:rPr sz="1600" dirty="0" err="1">
                <a:solidFill>
                  <a:srgbClr val="3A624E"/>
                </a:solidFill>
              </a:rPr>
              <a:t>підпис</a:t>
            </a:r>
            <a:r>
              <a:rPr sz="1600" dirty="0">
                <a:solidFill>
                  <a:srgbClr val="3A624E"/>
                </a:solidFill>
              </a:rPr>
              <a:t> </a:t>
            </a:r>
            <a:r>
              <a:rPr sz="1600" dirty="0" err="1">
                <a:solidFill>
                  <a:srgbClr val="3A624E"/>
                </a:solidFill>
              </a:rPr>
              <a:t>ПриватБанку</a:t>
            </a:r>
            <a:r>
              <a:rPr sz="1600" dirty="0">
                <a:solidFill>
                  <a:srgbClr val="3A624E"/>
                </a:solidFill>
              </a:rPr>
              <a:t>)</a:t>
            </a:r>
          </a:p>
          <a:p>
            <a:br>
              <a:rPr sz="1600" dirty="0">
                <a:solidFill>
                  <a:srgbClr val="3A624E"/>
                </a:solidFill>
              </a:rPr>
            </a:br>
            <a:r>
              <a:rPr sz="1600" dirty="0">
                <a:solidFill>
                  <a:srgbClr val="3A624E"/>
                </a:solidFill>
              </a:rPr>
              <a:t>• </a:t>
            </a:r>
            <a:r>
              <a:rPr sz="1600" dirty="0" err="1">
                <a:solidFill>
                  <a:srgbClr val="3A624E"/>
                </a:solidFill>
              </a:rPr>
              <a:t>monoКЕП</a:t>
            </a:r>
            <a:r>
              <a:rPr sz="1600" dirty="0">
                <a:solidFill>
                  <a:srgbClr val="3A624E"/>
                </a:solidFill>
              </a:rPr>
              <a:t> (</a:t>
            </a:r>
            <a:r>
              <a:rPr sz="1600" dirty="0" err="1">
                <a:solidFill>
                  <a:srgbClr val="3A624E"/>
                </a:solidFill>
              </a:rPr>
              <a:t>електронний</a:t>
            </a:r>
            <a:r>
              <a:rPr sz="1600" dirty="0">
                <a:solidFill>
                  <a:srgbClr val="3A624E"/>
                </a:solidFill>
              </a:rPr>
              <a:t> </a:t>
            </a:r>
            <a:r>
              <a:rPr sz="1600" dirty="0" err="1">
                <a:solidFill>
                  <a:srgbClr val="3A624E"/>
                </a:solidFill>
              </a:rPr>
              <a:t>підпис</a:t>
            </a:r>
            <a:r>
              <a:rPr sz="1600" dirty="0">
                <a:solidFill>
                  <a:srgbClr val="3A624E"/>
                </a:solidFill>
              </a:rPr>
              <a:t> </a:t>
            </a:r>
            <a:r>
              <a:rPr sz="1600" dirty="0" err="1">
                <a:solidFill>
                  <a:srgbClr val="3A624E"/>
                </a:solidFill>
              </a:rPr>
              <a:t>monobank</a:t>
            </a:r>
            <a:r>
              <a:rPr sz="1600" dirty="0">
                <a:solidFill>
                  <a:srgbClr val="3A624E"/>
                </a:solidFill>
              </a:rPr>
              <a:t>)</a:t>
            </a:r>
          </a:p>
          <a:p>
            <a:br>
              <a:rPr sz="1600" dirty="0">
                <a:solidFill>
                  <a:srgbClr val="3A624E"/>
                </a:solidFill>
              </a:rPr>
            </a:br>
            <a:r>
              <a:rPr sz="1600" dirty="0">
                <a:solidFill>
                  <a:srgbClr val="3A624E"/>
                </a:solidFill>
              </a:rPr>
              <a:t>• </a:t>
            </a:r>
            <a:r>
              <a:rPr sz="1600" dirty="0" err="1">
                <a:solidFill>
                  <a:srgbClr val="3A624E"/>
                </a:solidFill>
              </a:rPr>
              <a:t>Файловий</a:t>
            </a:r>
            <a:r>
              <a:rPr sz="1600" dirty="0">
                <a:solidFill>
                  <a:srgbClr val="3A624E"/>
                </a:solidFill>
              </a:rPr>
              <a:t> </a:t>
            </a:r>
            <a:r>
              <a:rPr sz="1600" dirty="0" err="1">
                <a:solidFill>
                  <a:srgbClr val="3A624E"/>
                </a:solidFill>
              </a:rPr>
              <a:t>ключ</a:t>
            </a:r>
            <a:r>
              <a:rPr sz="1600" dirty="0">
                <a:solidFill>
                  <a:srgbClr val="3A624E"/>
                </a:solidFill>
              </a:rPr>
              <a:t> (Key-6.dat, *.</a:t>
            </a:r>
            <a:r>
              <a:rPr sz="1600" dirty="0" err="1">
                <a:solidFill>
                  <a:srgbClr val="3A624E"/>
                </a:solidFill>
              </a:rPr>
              <a:t>pfx</a:t>
            </a:r>
            <a:r>
              <a:rPr sz="1600" dirty="0">
                <a:solidFill>
                  <a:srgbClr val="3A624E"/>
                </a:solidFill>
              </a:rPr>
              <a:t>, *.pk8 </a:t>
            </a:r>
            <a:r>
              <a:rPr sz="1600" dirty="0" err="1">
                <a:solidFill>
                  <a:srgbClr val="3A624E"/>
                </a:solidFill>
              </a:rPr>
              <a:t>на</a:t>
            </a:r>
            <a:r>
              <a:rPr sz="1600" dirty="0">
                <a:solidFill>
                  <a:srgbClr val="3A624E"/>
                </a:solidFill>
              </a:rPr>
              <a:t> </a:t>
            </a:r>
            <a:r>
              <a:rPr sz="1600" dirty="0" err="1">
                <a:solidFill>
                  <a:srgbClr val="3A624E"/>
                </a:solidFill>
              </a:rPr>
              <a:t>носії</a:t>
            </a:r>
            <a:r>
              <a:rPr sz="1600" dirty="0">
                <a:solidFill>
                  <a:srgbClr val="3A624E"/>
                </a:solidFill>
              </a:rPr>
              <a:t>)</a:t>
            </a:r>
          </a:p>
          <a:p>
            <a:br>
              <a:rPr sz="1600" dirty="0">
                <a:solidFill>
                  <a:srgbClr val="3A624E"/>
                </a:solidFill>
              </a:rPr>
            </a:br>
            <a:r>
              <a:rPr sz="1600" dirty="0">
                <a:solidFill>
                  <a:srgbClr val="3A624E"/>
                </a:solidFill>
              </a:rPr>
              <a:t>• Апаратний </a:t>
            </a:r>
            <a:r>
              <a:rPr sz="1600" dirty="0" err="1">
                <a:solidFill>
                  <a:srgbClr val="3A624E"/>
                </a:solidFill>
              </a:rPr>
              <a:t>носій</a:t>
            </a:r>
            <a:r>
              <a:rPr sz="1600" dirty="0">
                <a:solidFill>
                  <a:srgbClr val="3A624E"/>
                </a:solidFill>
              </a:rPr>
              <a:t> (</a:t>
            </a:r>
            <a:r>
              <a:rPr sz="1600" dirty="0" err="1">
                <a:solidFill>
                  <a:srgbClr val="3A624E"/>
                </a:solidFill>
              </a:rPr>
              <a:t>Токен</a:t>
            </a:r>
            <a:r>
              <a:rPr sz="1600" dirty="0">
                <a:solidFill>
                  <a:srgbClr val="3A624E"/>
                </a:solidFill>
              </a:rPr>
              <a:t> / </a:t>
            </a:r>
            <a:r>
              <a:rPr sz="1600" dirty="0" err="1">
                <a:solidFill>
                  <a:srgbClr val="3A624E"/>
                </a:solidFill>
              </a:rPr>
              <a:t>захищена</a:t>
            </a:r>
            <a:r>
              <a:rPr sz="1600" dirty="0">
                <a:solidFill>
                  <a:srgbClr val="3A624E"/>
                </a:solidFill>
              </a:rPr>
              <a:t> </a:t>
            </a:r>
            <a:r>
              <a:rPr sz="1600" dirty="0" err="1">
                <a:solidFill>
                  <a:srgbClr val="3A624E"/>
                </a:solidFill>
              </a:rPr>
              <a:t>флешка</a:t>
            </a:r>
            <a:r>
              <a:rPr sz="1600" dirty="0">
                <a:solidFill>
                  <a:srgbClr val="3A624E"/>
                </a:solidFill>
              </a:rPr>
              <a:t>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828800"/>
            <a:ext cx="5242255" cy="4297680"/>
          </a:xfrm>
          <a:prstGeom prst="roundRect">
            <a:avLst/>
          </a:prstGeom>
          <a:solidFill>
            <a:srgbClr val="F0F6F2"/>
          </a:solidFill>
          <a:ln w="19050">
            <a:solidFill>
              <a:srgbClr val="C59B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rtlCol="0" anchor="ctr"/>
          <a:lstStyle/>
          <a:p>
            <a:pPr algn="ctr">
              <a:defRPr sz="1800" b="1">
                <a:solidFill>
                  <a:srgbClr val="005028"/>
                </a:solidFill>
                <a:latin typeface="Georgia"/>
              </a:defRPr>
            </a:pPr>
            <a:r>
              <a:rPr dirty="0" err="1">
                <a:solidFill>
                  <a:srgbClr val="3A624E"/>
                </a:solidFill>
              </a:rPr>
              <a:t>Порядок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дій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під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час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зчитання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ключа</a:t>
            </a:r>
            <a:r>
              <a:rPr dirty="0">
                <a:solidFill>
                  <a:srgbClr val="3A624E"/>
                </a:solidFill>
              </a:rPr>
              <a:t>:</a:t>
            </a:r>
          </a:p>
          <a:p>
            <a:br>
              <a:rPr dirty="0">
                <a:solidFill>
                  <a:srgbClr val="3A624E"/>
                </a:solidFill>
              </a:rPr>
            </a:br>
            <a:r>
              <a:rPr sz="1600" dirty="0">
                <a:solidFill>
                  <a:srgbClr val="3A624E"/>
                </a:solidFill>
              </a:rPr>
              <a:t>1. </a:t>
            </a:r>
            <a:r>
              <a:rPr sz="1600" dirty="0" err="1">
                <a:solidFill>
                  <a:srgbClr val="3A624E"/>
                </a:solidFill>
              </a:rPr>
              <a:t>Оберіть</a:t>
            </a:r>
            <a:r>
              <a:rPr sz="1600" dirty="0">
                <a:solidFill>
                  <a:srgbClr val="3A624E"/>
                </a:solidFill>
              </a:rPr>
              <a:t> </a:t>
            </a:r>
            <a:r>
              <a:rPr sz="1600" dirty="0" err="1">
                <a:solidFill>
                  <a:srgbClr val="3A624E"/>
                </a:solidFill>
              </a:rPr>
              <a:t>ваш</a:t>
            </a:r>
            <a:r>
              <a:rPr sz="1600" dirty="0">
                <a:solidFill>
                  <a:srgbClr val="3A624E"/>
                </a:solidFill>
              </a:rPr>
              <a:t> </a:t>
            </a:r>
            <a:r>
              <a:rPr sz="1600" dirty="0" err="1">
                <a:solidFill>
                  <a:srgbClr val="3A624E"/>
                </a:solidFill>
              </a:rPr>
              <a:t>надавач</a:t>
            </a:r>
            <a:r>
              <a:rPr sz="1600" dirty="0">
                <a:solidFill>
                  <a:srgbClr val="3A624E"/>
                </a:solidFill>
              </a:rPr>
              <a:t> </a:t>
            </a:r>
            <a:r>
              <a:rPr sz="1600" dirty="0" err="1">
                <a:solidFill>
                  <a:srgbClr val="3A624E"/>
                </a:solidFill>
              </a:rPr>
              <a:t>електронних</a:t>
            </a:r>
            <a:r>
              <a:rPr sz="1600" dirty="0">
                <a:solidFill>
                  <a:srgbClr val="3A624E"/>
                </a:solidFill>
              </a:rPr>
              <a:t> </a:t>
            </a:r>
            <a:r>
              <a:rPr sz="1600" dirty="0" err="1">
                <a:solidFill>
                  <a:srgbClr val="3A624E"/>
                </a:solidFill>
              </a:rPr>
              <a:t>довірчих</a:t>
            </a:r>
            <a:r>
              <a:rPr sz="1600" dirty="0">
                <a:solidFill>
                  <a:srgbClr val="3A624E"/>
                </a:solidFill>
              </a:rPr>
              <a:t> </a:t>
            </a:r>
            <a:r>
              <a:rPr sz="1600" dirty="0" err="1">
                <a:solidFill>
                  <a:srgbClr val="3A624E"/>
                </a:solidFill>
              </a:rPr>
              <a:t>послуг</a:t>
            </a:r>
            <a:r>
              <a:rPr sz="1600" dirty="0">
                <a:solidFill>
                  <a:srgbClr val="3A624E"/>
                </a:solidFill>
              </a:rPr>
              <a:t> (АЦСК).</a:t>
            </a:r>
          </a:p>
          <a:p>
            <a:br>
              <a:rPr sz="1600" dirty="0">
                <a:solidFill>
                  <a:srgbClr val="3A624E"/>
                </a:solidFill>
              </a:rPr>
            </a:br>
            <a:r>
              <a:rPr sz="1600" dirty="0">
                <a:solidFill>
                  <a:srgbClr val="3A624E"/>
                </a:solidFill>
              </a:rPr>
              <a:t>2. </a:t>
            </a:r>
            <a:r>
              <a:rPr sz="1600" dirty="0" err="1">
                <a:solidFill>
                  <a:srgbClr val="3A624E"/>
                </a:solidFill>
              </a:rPr>
              <a:t>Оберіть</a:t>
            </a:r>
            <a:r>
              <a:rPr sz="1600" dirty="0">
                <a:solidFill>
                  <a:srgbClr val="3A624E"/>
                </a:solidFill>
              </a:rPr>
              <a:t> </a:t>
            </a:r>
            <a:r>
              <a:rPr sz="1600" dirty="0" err="1">
                <a:solidFill>
                  <a:srgbClr val="3A624E"/>
                </a:solidFill>
              </a:rPr>
              <a:t>спосіб</a:t>
            </a:r>
            <a:r>
              <a:rPr sz="1600" dirty="0">
                <a:solidFill>
                  <a:srgbClr val="3A624E"/>
                </a:solidFill>
              </a:rPr>
              <a:t> </a:t>
            </a:r>
            <a:r>
              <a:rPr sz="1600" dirty="0" err="1">
                <a:solidFill>
                  <a:srgbClr val="3A624E"/>
                </a:solidFill>
              </a:rPr>
              <a:t>підписання</a:t>
            </a:r>
            <a:r>
              <a:rPr sz="1600" dirty="0">
                <a:solidFill>
                  <a:srgbClr val="3A624E"/>
                </a:solidFill>
              </a:rPr>
              <a:t> (</a:t>
            </a:r>
            <a:r>
              <a:rPr sz="1600" dirty="0" err="1">
                <a:solidFill>
                  <a:srgbClr val="3A624E"/>
                </a:solidFill>
              </a:rPr>
              <a:t>Дія</a:t>
            </a:r>
            <a:r>
              <a:rPr sz="1600" dirty="0">
                <a:solidFill>
                  <a:srgbClr val="3A624E"/>
                </a:solidFill>
              </a:rPr>
              <a:t>, </a:t>
            </a:r>
            <a:r>
              <a:rPr sz="1600" dirty="0" err="1">
                <a:solidFill>
                  <a:srgbClr val="3A624E"/>
                </a:solidFill>
              </a:rPr>
              <a:t>SmartID</a:t>
            </a:r>
            <a:r>
              <a:rPr sz="1600" dirty="0">
                <a:solidFill>
                  <a:srgbClr val="3A624E"/>
                </a:solidFill>
              </a:rPr>
              <a:t> </a:t>
            </a:r>
            <a:r>
              <a:rPr sz="1600" dirty="0" err="1">
                <a:solidFill>
                  <a:srgbClr val="3A624E"/>
                </a:solidFill>
              </a:rPr>
              <a:t>або</a:t>
            </a:r>
            <a:r>
              <a:rPr sz="1600" dirty="0">
                <a:solidFill>
                  <a:srgbClr val="3A624E"/>
                </a:solidFill>
              </a:rPr>
              <a:t> </a:t>
            </a:r>
            <a:r>
              <a:rPr sz="1600" dirty="0" err="1">
                <a:solidFill>
                  <a:srgbClr val="3A624E"/>
                </a:solidFill>
              </a:rPr>
              <a:t>завантажте</a:t>
            </a:r>
            <a:r>
              <a:rPr sz="1600" dirty="0">
                <a:solidFill>
                  <a:srgbClr val="3A624E"/>
                </a:solidFill>
              </a:rPr>
              <a:t> </a:t>
            </a:r>
            <a:r>
              <a:rPr sz="1600" dirty="0" err="1">
                <a:solidFill>
                  <a:srgbClr val="3A624E"/>
                </a:solidFill>
              </a:rPr>
              <a:t>файл</a:t>
            </a:r>
            <a:r>
              <a:rPr sz="1600" dirty="0">
                <a:solidFill>
                  <a:srgbClr val="3A624E"/>
                </a:solidFill>
              </a:rPr>
              <a:t> </a:t>
            </a:r>
            <a:r>
              <a:rPr sz="1600" dirty="0" err="1">
                <a:solidFill>
                  <a:srgbClr val="3A624E"/>
                </a:solidFill>
              </a:rPr>
              <a:t>ключа</a:t>
            </a:r>
            <a:r>
              <a:rPr sz="1600" dirty="0">
                <a:solidFill>
                  <a:srgbClr val="3A624E"/>
                </a:solidFill>
              </a:rPr>
              <a:t>).</a:t>
            </a:r>
          </a:p>
          <a:p>
            <a:br>
              <a:rPr sz="1600" dirty="0">
                <a:solidFill>
                  <a:srgbClr val="3A624E"/>
                </a:solidFill>
              </a:rPr>
            </a:br>
            <a:r>
              <a:rPr sz="1600" dirty="0">
                <a:solidFill>
                  <a:srgbClr val="3A624E"/>
                </a:solidFill>
              </a:rPr>
              <a:t>3. </a:t>
            </a:r>
            <a:r>
              <a:rPr sz="1600" dirty="0" err="1">
                <a:solidFill>
                  <a:srgbClr val="3A624E"/>
                </a:solidFill>
              </a:rPr>
              <a:t>Введіть</a:t>
            </a:r>
            <a:r>
              <a:rPr sz="1600" dirty="0">
                <a:solidFill>
                  <a:srgbClr val="3A624E"/>
                </a:solidFill>
              </a:rPr>
              <a:t> </a:t>
            </a:r>
            <a:r>
              <a:rPr sz="1600" dirty="0" err="1">
                <a:solidFill>
                  <a:srgbClr val="3A624E"/>
                </a:solidFill>
              </a:rPr>
              <a:t>пароль</a:t>
            </a:r>
            <a:r>
              <a:rPr sz="1600" dirty="0">
                <a:solidFill>
                  <a:srgbClr val="3A624E"/>
                </a:solidFill>
              </a:rPr>
              <a:t> </a:t>
            </a:r>
            <a:r>
              <a:rPr sz="1600" dirty="0" err="1">
                <a:solidFill>
                  <a:srgbClr val="3A624E"/>
                </a:solidFill>
              </a:rPr>
              <a:t>захисту</a:t>
            </a:r>
            <a:r>
              <a:rPr sz="1600" dirty="0">
                <a:solidFill>
                  <a:srgbClr val="3A624E"/>
                </a:solidFill>
              </a:rPr>
              <a:t> </a:t>
            </a:r>
            <a:r>
              <a:rPr sz="1600" dirty="0" err="1">
                <a:solidFill>
                  <a:srgbClr val="3A624E"/>
                </a:solidFill>
              </a:rPr>
              <a:t>особистого</a:t>
            </a:r>
            <a:r>
              <a:rPr sz="1600" dirty="0">
                <a:solidFill>
                  <a:srgbClr val="3A624E"/>
                </a:solidFill>
              </a:rPr>
              <a:t> </a:t>
            </a:r>
            <a:r>
              <a:rPr sz="1600" dirty="0" err="1">
                <a:solidFill>
                  <a:srgbClr val="3A624E"/>
                </a:solidFill>
              </a:rPr>
              <a:t>ключа</a:t>
            </a:r>
            <a:r>
              <a:rPr sz="1600" dirty="0">
                <a:solidFill>
                  <a:srgbClr val="3A624E"/>
                </a:solidFill>
              </a:rPr>
              <a:t>.</a:t>
            </a:r>
          </a:p>
          <a:p>
            <a:br>
              <a:rPr sz="1600" dirty="0">
                <a:solidFill>
                  <a:srgbClr val="3A624E"/>
                </a:solidFill>
              </a:rPr>
            </a:br>
            <a:r>
              <a:rPr sz="1600" dirty="0">
                <a:solidFill>
                  <a:srgbClr val="3A624E"/>
                </a:solidFill>
              </a:rPr>
              <a:t>4. </a:t>
            </a:r>
            <a:r>
              <a:rPr sz="1600" dirty="0" err="1">
                <a:solidFill>
                  <a:srgbClr val="3A624E"/>
                </a:solidFill>
              </a:rPr>
              <a:t>Натисніть</a:t>
            </a:r>
            <a:r>
              <a:rPr sz="1600" dirty="0">
                <a:solidFill>
                  <a:srgbClr val="3A624E"/>
                </a:solidFill>
              </a:rPr>
              <a:t> </a:t>
            </a:r>
            <a:r>
              <a:rPr sz="1600" dirty="0" err="1">
                <a:solidFill>
                  <a:srgbClr val="3A624E"/>
                </a:solidFill>
              </a:rPr>
              <a:t>кнопку</a:t>
            </a:r>
            <a:r>
              <a:rPr sz="1600" dirty="0">
                <a:solidFill>
                  <a:srgbClr val="3A624E"/>
                </a:solidFill>
              </a:rPr>
              <a:t> «</a:t>
            </a:r>
            <a:r>
              <a:rPr sz="1600" dirty="0" err="1">
                <a:solidFill>
                  <a:srgbClr val="3A624E"/>
                </a:solidFill>
              </a:rPr>
              <a:t>Зчитати</a:t>
            </a:r>
            <a:r>
              <a:rPr sz="1600" dirty="0">
                <a:solidFill>
                  <a:srgbClr val="3A624E"/>
                </a:solidFill>
              </a:rPr>
              <a:t> </a:t>
            </a:r>
            <a:r>
              <a:rPr sz="1600" dirty="0" err="1">
                <a:solidFill>
                  <a:srgbClr val="3A624E"/>
                </a:solidFill>
              </a:rPr>
              <a:t>ключ</a:t>
            </a:r>
            <a:r>
              <a:rPr sz="1600" dirty="0">
                <a:solidFill>
                  <a:srgbClr val="3A624E"/>
                </a:solidFill>
              </a:rPr>
              <a:t>». </a:t>
            </a:r>
            <a:r>
              <a:rPr sz="1600" dirty="0" err="1">
                <a:solidFill>
                  <a:srgbClr val="3A624E"/>
                </a:solidFill>
              </a:rPr>
              <a:t>Перевірте</a:t>
            </a:r>
            <a:r>
              <a:rPr sz="1600" dirty="0">
                <a:solidFill>
                  <a:srgbClr val="3A624E"/>
                </a:solidFill>
              </a:rPr>
              <a:t> </a:t>
            </a:r>
            <a:r>
              <a:rPr sz="1600" dirty="0" err="1">
                <a:solidFill>
                  <a:srgbClr val="3A624E"/>
                </a:solidFill>
              </a:rPr>
              <a:t>відображені</a:t>
            </a:r>
            <a:r>
              <a:rPr sz="1600" dirty="0">
                <a:solidFill>
                  <a:srgbClr val="3A624E"/>
                </a:solidFill>
              </a:rPr>
              <a:t> ПІБ </a:t>
            </a:r>
            <a:r>
              <a:rPr sz="1600" dirty="0" err="1">
                <a:solidFill>
                  <a:srgbClr val="3A624E"/>
                </a:solidFill>
              </a:rPr>
              <a:t>здобувача</a:t>
            </a:r>
            <a:r>
              <a:rPr sz="1600" dirty="0">
                <a:solidFill>
                  <a:srgbClr val="3A624E"/>
                </a:solidFill>
              </a:rPr>
              <a:t>.</a:t>
            </a:r>
          </a:p>
          <a:p>
            <a:br>
              <a:rPr sz="1600" dirty="0">
                <a:solidFill>
                  <a:srgbClr val="3A624E"/>
                </a:solidFill>
              </a:rPr>
            </a:br>
            <a:r>
              <a:rPr sz="1600" dirty="0">
                <a:solidFill>
                  <a:srgbClr val="3A624E"/>
                </a:solidFill>
              </a:rPr>
              <a:t>5. </a:t>
            </a:r>
            <a:r>
              <a:rPr sz="1600" dirty="0" err="1">
                <a:solidFill>
                  <a:srgbClr val="3A624E"/>
                </a:solidFill>
              </a:rPr>
              <a:t>Після</a:t>
            </a:r>
            <a:r>
              <a:rPr sz="1600" dirty="0">
                <a:solidFill>
                  <a:srgbClr val="3A624E"/>
                </a:solidFill>
              </a:rPr>
              <a:t> </a:t>
            </a:r>
            <a:r>
              <a:rPr sz="1600" dirty="0" err="1">
                <a:solidFill>
                  <a:srgbClr val="3A624E"/>
                </a:solidFill>
              </a:rPr>
              <a:t>успішного</a:t>
            </a:r>
            <a:r>
              <a:rPr sz="1600" dirty="0">
                <a:solidFill>
                  <a:srgbClr val="3A624E"/>
                </a:solidFill>
              </a:rPr>
              <a:t> </a:t>
            </a:r>
            <a:r>
              <a:rPr sz="1600" dirty="0" err="1">
                <a:solidFill>
                  <a:srgbClr val="3A624E"/>
                </a:solidFill>
              </a:rPr>
              <a:t>зчитання</a:t>
            </a:r>
            <a:r>
              <a:rPr sz="1600" dirty="0">
                <a:solidFill>
                  <a:srgbClr val="3A624E"/>
                </a:solidFill>
              </a:rPr>
              <a:t> </a:t>
            </a:r>
            <a:r>
              <a:rPr sz="1600" dirty="0" err="1">
                <a:solidFill>
                  <a:srgbClr val="3A624E"/>
                </a:solidFill>
              </a:rPr>
              <a:t>даних</a:t>
            </a:r>
            <a:r>
              <a:rPr sz="1600" dirty="0">
                <a:solidFill>
                  <a:srgbClr val="3A624E"/>
                </a:solidFill>
              </a:rPr>
              <a:t> </a:t>
            </a:r>
            <a:r>
              <a:rPr sz="1600" dirty="0" err="1">
                <a:solidFill>
                  <a:srgbClr val="3A624E"/>
                </a:solidFill>
              </a:rPr>
              <a:t>натисніть</a:t>
            </a:r>
            <a:r>
              <a:rPr sz="1600" dirty="0">
                <a:solidFill>
                  <a:srgbClr val="3A624E"/>
                </a:solidFill>
              </a:rPr>
              <a:t> </a:t>
            </a:r>
            <a:r>
              <a:rPr sz="1600" dirty="0" err="1">
                <a:solidFill>
                  <a:srgbClr val="3A624E"/>
                </a:solidFill>
              </a:rPr>
              <a:t>кнопку</a:t>
            </a:r>
            <a:r>
              <a:rPr sz="1600" dirty="0">
                <a:solidFill>
                  <a:srgbClr val="3A624E"/>
                </a:solidFill>
              </a:rPr>
              <a:t> «</a:t>
            </a:r>
            <a:r>
              <a:rPr sz="1600" dirty="0" err="1">
                <a:solidFill>
                  <a:srgbClr val="3A624E"/>
                </a:solidFill>
              </a:rPr>
              <a:t>Далі</a:t>
            </a:r>
            <a:r>
              <a:rPr sz="1600" dirty="0">
                <a:solidFill>
                  <a:srgbClr val="3A624E"/>
                </a:solidFill>
              </a:rPr>
              <a:t>».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400800"/>
            <a:ext cx="1072865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4A5D53"/>
                </a:solidFill>
                <a:latin typeface="Arial"/>
              </a:defRPr>
            </a:pPr>
            <a:r>
              <a:t>НУБіП України | Освітній рівень: Магістр | Кваліфікаційні роботи 2026                                Slide 5 of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6_processe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C59B27"/>
                </a:solidFill>
                <a:latin typeface="Arial"/>
              </a:defRPr>
            </a:pPr>
            <a:r>
              <a:t>ІНСТРУКЦІЯ З НАКЛАДАННЯ КЕП • НУБІП УКРАЇНИ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85800"/>
            <a:ext cx="106984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05028"/>
                </a:solidFill>
                <a:latin typeface="Georgia"/>
              </a:defRPr>
            </a:pPr>
            <a:r>
              <a:t>5. Вибір формату підпису PAdES — обов’язковий стандарт НУБіП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554480"/>
            <a:ext cx="10728655" cy="31750"/>
          </a:xfrm>
          <a:prstGeom prst="rect">
            <a:avLst/>
          </a:prstGeom>
          <a:solidFill>
            <a:srgbClr val="C59B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31520" y="1828800"/>
            <a:ext cx="10728655" cy="1188720"/>
          </a:xfrm>
          <a:prstGeom prst="roundRect">
            <a:avLst/>
          </a:prstGeom>
          <a:solidFill>
            <a:srgbClr val="F0F6F2"/>
          </a:solidFill>
          <a:ln w="25400">
            <a:solidFill>
              <a:srgbClr val="C59B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rtlCol="0" anchor="ctr"/>
          <a:lstStyle/>
          <a:p>
            <a:pPr algn="ctr">
              <a:defRPr sz="1100" b="1">
                <a:solidFill>
                  <a:srgbClr val="C59B27"/>
                </a:solidFill>
                <a:latin typeface="Arial"/>
              </a:defRPr>
            </a:pPr>
            <a:r>
              <a:t>УВАГА! ВАЖЛИВИЙ КРОК ПРИ ВИБОРІ ФОРМАТУ ПІДПИСУ:</a:t>
            </a:r>
          </a:p>
          <a:p>
            <a:pPr>
              <a:defRPr sz="1800" b="1">
                <a:solidFill>
                  <a:srgbClr val="005028"/>
                </a:solidFill>
                <a:latin typeface="Georgia"/>
              </a:defRPr>
            </a:pPr>
            <a:r>
              <a:t>При виборі формату підписання натисніть опцію «Ні, інший формат» та оберіть формат PAdES.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3246120"/>
            <a:ext cx="5212080" cy="2880360"/>
          </a:xfrm>
          <a:prstGeom prst="roundRect">
            <a:avLst/>
          </a:prstGeom>
          <a:solidFill>
            <a:srgbClr val="FFFFFF"/>
          </a:solidFill>
          <a:ln>
            <a:solidFill>
              <a:srgbClr val="D0E0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28600" rtlCol="0" anchor="ctr"/>
          <a:lstStyle/>
          <a:p>
            <a:pPr algn="ctr">
              <a:defRPr sz="1600" b="1">
                <a:solidFill>
                  <a:srgbClr val="005028"/>
                </a:solidFill>
                <a:latin typeface="Georgia"/>
              </a:defRPr>
            </a:pPr>
            <a:r>
              <a:rPr dirty="0" err="1">
                <a:solidFill>
                  <a:srgbClr val="3A624E"/>
                </a:solidFill>
              </a:rPr>
              <a:t>Чому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саме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формат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PAdES</a:t>
            </a:r>
            <a:r>
              <a:rPr dirty="0">
                <a:solidFill>
                  <a:srgbClr val="3A624E"/>
                </a:solidFill>
              </a:rPr>
              <a:t>?</a:t>
            </a:r>
          </a:p>
          <a:p>
            <a:br>
              <a:rPr dirty="0">
                <a:solidFill>
                  <a:srgbClr val="3A624E"/>
                </a:solidFill>
              </a:rPr>
            </a:br>
            <a:r>
              <a:rPr dirty="0">
                <a:solidFill>
                  <a:srgbClr val="3A624E"/>
                </a:solidFill>
              </a:rPr>
              <a:t>✔ </a:t>
            </a:r>
            <a:r>
              <a:rPr dirty="0" err="1">
                <a:solidFill>
                  <a:srgbClr val="3A624E"/>
                </a:solidFill>
              </a:rPr>
              <a:t>Електронний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підпис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зберігається</a:t>
            </a:r>
            <a:r>
              <a:rPr dirty="0">
                <a:solidFill>
                  <a:srgbClr val="3A624E"/>
                </a:solidFill>
              </a:rPr>
              <a:t> ВСЕРЕДИНІ PDF-</a:t>
            </a:r>
            <a:r>
              <a:rPr dirty="0" err="1">
                <a:solidFill>
                  <a:srgbClr val="3A624E"/>
                </a:solidFill>
              </a:rPr>
              <a:t>файлу</a:t>
            </a:r>
            <a:r>
              <a:rPr dirty="0">
                <a:solidFill>
                  <a:srgbClr val="3A624E"/>
                </a:solidFill>
              </a:rPr>
              <a:t>.</a:t>
            </a:r>
            <a:br>
              <a:rPr dirty="0">
                <a:solidFill>
                  <a:srgbClr val="3A624E"/>
                </a:solidFill>
              </a:rPr>
            </a:br>
            <a:br>
              <a:rPr dirty="0">
                <a:solidFill>
                  <a:srgbClr val="3A624E"/>
                </a:solidFill>
              </a:rPr>
            </a:br>
            <a:r>
              <a:rPr dirty="0">
                <a:solidFill>
                  <a:srgbClr val="3A624E"/>
                </a:solidFill>
              </a:rPr>
              <a:t>✔ </a:t>
            </a:r>
            <a:r>
              <a:rPr dirty="0" err="1">
                <a:solidFill>
                  <a:srgbClr val="3A624E"/>
                </a:solidFill>
              </a:rPr>
              <a:t>Не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створюється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додаткового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файла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підпису</a:t>
            </a:r>
            <a:r>
              <a:rPr dirty="0">
                <a:solidFill>
                  <a:srgbClr val="3A624E"/>
                </a:solidFill>
              </a:rPr>
              <a:t> (*.p7s).</a:t>
            </a:r>
            <a:br>
              <a:rPr dirty="0">
                <a:solidFill>
                  <a:srgbClr val="3A624E"/>
                </a:solidFill>
              </a:rPr>
            </a:br>
            <a:br>
              <a:rPr dirty="0">
                <a:solidFill>
                  <a:srgbClr val="3A624E"/>
                </a:solidFill>
              </a:rPr>
            </a:br>
            <a:r>
              <a:rPr dirty="0">
                <a:solidFill>
                  <a:srgbClr val="3A624E"/>
                </a:solidFill>
              </a:rPr>
              <a:t>✔ </a:t>
            </a:r>
            <a:r>
              <a:rPr dirty="0" err="1">
                <a:solidFill>
                  <a:srgbClr val="3A624E"/>
                </a:solidFill>
              </a:rPr>
              <a:t>Документ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зручно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відкривати</a:t>
            </a:r>
            <a:r>
              <a:rPr dirty="0">
                <a:solidFill>
                  <a:srgbClr val="3A624E"/>
                </a:solidFill>
              </a:rPr>
              <a:t>, </a:t>
            </a:r>
            <a:r>
              <a:rPr dirty="0" err="1">
                <a:solidFill>
                  <a:srgbClr val="3A624E"/>
                </a:solidFill>
              </a:rPr>
              <a:t>перевіряти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та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зберігати</a:t>
            </a:r>
            <a:r>
              <a:rPr dirty="0">
                <a:solidFill>
                  <a:srgbClr val="3A624E"/>
                </a:solidFill>
              </a:rPr>
              <a:t> в </a:t>
            </a:r>
            <a:r>
              <a:rPr dirty="0" err="1">
                <a:solidFill>
                  <a:srgbClr val="3A624E"/>
                </a:solidFill>
              </a:rPr>
              <a:t>електронному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архіві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НУБіП</a:t>
            </a:r>
            <a:r>
              <a:rPr dirty="0">
                <a:solidFill>
                  <a:srgbClr val="3A624E"/>
                </a:solidFill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3246120"/>
            <a:ext cx="5242255" cy="2880360"/>
          </a:xfrm>
          <a:prstGeom prst="roundRect">
            <a:avLst/>
          </a:prstGeom>
          <a:solidFill>
            <a:srgbClr val="FFFFFF"/>
          </a:solidFill>
          <a:ln>
            <a:solidFill>
              <a:srgbClr val="D0E0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28600" rtlCol="0" anchor="ctr"/>
          <a:lstStyle/>
          <a:p>
            <a:pPr algn="ctr">
              <a:defRPr sz="1600" b="1">
                <a:solidFill>
                  <a:srgbClr val="005028"/>
                </a:solidFill>
                <a:latin typeface="Georgia"/>
              </a:defRPr>
            </a:pPr>
            <a:r>
              <a:rPr dirty="0" err="1">
                <a:solidFill>
                  <a:srgbClr val="3A624E"/>
                </a:solidFill>
              </a:rPr>
              <a:t>Алгоритм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вибору</a:t>
            </a:r>
            <a:r>
              <a:rPr dirty="0">
                <a:solidFill>
                  <a:srgbClr val="3A624E"/>
                </a:solidFill>
              </a:rPr>
              <a:t> в </a:t>
            </a:r>
            <a:r>
              <a:rPr dirty="0" err="1">
                <a:solidFill>
                  <a:srgbClr val="3A624E"/>
                </a:solidFill>
              </a:rPr>
              <a:t>інтерфейсі</a:t>
            </a:r>
            <a:r>
              <a:rPr dirty="0">
                <a:solidFill>
                  <a:srgbClr val="3A624E"/>
                </a:solidFill>
              </a:rPr>
              <a:t> ЦЗО:</a:t>
            </a:r>
          </a:p>
          <a:p>
            <a:br>
              <a:rPr dirty="0">
                <a:solidFill>
                  <a:srgbClr val="3A624E"/>
                </a:solidFill>
              </a:rPr>
            </a:br>
            <a:r>
              <a:rPr dirty="0">
                <a:solidFill>
                  <a:srgbClr val="3A624E"/>
                </a:solidFill>
              </a:rPr>
              <a:t>1. </a:t>
            </a:r>
            <a:r>
              <a:rPr dirty="0" err="1">
                <a:solidFill>
                  <a:srgbClr val="3A624E"/>
                </a:solidFill>
              </a:rPr>
              <a:t>Після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зчитування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ключа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з'явиться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вікно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вибору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типу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підпису</a:t>
            </a:r>
            <a:r>
              <a:rPr dirty="0">
                <a:solidFill>
                  <a:srgbClr val="3A624E"/>
                </a:solidFill>
              </a:rPr>
              <a:t>.</a:t>
            </a:r>
            <a:br>
              <a:rPr dirty="0">
                <a:solidFill>
                  <a:srgbClr val="3A624E"/>
                </a:solidFill>
              </a:rPr>
            </a:br>
            <a:r>
              <a:rPr dirty="0">
                <a:solidFill>
                  <a:srgbClr val="3A624E"/>
                </a:solidFill>
              </a:rPr>
              <a:t>2. </a:t>
            </a:r>
            <a:r>
              <a:rPr dirty="0" err="1">
                <a:solidFill>
                  <a:srgbClr val="3A624E"/>
                </a:solidFill>
              </a:rPr>
              <a:t>Натисніть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кнопку</a:t>
            </a:r>
            <a:r>
              <a:rPr dirty="0">
                <a:solidFill>
                  <a:srgbClr val="3A624E"/>
                </a:solidFill>
              </a:rPr>
              <a:t> «</a:t>
            </a:r>
            <a:r>
              <a:rPr dirty="0" err="1">
                <a:solidFill>
                  <a:srgbClr val="3A624E"/>
                </a:solidFill>
              </a:rPr>
              <a:t>Ні</a:t>
            </a:r>
            <a:r>
              <a:rPr dirty="0">
                <a:solidFill>
                  <a:srgbClr val="3A624E"/>
                </a:solidFill>
              </a:rPr>
              <a:t>, </a:t>
            </a:r>
            <a:r>
              <a:rPr dirty="0" err="1">
                <a:solidFill>
                  <a:srgbClr val="3A624E"/>
                </a:solidFill>
              </a:rPr>
              <a:t>інший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формат</a:t>
            </a:r>
            <a:r>
              <a:rPr dirty="0">
                <a:solidFill>
                  <a:srgbClr val="3A624E"/>
                </a:solidFill>
              </a:rPr>
              <a:t>».</a:t>
            </a:r>
            <a:br>
              <a:rPr dirty="0">
                <a:solidFill>
                  <a:srgbClr val="3A624E"/>
                </a:solidFill>
              </a:rPr>
            </a:br>
            <a:r>
              <a:rPr dirty="0">
                <a:solidFill>
                  <a:srgbClr val="3A624E"/>
                </a:solidFill>
              </a:rPr>
              <a:t>3. У </a:t>
            </a:r>
            <a:r>
              <a:rPr dirty="0" err="1">
                <a:solidFill>
                  <a:srgbClr val="3A624E"/>
                </a:solidFill>
              </a:rPr>
              <a:t>випадаючому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списку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оберіть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PAdES</a:t>
            </a:r>
            <a:r>
              <a:rPr dirty="0">
                <a:solidFill>
                  <a:srgbClr val="3A624E"/>
                </a:solidFill>
              </a:rPr>
              <a:t>.</a:t>
            </a:r>
            <a:br>
              <a:rPr dirty="0">
                <a:solidFill>
                  <a:srgbClr val="3A624E"/>
                </a:solidFill>
              </a:rPr>
            </a:br>
            <a:r>
              <a:rPr dirty="0">
                <a:solidFill>
                  <a:srgbClr val="3A624E"/>
                </a:solidFill>
              </a:rPr>
              <a:t>4. </a:t>
            </a:r>
            <a:r>
              <a:rPr dirty="0" err="1">
                <a:solidFill>
                  <a:srgbClr val="3A624E"/>
                </a:solidFill>
              </a:rPr>
              <a:t>Переконайтеся</a:t>
            </a:r>
            <a:r>
              <a:rPr dirty="0">
                <a:solidFill>
                  <a:srgbClr val="3A624E"/>
                </a:solidFill>
              </a:rPr>
              <a:t>, </a:t>
            </a:r>
            <a:r>
              <a:rPr dirty="0" err="1">
                <a:solidFill>
                  <a:srgbClr val="3A624E"/>
                </a:solidFill>
              </a:rPr>
              <a:t>що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розширення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підписаного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файлу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залишиться</a:t>
            </a:r>
            <a:r>
              <a:rPr dirty="0">
                <a:solidFill>
                  <a:srgbClr val="3A624E"/>
                </a:solidFill>
              </a:rPr>
              <a:t> *.pdf.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6400800"/>
            <a:ext cx="1072865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4A5D53"/>
                </a:solidFill>
                <a:latin typeface="Arial"/>
              </a:defRPr>
            </a:pPr>
            <a:r>
              <a:t>НУБіП України | Освітній рівень: Магістр | Кваліфікаційні роботи 2026                                Slide 6 of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12_processe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C59B27"/>
                </a:solidFill>
                <a:latin typeface="Arial"/>
              </a:defRPr>
            </a:pPr>
            <a:r>
              <a:t>ІНСТРУКЦІЯ З НАКЛАДАННЯ КЕП • НУБІП УКРАЇНИ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85800"/>
            <a:ext cx="106984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05028"/>
                </a:solidFill>
                <a:latin typeface="Georgia"/>
              </a:defRPr>
            </a:pPr>
            <a:r>
              <a:t>6. Підписання документа, завантаження та надсилання керівнику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554480"/>
            <a:ext cx="10728655" cy="31750"/>
          </a:xfrm>
          <a:prstGeom prst="rect">
            <a:avLst/>
          </a:prstGeom>
          <a:solidFill>
            <a:srgbClr val="C59B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31520" y="1828800"/>
            <a:ext cx="3328416" cy="42976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0E0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74320" rIns="228600" rtlCol="0" anchor="t"/>
          <a:lstStyle/>
          <a:p>
            <a:pPr algn="ctr">
              <a:defRPr sz="1100" b="1">
                <a:solidFill>
                  <a:srgbClr val="C59B27"/>
                </a:solidFill>
                <a:latin typeface="Arial"/>
              </a:defRPr>
            </a:pPr>
            <a:r>
              <a:rPr dirty="0"/>
              <a:t>КРОК 6.1</a:t>
            </a:r>
          </a:p>
          <a:p>
            <a:pPr>
              <a:defRPr sz="1800" b="1">
                <a:solidFill>
                  <a:srgbClr val="005028"/>
                </a:solidFill>
                <a:latin typeface="Georgia"/>
              </a:defRPr>
            </a:pPr>
            <a:r>
              <a:rPr dirty="0" err="1"/>
              <a:t>Вибір</a:t>
            </a:r>
            <a:r>
              <a:rPr dirty="0"/>
              <a:t> </a:t>
            </a:r>
            <a:r>
              <a:rPr dirty="0" err="1"/>
              <a:t>файлу</a:t>
            </a:r>
            <a:r>
              <a:rPr dirty="0"/>
              <a:t> </a:t>
            </a:r>
            <a:r>
              <a:rPr dirty="0" err="1"/>
              <a:t>та</a:t>
            </a:r>
            <a:r>
              <a:rPr dirty="0"/>
              <a:t> </a:t>
            </a:r>
            <a:r>
              <a:rPr dirty="0" err="1">
                <a:solidFill>
                  <a:srgbClr val="3A624E"/>
                </a:solidFill>
              </a:rPr>
              <a:t>підписання</a:t>
            </a:r>
            <a:endParaRPr dirty="0">
              <a:solidFill>
                <a:srgbClr val="3A624E"/>
              </a:solidFill>
            </a:endParaRPr>
          </a:p>
          <a:p>
            <a:br>
              <a:rPr dirty="0">
                <a:solidFill>
                  <a:srgbClr val="3A624E"/>
                </a:solidFill>
              </a:rPr>
            </a:br>
            <a:r>
              <a:rPr dirty="0" err="1">
                <a:solidFill>
                  <a:srgbClr val="3A624E"/>
                </a:solidFill>
              </a:rPr>
              <a:t>Оберіть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підготовлений</a:t>
            </a:r>
            <a:r>
              <a:rPr dirty="0">
                <a:solidFill>
                  <a:srgbClr val="3A624E"/>
                </a:solidFill>
              </a:rPr>
              <a:t> PDF-</a:t>
            </a:r>
            <a:r>
              <a:rPr dirty="0" err="1">
                <a:solidFill>
                  <a:srgbClr val="3A624E"/>
                </a:solidFill>
              </a:rPr>
              <a:t>файл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кваліфікаційної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роботи</a:t>
            </a:r>
            <a:r>
              <a:rPr dirty="0">
                <a:solidFill>
                  <a:srgbClr val="3A624E"/>
                </a:solidFill>
              </a:rPr>
              <a:t> з </a:t>
            </a:r>
            <a:r>
              <a:rPr dirty="0" err="1">
                <a:solidFill>
                  <a:srgbClr val="3A624E"/>
                </a:solidFill>
              </a:rPr>
              <a:t>вашого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комп'ютера</a:t>
            </a:r>
            <a:r>
              <a:rPr dirty="0">
                <a:solidFill>
                  <a:srgbClr val="3A624E"/>
                </a:solidFill>
              </a:rPr>
              <a:t> (з </a:t>
            </a:r>
            <a:r>
              <a:rPr dirty="0" err="1">
                <a:solidFill>
                  <a:srgbClr val="3A624E"/>
                </a:solidFill>
              </a:rPr>
              <a:t>коректною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назвою</a:t>
            </a:r>
            <a:r>
              <a:rPr dirty="0">
                <a:solidFill>
                  <a:srgbClr val="3A624E"/>
                </a:solidFill>
              </a:rPr>
              <a:t> `МАГ-...pdf`).</a:t>
            </a:r>
            <a:br>
              <a:rPr dirty="0">
                <a:solidFill>
                  <a:srgbClr val="3A624E"/>
                </a:solidFill>
              </a:rPr>
            </a:br>
            <a:br>
              <a:rPr dirty="0">
                <a:solidFill>
                  <a:srgbClr val="3A624E"/>
                </a:solidFill>
              </a:rPr>
            </a:br>
            <a:r>
              <a:rPr dirty="0" err="1">
                <a:solidFill>
                  <a:srgbClr val="3A624E"/>
                </a:solidFill>
              </a:rPr>
              <a:t>Натисніть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кнопку</a:t>
            </a:r>
            <a:r>
              <a:rPr dirty="0">
                <a:solidFill>
                  <a:srgbClr val="3A624E"/>
                </a:solidFill>
              </a:rPr>
              <a:t> «</a:t>
            </a:r>
            <a:r>
              <a:rPr dirty="0" err="1">
                <a:solidFill>
                  <a:srgbClr val="3A624E"/>
                </a:solidFill>
              </a:rPr>
              <a:t>Підписати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документ</a:t>
            </a:r>
            <a:r>
              <a:rPr dirty="0">
                <a:solidFill>
                  <a:srgbClr val="3A624E"/>
                </a:solidFill>
              </a:rPr>
              <a:t>».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25696" y="1828800"/>
            <a:ext cx="3328416" cy="42976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0E0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74320" rIns="228600" rtlCol="0" anchor="t"/>
          <a:lstStyle/>
          <a:p>
            <a:pPr algn="ctr">
              <a:defRPr sz="1100" b="1">
                <a:solidFill>
                  <a:srgbClr val="C59B27"/>
                </a:solidFill>
                <a:latin typeface="Arial"/>
              </a:defRPr>
            </a:pPr>
            <a:r>
              <a:rPr dirty="0"/>
              <a:t>КРОК 6.2</a:t>
            </a:r>
          </a:p>
          <a:p>
            <a:pPr>
              <a:defRPr sz="1800" b="1">
                <a:solidFill>
                  <a:srgbClr val="005028"/>
                </a:solidFill>
                <a:latin typeface="Georgia"/>
              </a:defRPr>
            </a:pPr>
            <a:r>
              <a:rPr dirty="0" err="1"/>
              <a:t>Завантаження</a:t>
            </a:r>
            <a:r>
              <a:rPr dirty="0"/>
              <a:t> </a:t>
            </a:r>
            <a:r>
              <a:rPr dirty="0" err="1">
                <a:solidFill>
                  <a:srgbClr val="3A624E"/>
                </a:solidFill>
              </a:rPr>
              <a:t>підписаного</a:t>
            </a:r>
            <a:r>
              <a:rPr dirty="0">
                <a:solidFill>
                  <a:srgbClr val="3A624E"/>
                </a:solidFill>
              </a:rPr>
              <a:t> PDF</a:t>
            </a:r>
          </a:p>
          <a:p>
            <a:br>
              <a:rPr dirty="0">
                <a:solidFill>
                  <a:srgbClr val="3A624E"/>
                </a:solidFill>
              </a:rPr>
            </a:br>
            <a:r>
              <a:rPr dirty="0" err="1">
                <a:solidFill>
                  <a:srgbClr val="3A624E"/>
                </a:solidFill>
              </a:rPr>
              <a:t>Після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завершення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процедури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на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сторінці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з'явиться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кнопка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завантаження</a:t>
            </a:r>
            <a:r>
              <a:rPr dirty="0">
                <a:solidFill>
                  <a:srgbClr val="3A624E"/>
                </a:solidFill>
              </a:rPr>
              <a:t>.</a:t>
            </a:r>
            <a:br>
              <a:rPr dirty="0">
                <a:solidFill>
                  <a:srgbClr val="3A624E"/>
                </a:solidFill>
              </a:rPr>
            </a:br>
            <a:br>
              <a:rPr dirty="0">
                <a:solidFill>
                  <a:srgbClr val="3A624E"/>
                </a:solidFill>
              </a:rPr>
            </a:br>
            <a:r>
              <a:rPr dirty="0" err="1">
                <a:solidFill>
                  <a:srgbClr val="3A624E"/>
                </a:solidFill>
              </a:rPr>
              <a:t>Завантажте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та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збережіть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збережений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документ</a:t>
            </a:r>
            <a:r>
              <a:rPr dirty="0">
                <a:solidFill>
                  <a:srgbClr val="3A624E"/>
                </a:solidFill>
              </a:rPr>
              <a:t> з </a:t>
            </a:r>
            <a:r>
              <a:rPr dirty="0" err="1">
                <a:solidFill>
                  <a:srgbClr val="3A624E"/>
                </a:solidFill>
              </a:rPr>
              <a:t>накладеним</a:t>
            </a:r>
            <a:r>
              <a:rPr dirty="0">
                <a:solidFill>
                  <a:srgbClr val="3A624E"/>
                </a:solidFill>
              </a:rPr>
              <a:t> КЕП </a:t>
            </a:r>
            <a:r>
              <a:rPr dirty="0" err="1">
                <a:solidFill>
                  <a:srgbClr val="3A624E"/>
                </a:solidFill>
              </a:rPr>
              <a:t>на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свій</a:t>
            </a:r>
            <a:r>
              <a:rPr dirty="0">
                <a:solidFill>
                  <a:srgbClr val="3A624E"/>
                </a:solidFill>
              </a:rPr>
              <a:t> ПК.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119872" y="1828800"/>
            <a:ext cx="3437128" cy="42976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0E0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74320" rIns="228600" rtlCol="0" anchor="ctr"/>
          <a:lstStyle/>
          <a:p>
            <a:pPr algn="ctr">
              <a:defRPr sz="1100" b="1">
                <a:solidFill>
                  <a:srgbClr val="C59B27"/>
                </a:solidFill>
                <a:latin typeface="Arial"/>
              </a:defRPr>
            </a:pPr>
            <a:r>
              <a:rPr dirty="0"/>
              <a:t>КРОК 6.3</a:t>
            </a:r>
          </a:p>
          <a:p>
            <a:pPr>
              <a:defRPr sz="1800" b="1">
                <a:solidFill>
                  <a:srgbClr val="005028"/>
                </a:solidFill>
                <a:latin typeface="Georgia"/>
              </a:defRPr>
            </a:pPr>
            <a:r>
              <a:rPr dirty="0" err="1"/>
              <a:t>Відправка</a:t>
            </a:r>
            <a:r>
              <a:rPr lang="uk-UA" dirty="0"/>
              <a:t> </a:t>
            </a:r>
            <a:r>
              <a:rPr dirty="0" err="1"/>
              <a:t>науковому</a:t>
            </a:r>
            <a:r>
              <a:rPr dirty="0"/>
              <a:t> </a:t>
            </a:r>
            <a:r>
              <a:rPr dirty="0" err="1">
                <a:solidFill>
                  <a:srgbClr val="3A624E"/>
                </a:solidFill>
              </a:rPr>
              <a:t>керівнику</a:t>
            </a:r>
            <a:endParaRPr dirty="0">
              <a:solidFill>
                <a:srgbClr val="3A624E"/>
              </a:solidFill>
            </a:endParaRPr>
          </a:p>
          <a:p>
            <a:br>
              <a:rPr dirty="0">
                <a:solidFill>
                  <a:srgbClr val="3A624E"/>
                </a:solidFill>
              </a:rPr>
            </a:br>
            <a:r>
              <a:rPr dirty="0" err="1">
                <a:solidFill>
                  <a:srgbClr val="3A624E"/>
                </a:solidFill>
              </a:rPr>
              <a:t>Надішліть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завантажений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підписаний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файл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кваліфікаційної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роботи</a:t>
            </a:r>
            <a:r>
              <a:rPr dirty="0">
                <a:solidFill>
                  <a:srgbClr val="3A624E"/>
                </a:solidFill>
              </a:rPr>
              <a:t> з КЕП </a:t>
            </a:r>
            <a:r>
              <a:rPr dirty="0" err="1">
                <a:solidFill>
                  <a:srgbClr val="3A624E"/>
                </a:solidFill>
              </a:rPr>
              <a:t>на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офіційну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електронну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адресу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вашого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наукового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керівника</a:t>
            </a:r>
            <a:r>
              <a:rPr dirty="0">
                <a:solidFill>
                  <a:srgbClr val="3A624E"/>
                </a:solidFill>
              </a:rPr>
              <a:t>.</a:t>
            </a:r>
            <a:br>
              <a:rPr dirty="0">
                <a:solidFill>
                  <a:srgbClr val="3A624E"/>
                </a:solidFill>
              </a:rPr>
            </a:br>
            <a:br>
              <a:rPr dirty="0">
                <a:solidFill>
                  <a:srgbClr val="3A624E"/>
                </a:solidFill>
              </a:rPr>
            </a:br>
            <a:r>
              <a:rPr dirty="0" err="1">
                <a:solidFill>
                  <a:srgbClr val="3A624E"/>
                </a:solidFill>
              </a:rPr>
              <a:t>Вкажіть</a:t>
            </a:r>
            <a:r>
              <a:rPr dirty="0">
                <a:solidFill>
                  <a:srgbClr val="3A624E"/>
                </a:solidFill>
              </a:rPr>
              <a:t> у </a:t>
            </a:r>
            <a:r>
              <a:rPr dirty="0" err="1">
                <a:solidFill>
                  <a:srgbClr val="3A624E"/>
                </a:solidFill>
              </a:rPr>
              <a:t>темі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листа</a:t>
            </a:r>
            <a:r>
              <a:rPr dirty="0">
                <a:solidFill>
                  <a:srgbClr val="3A624E"/>
                </a:solidFill>
              </a:rPr>
              <a:t>: «</a:t>
            </a:r>
            <a:r>
              <a:rPr dirty="0" err="1">
                <a:solidFill>
                  <a:srgbClr val="3A624E"/>
                </a:solidFill>
              </a:rPr>
              <a:t>Кваліфікаційна</a:t>
            </a:r>
            <a:r>
              <a:rPr dirty="0">
                <a:solidFill>
                  <a:srgbClr val="3A624E"/>
                </a:solidFill>
              </a:rPr>
              <a:t> </a:t>
            </a:r>
            <a:r>
              <a:rPr dirty="0" err="1">
                <a:solidFill>
                  <a:srgbClr val="3A624E"/>
                </a:solidFill>
              </a:rPr>
              <a:t>робота</a:t>
            </a:r>
            <a:r>
              <a:rPr dirty="0">
                <a:solidFill>
                  <a:srgbClr val="3A624E"/>
                </a:solidFill>
              </a:rPr>
              <a:t> з КЕП — [</a:t>
            </a:r>
            <a:r>
              <a:rPr dirty="0" err="1">
                <a:solidFill>
                  <a:srgbClr val="3A624E"/>
                </a:solidFill>
              </a:rPr>
              <a:t>Ваше</a:t>
            </a:r>
            <a:r>
              <a:rPr dirty="0">
                <a:solidFill>
                  <a:srgbClr val="3A624E"/>
                </a:solidFill>
              </a:rPr>
              <a:t> ПІБ]».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6400800"/>
            <a:ext cx="1072865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4A5D53"/>
                </a:solidFill>
                <a:latin typeface="Arial"/>
              </a:defRPr>
            </a:pPr>
            <a:r>
              <a:t>НУБіП України | Освітній рівень: Магістр | Кваліфікаційні роботи 2026                                Slide 7 of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main_processe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C59B27"/>
                </a:solidFill>
                <a:latin typeface="Arial"/>
              </a:defRPr>
            </a:pPr>
            <a:r>
              <a:t>ІНСТРУКЦІЯ З НАКЛАДАННЯ КЕП • НУБІП УКРАЇНИ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85800"/>
            <a:ext cx="106984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05028"/>
                </a:solidFill>
                <a:latin typeface="Georgia"/>
              </a:defRPr>
            </a:pPr>
            <a:r>
              <a:t>7. Підсумковий чек-лист готовності для здобувача магістратури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554480"/>
            <a:ext cx="10728655" cy="31750"/>
          </a:xfrm>
          <a:prstGeom prst="rect">
            <a:avLst/>
          </a:prstGeom>
          <a:solidFill>
            <a:srgbClr val="C59B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31520" y="1828800"/>
            <a:ext cx="10728655" cy="960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50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137160" rtlCol="0" anchor="ctr"/>
          <a:lstStyle/>
          <a:p>
            <a:pPr algn="ctr">
              <a:defRPr sz="1600" b="1">
                <a:solidFill>
                  <a:srgbClr val="005028"/>
                </a:solidFill>
                <a:latin typeface="Georgia"/>
              </a:defRPr>
            </a:pPr>
            <a:r>
              <a:t>✔  1. Перевірка та допуск</a:t>
            </a:r>
          </a:p>
          <a:p>
            <a:pPr>
              <a:defRPr sz="1200">
                <a:solidFill>
                  <a:srgbClr val="11221A"/>
                </a:solidFill>
                <a:latin typeface="Arial"/>
              </a:defRPr>
            </a:pPr>
            <a:r>
              <a:t>     Робота успішно пройшла перевірку на академічний плагіат та має допуск керівника до захисту.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2880360"/>
            <a:ext cx="10728655" cy="960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50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137160" rtlCol="0" anchor="ctr"/>
          <a:lstStyle/>
          <a:p>
            <a:pPr algn="ctr">
              <a:defRPr sz="1600" b="1">
                <a:solidFill>
                  <a:srgbClr val="005028"/>
                </a:solidFill>
                <a:latin typeface="Georgia"/>
              </a:defRPr>
            </a:pPr>
            <a:r>
              <a:t>✔  2. Стандарт назви файлу</a:t>
            </a:r>
          </a:p>
          <a:p>
            <a:pPr>
              <a:defRPr sz="1200">
                <a:solidFill>
                  <a:srgbClr val="11221A"/>
                </a:solidFill>
                <a:latin typeface="Arial"/>
              </a:defRPr>
            </a:pPr>
            <a:r>
              <a:t>     Назва файлу сформована за шаблоном: МАГ-[Форма]-[Абревіатура ОП]-2026-[ПІБ].pdf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3931920"/>
            <a:ext cx="10728655" cy="960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50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137160" rtlCol="0" anchor="ctr"/>
          <a:lstStyle/>
          <a:p>
            <a:pPr algn="ctr">
              <a:defRPr sz="1600" b="1">
                <a:solidFill>
                  <a:srgbClr val="005028"/>
                </a:solidFill>
                <a:latin typeface="Georgia"/>
              </a:defRPr>
            </a:pPr>
            <a:r>
              <a:t>✔  3. Формат підпису PAdES</a:t>
            </a:r>
          </a:p>
          <a:p>
            <a:pPr>
              <a:defRPr sz="1200">
                <a:solidFill>
                  <a:srgbClr val="11221A"/>
                </a:solidFill>
                <a:latin typeface="Arial"/>
              </a:defRPr>
            </a:pPr>
            <a:r>
              <a:t>     Підпис накладено на порталі czo.gov.ua у форматі PAdES (підпис збережено всередині одного PDF-файлу).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4983480"/>
            <a:ext cx="10728655" cy="960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50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137160" rtlCol="0" anchor="ctr"/>
          <a:lstStyle/>
          <a:p>
            <a:pPr algn="ctr">
              <a:defRPr sz="1600" b="1">
                <a:solidFill>
                  <a:srgbClr val="005028"/>
                </a:solidFill>
                <a:latin typeface="Georgia"/>
              </a:defRPr>
            </a:pPr>
            <a:r>
              <a:t>✔  4. Надсилання керівнику</a:t>
            </a:r>
          </a:p>
          <a:p>
            <a:pPr>
              <a:defRPr sz="1200">
                <a:solidFill>
                  <a:srgbClr val="11221A"/>
                </a:solidFill>
                <a:latin typeface="Arial"/>
              </a:defRPr>
            </a:pPr>
            <a:r>
              <a:t>     Готовий файл з КЕП завантажено та відправлено на електронну пошту наукового керівника.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6400800"/>
            <a:ext cx="1072865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4A5D53"/>
                </a:solidFill>
                <a:latin typeface="Arial"/>
              </a:defRPr>
            </a:pPr>
            <a:r>
              <a:rPr dirty="0" err="1"/>
              <a:t>НУБіП</a:t>
            </a:r>
            <a:r>
              <a:rPr dirty="0"/>
              <a:t> </a:t>
            </a:r>
            <a:r>
              <a:rPr dirty="0" err="1"/>
              <a:t>України</a:t>
            </a:r>
            <a:r>
              <a:rPr dirty="0"/>
              <a:t> | </a:t>
            </a:r>
            <a:r>
              <a:rPr dirty="0" err="1"/>
              <a:t>Освітній</a:t>
            </a:r>
            <a:r>
              <a:rPr dirty="0"/>
              <a:t> </a:t>
            </a:r>
            <a:r>
              <a:rPr dirty="0" err="1"/>
              <a:t>рівень</a:t>
            </a:r>
            <a:r>
              <a:rPr dirty="0"/>
              <a:t>: </a:t>
            </a:r>
            <a:r>
              <a:rPr dirty="0" err="1"/>
              <a:t>Магістр</a:t>
            </a:r>
            <a:r>
              <a:rPr dirty="0"/>
              <a:t> | </a:t>
            </a:r>
            <a:r>
              <a:rPr dirty="0" err="1"/>
              <a:t>Кваліфікаційні</a:t>
            </a:r>
            <a:r>
              <a:rPr dirty="0"/>
              <a:t> </a:t>
            </a:r>
            <a:r>
              <a:rPr dirty="0" err="1"/>
              <a:t>роботи</a:t>
            </a:r>
            <a:r>
              <a:rPr dirty="0"/>
              <a:t> 2026                                Slide 8 of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1039</Words>
  <Application>Microsoft Office PowerPoint</Application>
  <PresentationFormat>Широкоэкранный</PresentationFormat>
  <Paragraphs>95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Georgia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user</dc:creator>
  <cp:keywords/>
  <dc:description>generated using python-pptx</dc:description>
  <cp:lastModifiedBy>user</cp:lastModifiedBy>
  <cp:revision>3</cp:revision>
  <dcterms:created xsi:type="dcterms:W3CDTF">2013-01-27T09:14:16Z</dcterms:created>
  <dcterms:modified xsi:type="dcterms:W3CDTF">2026-10-16T09:28:12Z</dcterms:modified>
  <cp:category/>
</cp:coreProperties>
</file>