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5" r:id="rId9"/>
    <p:sldId id="266" r:id="rId10"/>
    <p:sldId id="267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yanaKych@outlook.com" initials="T" lastIdx="2" clrIdx="0">
    <p:extLst>
      <p:ext uri="{19B8F6BF-5375-455C-9EA6-DF929625EA0E}">
        <p15:presenceInfo xmlns:p15="http://schemas.microsoft.com/office/powerpoint/2012/main" userId="TatiyanaKych@outlook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CE79D3-3A46-4B5E-986B-725E3C2D4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50" y="1"/>
            <a:ext cx="3329126" cy="29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CD731B-78DC-4AE7-9463-057EC01FA8B9}"/>
              </a:ext>
            </a:extLst>
          </p:cNvPr>
          <p:cNvSpPr txBox="1"/>
          <p:nvPr/>
        </p:nvSpPr>
        <p:spPr>
          <a:xfrm>
            <a:off x="2485748" y="1162975"/>
            <a:ext cx="66560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alt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Звіт про роботу </a:t>
            </a:r>
            <a:br>
              <a:rPr lang="uk-UA" alt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студентського наукового гуртка</a:t>
            </a:r>
            <a:br>
              <a:rPr lang="ru-RU" alt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«КЛЮЧ ДО ІСТИНИ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ІІ семестр </a:t>
            </a:r>
          </a:p>
          <a:p>
            <a:pPr algn="ctr"/>
            <a:r>
              <a:rPr lang="uk-UA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– 2025 </a:t>
            </a:r>
            <a:r>
              <a:rPr lang="uk-UA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UA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A02201-1879-4FB8-84B1-6375C796C405}"/>
              </a:ext>
            </a:extLst>
          </p:cNvPr>
          <p:cNvSpPr txBox="1"/>
          <p:nvPr/>
        </p:nvSpPr>
        <p:spPr>
          <a:xfrm rot="10800000" flipV="1">
            <a:off x="3817397" y="3946125"/>
            <a:ext cx="8238477" cy="2841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uk-UA" b="1" dirty="0">
              <a:solidFill>
                <a:schemeClr val="tx1"/>
              </a:solidFill>
            </a:endParaRPr>
          </a:p>
          <a:p>
            <a:pPr algn="r"/>
            <a:endParaRPr lang="uk-UA" b="1" dirty="0"/>
          </a:p>
          <a:p>
            <a:pPr algn="r"/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Підготувала;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Кичкирук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 Василівна, </a:t>
            </a:r>
          </a:p>
          <a:p>
            <a:pPr algn="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керівник, доцент кафедри філософії та міжнародної комунікації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211AF0-FC38-40F5-B395-C1A62576A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69" y="0"/>
            <a:ext cx="2361459" cy="24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82F6EB-F6A7-4A39-9930-FA53A3D1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4" y="-1"/>
            <a:ext cx="3160449" cy="2556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3AF1E-7551-4ECB-BC49-E2F0809141F0}"/>
              </a:ext>
            </a:extLst>
          </p:cNvPr>
          <p:cNvSpPr txBox="1"/>
          <p:nvPr/>
        </p:nvSpPr>
        <p:spPr>
          <a:xfrm>
            <a:off x="3666478" y="0"/>
            <a:ext cx="686243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1B1B1B"/>
                </a:solidFill>
                <a:latin typeface="Manrope"/>
              </a:rPr>
              <a:t>Н</a:t>
            </a:r>
            <a:r>
              <a:rPr lang="ru-RU" sz="2800" b="1" i="0" dirty="0" err="1">
                <a:solidFill>
                  <a:srgbClr val="1B1B1B"/>
                </a:solidFill>
                <a:effectLst/>
                <a:latin typeface="Manrope"/>
              </a:rPr>
              <a:t>ауково-практичний</a:t>
            </a:r>
            <a:r>
              <a:rPr lang="ru-RU" sz="2800" b="1" i="0" dirty="0">
                <a:solidFill>
                  <a:srgbClr val="1B1B1B"/>
                </a:solidFill>
                <a:effectLst/>
                <a:latin typeface="Manrope"/>
              </a:rPr>
              <a:t> </a:t>
            </a:r>
            <a:r>
              <a:rPr lang="ru-RU" sz="2800" b="1" i="0" dirty="0" err="1">
                <a:solidFill>
                  <a:srgbClr val="1B1B1B"/>
                </a:solidFill>
                <a:effectLst/>
                <a:latin typeface="Manrope"/>
              </a:rPr>
              <a:t>семінар</a:t>
            </a:r>
            <a:endParaRPr lang="ru-RU" sz="2800" b="1" i="0" dirty="0">
              <a:solidFill>
                <a:srgbClr val="1B1B1B"/>
              </a:solidFill>
              <a:effectLst/>
              <a:latin typeface="Manrope"/>
            </a:endParaRPr>
          </a:p>
          <a:p>
            <a:r>
              <a:rPr lang="ru-RU" sz="3600" b="0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0" dirty="0" err="1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3600" b="1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бути оратором»</a:t>
            </a:r>
            <a:r>
              <a:rPr lang="ru-RU" sz="400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400" dirty="0">
                <a:solidFill>
                  <a:srgbClr val="1B1B1B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21 листопада 2025 р.</a:t>
            </a:r>
            <a:endParaRPr lang="ru-UA" sz="2400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32B9D9-431D-4949-B567-E290271AE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252" y="2441358"/>
            <a:ext cx="5442012" cy="43145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90D5F6-8701-490D-B12C-71CB5A972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58" y="2672179"/>
            <a:ext cx="5530788" cy="41858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E5C2EE-15CC-4270-9F57-867499155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416" y="0"/>
            <a:ext cx="2497584" cy="2441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2814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47E346-97C6-45F7-A74D-F7A2D6B3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" y="182879"/>
            <a:ext cx="10866120" cy="6492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566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07E79F-5D91-40D9-A0F8-0F32A8542EF8}"/>
              </a:ext>
            </a:extLst>
          </p:cNvPr>
          <p:cNvSpPr txBox="1"/>
          <p:nvPr/>
        </p:nvSpPr>
        <p:spPr>
          <a:xfrm>
            <a:off x="4838330" y="0"/>
            <a:ext cx="70488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uk-UA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uk-UA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Наук</a:t>
            </a:r>
            <a:r>
              <a:rPr lang="uk-UA" sz="5400" b="1" dirty="0">
                <a:solidFill>
                  <a:srgbClr val="002060"/>
                </a:solidFill>
              </a:rPr>
              <a:t>ова спрямованість гуртка</a:t>
            </a:r>
            <a:endParaRPr lang="ru-UA" sz="5400" dirty="0"/>
          </a:p>
        </p:txBody>
      </p:sp>
      <p:pic>
        <p:nvPicPr>
          <p:cNvPr id="2050" name="Picture 2" descr="Безкоштовна картинка: книги, сторінки, навчання, дослідження ...">
            <a:extLst>
              <a:ext uri="{FF2B5EF4-FFF2-40B4-BE49-F238E27FC236}">
                <a16:creationId xmlns:a16="http://schemas.microsoft.com/office/drawing/2014/main" id="{8ED7B15A-0ED1-4D8C-AFB5-4ED58CDC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2" y="168676"/>
            <a:ext cx="3923930" cy="2574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A82581-6849-4F77-9C50-039A4B03A923}"/>
              </a:ext>
            </a:extLst>
          </p:cNvPr>
          <p:cNvSpPr txBox="1"/>
          <p:nvPr/>
        </p:nvSpPr>
        <p:spPr>
          <a:xfrm>
            <a:off x="958788" y="2610036"/>
            <a:ext cx="1104382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uk-UA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розширення наукового потенціалу й формування навичок науково-дослідної діяльності у студентів у вільний від навчання час або спеціально наданий час;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kumimoji="0" lang="uk-UA" sz="2400" i="0" u="none" strike="noStrike" cap="none" normalizeH="0" baseline="0" dirty="0">
                <a:ln/>
                <a:solidFill>
                  <a:schemeClr val="tx1"/>
                </a:solidFill>
                <a:effectLst/>
                <a:latin typeface="Century Gothic" panose="020B0502020202020204" pitchFamily="34" charset="0"/>
                <a:cs typeface="Times New Roman" pitchFamily="18" charset="0"/>
              </a:rPr>
              <a:t>розробка найважливіших філософських питань суспільного розвитку, </a:t>
            </a:r>
            <a:r>
              <a:rPr lang="uk-UA" sz="2400" dirty="0">
                <a:ln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природничих та </a:t>
            </a:r>
            <a:r>
              <a:rPr kumimoji="0" lang="uk-UA" sz="2400" i="0" u="none" strike="noStrike" cap="none" normalizeH="0" baseline="0" dirty="0">
                <a:ln/>
                <a:solidFill>
                  <a:schemeClr val="tx1"/>
                </a:solidFill>
                <a:effectLst/>
                <a:latin typeface="Century Gothic" panose="020B0502020202020204" pitchFamily="34" charset="0"/>
                <a:cs typeface="Times New Roman" pitchFamily="18" charset="0"/>
              </a:rPr>
              <a:t>цивілізаційних проблем сучасності;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д</a:t>
            </a:r>
            <a:r>
              <a:rPr lang="uk-UA" sz="2400" i="0" noProof="0" dirty="0" err="1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іяльність</a:t>
            </a:r>
            <a:r>
              <a:rPr lang="ru-RU" sz="2400" i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uk-UA" sz="2400" i="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гуртка</a:t>
            </a:r>
            <a:r>
              <a:rPr lang="ru-RU" sz="2400" i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uk-UA" sz="2400" i="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спрямована</a:t>
            </a:r>
            <a:r>
              <a:rPr lang="ru-RU" sz="2400" i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на </a:t>
            </a:r>
            <a:r>
              <a:rPr lang="uk-UA" sz="2400" i="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актуальні</a:t>
            </a:r>
            <a:r>
              <a:rPr lang="ru-RU" sz="2400" i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uk-UA" sz="2400" i="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проблеми</a:t>
            </a:r>
            <a:r>
              <a:rPr lang="ru-RU" sz="2400" i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uk-UA" sz="2400" i="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пізнавальної діяльності людини, філософії</a:t>
            </a:r>
            <a:r>
              <a:rPr lang="ru-RU" sz="2400" i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uk-UA" sz="2400" i="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культури</a:t>
            </a:r>
            <a:r>
              <a:rPr lang="ru-RU" sz="2400" i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, </a:t>
            </a:r>
            <a:r>
              <a:rPr lang="uk-UA" sz="2400" i="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соціальної</a:t>
            </a:r>
            <a:r>
              <a:rPr lang="ru-RU" sz="2400" i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 </a:t>
            </a:r>
            <a:r>
              <a:rPr lang="uk-UA" sz="2400" i="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філософії</a:t>
            </a:r>
            <a:r>
              <a:rPr lang="ru-RU" sz="240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, </a:t>
            </a:r>
            <a:r>
              <a:rPr lang="ru-RU" sz="2400" noProof="0" dirty="0" err="1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філософії</a:t>
            </a:r>
            <a:r>
              <a:rPr lang="ru-RU" sz="240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ru-RU" sz="2400" noProof="0" dirty="0" err="1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природи</a:t>
            </a:r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;</a:t>
            </a:r>
            <a:endParaRPr lang="ru-RU" sz="2400" noProof="0" dirty="0"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40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у роботі гуртка беруть участь студенти </a:t>
            </a:r>
            <a:r>
              <a:rPr lang="uk-UA" sz="2400" noProof="0" dirty="0" err="1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гуманітарно</a:t>
            </a:r>
            <a:r>
              <a:rPr lang="uk-UA" sz="2400" noProof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-педагогічного та  агробіологічного факультетів.</a:t>
            </a:r>
          </a:p>
        </p:txBody>
      </p:sp>
    </p:spTree>
    <p:extLst>
      <p:ext uri="{BB962C8B-B14F-4D97-AF65-F5344CB8AC3E}">
        <p14:creationId xmlns:p14="http://schemas.microsoft.com/office/powerpoint/2010/main" val="787030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87D513-4EE3-48F1-8FB5-5F4D50588EDD}"/>
              </a:ext>
            </a:extLst>
          </p:cNvPr>
          <p:cNvSpPr txBox="1"/>
          <p:nvPr/>
        </p:nvSpPr>
        <p:spPr>
          <a:xfrm>
            <a:off x="4634144" y="292963"/>
            <a:ext cx="71287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МЕТА ТА ЗАВДАННЯ</a:t>
            </a:r>
            <a:endParaRPr lang="ru-UA" sz="5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E9F1F0-B4E0-4122-8094-76BF371E1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4" y="159799"/>
            <a:ext cx="4323425" cy="2263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A103F8-AD2F-43C8-9BE4-1D9FC639A554}"/>
              </a:ext>
            </a:extLst>
          </p:cNvPr>
          <p:cNvSpPr txBox="1"/>
          <p:nvPr/>
        </p:nvSpPr>
        <p:spPr>
          <a:xfrm>
            <a:off x="5308846" y="1092005"/>
            <a:ext cx="681805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відношення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75BDE-D943-4665-93D8-839A22A70B60}"/>
              </a:ext>
            </a:extLst>
          </p:cNvPr>
          <p:cNvSpPr txBox="1"/>
          <p:nvPr/>
        </p:nvSpPr>
        <p:spPr>
          <a:xfrm>
            <a:off x="861134" y="3222646"/>
            <a:ext cx="11265764" cy="3211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</a:p>
          <a:p>
            <a:pPr marL="800100" lvl="1" indent="-342900" algn="just">
              <a:spcAft>
                <a:spcPts val="375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забезпечення активної участі студентів у проведенні наукових конференцій, конкурсів на кращу наукову працю, наукових семінарів;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spcAft>
                <a:spcPts val="375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 творчого мислення, наукової самостійності, підвищення внутрішньої організованості, свідомого відношення до навчання, поглиблення й закріплення отриманих у процесі навчання знань;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spcAft>
                <a:spcPts val="375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-виявлення найбільш обдарованих і талановитих студентів, використання їх творчого й інтелектуального потенціалу для вирішення актуальних завдань підвищення ефективності освітнього процесу.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9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04CBC5-0687-4D6A-BB6D-BD6CBC259375}"/>
              </a:ext>
            </a:extLst>
          </p:cNvPr>
          <p:cNvSpPr txBox="1"/>
          <p:nvPr/>
        </p:nvSpPr>
        <p:spPr>
          <a:xfrm>
            <a:off x="6096001" y="230819"/>
            <a:ext cx="59776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002060"/>
                </a:solidFill>
              </a:rPr>
              <a:t>ДОСЯГНУТІ РЕЗУЛЬТАТИ ГУРТКА</a:t>
            </a:r>
            <a:endParaRPr lang="ru-UA" sz="4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9E6F11-D4C6-4F54-864E-08D7770E0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80" y="133165"/>
            <a:ext cx="4907872" cy="426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E2375-C423-4292-9996-DA6350638DB2}"/>
              </a:ext>
            </a:extLst>
          </p:cNvPr>
          <p:cNvSpPr txBox="1"/>
          <p:nvPr/>
        </p:nvSpPr>
        <p:spPr>
          <a:xfrm>
            <a:off x="5663952" y="2500875"/>
            <a:ext cx="6622743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тез,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17;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студентів-учасників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10253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CFA660-27C3-43AD-AFCB-3AAEE004EEAA}"/>
              </a:ext>
            </a:extLst>
          </p:cNvPr>
          <p:cNvSpPr txBox="1"/>
          <p:nvPr/>
        </p:nvSpPr>
        <p:spPr>
          <a:xfrm>
            <a:off x="4252403" y="0"/>
            <a:ext cx="4483224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i="0" dirty="0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І </a:t>
            </a:r>
            <a:r>
              <a:rPr lang="ru-RU" sz="3000" b="1" i="0" dirty="0" err="1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етап</a:t>
            </a:r>
            <a:r>
              <a:rPr lang="ru-RU" sz="3000" b="1" i="0" dirty="0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3000" b="1" i="0" dirty="0" err="1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Всеукраїнської</a:t>
            </a:r>
            <a:r>
              <a:rPr lang="ru-RU" sz="3000" b="1" i="0" dirty="0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3000" b="1" i="0" dirty="0" err="1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студентської</a:t>
            </a:r>
            <a:r>
              <a:rPr lang="ru-RU" sz="3000" b="1" i="0" dirty="0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3000" b="1" i="0" dirty="0" err="1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олімпіади</a:t>
            </a:r>
            <a:r>
              <a:rPr lang="ru-RU" sz="3000" b="1" i="0" dirty="0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pPr algn="ctr"/>
            <a:r>
              <a:rPr lang="ru-RU" sz="3000" b="1" i="0" dirty="0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з </a:t>
            </a:r>
            <a:r>
              <a:rPr lang="ru-RU" sz="3000" b="1" i="0" dirty="0" err="1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філософських</a:t>
            </a:r>
            <a:r>
              <a:rPr lang="ru-RU" sz="3000" b="1" i="0" dirty="0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3000" b="1" i="0" dirty="0" err="1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дисциплін</a:t>
            </a:r>
            <a:r>
              <a:rPr lang="ru-RU" sz="3000" b="1" i="0" dirty="0"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pPr algn="ctr"/>
            <a:r>
              <a:rPr lang="ru-RU" sz="2800" b="1" i="0" dirty="0">
                <a:solidFill>
                  <a:srgbClr val="000000"/>
                </a:solidFill>
                <a:effectLst/>
                <a:latin typeface="Gungsuh" panose="02030600000101010101" pitchFamily="18" charset="-127"/>
                <a:ea typeface="Gungsuh" panose="02030600000101010101" pitchFamily="18" charset="-127"/>
              </a:rPr>
              <a:t>19.03.2025 р.</a:t>
            </a:r>
            <a:endParaRPr lang="ru-RU" sz="2800" b="1" i="1" dirty="0"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endParaRPr lang="ru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1E4894-8738-4470-9AA3-87F830F2E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79" y="2295524"/>
            <a:ext cx="5584054" cy="45624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540B4B-AB59-4894-826D-7A2F95C35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7" y="71020"/>
            <a:ext cx="3275861" cy="2224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E5F37A-307C-4656-A87C-47CEE46A9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029" y="2361460"/>
            <a:ext cx="5344357" cy="4496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A9B84F5-E075-4CBE-8EF5-E643786C5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546" y="71020"/>
            <a:ext cx="3247840" cy="2224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782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230C9-4807-426F-B356-300B6B0BB3A3}"/>
              </a:ext>
            </a:extLst>
          </p:cNvPr>
          <p:cNvSpPr txBox="1"/>
          <p:nvPr/>
        </p:nvSpPr>
        <p:spPr>
          <a:xfrm>
            <a:off x="719092" y="0"/>
            <a:ext cx="114729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Дві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речі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наповнюють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душу мою все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новим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здивуванням</a:t>
            </a:r>
            <a:b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і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зростаючим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благоговінням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,</a:t>
            </a:r>
            <a:b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щочастіше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і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щотриваліше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я про них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розмірковую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  <a:b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зоряне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небо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наді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мною і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моральний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закон у </a:t>
            </a:r>
            <a:r>
              <a:rPr lang="ru-RU" sz="1400" b="0" i="1" dirty="0" err="1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мені</a:t>
            </a:r>
            <a:r>
              <a:rPr lang="ru-RU" sz="1400" b="0" i="1" dirty="0">
                <a:solidFill>
                  <a:srgbClr val="333399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»</a:t>
            </a:r>
          </a:p>
          <a:p>
            <a:pPr algn="r"/>
            <a:r>
              <a:rPr lang="ru-RU" sz="1400" i="1" dirty="0">
                <a:solidFill>
                  <a:srgbClr val="3333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(</a:t>
            </a:r>
            <a:r>
              <a:rPr lang="ru-RU" sz="1400" i="1" dirty="0" err="1">
                <a:solidFill>
                  <a:srgbClr val="3333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І.Кант</a:t>
            </a:r>
            <a:r>
              <a:rPr lang="ru-RU" sz="1400" i="1" dirty="0">
                <a:solidFill>
                  <a:srgbClr val="3333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)</a:t>
            </a:r>
            <a:endParaRPr lang="ru-RU" sz="1400" b="0" i="1" dirty="0">
              <a:solidFill>
                <a:srgbClr val="333399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’ятий</a:t>
            </a:r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науково-практичний</a:t>
            </a:r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endParaRPr lang="ru-RU" sz="32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«V </a:t>
            </a:r>
            <a:r>
              <a:rPr lang="ru-RU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Кантівські</a:t>
            </a:r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800" dirty="0">
                <a:effectLst/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22 </a:t>
            </a:r>
            <a:r>
              <a:rPr lang="ru-RU" sz="2800" dirty="0" err="1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квіт</a:t>
            </a:r>
            <a:r>
              <a:rPr lang="ru-RU" sz="2800" dirty="0" err="1">
                <a:effectLst/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ня</a:t>
            </a:r>
            <a:r>
              <a:rPr lang="ru-RU" sz="2800" dirty="0">
                <a:effectLst/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 2025 р.)</a:t>
            </a:r>
            <a:endParaRPr lang="ru-UA" sz="2800" dirty="0"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998709-1A6C-4D61-B3C0-0771DFC39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92" y="2396972"/>
            <a:ext cx="5513032" cy="43589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F1CC8C-1AC7-47B7-B895-96BE62B0C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434" y="2396972"/>
            <a:ext cx="5690585" cy="43589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5483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40560C-3D59-4B09-A8E2-1D6C29201F08}"/>
              </a:ext>
            </a:extLst>
          </p:cNvPr>
          <p:cNvSpPr txBox="1"/>
          <p:nvPr/>
        </p:nvSpPr>
        <p:spPr>
          <a:xfrm>
            <a:off x="4208016" y="0"/>
            <a:ext cx="69245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003366"/>
                </a:solidFill>
                <a:effectLst/>
                <a:latin typeface="RobotoRegular"/>
              </a:rPr>
              <a:t>Міжнародна</a:t>
            </a:r>
            <a:r>
              <a:rPr lang="ru-RU" sz="2800" b="1" i="1" dirty="0">
                <a:solidFill>
                  <a:srgbClr val="003366"/>
                </a:solidFill>
                <a:effectLst/>
                <a:latin typeface="RobotoRegular"/>
              </a:rPr>
              <a:t> </a:t>
            </a:r>
            <a:r>
              <a:rPr lang="ru-RU" sz="2800" b="1" i="1" dirty="0" err="1">
                <a:solidFill>
                  <a:srgbClr val="003366"/>
                </a:solidFill>
                <a:effectLst/>
                <a:latin typeface="RobotoRegular"/>
              </a:rPr>
              <a:t>науково</a:t>
            </a:r>
            <a:r>
              <a:rPr lang="ru-RU" sz="2800" b="1" i="1" dirty="0">
                <a:solidFill>
                  <a:srgbClr val="003366"/>
                </a:solidFill>
                <a:effectLst/>
                <a:latin typeface="RobotoRegular"/>
              </a:rPr>
              <a:t>-практична </a:t>
            </a:r>
            <a:r>
              <a:rPr lang="ru-RU" sz="2800" b="1" i="1" dirty="0" err="1">
                <a:solidFill>
                  <a:srgbClr val="003366"/>
                </a:solidFill>
                <a:effectLst/>
                <a:latin typeface="RobotoRegular"/>
              </a:rPr>
              <a:t>конференція</a:t>
            </a:r>
            <a:endParaRPr lang="ru-RU" sz="2800" b="1" i="1" dirty="0">
              <a:solidFill>
                <a:srgbClr val="003366"/>
              </a:solidFill>
              <a:effectLst/>
              <a:latin typeface="RobotoRegular"/>
            </a:endParaRPr>
          </a:p>
          <a:p>
            <a:pPr algn="ctr"/>
            <a:r>
              <a:rPr lang="ru-RU" sz="2800" b="1" i="1" dirty="0">
                <a:solidFill>
                  <a:srgbClr val="003366"/>
                </a:solidFill>
                <a:effectLst/>
                <a:latin typeface="RobotoRegular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науковому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дискурсі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стратегій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практичних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розбудови</a:t>
            </a:r>
            <a:endParaRPr lang="ru-RU" sz="2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2 </a:t>
            </a:r>
            <a:r>
              <a:rPr lang="ru-RU" sz="2800" b="1" dirty="0" err="1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травня</a:t>
            </a:r>
            <a:r>
              <a:rPr lang="ru-RU" sz="2800" b="1" dirty="0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 2025 р.</a:t>
            </a:r>
            <a:endParaRPr lang="ru-RU" sz="2800" b="1" i="0" dirty="0">
              <a:effectLst/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3BD5DA-9CC6-47EB-9D39-313EA6359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532445"/>
            <a:ext cx="5453109" cy="4325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011733-0495-445D-AB2E-528B11BB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11" y="2532445"/>
            <a:ext cx="5749026" cy="5944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1F4C48-F465-4BE6-B656-C32150964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11" y="0"/>
            <a:ext cx="3613214" cy="2689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8932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69F7F1-DE5C-49F3-AEEA-943FDBF6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78" y="2388813"/>
            <a:ext cx="5605508" cy="44026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F787D9-8570-4283-B365-D4007FF78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46" y="2546390"/>
            <a:ext cx="5353235" cy="4245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733EAA-9E6A-467F-A849-3AE5BBA50655}"/>
              </a:ext>
            </a:extLst>
          </p:cNvPr>
          <p:cNvSpPr txBox="1"/>
          <p:nvPr/>
        </p:nvSpPr>
        <p:spPr>
          <a:xfrm>
            <a:off x="3435658" y="142044"/>
            <a:ext cx="57061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науково-практичний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ідентичність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очима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науковців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14 </a:t>
            </a:r>
            <a:r>
              <a:rPr lang="ru-RU" sz="2400" b="1" dirty="0" err="1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травня</a:t>
            </a:r>
            <a:r>
              <a:rPr lang="ru-RU" sz="2400" b="1" dirty="0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 2025 р.</a:t>
            </a:r>
            <a:endParaRPr lang="ru-UA" sz="2400" b="1" dirty="0"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1C52-EB2F-48EA-ABC2-16518AA97D12}"/>
              </a:ext>
            </a:extLst>
          </p:cNvPr>
          <p:cNvSpPr txBox="1"/>
          <p:nvPr/>
        </p:nvSpPr>
        <p:spPr>
          <a:xfrm>
            <a:off x="9141780" y="408373"/>
            <a:ext cx="2798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b="1" i="1" dirty="0">
                <a:solidFill>
                  <a:srgbClr val="000000"/>
                </a:solidFill>
                <a:effectLst/>
                <a:latin typeface="RobotoRegular"/>
              </a:rPr>
            </a:br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A60824-94B7-48C9-BB45-EC588A8EF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27" y="142044"/>
            <a:ext cx="2956865" cy="2322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A55EA0-6D53-4768-B803-D2F0CF769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780" y="66583"/>
            <a:ext cx="2949606" cy="2322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00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F5ED51-D10C-4711-BED4-6C16A7D2E2A2}"/>
              </a:ext>
            </a:extLst>
          </p:cNvPr>
          <p:cNvSpPr txBox="1"/>
          <p:nvPr/>
        </p:nvSpPr>
        <p:spPr>
          <a:xfrm>
            <a:off x="3835153" y="79899"/>
            <a:ext cx="53066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52525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Ф</a:t>
            </a:r>
            <a:r>
              <a:rPr lang="ru-UA" sz="3200" b="1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ормування</a:t>
            </a:r>
            <a:r>
              <a:rPr lang="ru-UA" sz="3200" b="1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та </a:t>
            </a:r>
            <a:r>
              <a:rPr lang="ru-UA" sz="3200" b="1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утвердження</a:t>
            </a:r>
            <a:r>
              <a:rPr lang="ru-UA" sz="3200" b="1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UA" sz="3200" b="1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української</a:t>
            </a:r>
            <a:r>
              <a:rPr lang="ru-UA" sz="3200" b="1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UA" sz="3200" b="1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національної</a:t>
            </a:r>
            <a:r>
              <a:rPr lang="ru-UA" sz="3200" b="1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UA" sz="3200" b="1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ідентичності</a:t>
            </a:r>
            <a:endParaRPr lang="uk-UA" sz="2800" b="1" dirty="0">
              <a:solidFill>
                <a:srgbClr val="252525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/>
            <a:r>
              <a:rPr lang="uk-UA" sz="2800" b="1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252525"/>
                </a:solidFill>
                <a:effectLst/>
                <a:latin typeface="Gungsuh" panose="02030600000101010101" pitchFamily="18" charset="-127"/>
                <a:ea typeface="Gungsuh" panose="02030600000101010101" pitchFamily="18" charset="-127"/>
              </a:rPr>
              <a:t>засідання гуртка,</a:t>
            </a:r>
          </a:p>
          <a:p>
            <a:pPr algn="ctr"/>
            <a:r>
              <a:rPr lang="uk-UA" sz="2000" b="1" dirty="0">
                <a:solidFill>
                  <a:srgbClr val="252525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17.06.2025 р.</a:t>
            </a:r>
            <a:r>
              <a:rPr lang="ru-UA" sz="2000" b="1" dirty="0">
                <a:solidFill>
                  <a:srgbClr val="252525"/>
                </a:solidFill>
                <a:effectLst/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endParaRPr lang="ru-UA" sz="2000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BB1F6-1B70-4CF3-B69F-8E3981E84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02" y="2423604"/>
            <a:ext cx="5495278" cy="44343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8AE647-D6E4-463E-949F-D77EF2A2E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619" y="2423604"/>
            <a:ext cx="5560381" cy="44343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4C6EAB-6523-4147-825B-E0E24213B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058" y="0"/>
            <a:ext cx="3269942" cy="2334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9C16A0-38BC-444B-86B1-6DC2A08AE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85" y="79898"/>
            <a:ext cx="3269941" cy="2192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461727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4857</TotalTime>
  <Words>370</Words>
  <Application>Microsoft Office PowerPoint</Application>
  <PresentationFormat>Широкоэкранный</PresentationFormat>
  <Paragraphs>48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Gungsuh</vt:lpstr>
      <vt:lpstr>Century Gothic</vt:lpstr>
      <vt:lpstr>Franklin Gothic Book</vt:lpstr>
      <vt:lpstr>Manrope</vt:lpstr>
      <vt:lpstr>RobotoRegular</vt:lpstr>
      <vt:lpstr>Segoe UI Black</vt:lpstr>
      <vt:lpstr>Tahoma</vt:lpstr>
      <vt:lpstr>Times New Roman</vt:lpstr>
      <vt:lpstr>Wingdings</vt:lpstr>
      <vt:lpstr>Уголки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TatiyanaKych@outlook.com</dc:creator>
  <cp:lastModifiedBy>TatiyanaKych@outlook.com</cp:lastModifiedBy>
  <cp:revision>41</cp:revision>
  <dcterms:created xsi:type="dcterms:W3CDTF">2023-12-03T18:05:21Z</dcterms:created>
  <dcterms:modified xsi:type="dcterms:W3CDTF">2025-11-26T19:03:25Z</dcterms:modified>
</cp:coreProperties>
</file>