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65" r:id="rId3"/>
    <p:sldId id="266" r:id="rId4"/>
    <p:sldId id="264" r:id="rId5"/>
    <p:sldId id="268" r:id="rId6"/>
    <p:sldId id="1076" r:id="rId7"/>
    <p:sldId id="270" r:id="rId8"/>
    <p:sldId id="267" r:id="rId9"/>
    <p:sldId id="271" r:id="rId10"/>
    <p:sldId id="257" r:id="rId11"/>
    <p:sldId id="258" r:id="rId12"/>
    <p:sldId id="259" r:id="rId13"/>
    <p:sldId id="260" r:id="rId14"/>
    <p:sldId id="261" r:id="rId15"/>
    <p:sldId id="263" r:id="rId16"/>
    <p:sldId id="273" r:id="rId17"/>
    <p:sldId id="26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6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1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586F7-E412-4174-BD26-64BFBCE34816}" type="datetimeFigureOut">
              <a:rPr lang="ru-UA" smtClean="0"/>
              <a:t>21.10.2026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90114-22A2-4FF4-BF18-B92D61F7DC4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86304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B90114-22A2-4FF4-BF18-B92D61F7DC4C}" type="slidenum">
              <a:rPr lang="ru-UA" smtClean="0"/>
              <a:t>3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02379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D35FAF-89D4-55ED-A0EC-296F98C6A8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805" t="14245" r="52768" b="4195"/>
          <a:stretch/>
        </p:blipFill>
        <p:spPr>
          <a:xfrm>
            <a:off x="8833253" y="-6457"/>
            <a:ext cx="3358747" cy="6870913"/>
          </a:xfrm>
          <a:prstGeom prst="rect">
            <a:avLst/>
          </a:prstGeom>
        </p:spPr>
      </p:pic>
      <p:sp>
        <p:nvSpPr>
          <p:cNvPr id="7" name="Текст 4">
            <a:extLst>
              <a:ext uri="{FF2B5EF4-FFF2-40B4-BE49-F238E27FC236}">
                <a16:creationId xmlns:a16="http://schemas.microsoft.com/office/drawing/2014/main" id="{58BA5C1B-AA00-C287-FE41-AC37583DCB34}"/>
              </a:ext>
            </a:extLst>
          </p:cNvPr>
          <p:cNvSpPr txBox="1">
            <a:spLocks/>
          </p:cNvSpPr>
          <p:nvPr userDrawn="1"/>
        </p:nvSpPr>
        <p:spPr>
          <a:xfrm>
            <a:off x="672234" y="3024981"/>
            <a:ext cx="7749168" cy="8080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uk-UA" sz="3000" dirty="0" err="1">
                <a:solidFill>
                  <a:srgbClr val="0166B3"/>
                </a:solidFill>
                <a:latin typeface="Minion Pro Med" panose="02040503050201020203" pitchFamily="18" charset="0"/>
              </a:rPr>
              <a:t>Ім</a:t>
            </a:r>
            <a:r>
              <a:rPr lang="en-US" sz="3000" dirty="0">
                <a:solidFill>
                  <a:srgbClr val="0166B3"/>
                </a:solidFill>
                <a:latin typeface="Minion Pro Med" panose="02040503050201020203" pitchFamily="18" charset="0"/>
              </a:rPr>
              <a:t>’</a:t>
            </a:r>
            <a:r>
              <a:rPr lang="uk-UA" sz="3000" dirty="0">
                <a:solidFill>
                  <a:srgbClr val="0166B3"/>
                </a:solidFill>
                <a:latin typeface="Minion Pro Med" panose="02040503050201020203" pitchFamily="18" charset="0"/>
              </a:rPr>
              <a:t>я Прізвище, </a:t>
            </a:r>
          </a:p>
          <a:p>
            <a:pPr algn="l">
              <a:lnSpc>
                <a:spcPct val="130000"/>
              </a:lnSpc>
            </a:pPr>
            <a:r>
              <a:rPr lang="uk-UA" sz="3000" dirty="0">
                <a:solidFill>
                  <a:srgbClr val="0166B3"/>
                </a:solidFill>
                <a:latin typeface="Minion Pro Med" panose="02040503050201020203" pitchFamily="18" charset="0"/>
              </a:rPr>
              <a:t>посада</a:t>
            </a:r>
            <a:endParaRPr lang="en-US" sz="3000" dirty="0">
              <a:solidFill>
                <a:srgbClr val="0166B3"/>
              </a:solidFill>
              <a:latin typeface="Minion Pro Med" panose="02040503050201020203" pitchFamily="18" charset="0"/>
            </a:endParaRPr>
          </a:p>
          <a:p>
            <a:pPr algn="l">
              <a:lnSpc>
                <a:spcPct val="130000"/>
              </a:lnSpc>
            </a:pPr>
            <a:r>
              <a:rPr lang="en-US" sz="3000" dirty="0">
                <a:solidFill>
                  <a:srgbClr val="0166B3"/>
                </a:solidFill>
                <a:latin typeface="Minion Pro Med" panose="02040503050201020203" pitchFamily="18" charset="0"/>
              </a:rPr>
              <a:t>+380 00 000 00 00</a:t>
            </a:r>
          </a:p>
          <a:p>
            <a:pPr algn="l">
              <a:lnSpc>
                <a:spcPct val="130000"/>
              </a:lnSpc>
            </a:pPr>
            <a:r>
              <a:rPr lang="en-US" sz="3000" dirty="0">
                <a:solidFill>
                  <a:srgbClr val="0166B3"/>
                </a:solidFill>
                <a:latin typeface="Minion Pro Med" panose="02040503050201020203" pitchFamily="18" charset="0"/>
              </a:rPr>
              <a:t>mail@nubip.edu.ua</a:t>
            </a:r>
            <a:endParaRPr lang="ru-RU" sz="3000" dirty="0">
              <a:solidFill>
                <a:srgbClr val="0166B3"/>
              </a:solidFill>
              <a:latin typeface="Minion Pro Med" panose="020405030502010202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CC9F8D-B810-622F-5053-74DDB246C5A1}"/>
              </a:ext>
            </a:extLst>
          </p:cNvPr>
          <p:cNvSpPr txBox="1"/>
          <p:nvPr userDrawn="1"/>
        </p:nvSpPr>
        <p:spPr>
          <a:xfrm>
            <a:off x="672234" y="5873119"/>
            <a:ext cx="41437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166B3"/>
                </a:solidFill>
                <a:latin typeface="Minion Pro Med" panose="02040503050201020203" pitchFamily="18" charset="0"/>
              </a:rPr>
              <a:t>nubip.edu.ua</a:t>
            </a:r>
            <a:endParaRPr lang="ru-RU" sz="2400" dirty="0">
              <a:solidFill>
                <a:srgbClr val="0166B3"/>
              </a:solidFill>
              <a:latin typeface="Minion Pro Med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094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nubip.edu.ua/normatyvni-dokumenty-29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03320" y="228600"/>
            <a:ext cx="82296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0066B0"/>
                </a:solidFill>
                <a:latin typeface="Minion Pro"/>
              </a:rPr>
              <a:t>НАЦІОНАЛЬНИЙ УНІВЕРСИТЕТ БІОРЕСУРСІВ</a:t>
            </a:r>
          </a:p>
          <a:p>
            <a:pPr algn="ctr"/>
            <a:r>
              <a:rPr sz="2500" b="0">
                <a:solidFill>
                  <a:srgbClr val="0066B0"/>
                </a:solidFill>
                <a:latin typeface="Minion Pro"/>
              </a:rPr>
              <a:t>І ПРИРОДОКОРИСТУВАННЯ УКРАЇНИ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20440" y="2084831"/>
            <a:ext cx="8412480" cy="1574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3500" b="1">
                <a:solidFill>
                  <a:srgbClr val="FFFFFF"/>
                </a:solidFill>
                <a:latin typeface="Aptos"/>
              </a:defRPr>
            </a:pPr>
            <a:r>
              <a:rPr lang="uk-UA" sz="3200" dirty="0">
                <a:solidFill>
                  <a:srgbClr val="0070C0"/>
                </a:solidFill>
              </a:rPr>
              <a:t>МАГІСТЕРСЬКА КВАЛІФІКАЦІЙНА РОБОТА</a:t>
            </a:r>
          </a:p>
          <a:p>
            <a:pPr>
              <a:spcAft>
                <a:spcPts val="500"/>
              </a:spcAft>
              <a:defRPr sz="3500" b="1">
                <a:solidFill>
                  <a:srgbClr val="FFFFFF"/>
                </a:solidFill>
                <a:latin typeface="Aptos"/>
              </a:defRPr>
            </a:pPr>
            <a:r>
              <a:rPr lang="ru-RU" sz="2400" dirty="0" err="1">
                <a:solidFill>
                  <a:srgbClr val="0070C0"/>
                </a:solidFill>
              </a:rPr>
              <a:t>Нові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вимоги</a:t>
            </a:r>
            <a:r>
              <a:rPr lang="ru-RU" sz="2400" dirty="0">
                <a:solidFill>
                  <a:srgbClr val="0070C0"/>
                </a:solidFill>
              </a:rPr>
              <a:t> · </a:t>
            </a:r>
            <a:r>
              <a:rPr lang="ru-RU" sz="2400" dirty="0" err="1">
                <a:solidFill>
                  <a:srgbClr val="0070C0"/>
                </a:solidFill>
              </a:rPr>
              <a:t>академічна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доброчесність</a:t>
            </a:r>
            <a:r>
              <a:rPr lang="ru-RU" sz="2400" dirty="0">
                <a:solidFill>
                  <a:srgbClr val="0070C0"/>
                </a:solidFill>
              </a:rPr>
              <a:t> · ШІ · </a:t>
            </a:r>
            <a:r>
              <a:rPr lang="ru-RU" sz="2400" dirty="0" err="1">
                <a:solidFill>
                  <a:srgbClr val="0070C0"/>
                </a:solidFill>
              </a:rPr>
              <a:t>захист</a:t>
            </a:r>
            <a:endParaRPr lang="ru-RU" sz="2400" dirty="0">
              <a:solidFill>
                <a:srgbClr val="0070C0"/>
              </a:solidFill>
            </a:endParaRPr>
          </a:p>
          <a:p>
            <a:pPr>
              <a:spcAft>
                <a:spcPts val="500"/>
              </a:spcAft>
              <a:defRPr sz="3500" b="1">
                <a:solidFill>
                  <a:srgbClr val="FFFFFF"/>
                </a:solidFill>
                <a:latin typeface="Aptos"/>
              </a:defRPr>
            </a:pPr>
            <a:endParaRPr lang="uk-UA" sz="32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0" y="4617720"/>
            <a:ext cx="74066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b="0" dirty="0">
                <a:solidFill>
                  <a:srgbClr val="0066B0"/>
                </a:solidFill>
                <a:latin typeface="Minion Pro"/>
              </a:rPr>
              <a:t>Доповідає:</a:t>
            </a:r>
          </a:p>
          <a:p>
            <a:pPr algn="r"/>
            <a:r>
              <a:rPr lang="uk-UA" b="1" dirty="0">
                <a:solidFill>
                  <a:srgbClr val="0066B0"/>
                </a:solidFill>
                <a:latin typeface="Minion Pro"/>
              </a:rPr>
              <a:t>Олена КОЛЕСНІКОВА</a:t>
            </a:r>
            <a:r>
              <a:rPr lang="uk-UA" dirty="0">
                <a:solidFill>
                  <a:srgbClr val="0066B0"/>
                </a:solidFill>
                <a:latin typeface="Minion Pro"/>
              </a:rPr>
              <a:t>,</a:t>
            </a:r>
          </a:p>
          <a:p>
            <a:pPr algn="r"/>
            <a:r>
              <a:rPr lang="uk-UA" b="0" dirty="0">
                <a:solidFill>
                  <a:srgbClr val="0066B0"/>
                </a:solidFill>
                <a:latin typeface="Minion Pro"/>
              </a:rPr>
              <a:t>заступник начальника навчального відділу </a:t>
            </a:r>
            <a:br>
              <a:rPr lang="uk-UA" b="0" dirty="0">
                <a:solidFill>
                  <a:srgbClr val="0066B0"/>
                </a:solidFill>
                <a:latin typeface="Minion Pro"/>
              </a:rPr>
            </a:br>
            <a:r>
              <a:rPr lang="uk-UA" b="0" dirty="0">
                <a:solidFill>
                  <a:srgbClr val="0066B0"/>
                </a:solidFill>
                <a:latin typeface="Minion Pro"/>
              </a:rPr>
              <a:t>з магістерських програм</a:t>
            </a:r>
            <a:endParaRPr b="0" dirty="0">
              <a:solidFill>
                <a:srgbClr val="0066B0"/>
              </a:solidFill>
              <a:latin typeface="Minion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35040" y="6181344"/>
            <a:ext cx="18288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0066B0"/>
                </a:solidFill>
                <a:latin typeface="Minion Pro"/>
              </a:rPr>
              <a:t>Київ · 2026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DAB437-F9F0-7DB8-E5A8-6F22F106B2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42" t="8226" r="51617" b="4185"/>
          <a:stretch/>
        </p:blipFill>
        <p:spPr>
          <a:xfrm>
            <a:off x="0" y="0"/>
            <a:ext cx="3225421" cy="68670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096" y="0"/>
            <a:ext cx="12191695" cy="6858000"/>
          </a:xfrm>
          <a:prstGeom prst="rect">
            <a:avLst/>
          </a:prstGeom>
          <a:solidFill>
            <a:srgbClr val="F8F9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99872" y="1051560"/>
            <a:ext cx="82296" cy="47548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7240" y="1001268"/>
            <a:ext cx="9189720" cy="218521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ЩО ВАЖЛИВО У НОВІЙ РЕДАКЦІЇ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165860"/>
            <a:ext cx="10789920" cy="541687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3100" b="1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70C0"/>
                </a:solidFill>
              </a:rPr>
              <a:t>Було</a:t>
            </a:r>
            <a:r>
              <a:rPr dirty="0">
                <a:solidFill>
                  <a:srgbClr val="0070C0"/>
                </a:solidFill>
              </a:rPr>
              <a:t> → </a:t>
            </a:r>
            <a:r>
              <a:rPr dirty="0" err="1">
                <a:solidFill>
                  <a:srgbClr val="0070C0"/>
                </a:solidFill>
              </a:rPr>
              <a:t>стало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7240" y="6473952"/>
            <a:ext cx="10652760" cy="13716"/>
          </a:xfrm>
          <a:prstGeom prst="rect">
            <a:avLst/>
          </a:prstGeom>
          <a:solidFill>
            <a:srgbClr val="E8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6528816"/>
            <a:ext cx="7315200" cy="203133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B6E65"/>
                </a:solidFill>
                <a:latin typeface="Aptos"/>
              </a:defRPr>
            </a:pPr>
            <a:r>
              <a:rPr>
                <a:solidFill>
                  <a:srgbClr val="0070C0"/>
                </a:solidFill>
              </a:rPr>
              <a:t>НУБіП УКРАЇНИ  /  МАГІСТЕРСЬКА КВАЛІФІКАЦІЙНА РОБОТА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66760" y="6528816"/>
            <a:ext cx="2286000" cy="203133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B6E65"/>
                </a:solidFill>
                <a:latin typeface="Aptos"/>
              </a:defRPr>
            </a:pPr>
            <a:r>
              <a:rPr dirty="0" err="1">
                <a:solidFill>
                  <a:srgbClr val="0070C0"/>
                </a:solidFill>
              </a:rPr>
              <a:t>Розд</a:t>
            </a:r>
            <a:r>
              <a:rPr dirty="0"/>
              <a:t>. </a:t>
            </a:r>
            <a:r>
              <a:rPr dirty="0">
                <a:solidFill>
                  <a:srgbClr val="0070C0"/>
                </a:solidFill>
              </a:rPr>
              <a:t>2–3.5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0" y="6510528"/>
            <a:ext cx="640080" cy="203133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938528"/>
            <a:ext cx="3566160" cy="3429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22960" y="1938528"/>
            <a:ext cx="3566160" cy="1188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51560" y="2331720"/>
            <a:ext cx="914400" cy="52629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30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3017520"/>
            <a:ext cx="3108960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ЗБЕРЕЖЕНО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3904487"/>
            <a:ext cx="3063240" cy="803297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5B6E65"/>
                </a:solidFill>
                <a:latin typeface="Aptos"/>
              </a:defRPr>
            </a:pPr>
            <a:r>
              <a:rPr dirty="0" err="1">
                <a:solidFill>
                  <a:srgbClr val="0070C0"/>
                </a:solidFill>
              </a:rPr>
              <a:t>Тема</a:t>
            </a:r>
            <a:r>
              <a:rPr dirty="0">
                <a:solidFill>
                  <a:srgbClr val="0070C0"/>
                </a:solidFill>
              </a:rPr>
              <a:t>, </a:t>
            </a:r>
            <a:r>
              <a:rPr dirty="0" err="1">
                <a:solidFill>
                  <a:srgbClr val="0070C0"/>
                </a:solidFill>
              </a:rPr>
              <a:t>звітування</a:t>
            </a:r>
            <a:r>
              <a:rPr dirty="0">
                <a:solidFill>
                  <a:srgbClr val="0070C0"/>
                </a:solidFill>
              </a:rPr>
              <a:t>, </a:t>
            </a:r>
            <a:r>
              <a:rPr dirty="0" err="1">
                <a:solidFill>
                  <a:srgbClr val="0070C0"/>
                </a:solidFill>
              </a:rPr>
              <a:t>постерна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конференція</a:t>
            </a:r>
            <a:r>
              <a:rPr dirty="0">
                <a:solidFill>
                  <a:srgbClr val="0070C0"/>
                </a:solidFill>
              </a:rPr>
              <a:t>, </a:t>
            </a:r>
            <a:r>
              <a:rPr dirty="0" err="1">
                <a:solidFill>
                  <a:srgbClr val="0070C0"/>
                </a:solidFill>
              </a:rPr>
              <a:t>попередній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захист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617720" y="1938528"/>
            <a:ext cx="3566160" cy="3429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617720" y="1938528"/>
            <a:ext cx="3566160" cy="11887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46320" y="2331720"/>
            <a:ext cx="914400" cy="52629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30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46320" y="3017520"/>
            <a:ext cx="3108960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УТОЧНЕНО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0" y="3904487"/>
            <a:ext cx="3063240" cy="557076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5B6E65"/>
                </a:solidFill>
                <a:latin typeface="Aptos"/>
              </a:defRPr>
            </a:pPr>
            <a:r>
              <a:rPr dirty="0" err="1">
                <a:solidFill>
                  <a:srgbClr val="0070C0"/>
                </a:solidFill>
              </a:rPr>
              <a:t>Електронний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примірник</a:t>
            </a:r>
            <a:r>
              <a:rPr dirty="0">
                <a:solidFill>
                  <a:srgbClr val="0070C0"/>
                </a:solidFill>
              </a:rPr>
              <a:t>, КЕП, </a:t>
            </a:r>
            <a:r>
              <a:rPr dirty="0" err="1">
                <a:solidFill>
                  <a:srgbClr val="0070C0"/>
                </a:solidFill>
              </a:rPr>
              <a:t>процедура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оприлюднення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8412480" y="1938528"/>
            <a:ext cx="3566160" cy="3429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412480" y="1938528"/>
            <a:ext cx="3566160" cy="1188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641080" y="2331720"/>
            <a:ext cx="914400" cy="52629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30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41080" y="3017520"/>
            <a:ext cx="3108960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ОКРЕМО ВРЕГУЛЬОВАНО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41080" y="3904487"/>
            <a:ext cx="3063240" cy="557076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5B6E65"/>
                </a:solidFill>
                <a:latin typeface="Aptos"/>
              </a:defRPr>
            </a:pPr>
            <a:r>
              <a:rPr dirty="0" err="1">
                <a:solidFill>
                  <a:srgbClr val="0070C0"/>
                </a:solidFill>
              </a:rPr>
              <a:t>Академічна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доброчесність</a:t>
            </a:r>
            <a:r>
              <a:rPr dirty="0">
                <a:solidFill>
                  <a:srgbClr val="0070C0"/>
                </a:solidFill>
              </a:rPr>
              <a:t> і </a:t>
            </a:r>
            <a:r>
              <a:rPr dirty="0" err="1">
                <a:solidFill>
                  <a:srgbClr val="0070C0"/>
                </a:solidFill>
              </a:rPr>
              <a:t>використання</a:t>
            </a:r>
            <a:r>
              <a:rPr dirty="0">
                <a:solidFill>
                  <a:srgbClr val="0070C0"/>
                </a:solidFill>
              </a:rPr>
              <a:t> ШІ</a:t>
            </a:r>
          </a:p>
        </p:txBody>
      </p:sp>
      <p:pic>
        <p:nvPicPr>
          <p:cNvPr id="26" name="Picture 8" descr="image.png">
            <a:extLst>
              <a:ext uri="{FF2B5EF4-FFF2-40B4-BE49-F238E27FC236}">
                <a16:creationId xmlns:a16="http://schemas.microsoft.com/office/drawing/2014/main" id="{8F242C3D-CBC3-6CB2-62F2-F5B7DFE99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54864"/>
            <a:ext cx="3858768" cy="62179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61772" y="768096"/>
            <a:ext cx="82296" cy="5669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3524" y="694944"/>
            <a:ext cx="9144000" cy="218521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ВІСІМ КОНТРОЛЬНИХ ТОЧОК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41248"/>
            <a:ext cx="10789920" cy="541687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3100" b="1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70C0"/>
                </a:solidFill>
              </a:rPr>
              <a:t>Маршрут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магістра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до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захисту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7240" y="6473952"/>
            <a:ext cx="10652760" cy="13716"/>
          </a:xfrm>
          <a:prstGeom prst="rect">
            <a:avLst/>
          </a:prstGeom>
          <a:solidFill>
            <a:srgbClr val="E8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6528816"/>
            <a:ext cx="7315200" cy="203133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B6E65"/>
                </a:solidFill>
                <a:latin typeface="Aptos"/>
              </a:defRPr>
            </a:pPr>
            <a:r>
              <a:rPr dirty="0" err="1">
                <a:solidFill>
                  <a:srgbClr val="0070C0"/>
                </a:solidFill>
              </a:rPr>
              <a:t>НУБіП</a:t>
            </a:r>
            <a:r>
              <a:rPr dirty="0">
                <a:solidFill>
                  <a:srgbClr val="0070C0"/>
                </a:solidFill>
              </a:rPr>
              <a:t> УКРАЇНИ  /  МАГІСТЕРСЬКА КВАЛІФІКАЦІЙНА РОБОТА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66760" y="6528816"/>
            <a:ext cx="2286000" cy="203133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B6E65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П. 2.8, </a:t>
            </a:r>
            <a:r>
              <a:rPr dirty="0" err="1">
                <a:solidFill>
                  <a:srgbClr val="0070C0"/>
                </a:solidFill>
              </a:rPr>
              <a:t>табл</a:t>
            </a:r>
            <a:r>
              <a:rPr dirty="0">
                <a:solidFill>
                  <a:srgbClr val="0070C0"/>
                </a:solidFill>
              </a:rPr>
              <a:t>.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0" y="6510528"/>
            <a:ext cx="640080" cy="203133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8388" y="1874519"/>
            <a:ext cx="2606040" cy="171907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7240" y="1874519"/>
            <a:ext cx="82296" cy="171907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5840" y="2020824"/>
            <a:ext cx="685800" cy="418576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23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468879"/>
            <a:ext cx="2240280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70C0"/>
                </a:solidFill>
              </a:rPr>
              <a:t>Тема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5840" y="2999232"/>
            <a:ext cx="2194560" cy="26468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B6E65"/>
                </a:solidFill>
                <a:latin typeface="Aptos"/>
              </a:defRPr>
            </a:pPr>
            <a:r>
              <a:rPr dirty="0">
                <a:solidFill>
                  <a:schemeClr val="accent2">
                    <a:lumMod val="50000"/>
                  </a:schemeClr>
                </a:solidFill>
              </a:rPr>
              <a:t>2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</a:rPr>
              <a:t>місяці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630168" y="1874519"/>
            <a:ext cx="2606040" cy="171907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630168" y="1874519"/>
            <a:ext cx="82296" cy="171907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858768" y="2020824"/>
            <a:ext cx="685800" cy="418576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23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8768" y="2468879"/>
            <a:ext cx="2240280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lang="uk-UA" dirty="0">
                <a:solidFill>
                  <a:srgbClr val="0070C0"/>
                </a:solidFill>
              </a:rPr>
              <a:t>Атестація</a:t>
            </a:r>
            <a:r>
              <a:rPr dirty="0">
                <a:solidFill>
                  <a:srgbClr val="0070C0"/>
                </a:solidFill>
              </a:rPr>
              <a:t> №1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58768" y="2999232"/>
            <a:ext cx="2194560" cy="26468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B6E65"/>
                </a:solidFill>
                <a:latin typeface="Aptos"/>
              </a:defRPr>
            </a:pPr>
            <a:r>
              <a:rPr dirty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</a:rPr>
              <a:t>семестр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483096" y="1874519"/>
            <a:ext cx="2606040" cy="171907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483096" y="1874519"/>
            <a:ext cx="82296" cy="171907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711696" y="2020824"/>
            <a:ext cx="685800" cy="418576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23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11696" y="2468879"/>
            <a:ext cx="2240280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lang="uk-UA" dirty="0">
                <a:solidFill>
                  <a:srgbClr val="0070C0"/>
                </a:solidFill>
              </a:rPr>
              <a:t>Атестація</a:t>
            </a:r>
            <a:r>
              <a:rPr dirty="0">
                <a:solidFill>
                  <a:srgbClr val="0070C0"/>
                </a:solidFill>
              </a:rPr>
              <a:t> №2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11696" y="2999232"/>
            <a:ext cx="2194560" cy="26468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B6E65"/>
                </a:solidFill>
                <a:latin typeface="Aptos"/>
              </a:defRPr>
            </a:pPr>
            <a:r>
              <a:rPr dirty="0">
                <a:solidFill>
                  <a:schemeClr val="accent2">
                    <a:lumMod val="50000"/>
                  </a:schemeClr>
                </a:solidFill>
              </a:rPr>
              <a:t>2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</a:rPr>
              <a:t>семестр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9336024" y="1874519"/>
            <a:ext cx="2606040" cy="171907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336024" y="1874519"/>
            <a:ext cx="82296" cy="171907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564624" y="2020824"/>
            <a:ext cx="685800" cy="418576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23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04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64624" y="2468879"/>
            <a:ext cx="2240280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70C0"/>
                </a:solidFill>
              </a:rPr>
              <a:t>Перевірка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564624" y="2999232"/>
            <a:ext cx="2194560" cy="528863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B6E65"/>
                </a:solidFill>
                <a:latin typeface="Aptos"/>
              </a:defRPr>
            </a:pPr>
            <a:r>
              <a:rPr lang="uk-UA" dirty="0"/>
              <a:t>−</a:t>
            </a:r>
            <a:r>
              <a:rPr lang="uk-UA" dirty="0">
                <a:solidFill>
                  <a:schemeClr val="accent2">
                    <a:lumMod val="50000"/>
                  </a:schemeClr>
                </a:solidFill>
              </a:rPr>
              <a:t>2 тижні</a:t>
            </a:r>
          </a:p>
          <a:p>
            <a:pPr>
              <a:spcAft>
                <a:spcPts val="500"/>
              </a:spcAft>
              <a:defRPr sz="1300" b="0">
                <a:solidFill>
                  <a:srgbClr val="5B6E65"/>
                </a:solidFill>
                <a:latin typeface="Aptos"/>
              </a:defRPr>
            </a:pPr>
            <a:r>
              <a:rPr dirty="0" err="1">
                <a:solidFill>
                  <a:schemeClr val="accent2">
                    <a:lumMod val="50000"/>
                  </a:schemeClr>
                </a:solidFill>
              </a:rPr>
              <a:t>до</a:t>
            </a:r>
            <a:r>
              <a:rPr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</a:rPr>
              <a:t>передзахисту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777240" y="3867912"/>
            <a:ext cx="2606040" cy="171907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77240" y="3867912"/>
            <a:ext cx="82296" cy="171907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05840" y="4014216"/>
            <a:ext cx="685800" cy="418576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23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05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" y="4462272"/>
            <a:ext cx="2240280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Постер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5840" y="4992624"/>
            <a:ext cx="2194560" cy="26468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B6E65"/>
                </a:solidFill>
                <a:latin typeface="Aptos"/>
              </a:defRPr>
            </a:pPr>
            <a:r>
              <a:rPr dirty="0"/>
              <a:t>−</a:t>
            </a:r>
            <a:r>
              <a:rPr dirty="0">
                <a:solidFill>
                  <a:schemeClr val="accent2">
                    <a:lumMod val="50000"/>
                  </a:schemeClr>
                </a:solidFill>
              </a:rPr>
              <a:t>3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</a:rPr>
              <a:t>тижні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3630168" y="3867912"/>
            <a:ext cx="2606040" cy="171907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3630168" y="3867912"/>
            <a:ext cx="82296" cy="171907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3858768" y="4014216"/>
            <a:ext cx="685800" cy="418576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23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06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58768" y="4462272"/>
            <a:ext cx="2240280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Передзахист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58768" y="4992624"/>
            <a:ext cx="2194560" cy="26468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B6E65"/>
                </a:solidFill>
                <a:latin typeface="Aptos"/>
              </a:defRPr>
            </a:pPr>
            <a:r>
              <a:rPr dirty="0"/>
              <a:t>−</a:t>
            </a:r>
            <a:r>
              <a:rPr dirty="0">
                <a:solidFill>
                  <a:schemeClr val="accent2">
                    <a:lumMod val="50000"/>
                  </a:schemeClr>
                </a:solidFill>
              </a:rPr>
              <a:t>2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</a:rPr>
              <a:t>тижні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6483096" y="3867912"/>
            <a:ext cx="2606040" cy="171907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6483096" y="3867912"/>
            <a:ext cx="82296" cy="171907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711696" y="4014216"/>
            <a:ext cx="685800" cy="418576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23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07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11696" y="4462272"/>
            <a:ext cx="2240280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70C0"/>
                </a:solidFill>
              </a:rPr>
              <a:t>Файл</a:t>
            </a:r>
            <a:r>
              <a:rPr dirty="0">
                <a:solidFill>
                  <a:srgbClr val="0070C0"/>
                </a:solidFill>
              </a:rPr>
              <a:t> + КЕП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711696" y="4992624"/>
            <a:ext cx="2194560" cy="26468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B6E65"/>
                </a:solidFill>
                <a:latin typeface="Aptos"/>
              </a:defRPr>
            </a:pPr>
            <a:r>
              <a:rPr dirty="0">
                <a:solidFill>
                  <a:schemeClr val="accent2">
                    <a:lumMod val="50000"/>
                  </a:schemeClr>
                </a:solidFill>
              </a:rPr>
              <a:t>−1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</a:rPr>
              <a:t>тиждень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9336024" y="3867912"/>
            <a:ext cx="2606040" cy="171907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9336024" y="3867912"/>
            <a:ext cx="82296" cy="171907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9564624" y="4014216"/>
            <a:ext cx="685800" cy="418576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23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08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64624" y="4462272"/>
            <a:ext cx="2240280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70C0"/>
                </a:solidFill>
              </a:rPr>
              <a:t>Захист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564624" y="4992624"/>
            <a:ext cx="2194560" cy="26468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B6E65"/>
                </a:solidFill>
                <a:latin typeface="Aptos"/>
              </a:defRPr>
            </a:pPr>
            <a:r>
              <a:rPr dirty="0" err="1">
                <a:solidFill>
                  <a:schemeClr val="accent2">
                    <a:lumMod val="50000"/>
                  </a:schemeClr>
                </a:solidFill>
              </a:rPr>
              <a:t>за</a:t>
            </a:r>
            <a:r>
              <a:rPr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</a:rPr>
              <a:t>графіком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" name="Picture 8" descr="image.png">
            <a:extLst>
              <a:ext uri="{FF2B5EF4-FFF2-40B4-BE49-F238E27FC236}">
                <a16:creationId xmlns:a16="http://schemas.microsoft.com/office/drawing/2014/main" id="{11931905-1147-B6E3-6ABB-7B7A3260F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08" y="54864"/>
            <a:ext cx="3858768" cy="62179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54864"/>
            <a:ext cx="3858768" cy="6217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0" y="237744"/>
            <a:ext cx="8458200" cy="843308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ctr">
              <a:defRPr sz="2500" b="1">
                <a:solidFill>
                  <a:srgbClr val="0063AC"/>
                </a:solidFill>
                <a:latin typeface="Arial"/>
              </a:defRPr>
            </a:pPr>
            <a:r>
              <a:rPr sz="2500" b="1" dirty="0" err="1">
                <a:solidFill>
                  <a:srgbClr val="0066B0"/>
                </a:solidFill>
                <a:latin typeface="Minion Pro SmBd"/>
              </a:rPr>
              <a:t>Апробація</a:t>
            </a:r>
            <a:r>
              <a:rPr sz="25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500" b="1" dirty="0" err="1">
                <a:solidFill>
                  <a:srgbClr val="0066B0"/>
                </a:solidFill>
                <a:latin typeface="Minion Pro SmBd"/>
              </a:rPr>
              <a:t>результатів</a:t>
            </a:r>
            <a:r>
              <a:rPr sz="25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500" b="1" dirty="0" err="1">
                <a:solidFill>
                  <a:srgbClr val="0066B0"/>
                </a:solidFill>
                <a:latin typeface="Minion Pro SmBd"/>
              </a:rPr>
              <a:t>магістерської</a:t>
            </a:r>
            <a:endParaRPr sz="2500" b="1" dirty="0">
              <a:solidFill>
                <a:srgbClr val="0066B0"/>
              </a:solidFill>
              <a:latin typeface="Minion Pro SmBd"/>
            </a:endParaRPr>
          </a:p>
          <a:p>
            <a:pPr algn="ctr">
              <a:defRPr sz="2500" b="1">
                <a:solidFill>
                  <a:srgbClr val="0063AC"/>
                </a:solidFill>
                <a:latin typeface="Arial"/>
              </a:defRPr>
            </a:pPr>
            <a:r>
              <a:rPr sz="2500" b="1" dirty="0" err="1">
                <a:solidFill>
                  <a:srgbClr val="0066B0"/>
                </a:solidFill>
                <a:latin typeface="Minion Pro SmBd"/>
              </a:rPr>
              <a:t>кваліфікаційної</a:t>
            </a:r>
            <a:r>
              <a:rPr sz="25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500" b="1" dirty="0" err="1">
                <a:solidFill>
                  <a:srgbClr val="0066B0"/>
                </a:solidFill>
                <a:latin typeface="Minion Pro SmBd"/>
              </a:rPr>
              <a:t>роботи</a:t>
            </a:r>
            <a:endParaRPr sz="2500" b="1" dirty="0">
              <a:solidFill>
                <a:srgbClr val="0066B0"/>
              </a:solidFill>
              <a:latin typeface="Minion Pro SmBd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1520" y="1124712"/>
            <a:ext cx="10835640" cy="22860"/>
          </a:xfrm>
          <a:prstGeom prst="rect">
            <a:avLst/>
          </a:prstGeom>
          <a:solidFill>
            <a:srgbClr val="C9D9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campus_nubi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1508760"/>
            <a:ext cx="3950208" cy="333756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13232" y="1508760"/>
            <a:ext cx="6473952" cy="1508760"/>
          </a:xfrm>
          <a:prstGeom prst="roundRect">
            <a:avLst/>
          </a:prstGeom>
          <a:solidFill>
            <a:srgbClr val="F4F9FC"/>
          </a:solidFill>
          <a:ln>
            <a:solidFill>
              <a:srgbClr val="BED3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1691640"/>
            <a:ext cx="5897880" cy="381643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>
              <a:defRPr sz="2000" b="1">
                <a:solidFill>
                  <a:srgbClr val="005237"/>
                </a:solidFill>
                <a:latin typeface="Arial"/>
              </a:defRPr>
            </a:pPr>
            <a:r>
              <a:rPr dirty="0">
                <a:solidFill>
                  <a:srgbClr val="002060"/>
                </a:solidFill>
              </a:rPr>
              <a:t>01  </a:t>
            </a:r>
            <a:r>
              <a:rPr dirty="0" err="1">
                <a:solidFill>
                  <a:srgbClr val="002060"/>
                </a:solidFill>
              </a:rPr>
              <a:t>Наукові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конференції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та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публікації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0120" y="2148840"/>
            <a:ext cx="5925312" cy="597087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>
              <a:defRPr sz="1700" b="0">
                <a:solidFill>
                  <a:srgbClr val="48635C"/>
                </a:solidFill>
                <a:latin typeface="Arial"/>
              </a:defRPr>
            </a:pPr>
            <a:r>
              <a:rPr dirty="0" err="1">
                <a:solidFill>
                  <a:srgbClr val="0070C0"/>
                </a:solidFill>
              </a:rPr>
              <a:t>Участь</a:t>
            </a:r>
            <a:r>
              <a:rPr dirty="0">
                <a:solidFill>
                  <a:srgbClr val="0070C0"/>
                </a:solidFill>
              </a:rPr>
              <a:t> у </a:t>
            </a:r>
            <a:r>
              <a:rPr dirty="0" err="1">
                <a:solidFill>
                  <a:srgbClr val="0070C0"/>
                </a:solidFill>
              </a:rPr>
              <a:t>наукових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конференціях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із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подальшим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опублікуванням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результатів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досліджень</a:t>
            </a:r>
            <a:r>
              <a:rPr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3232" y="3182112"/>
            <a:ext cx="6473952" cy="1536192"/>
          </a:xfrm>
          <a:prstGeom prst="roundRect">
            <a:avLst/>
          </a:prstGeom>
          <a:solidFill>
            <a:srgbClr val="F4F9FC"/>
          </a:solidFill>
          <a:ln>
            <a:solidFill>
              <a:srgbClr val="BED3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60120" y="3364992"/>
            <a:ext cx="5943600" cy="366254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>
              <a:defRPr sz="1900" b="1">
                <a:solidFill>
                  <a:srgbClr val="005237"/>
                </a:solidFill>
                <a:latin typeface="Arial"/>
              </a:defRPr>
            </a:pPr>
            <a:r>
              <a:rPr dirty="0">
                <a:solidFill>
                  <a:srgbClr val="002060"/>
                </a:solidFill>
              </a:rPr>
              <a:t>02  </a:t>
            </a:r>
            <a:r>
              <a:rPr dirty="0" err="1">
                <a:solidFill>
                  <a:srgbClr val="002060"/>
                </a:solidFill>
              </a:rPr>
              <a:t>Загальноуніверситетська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конференція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60120" y="3822191"/>
            <a:ext cx="5925312" cy="597087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>
              <a:defRPr sz="1700" b="0">
                <a:solidFill>
                  <a:srgbClr val="48635C"/>
                </a:solidFill>
                <a:latin typeface="Arial"/>
              </a:defRPr>
            </a:pPr>
            <a:r>
              <a:rPr dirty="0" err="1">
                <a:solidFill>
                  <a:srgbClr val="0070C0"/>
                </a:solidFill>
              </a:rPr>
              <a:t>Представлення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результатів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дослідження</a:t>
            </a:r>
            <a:r>
              <a:rPr dirty="0">
                <a:solidFill>
                  <a:srgbClr val="0070C0"/>
                </a:solidFill>
              </a:rPr>
              <a:t> у </a:t>
            </a:r>
            <a:r>
              <a:rPr dirty="0" err="1">
                <a:solidFill>
                  <a:srgbClr val="0070C0"/>
                </a:solidFill>
              </a:rPr>
              <a:t>форматі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постерної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презентації</a:t>
            </a:r>
            <a:r>
              <a:rPr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276088"/>
            <a:ext cx="10762488" cy="868680"/>
          </a:xfrm>
          <a:prstGeom prst="roundRect">
            <a:avLst/>
          </a:prstGeom>
          <a:solidFill>
            <a:srgbClr val="EDF6FB"/>
          </a:solidFill>
          <a:ln>
            <a:solidFill>
              <a:srgbClr val="C09B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31520" y="5276088"/>
            <a:ext cx="91440" cy="8686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24128" y="5385816"/>
            <a:ext cx="10149840" cy="397032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 algn="ctr">
              <a:defRPr sz="2100" b="1">
                <a:solidFill>
                  <a:srgbClr val="005237"/>
                </a:solidFill>
                <a:latin typeface="Arial"/>
              </a:defRPr>
            </a:pPr>
            <a:r>
              <a:rPr dirty="0" err="1">
                <a:solidFill>
                  <a:srgbClr val="0070C0"/>
                </a:solidFill>
              </a:rPr>
              <a:t>Публікації</a:t>
            </a:r>
            <a:r>
              <a:rPr dirty="0">
                <a:solidFill>
                  <a:srgbClr val="0070C0"/>
                </a:solidFill>
              </a:rPr>
              <a:t> — </a:t>
            </a:r>
            <a:r>
              <a:rPr dirty="0" err="1">
                <a:solidFill>
                  <a:srgbClr val="0070C0"/>
                </a:solidFill>
              </a:rPr>
              <a:t>обов’язкова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умова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апробації</a:t>
            </a:r>
            <a:r>
              <a:rPr dirty="0">
                <a:solidFill>
                  <a:srgbClr val="0070C0"/>
                </a:solidFill>
              </a:rPr>
              <a:t> МКР </a:t>
            </a:r>
            <a:r>
              <a:rPr dirty="0" err="1">
                <a:solidFill>
                  <a:srgbClr val="0070C0"/>
                </a:solidFill>
              </a:rPr>
              <a:t>перед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публічним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захистом</a:t>
            </a:r>
            <a:r>
              <a:rPr dirty="0"/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" y="6510528"/>
            <a:ext cx="6400800" cy="182880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>
              <a:defRPr sz="1000" b="0">
                <a:solidFill>
                  <a:srgbClr val="0063AC"/>
                </a:solidFill>
                <a:latin typeface="Arial"/>
              </a:defRPr>
            </a:pPr>
            <a:r>
              <a:t>НУБіП України  |  Кваліфікаційні роботи ·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16768" y="6529054"/>
            <a:ext cx="457200" cy="227755"/>
          </a:xfrm>
          <a:prstGeom prst="rect">
            <a:avLst/>
          </a:prstGeom>
          <a:noFill/>
        </p:spPr>
        <p:txBody>
          <a:bodyPr wrap="square" lIns="45720" tIns="27432" rIns="45720">
            <a:spAutoFit/>
          </a:bodyPr>
          <a:lstStyle/>
          <a:p>
            <a:pPr>
              <a:defRPr sz="1000" b="0">
                <a:solidFill>
                  <a:srgbClr val="0063AC"/>
                </a:solidFill>
                <a:latin typeface="Arial"/>
              </a:defRPr>
            </a:pPr>
            <a:r>
              <a:rPr lang="uk-UA" dirty="0"/>
              <a:t>4</a:t>
            </a:r>
            <a:r>
              <a:rPr dirty="0"/>
              <a:t>/</a:t>
            </a:r>
            <a:r>
              <a:rPr lang="uk-UA" dirty="0"/>
              <a:t>10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869936"/>
            <a:ext cx="82296" cy="56692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723311"/>
            <a:ext cx="9144000" cy="218521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chemeClr val="accent1"/>
                </a:solidFill>
              </a:rPr>
              <a:t>КОНТРОЛЬНИЙ СПИСОК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41248"/>
            <a:ext cx="10789920" cy="541687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3100" b="1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70C0"/>
                </a:solidFill>
              </a:rPr>
              <a:t>Готовий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текст</a:t>
            </a:r>
            <a:r>
              <a:rPr dirty="0">
                <a:solidFill>
                  <a:srgbClr val="0070C0"/>
                </a:solidFill>
              </a:rPr>
              <a:t> ≠ </a:t>
            </a:r>
            <a:r>
              <a:rPr dirty="0" err="1">
                <a:solidFill>
                  <a:srgbClr val="0070C0"/>
                </a:solidFill>
              </a:rPr>
              <a:t>допуск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до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захисту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7240" y="6473952"/>
            <a:ext cx="10652760" cy="13716"/>
          </a:xfrm>
          <a:prstGeom prst="rect">
            <a:avLst/>
          </a:prstGeom>
          <a:solidFill>
            <a:srgbClr val="E8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6528816"/>
            <a:ext cx="7315200" cy="16459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B6E65"/>
                </a:solidFill>
                <a:latin typeface="Aptos"/>
              </a:defRPr>
            </a:pPr>
            <a:r>
              <a:t>НУБіП УКРАЇНИ  /  МАГІСТЕРСЬКА КВАЛІФІКАЦІЙНА РОБОТА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66760" y="6528816"/>
            <a:ext cx="2286000" cy="18288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B6E65"/>
                </a:solidFill>
                <a:latin typeface="Aptos"/>
              </a:defRPr>
            </a:pPr>
            <a:r>
              <a:t>П. 2.10, розд. 3.5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0" y="6510528"/>
            <a:ext cx="640080" cy="203133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184834"/>
                </a:solidFill>
                <a:latin typeface="Aptos"/>
              </a:defRPr>
            </a:pPr>
            <a:r>
              <a:rPr lang="uk-UA" dirty="0"/>
              <a:t>5</a:t>
            </a:r>
            <a:r>
              <a:rPr dirty="0"/>
              <a:t>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865376"/>
            <a:ext cx="5422392" cy="96926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96696" y="2103120"/>
            <a:ext cx="438912" cy="43891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78992" y="2112264"/>
            <a:ext cx="320040" cy="32004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27632" y="2121408"/>
            <a:ext cx="4370832" cy="618631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2060"/>
                </a:solidFill>
              </a:rPr>
              <a:t>Виконаний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індивідуальний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lang="uk-UA" dirty="0">
                <a:solidFill>
                  <a:srgbClr val="002060"/>
                </a:solidFill>
              </a:rPr>
              <a:t>навчальний </a:t>
            </a:r>
            <a:r>
              <a:rPr dirty="0" err="1">
                <a:solidFill>
                  <a:srgbClr val="002060"/>
                </a:solidFill>
              </a:rPr>
              <a:t>план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510528" y="1865376"/>
            <a:ext cx="5422392" cy="96926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684264" y="2103120"/>
            <a:ext cx="438912" cy="43891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766560" y="2112264"/>
            <a:ext cx="320040" cy="32004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0" y="2121408"/>
            <a:ext cx="4370832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2060"/>
                </a:solidFill>
              </a:rPr>
              <a:t>Перевірка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академічної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доброчесності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22960" y="3099816"/>
            <a:ext cx="5422392" cy="96926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996696" y="3337560"/>
            <a:ext cx="438912" cy="43891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78992" y="3346704"/>
            <a:ext cx="320040" cy="32004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rPr dirty="0"/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27632" y="3355848"/>
            <a:ext cx="4370832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lang="uk-UA" dirty="0">
                <a:solidFill>
                  <a:srgbClr val="002060"/>
                </a:solidFill>
              </a:rPr>
              <a:t>Участь у постерній конференції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510528" y="3099816"/>
            <a:ext cx="5422392" cy="96926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684264" y="3337560"/>
            <a:ext cx="438912" cy="43891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766560" y="3346704"/>
            <a:ext cx="320040" cy="32004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3355848"/>
            <a:ext cx="4370832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lang="uk-UA" dirty="0">
                <a:solidFill>
                  <a:srgbClr val="002060"/>
                </a:solidFill>
              </a:rPr>
              <a:t>Портфоліо магістра в </a:t>
            </a:r>
            <a:r>
              <a:rPr lang="en-US" dirty="0" err="1">
                <a:solidFill>
                  <a:srgbClr val="002060"/>
                </a:solidFill>
              </a:rPr>
              <a:t>MyNUBiP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822960" y="4334256"/>
            <a:ext cx="5422392" cy="96926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996696" y="4572000"/>
            <a:ext cx="438912" cy="43891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78992" y="4581144"/>
            <a:ext cx="320040" cy="32004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27632" y="4581144"/>
            <a:ext cx="4370832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lang="uk-UA" dirty="0">
                <a:solidFill>
                  <a:srgbClr val="002060"/>
                </a:solidFill>
              </a:rPr>
              <a:t>Успішний попередній захист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510528" y="4334256"/>
            <a:ext cx="5422392" cy="96926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6684264" y="4572000"/>
            <a:ext cx="438912" cy="43891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766560" y="4581144"/>
            <a:ext cx="320040" cy="32004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15200" y="4572000"/>
            <a:ext cx="4370832" cy="34163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2060"/>
                </a:solidFill>
              </a:rPr>
              <a:t>Електронний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примірник</a:t>
            </a:r>
            <a:r>
              <a:rPr dirty="0">
                <a:solidFill>
                  <a:srgbClr val="002060"/>
                </a:solidFill>
              </a:rPr>
              <a:t> з КЕП</a:t>
            </a:r>
          </a:p>
        </p:txBody>
      </p:sp>
      <p:pic>
        <p:nvPicPr>
          <p:cNvPr id="35" name="Picture 2" descr="image.png">
            <a:extLst>
              <a:ext uri="{FF2B5EF4-FFF2-40B4-BE49-F238E27FC236}">
                <a16:creationId xmlns:a16="http://schemas.microsoft.com/office/drawing/2014/main" id="{66CBA126-DF2D-E3D3-BBA4-1178DAA61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54864"/>
            <a:ext cx="3858768" cy="6217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>
            <a:extLst>
              <a:ext uri="{FF2B5EF4-FFF2-40B4-BE49-F238E27FC236}">
                <a16:creationId xmlns:a16="http://schemas.microsoft.com/office/drawing/2014/main" id="{68D7486A-B902-4108-D150-1F29C7C16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4" y="3092551"/>
            <a:ext cx="3628304" cy="352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3B8F0F93-16C3-5EC9-5785-460DD1109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113699"/>
            <a:ext cx="4402831" cy="348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106C0E-5FB0-1F02-012C-A5BC8BFBF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1016" y="616091"/>
            <a:ext cx="2307976" cy="2092823"/>
          </a:xfrm>
          <a:prstGeom prst="rect">
            <a:avLst/>
          </a:prstGeom>
        </p:spPr>
      </p:pic>
      <p:pic>
        <p:nvPicPr>
          <p:cNvPr id="4" name="Picture 2" descr="image.png">
            <a:extLst>
              <a:ext uri="{FF2B5EF4-FFF2-40B4-BE49-F238E27FC236}">
                <a16:creationId xmlns:a16="http://schemas.microsoft.com/office/drawing/2014/main" id="{30126D62-EBB2-129C-B6F1-BF9759C9CD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" y="54864"/>
            <a:ext cx="3459576" cy="6217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1E4B3B-6828-75F2-2B0C-3A5E93889333}"/>
              </a:ext>
            </a:extLst>
          </p:cNvPr>
          <p:cNvSpPr txBox="1"/>
          <p:nvPr/>
        </p:nvSpPr>
        <p:spPr>
          <a:xfrm>
            <a:off x="356616" y="841248"/>
            <a:ext cx="3072384" cy="203696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3100" b="1">
                <a:solidFill>
                  <a:srgbClr val="192A25"/>
                </a:solidFill>
                <a:latin typeface="Aptos"/>
              </a:defRPr>
            </a:pPr>
            <a:r>
              <a:rPr lang="uk-UA" dirty="0">
                <a:solidFill>
                  <a:srgbClr val="0070C0"/>
                </a:solidFill>
              </a:rPr>
              <a:t>Постерна конференція</a:t>
            </a:r>
          </a:p>
          <a:p>
            <a:pPr>
              <a:spcAft>
                <a:spcPts val="500"/>
              </a:spcAft>
              <a:defRPr sz="3100" b="1">
                <a:solidFill>
                  <a:srgbClr val="192A25"/>
                </a:solidFill>
                <a:latin typeface="Aptos"/>
              </a:defRPr>
            </a:pPr>
            <a:r>
              <a:rPr lang="uk-UA" dirty="0">
                <a:solidFill>
                  <a:srgbClr val="0070C0"/>
                </a:solidFill>
              </a:rPr>
              <a:t>- апробація до захисту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5784EF8-6E5D-6B73-8017-9D0799D5EE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2248" y="616091"/>
            <a:ext cx="2814040" cy="209282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A3BB779-6729-F661-45C9-86E4FA209B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355" y="4766168"/>
            <a:ext cx="2999492" cy="203696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D4218CD-5571-AA2E-6DDE-AD92E2A6B0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0" y="616092"/>
            <a:ext cx="2814040" cy="202899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6554781-E536-2AF3-F6FE-442D40F8E6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354" y="2878216"/>
            <a:ext cx="2999493" cy="186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74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B8E5BE-6EA0-65C6-6F30-1A15334B6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424" y="1133573"/>
            <a:ext cx="3206496" cy="40965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BB7E49-5DC9-12D1-9222-FD7597D2C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6940" y="86302"/>
            <a:ext cx="3639312" cy="23403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C6219F-56F7-AB78-1023-E39A205C61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2920" y="2514599"/>
            <a:ext cx="3368040" cy="332841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A37B19-BADD-330B-0F0D-0ECD2498B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960" y="2426639"/>
            <a:ext cx="2622804" cy="332841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6CC8721-CB65-0D03-707F-62C97219CC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1585" y="5755057"/>
            <a:ext cx="2412179" cy="101664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E9ECF1-0134-0863-0621-0A0E48CF4583}"/>
              </a:ext>
            </a:extLst>
          </p:cNvPr>
          <p:cNvSpPr txBox="1"/>
          <p:nvPr/>
        </p:nvSpPr>
        <p:spPr>
          <a:xfrm>
            <a:off x="1330071" y="5473684"/>
            <a:ext cx="2759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https://my.nubip.edu.ua</a:t>
            </a:r>
            <a:endParaRPr lang="ru-UA" dirty="0">
              <a:solidFill>
                <a:srgbClr val="0070C0"/>
              </a:solidFill>
            </a:endParaRPr>
          </a:p>
        </p:txBody>
      </p:sp>
      <p:pic>
        <p:nvPicPr>
          <p:cNvPr id="15" name="Picture 2" descr="image.png">
            <a:extLst>
              <a:ext uri="{FF2B5EF4-FFF2-40B4-BE49-F238E27FC236}">
                <a16:creationId xmlns:a16="http://schemas.microsoft.com/office/drawing/2014/main" id="{C144A56B-7B09-0EB4-E806-888DAEDF9A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" y="54864"/>
            <a:ext cx="3858768" cy="62179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4DFE4A7-2F5A-B71C-17CD-E57FE3376E58}"/>
              </a:ext>
            </a:extLst>
          </p:cNvPr>
          <p:cNvSpPr txBox="1"/>
          <p:nvPr/>
        </p:nvSpPr>
        <p:spPr>
          <a:xfrm>
            <a:off x="902970" y="457776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1800" b="1">
                <a:solidFill>
                  <a:srgbClr val="192A25"/>
                </a:solidFill>
                <a:latin typeface="Aptos"/>
              </a:defRPr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Портфоліо магістра в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MyNUBiP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B5CDB7-F27F-32A2-E560-FDB5E7A92F4E}"/>
              </a:ext>
            </a:extLst>
          </p:cNvPr>
          <p:cNvSpPr txBox="1"/>
          <p:nvPr/>
        </p:nvSpPr>
        <p:spPr>
          <a:xfrm>
            <a:off x="777240" y="6537960"/>
            <a:ext cx="4238661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dirty="0" err="1">
                <a:solidFill>
                  <a:srgbClr val="0066B0"/>
                </a:solidFill>
                <a:latin typeface="Minion Pro"/>
              </a:rPr>
              <a:t>НУБіП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України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 | 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Кваліфікаційні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роботи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· 2026                                         </a:t>
            </a:r>
            <a:r>
              <a:rPr lang="uk-UA" sz="1000" dirty="0">
                <a:solidFill>
                  <a:srgbClr val="0066B0"/>
                </a:solidFill>
                <a:latin typeface="Minion Pro"/>
              </a:rPr>
              <a:t>6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/ </a:t>
            </a:r>
            <a:r>
              <a:rPr lang="uk-UA" sz="1000" dirty="0">
                <a:solidFill>
                  <a:srgbClr val="0066B0"/>
                </a:solidFill>
                <a:latin typeface="Minion Pro"/>
              </a:rPr>
              <a:t>15</a:t>
            </a:r>
            <a:endParaRPr sz="1000" dirty="0">
              <a:solidFill>
                <a:srgbClr val="0066B0"/>
              </a:solidFill>
              <a:latin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3420229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85216" y="992124"/>
            <a:ext cx="82296" cy="56692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32104" y="992124"/>
            <a:ext cx="9144000" cy="218521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АКАДЕМІЧНА ДОБРОЧЕСНІСТЬ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" y="1234440"/>
            <a:ext cx="10789920" cy="541687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3100" b="1">
                <a:solidFill>
                  <a:srgbClr val="192A25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ШІ: </a:t>
            </a:r>
            <a:r>
              <a:rPr dirty="0" err="1">
                <a:solidFill>
                  <a:srgbClr val="0070C0"/>
                </a:solidFill>
              </a:rPr>
              <a:t>інструмент</a:t>
            </a:r>
            <a:r>
              <a:rPr dirty="0">
                <a:solidFill>
                  <a:srgbClr val="0070C0"/>
                </a:solidFill>
              </a:rPr>
              <a:t>, а </a:t>
            </a:r>
            <a:r>
              <a:rPr dirty="0" err="1">
                <a:solidFill>
                  <a:srgbClr val="0070C0"/>
                </a:solidFill>
              </a:rPr>
              <a:t>не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автор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7240" y="6473952"/>
            <a:ext cx="10652760" cy="13716"/>
          </a:xfrm>
          <a:prstGeom prst="rect">
            <a:avLst/>
          </a:prstGeom>
          <a:solidFill>
            <a:srgbClr val="E8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6528816"/>
            <a:ext cx="7315200" cy="16459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B6E65"/>
                </a:solidFill>
                <a:latin typeface="Aptos"/>
              </a:defRPr>
            </a:pPr>
            <a:r>
              <a:t>НУБіП УКРАЇНИ  /  МАГІСТЕРСЬКА КВАЛІФІКАЦІЙНА РОБОТА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66760" y="6528816"/>
            <a:ext cx="2286000" cy="18288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B6E65"/>
                </a:solidFill>
                <a:latin typeface="Aptos"/>
              </a:defRPr>
            </a:pPr>
            <a:r>
              <a:t>П. 3.4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0" y="6510528"/>
            <a:ext cx="640080" cy="203133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184834"/>
                </a:solidFill>
                <a:latin typeface="Aptos"/>
              </a:defRPr>
            </a:pPr>
            <a:r>
              <a:rPr lang="uk-UA" dirty="0"/>
              <a:t>7</a:t>
            </a:r>
            <a:r>
              <a:rPr dirty="0"/>
              <a:t> / 1</a:t>
            </a:r>
            <a:r>
              <a:rPr lang="uk-UA" dirty="0"/>
              <a:t>5</a:t>
            </a: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822960" y="1901952"/>
            <a:ext cx="5074920" cy="3364992"/>
          </a:xfrm>
          <a:prstGeom prst="roundRect">
            <a:avLst/>
          </a:prstGeom>
          <a:solidFill>
            <a:srgbClr val="E8F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172200" y="1901952"/>
            <a:ext cx="5166360" cy="3364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78992" y="2194560"/>
            <a:ext cx="4572000" cy="357021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900" b="1">
                <a:solidFill>
                  <a:srgbClr val="184834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ДОПОМІЖНЕ ВИКОРИСТАННЯ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8992" y="2788920"/>
            <a:ext cx="4526280" cy="1364989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0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2060"/>
                </a:solidFill>
              </a:rPr>
              <a:t>Редагування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стилю</a:t>
            </a:r>
            <a:endParaRPr dirty="0">
              <a:solidFill>
                <a:srgbClr val="002060"/>
              </a:solidFill>
            </a:endParaRPr>
          </a:p>
          <a:p>
            <a:pPr>
              <a:spcAft>
                <a:spcPts val="500"/>
              </a:spcAft>
              <a:defRPr sz="1800" b="0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2060"/>
                </a:solidFill>
              </a:rPr>
              <a:t>Переклад</a:t>
            </a:r>
            <a:r>
              <a:rPr dirty="0">
                <a:solidFill>
                  <a:srgbClr val="002060"/>
                </a:solidFill>
              </a:rPr>
              <a:t> і </a:t>
            </a:r>
            <a:r>
              <a:rPr dirty="0" err="1">
                <a:solidFill>
                  <a:srgbClr val="002060"/>
                </a:solidFill>
              </a:rPr>
              <a:t>робота</a:t>
            </a:r>
            <a:r>
              <a:rPr dirty="0">
                <a:solidFill>
                  <a:srgbClr val="002060"/>
                </a:solidFill>
              </a:rPr>
              <a:t> з </a:t>
            </a:r>
            <a:r>
              <a:rPr dirty="0" err="1">
                <a:solidFill>
                  <a:srgbClr val="002060"/>
                </a:solidFill>
              </a:rPr>
              <a:t>джерелами</a:t>
            </a:r>
            <a:endParaRPr dirty="0">
              <a:solidFill>
                <a:srgbClr val="002060"/>
              </a:solidFill>
            </a:endParaRPr>
          </a:p>
          <a:p>
            <a:pPr>
              <a:spcAft>
                <a:spcPts val="500"/>
              </a:spcAft>
              <a:defRPr sz="1800" b="0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2060"/>
                </a:solidFill>
              </a:rPr>
              <a:t>Підтримка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структурування</a:t>
            </a:r>
            <a:endParaRPr dirty="0">
              <a:solidFill>
                <a:srgbClr val="002060"/>
              </a:solidFill>
            </a:endParaRPr>
          </a:p>
          <a:p>
            <a:pPr>
              <a:spcAft>
                <a:spcPts val="500"/>
              </a:spcAft>
              <a:defRPr sz="1800" b="0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2060"/>
                </a:solidFill>
              </a:rPr>
              <a:t>Допомога</a:t>
            </a:r>
            <a:r>
              <a:rPr dirty="0">
                <a:solidFill>
                  <a:srgbClr val="002060"/>
                </a:solidFill>
              </a:rPr>
              <a:t> з </a:t>
            </a:r>
            <a:r>
              <a:rPr dirty="0" err="1">
                <a:solidFill>
                  <a:srgbClr val="002060"/>
                </a:solidFill>
              </a:rPr>
              <a:t>кодом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8232" y="2194560"/>
            <a:ext cx="4297680" cy="45720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900" b="1">
                <a:solidFill>
                  <a:srgbClr val="904737"/>
                </a:solidFill>
                <a:latin typeface="Aptos"/>
              </a:defRPr>
            </a:pPr>
            <a:r>
              <a:t>НЕПРИПУСТИМО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8232" y="2788920"/>
            <a:ext cx="4480560" cy="1364989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1800" b="0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2060"/>
                </a:solidFill>
              </a:rPr>
              <a:t>Видавати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згенероване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за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власне</a:t>
            </a:r>
            <a:endParaRPr dirty="0">
              <a:solidFill>
                <a:srgbClr val="002060"/>
              </a:solidFill>
            </a:endParaRPr>
          </a:p>
          <a:p>
            <a:pPr>
              <a:spcAft>
                <a:spcPts val="500"/>
              </a:spcAft>
              <a:defRPr sz="1800" b="0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2060"/>
                </a:solidFill>
              </a:rPr>
              <a:t>Не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перевіряти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факти</a:t>
            </a:r>
            <a:r>
              <a:rPr dirty="0">
                <a:solidFill>
                  <a:srgbClr val="002060"/>
                </a:solidFill>
              </a:rPr>
              <a:t> й </a:t>
            </a:r>
            <a:r>
              <a:rPr dirty="0" err="1">
                <a:solidFill>
                  <a:srgbClr val="002060"/>
                </a:solidFill>
              </a:rPr>
              <a:t>джерела</a:t>
            </a:r>
            <a:endParaRPr dirty="0">
              <a:solidFill>
                <a:srgbClr val="002060"/>
              </a:solidFill>
            </a:endParaRPr>
          </a:p>
          <a:p>
            <a:pPr>
              <a:spcAft>
                <a:spcPts val="500"/>
              </a:spcAft>
              <a:defRPr sz="1800" b="0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2060"/>
                </a:solidFill>
              </a:rPr>
              <a:t>Приховувати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використання</a:t>
            </a:r>
            <a:r>
              <a:rPr dirty="0">
                <a:solidFill>
                  <a:srgbClr val="002060"/>
                </a:solidFill>
              </a:rPr>
              <a:t> ШІ</a:t>
            </a:r>
          </a:p>
          <a:p>
            <a:pPr>
              <a:spcAft>
                <a:spcPts val="500"/>
              </a:spcAft>
              <a:defRPr sz="1800" b="0">
                <a:solidFill>
                  <a:srgbClr val="192A25"/>
                </a:solidFill>
                <a:latin typeface="Aptos"/>
              </a:defRPr>
            </a:pPr>
            <a:r>
              <a:rPr dirty="0" err="1">
                <a:solidFill>
                  <a:srgbClr val="002060"/>
                </a:solidFill>
              </a:rPr>
              <a:t>Передавати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конфіденційні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дані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5840" y="5559552"/>
            <a:ext cx="10241280" cy="37241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 algn="ctr">
              <a:spcAft>
                <a:spcPts val="500"/>
              </a:spcAft>
              <a:defRPr sz="2000" b="1">
                <a:solidFill>
                  <a:srgbClr val="184834"/>
                </a:solidFill>
                <a:latin typeface="Aptos"/>
              </a:defRPr>
            </a:pPr>
            <a:r>
              <a:rPr dirty="0" err="1">
                <a:solidFill>
                  <a:srgbClr val="0070C0"/>
                </a:solidFill>
              </a:rPr>
              <a:t>Прозорість</a:t>
            </a:r>
            <a:r>
              <a:rPr dirty="0">
                <a:solidFill>
                  <a:srgbClr val="0070C0"/>
                </a:solidFill>
              </a:rPr>
              <a:t>  +  </a:t>
            </a:r>
            <a:r>
              <a:rPr dirty="0" err="1">
                <a:solidFill>
                  <a:srgbClr val="0070C0"/>
                </a:solidFill>
              </a:rPr>
              <a:t>перевірка</a:t>
            </a:r>
            <a:r>
              <a:rPr dirty="0">
                <a:solidFill>
                  <a:srgbClr val="0070C0"/>
                </a:solidFill>
              </a:rPr>
              <a:t>  +  </a:t>
            </a:r>
            <a:r>
              <a:rPr dirty="0" err="1">
                <a:solidFill>
                  <a:srgbClr val="0070C0"/>
                </a:solidFill>
              </a:rPr>
              <a:t>особиста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відповідальність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C14A1A8-350E-DC60-E7AE-2AC9779D5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57" y="100557"/>
            <a:ext cx="3859102" cy="62184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5D2052-CA25-BE06-AFFC-AE8D72245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774" y="109728"/>
            <a:ext cx="6343651" cy="667512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D70EAD-52EF-D4F8-BAEB-FADACA2EB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85" y="198093"/>
            <a:ext cx="3859102" cy="6279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89BC8F6-87B9-C15A-A28E-D1A00156E638}"/>
              </a:ext>
            </a:extLst>
          </p:cNvPr>
          <p:cNvSpPr txBox="1"/>
          <p:nvPr/>
        </p:nvSpPr>
        <p:spPr>
          <a:xfrm>
            <a:off x="121158" y="2485382"/>
            <a:ext cx="47251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https://nubip.edu.ua/normatyvni-dokumenty-29</a:t>
            </a:r>
            <a:endParaRPr lang="uk-UA" dirty="0">
              <a:solidFill>
                <a:srgbClr val="0070C0"/>
              </a:solidFill>
            </a:endParaRPr>
          </a:p>
          <a:p>
            <a:r>
              <a:rPr lang="uk-UA" dirty="0">
                <a:solidFill>
                  <a:srgbClr val="0070C0"/>
                </a:solidFill>
              </a:rPr>
              <a:t>№21</a:t>
            </a:r>
            <a:endParaRPr lang="ru-UA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CE4E64-E938-2A1F-3A76-23DB3EBFC710}"/>
              </a:ext>
            </a:extLst>
          </p:cNvPr>
          <p:cNvSpPr txBox="1"/>
          <p:nvPr/>
        </p:nvSpPr>
        <p:spPr>
          <a:xfrm>
            <a:off x="777240" y="6537960"/>
            <a:ext cx="4238661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dirty="0" err="1">
                <a:solidFill>
                  <a:srgbClr val="0066B0"/>
                </a:solidFill>
                <a:latin typeface="Minion Pro"/>
              </a:rPr>
              <a:t>НУБіП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України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 | 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Кваліфікаційні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роботи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· 2026                                         </a:t>
            </a:r>
            <a:r>
              <a:rPr lang="uk-UA" sz="1000" dirty="0">
                <a:solidFill>
                  <a:srgbClr val="0066B0"/>
                </a:solidFill>
                <a:latin typeface="Minion Pro"/>
              </a:rPr>
              <a:t>8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/ </a:t>
            </a:r>
            <a:r>
              <a:rPr lang="uk-UA" sz="1000" dirty="0">
                <a:solidFill>
                  <a:srgbClr val="0066B0"/>
                </a:solidFill>
                <a:latin typeface="Minion Pro"/>
              </a:rPr>
              <a:t>15</a:t>
            </a:r>
            <a:endParaRPr sz="1000" dirty="0">
              <a:solidFill>
                <a:srgbClr val="0066B0"/>
              </a:solidFill>
              <a:latin typeface="Minion Pro"/>
            </a:endParaRPr>
          </a:p>
        </p:txBody>
      </p:sp>
    </p:spTree>
    <p:extLst>
      <p:ext uri="{BB962C8B-B14F-4D97-AF65-F5344CB8AC3E}">
        <p14:creationId xmlns:p14="http://schemas.microsoft.com/office/powerpoint/2010/main" val="2710007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49039" y="201168"/>
            <a:ext cx="82753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005028"/>
                </a:solidFill>
                <a:latin typeface="Georgia"/>
              </a:defRPr>
            </a:pPr>
            <a:r>
              <a:rPr sz="2500" b="1" dirty="0">
                <a:solidFill>
                  <a:srgbClr val="0066B0"/>
                </a:solidFill>
                <a:latin typeface="Minion Pro SmBd"/>
              </a:rPr>
              <a:t>1. </a:t>
            </a:r>
            <a:r>
              <a:rPr sz="2500" b="1" dirty="0" err="1">
                <a:solidFill>
                  <a:srgbClr val="0066B0"/>
                </a:solidFill>
                <a:latin typeface="Minion Pro SmBd"/>
              </a:rPr>
              <a:t>Перевірка</a:t>
            </a:r>
            <a:r>
              <a:rPr sz="25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500" b="1" dirty="0" err="1">
                <a:solidFill>
                  <a:srgbClr val="0066B0"/>
                </a:solidFill>
                <a:latin typeface="Minion Pro SmBd"/>
              </a:rPr>
              <a:t>плагіату</a:t>
            </a:r>
            <a:r>
              <a:rPr sz="25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500" b="1" dirty="0" err="1">
                <a:solidFill>
                  <a:srgbClr val="0066B0"/>
                </a:solidFill>
                <a:latin typeface="Minion Pro SmBd"/>
              </a:rPr>
              <a:t>та</a:t>
            </a:r>
            <a:r>
              <a:rPr sz="25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500" b="1" dirty="0" err="1">
                <a:solidFill>
                  <a:srgbClr val="0066B0"/>
                </a:solidFill>
                <a:latin typeface="Minion Pro SmBd"/>
              </a:rPr>
              <a:t>допуск</a:t>
            </a:r>
            <a:r>
              <a:rPr sz="25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500" b="1" dirty="0" err="1">
                <a:solidFill>
                  <a:srgbClr val="0066B0"/>
                </a:solidFill>
                <a:latin typeface="Minion Pro SmBd"/>
              </a:rPr>
              <a:t>керівника</a:t>
            </a:r>
            <a:r>
              <a:rPr sz="2500" b="1" dirty="0">
                <a:solidFill>
                  <a:srgbClr val="0066B0"/>
                </a:solidFill>
                <a:latin typeface="Minion Pro SmBd"/>
              </a:rPr>
              <a:t> — </a:t>
            </a:r>
            <a:r>
              <a:rPr sz="2500" b="1" dirty="0" err="1">
                <a:solidFill>
                  <a:srgbClr val="0066B0"/>
                </a:solidFill>
                <a:latin typeface="Minion Pro SmBd"/>
              </a:rPr>
              <a:t>перші</a:t>
            </a:r>
            <a:r>
              <a:rPr sz="25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500" b="1" dirty="0" err="1">
                <a:solidFill>
                  <a:srgbClr val="0066B0"/>
                </a:solidFill>
                <a:latin typeface="Minion Pro SmBd"/>
              </a:rPr>
              <a:t>обов’язкові</a:t>
            </a:r>
            <a:r>
              <a:rPr sz="25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500" b="1" dirty="0" err="1">
                <a:solidFill>
                  <a:srgbClr val="0066B0"/>
                </a:solidFill>
                <a:latin typeface="Minion Pro SmBd"/>
              </a:rPr>
              <a:t>умови</a:t>
            </a:r>
            <a:endParaRPr sz="2500" b="1" dirty="0">
              <a:solidFill>
                <a:srgbClr val="0066B0"/>
              </a:solidFill>
              <a:latin typeface="Minion Pro SmBd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3383280" cy="4297680"/>
          </a:xfrm>
          <a:prstGeom prst="roundRect">
            <a:avLst/>
          </a:prstGeom>
          <a:solidFill>
            <a:srgbClr val="F8FBFE"/>
          </a:solidFill>
          <a:ln w="19050"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t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>
                <a:solidFill>
                  <a:srgbClr val="002060"/>
                </a:solidFill>
                <a:latin typeface="Minion Pro"/>
              </a:rPr>
              <a:t>КРОК 1.1</a:t>
            </a:r>
          </a:p>
          <a:p>
            <a:pPr>
              <a:defRPr sz="18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0070C0"/>
                </a:solidFill>
                <a:latin typeface="Minion Pro"/>
              </a:rPr>
              <a:t>Перевірка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на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плагіат</a:t>
            </a:r>
            <a:endParaRPr dirty="0">
              <a:solidFill>
                <a:srgbClr val="0070C0"/>
              </a:solidFill>
            </a:endParaRPr>
          </a:p>
          <a:p>
            <a:br>
              <a:rPr dirty="0">
                <a:solidFill>
                  <a:srgbClr val="3A624E"/>
                </a:solidFill>
              </a:rPr>
            </a:br>
            <a:r>
              <a:rPr sz="1600" dirty="0" err="1">
                <a:solidFill>
                  <a:srgbClr val="002060"/>
                </a:solidFill>
                <a:latin typeface="Minion Pro"/>
              </a:rPr>
              <a:t>Кваліфікаційна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робота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повинна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пройти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обов'язкову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перевірку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на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наявність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ознак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академічного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плагіату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згідно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з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положенням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НУБіП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України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.</a:t>
            </a:r>
            <a:br>
              <a:rPr sz="1600" dirty="0">
                <a:solidFill>
                  <a:srgbClr val="002060"/>
                </a:solidFill>
              </a:rPr>
            </a:br>
            <a:br>
              <a:rPr sz="700" dirty="0">
                <a:solidFill>
                  <a:srgbClr val="002060"/>
                </a:solidFill>
              </a:rPr>
            </a:br>
            <a:r>
              <a:rPr sz="1600" dirty="0" err="1">
                <a:solidFill>
                  <a:srgbClr val="002060"/>
                </a:solidFill>
                <a:latin typeface="Minion Pro"/>
              </a:rPr>
              <a:t>Перевірка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здійснюється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уповноваженою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особою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через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антиплагіатну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систему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університету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.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425696" y="1828800"/>
            <a:ext cx="3328416" cy="4297680"/>
          </a:xfrm>
          <a:prstGeom prst="roundRect">
            <a:avLst/>
          </a:prstGeom>
          <a:solidFill>
            <a:srgbClr val="F8FBFE"/>
          </a:solidFill>
          <a:ln w="19050"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t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>
                <a:solidFill>
                  <a:srgbClr val="002060"/>
                </a:solidFill>
                <a:latin typeface="Minion Pro"/>
              </a:rPr>
              <a:t>КРОК 1.2</a:t>
            </a:r>
          </a:p>
          <a:p>
            <a:pPr>
              <a:defRPr sz="18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0070C0"/>
                </a:solidFill>
                <a:latin typeface="Minion Pro"/>
              </a:rPr>
              <a:t>Допуск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керівника</a:t>
            </a:r>
            <a:endParaRPr dirty="0">
              <a:solidFill>
                <a:srgbClr val="0070C0"/>
              </a:solidFill>
            </a:endParaRP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002060"/>
                </a:solidFill>
                <a:latin typeface="Minion Pro"/>
              </a:rPr>
              <a:t>Робота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допускається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до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процедури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підписання</a:t>
            </a:r>
            <a:r>
              <a:rPr dirty="0">
                <a:solidFill>
                  <a:srgbClr val="002060"/>
                </a:solidFill>
                <a:latin typeface="Minion Pro"/>
              </a:rPr>
              <a:t> КЕП ТІЛЬКИ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після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офіційного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схвалення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та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допуску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до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захисту</a:t>
            </a:r>
            <a:r>
              <a:rPr dirty="0">
                <a:solidFill>
                  <a:srgbClr val="002060"/>
                </a:solidFill>
                <a:latin typeface="Minion Pro"/>
              </a:rPr>
              <a:t> з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боку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наукового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керівника</a:t>
            </a:r>
            <a:r>
              <a:rPr dirty="0">
                <a:solidFill>
                  <a:srgbClr val="002060"/>
                </a:solidFill>
                <a:latin typeface="Minion Pro"/>
              </a:rPr>
              <a:t>.</a:t>
            </a:r>
            <a:br>
              <a:rPr dirty="0">
                <a:solidFill>
                  <a:srgbClr val="002060"/>
                </a:solidFill>
              </a:rPr>
            </a:br>
            <a:br>
              <a:rPr dirty="0">
                <a:solidFill>
                  <a:srgbClr val="002060"/>
                </a:solidFill>
              </a:rPr>
            </a:br>
            <a:r>
              <a:rPr dirty="0" err="1">
                <a:solidFill>
                  <a:srgbClr val="002060"/>
                </a:solidFill>
                <a:latin typeface="Minion Pro"/>
              </a:rPr>
              <a:t>Переконайтеся</a:t>
            </a:r>
            <a:r>
              <a:rPr dirty="0">
                <a:solidFill>
                  <a:srgbClr val="002060"/>
                </a:solidFill>
                <a:latin typeface="Minion Pro"/>
              </a:rPr>
              <a:t>,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що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всі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правки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враховано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та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текст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остаточно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узгоджено</a:t>
            </a:r>
            <a:r>
              <a:rPr dirty="0">
                <a:solidFill>
                  <a:srgbClr val="3A624E"/>
                </a:solidFill>
                <a:latin typeface="Minion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19872" y="1828800"/>
            <a:ext cx="3328416" cy="4297680"/>
          </a:xfrm>
          <a:prstGeom prst="roundRect">
            <a:avLst/>
          </a:prstGeom>
          <a:solidFill>
            <a:srgbClr val="F8FBFE"/>
          </a:solidFill>
          <a:ln w="19050"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t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>
                <a:solidFill>
                  <a:srgbClr val="002060"/>
                </a:solidFill>
                <a:latin typeface="Minion Pro"/>
              </a:rPr>
              <a:t>КРОК 1.3</a:t>
            </a:r>
          </a:p>
          <a:p>
            <a:pPr>
              <a:defRPr sz="18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0070C0"/>
                </a:solidFill>
                <a:latin typeface="Minion Pro"/>
              </a:rPr>
              <a:t>Збереження</a:t>
            </a:r>
            <a:r>
              <a:rPr dirty="0">
                <a:solidFill>
                  <a:srgbClr val="0070C0"/>
                </a:solidFill>
                <a:latin typeface="Minion Pro"/>
              </a:rPr>
              <a:t> в PDF</a:t>
            </a: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002060"/>
                </a:solidFill>
                <a:latin typeface="Minion Pro"/>
              </a:rPr>
              <a:t>Остаточний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узгоджений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варіант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кваліфікаційної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роботи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необхідно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зберегти</a:t>
            </a:r>
            <a:r>
              <a:rPr dirty="0">
                <a:solidFill>
                  <a:srgbClr val="002060"/>
                </a:solidFill>
                <a:latin typeface="Minion Pro"/>
              </a:rPr>
              <a:t> у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форматі</a:t>
            </a:r>
            <a:r>
              <a:rPr dirty="0">
                <a:solidFill>
                  <a:srgbClr val="002060"/>
                </a:solidFill>
                <a:latin typeface="Minion Pro"/>
              </a:rPr>
              <a:t> PDF (*.pdf).</a:t>
            </a:r>
            <a:br>
              <a:rPr dirty="0">
                <a:solidFill>
                  <a:srgbClr val="002060"/>
                </a:solidFill>
              </a:rPr>
            </a:br>
            <a:br>
              <a:rPr dirty="0">
                <a:solidFill>
                  <a:srgbClr val="002060"/>
                </a:solidFill>
              </a:rPr>
            </a:br>
            <a:r>
              <a:rPr dirty="0" err="1">
                <a:solidFill>
                  <a:srgbClr val="002060"/>
                </a:solidFill>
                <a:latin typeface="Minion Pro"/>
              </a:rPr>
              <a:t>Перевірте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коректність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відображення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форматизації</a:t>
            </a:r>
            <a:r>
              <a:rPr dirty="0">
                <a:solidFill>
                  <a:srgbClr val="002060"/>
                </a:solidFill>
                <a:latin typeface="Minion Pro"/>
              </a:rPr>
              <a:t>,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графіків</a:t>
            </a:r>
            <a:r>
              <a:rPr dirty="0">
                <a:solidFill>
                  <a:srgbClr val="002060"/>
                </a:solidFill>
                <a:latin typeface="Minion Pro"/>
              </a:rPr>
              <a:t>,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таблиць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та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списку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літератури</a:t>
            </a:r>
            <a:r>
              <a:rPr dirty="0">
                <a:solidFill>
                  <a:srgbClr val="002060"/>
                </a:solidFill>
                <a:latin typeface="Minion Pro"/>
              </a:rPr>
              <a:t>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54864"/>
            <a:ext cx="3858768" cy="62179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13232" y="1078992"/>
            <a:ext cx="10789920" cy="16459"/>
          </a:xfrm>
          <a:prstGeom prst="rect">
            <a:avLst/>
          </a:prstGeom>
          <a:solidFill>
            <a:srgbClr val="CFD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6537960"/>
            <a:ext cx="4238661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dirty="0" err="1">
                <a:solidFill>
                  <a:srgbClr val="0066B0"/>
                </a:solidFill>
                <a:latin typeface="Minion Pro"/>
              </a:rPr>
              <a:t>НУБіП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України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 | 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Кваліфікаційні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роботи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· 2026                                         </a:t>
            </a:r>
            <a:r>
              <a:rPr lang="uk-UA" sz="1000" dirty="0">
                <a:solidFill>
                  <a:srgbClr val="0066B0"/>
                </a:solidFill>
                <a:latin typeface="Minion Pro"/>
              </a:rPr>
              <a:t>9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/ </a:t>
            </a:r>
            <a:r>
              <a:rPr lang="uk-UA" sz="1000" dirty="0">
                <a:solidFill>
                  <a:srgbClr val="0066B0"/>
                </a:solidFill>
                <a:latin typeface="Minion Pro"/>
              </a:rPr>
              <a:t>15</a:t>
            </a:r>
            <a:endParaRPr sz="1000" dirty="0">
              <a:solidFill>
                <a:srgbClr val="0066B0"/>
              </a:solidFill>
              <a:latin typeface="Minion Pr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49039" y="201168"/>
            <a:ext cx="82753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005028"/>
                </a:solidFill>
                <a:latin typeface="Georgia"/>
              </a:defRPr>
            </a:pPr>
            <a:r>
              <a:rPr sz="2800" b="1">
                <a:solidFill>
                  <a:srgbClr val="0066B0"/>
                </a:solidFill>
                <a:latin typeface="Minion Pro SmBd"/>
              </a:rPr>
              <a:t>2. Стандарт назви файлу гарантує правильну реєстрацію в базі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3864" y="1709928"/>
            <a:ext cx="10728655" cy="1005840"/>
          </a:xfrm>
          <a:prstGeom prst="roundRect">
            <a:avLst/>
          </a:prstGeom>
          <a:solidFill>
            <a:srgbClr val="F8FBFE"/>
          </a:solidFill>
          <a:ln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>
                <a:solidFill>
                  <a:srgbClr val="002060"/>
                </a:solidFill>
                <a:latin typeface="Minion Pro"/>
              </a:rPr>
              <a:t>УНІФІКОВАНИЙ ШАБЛОН НАЗВИ ФАЙЛУ КВАЛІФІКАЦІЙНОЇ РОБОТИ:</a:t>
            </a:r>
          </a:p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rPr dirty="0">
                <a:solidFill>
                  <a:srgbClr val="0070C0"/>
                </a:solidFill>
                <a:latin typeface="Minion Pro"/>
              </a:rPr>
              <a:t>МАГ - [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Форма</a:t>
            </a:r>
            <a:r>
              <a:rPr dirty="0">
                <a:solidFill>
                  <a:srgbClr val="0070C0"/>
                </a:solidFill>
                <a:latin typeface="Minion Pro"/>
              </a:rPr>
              <a:t>] - [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Абревіатура</a:t>
            </a:r>
            <a:r>
              <a:rPr dirty="0">
                <a:solidFill>
                  <a:srgbClr val="0070C0"/>
                </a:solidFill>
                <a:latin typeface="Minion Pro"/>
              </a:rPr>
              <a:t> ОП] - 2026 - [ПІБ здобувача].pdf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506972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5028"/>
                </a:solidFill>
                <a:latin typeface="Arial"/>
              </a:defRPr>
            </a:pPr>
            <a:r>
              <a:rPr dirty="0">
                <a:solidFill>
                  <a:srgbClr val="00B0F0"/>
                </a:solidFill>
                <a:latin typeface="Minion Pro"/>
              </a:rPr>
              <a:t>ПРИКЛАДИ ОФОРМЛЕННЯ НАЗВ ФАЙЛІВ ДЛЯ МАГІСТРІВ </a:t>
            </a:r>
            <a:r>
              <a:rPr dirty="0" err="1">
                <a:solidFill>
                  <a:srgbClr val="00B0F0"/>
                </a:solidFill>
                <a:latin typeface="Minion Pro"/>
              </a:rPr>
              <a:t>НУБіП</a:t>
            </a:r>
            <a:r>
              <a:rPr dirty="0">
                <a:solidFill>
                  <a:srgbClr val="00B0F0"/>
                </a:solidFill>
                <a:latin typeface="Minion Pro"/>
              </a:rPr>
              <a:t> УКРАЇНИ: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291840"/>
            <a:ext cx="10728655" cy="868680"/>
          </a:xfrm>
          <a:prstGeom prst="roundRect">
            <a:avLst/>
          </a:prstGeom>
          <a:solidFill>
            <a:srgbClr val="F8FBFE"/>
          </a:solidFill>
          <a:ln w="12700"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rtlCol="0" anchor="ctr"/>
          <a:lstStyle/>
          <a:p>
            <a:pPr algn="ctr">
              <a:defRPr sz="1100">
                <a:solidFill>
                  <a:srgbClr val="4A5D53"/>
                </a:solidFill>
                <a:latin typeface="Arial"/>
              </a:defRPr>
            </a:pPr>
            <a:r>
              <a:rPr dirty="0" err="1">
                <a:solidFill>
                  <a:srgbClr val="002060"/>
                </a:solidFill>
                <a:latin typeface="Minion Pro"/>
              </a:rPr>
              <a:t>Денна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форма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здобуття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освіти</a:t>
            </a:r>
            <a:r>
              <a:rPr dirty="0">
                <a:solidFill>
                  <a:srgbClr val="002060"/>
                </a:solidFill>
                <a:latin typeface="Minion Pro"/>
              </a:rPr>
              <a:t> (ДФ):   </a:t>
            </a:r>
            <a:r>
              <a:rPr sz="1500" b="1" dirty="0">
                <a:solidFill>
                  <a:srgbClr val="0070C0"/>
                </a:solidFill>
                <a:latin typeface="Minion Pro SmBd"/>
              </a:rPr>
              <a:t>МАГ-ДФ-ФІК-2026-Михайлюк В.І.pdf</a:t>
            </a:r>
          </a:p>
          <a:p>
            <a:pPr>
              <a:defRPr sz="1000">
                <a:solidFill>
                  <a:srgbClr val="11221A"/>
                </a:solidFill>
                <a:latin typeface="Arial"/>
              </a:defRPr>
            </a:pPr>
            <a:r>
              <a:rPr dirty="0" err="1">
                <a:solidFill/>
                <a:latin typeface="Minion Pro"/>
              </a:rPr>
              <a:t>Деталі</a:t>
            </a:r>
            <a:r>
              <a:rPr dirty="0">
                <a:solidFill/>
                <a:latin typeface="Minion Pro"/>
              </a:rPr>
              <a:t> </a:t>
            </a:r>
            <a:r>
              <a:rPr dirty="0" err="1">
                <a:solidFill/>
                <a:latin typeface="Minion Pro"/>
              </a:rPr>
              <a:t>структури</a:t>
            </a:r>
            <a:r>
              <a:rPr dirty="0">
                <a:solidFill/>
                <a:latin typeface="Minion Pro"/>
              </a:rPr>
              <a:t>: МАГ — </a:t>
            </a:r>
            <a:r>
              <a:rPr dirty="0" err="1">
                <a:solidFill/>
                <a:latin typeface="Minion Pro"/>
              </a:rPr>
              <a:t>Магістр</a:t>
            </a:r>
            <a:r>
              <a:rPr dirty="0">
                <a:solidFill/>
                <a:latin typeface="Minion Pro"/>
              </a:rPr>
              <a:t> | ДФ — </a:t>
            </a:r>
            <a:r>
              <a:rPr dirty="0" err="1">
                <a:solidFill/>
                <a:latin typeface="Minion Pro"/>
              </a:rPr>
              <a:t>Денна</a:t>
            </a:r>
            <a:r>
              <a:rPr dirty="0">
                <a:solidFill/>
                <a:latin typeface="Minion Pro"/>
              </a:rPr>
              <a:t> </a:t>
            </a:r>
            <a:r>
              <a:rPr dirty="0" err="1">
                <a:solidFill/>
                <a:latin typeface="Minion Pro"/>
              </a:rPr>
              <a:t>форма</a:t>
            </a:r>
            <a:r>
              <a:rPr dirty="0">
                <a:solidFill/>
                <a:latin typeface="Minion Pro"/>
              </a:rPr>
              <a:t> | ФІК — </a:t>
            </a:r>
            <a:r>
              <a:rPr dirty="0" err="1">
                <a:solidFill/>
                <a:latin typeface="Minion Pro"/>
              </a:rPr>
              <a:t>Освітня</a:t>
            </a:r>
            <a:r>
              <a:rPr dirty="0">
                <a:solidFill/>
                <a:latin typeface="Minion Pro"/>
              </a:rPr>
              <a:t> </a:t>
            </a:r>
            <a:r>
              <a:rPr dirty="0" err="1">
                <a:solidFill/>
                <a:latin typeface="Minion Pro"/>
              </a:rPr>
              <a:t>програма</a:t>
            </a:r>
            <a:endParaRPr dirty="0">
              <a:solidFill/>
              <a:latin typeface="Minion Pro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31520" y="4251960"/>
            <a:ext cx="10728655" cy="868680"/>
          </a:xfrm>
          <a:prstGeom prst="roundRect">
            <a:avLst/>
          </a:prstGeom>
          <a:solidFill>
            <a:srgbClr val="F8FBFE"/>
          </a:solidFill>
          <a:ln w="12700"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rtlCol="0" anchor="ctr"/>
          <a:lstStyle/>
          <a:p>
            <a:pPr algn="ctr">
              <a:defRPr sz="1100">
                <a:solidFill>
                  <a:srgbClr val="4A5D53"/>
                </a:solidFill>
                <a:latin typeface="Arial"/>
              </a:defRPr>
            </a:pPr>
            <a:r>
              <a:rPr dirty="0" err="1">
                <a:solidFill>
                  <a:srgbClr val="002060"/>
                </a:solidFill>
                <a:latin typeface="Minion Pro"/>
              </a:rPr>
              <a:t>Заочна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форма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здобуття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освіти</a:t>
            </a:r>
            <a:r>
              <a:rPr dirty="0">
                <a:solidFill>
                  <a:srgbClr val="002060"/>
                </a:solidFill>
                <a:latin typeface="Minion Pro"/>
              </a:rPr>
              <a:t> (ЗФ):   </a:t>
            </a:r>
            <a:r>
              <a:rPr sz="1500" b="1" dirty="0">
                <a:solidFill>
                  <a:srgbClr val="0070C0"/>
                </a:solidFill>
                <a:latin typeface="Minion Pro SmBd"/>
              </a:rPr>
              <a:t>МАГ-ЗФ-ЕЕЕ-2026-Іваненко К.А.pdf</a:t>
            </a:r>
          </a:p>
          <a:p>
            <a:pPr>
              <a:defRPr sz="1000">
                <a:solidFill>
                  <a:srgbClr val="11221A"/>
                </a:solidFill>
                <a:latin typeface="Arial"/>
              </a:defRPr>
            </a:pPr>
            <a:r>
              <a:rPr dirty="0" err="1">
                <a:solidFill>
                  <a:srgbClr val="002060"/>
                </a:solidFill>
                <a:latin typeface="Minion Pro"/>
              </a:rPr>
              <a:t>Деталі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структури</a:t>
            </a:r>
            <a:r>
              <a:rPr dirty="0">
                <a:solidFill>
                  <a:srgbClr val="002060"/>
                </a:solidFill>
                <a:latin typeface="Minion Pro"/>
              </a:rPr>
              <a:t>: МАГ —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Магістр</a:t>
            </a:r>
            <a:r>
              <a:rPr dirty="0">
                <a:solidFill>
                  <a:srgbClr val="002060"/>
                </a:solidFill>
                <a:latin typeface="Minion Pro"/>
              </a:rPr>
              <a:t> | ЗФ —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Заочна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форма</a:t>
            </a:r>
            <a:r>
              <a:rPr dirty="0">
                <a:solidFill>
                  <a:srgbClr val="002060"/>
                </a:solidFill>
                <a:latin typeface="Minion Pro"/>
              </a:rPr>
              <a:t> | ЕЕЕ —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Освітня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програма</a:t>
            </a:r>
            <a:endParaRPr dirty="0">
              <a:solidFill>
                <a:srgbClr val="002060"/>
              </a:solidFill>
              <a:latin typeface="Minion Pro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1520" y="5212080"/>
            <a:ext cx="10728655" cy="868680"/>
          </a:xfrm>
          <a:prstGeom prst="roundRect">
            <a:avLst/>
          </a:prstGeom>
          <a:solidFill>
            <a:srgbClr val="F8FBFE"/>
          </a:solidFill>
          <a:ln w="12700"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rtlCol="0" anchor="ctr"/>
          <a:lstStyle/>
          <a:p>
            <a:pPr algn="ctr">
              <a:defRPr sz="1100">
                <a:solidFill>
                  <a:srgbClr val="4A5D53"/>
                </a:solidFill>
                <a:latin typeface="Arial"/>
              </a:defRPr>
            </a:pPr>
            <a:r>
              <a:rPr dirty="0" err="1">
                <a:solidFill>
                  <a:srgbClr val="002060"/>
                </a:solidFill>
                <a:latin typeface="Minion Pro"/>
              </a:rPr>
              <a:t>Дистанційна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форма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здобуття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освіти</a:t>
            </a:r>
            <a:r>
              <a:rPr dirty="0">
                <a:solidFill>
                  <a:srgbClr val="002060"/>
                </a:solidFill>
                <a:latin typeface="Minion Pro"/>
              </a:rPr>
              <a:t> (ДИСФ)</a:t>
            </a:r>
            <a:r>
              <a:rPr dirty="0">
                <a:solidFill>
                  <a:srgbClr val="0070C0"/>
                </a:solidFill>
                <a:latin typeface="Minion Pro"/>
              </a:rPr>
              <a:t>:   </a:t>
            </a:r>
            <a:r>
              <a:rPr sz="1500" b="1" dirty="0">
                <a:solidFill>
                  <a:srgbClr val="0070C0"/>
                </a:solidFill>
                <a:latin typeface="Minion Pro SmBd"/>
              </a:rPr>
              <a:t>МАГ-ДИСФ-ТПЛ-2026-Авраменко Д.О.pdf</a:t>
            </a:r>
          </a:p>
          <a:p>
            <a:pPr>
              <a:defRPr sz="1000">
                <a:solidFill>
                  <a:srgbClr val="11221A"/>
                </a:solidFill>
                <a:latin typeface="Arial"/>
              </a:defRPr>
            </a:pPr>
            <a:r>
              <a:rPr dirty="0" err="1">
                <a:solidFill>
                  <a:srgbClr val="002060"/>
                </a:solidFill>
                <a:latin typeface="Minion Pro"/>
              </a:rPr>
              <a:t>Деталі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структури</a:t>
            </a:r>
            <a:r>
              <a:rPr dirty="0">
                <a:solidFill>
                  <a:srgbClr val="002060"/>
                </a:solidFill>
                <a:latin typeface="Minion Pro"/>
              </a:rPr>
              <a:t>: МАГ —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Магістр</a:t>
            </a:r>
            <a:r>
              <a:rPr dirty="0">
                <a:solidFill>
                  <a:srgbClr val="002060"/>
                </a:solidFill>
                <a:latin typeface="Minion Pro"/>
              </a:rPr>
              <a:t> | ДИСФ —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Дистанційна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форма</a:t>
            </a:r>
            <a:r>
              <a:rPr dirty="0">
                <a:solidFill>
                  <a:srgbClr val="002060"/>
                </a:solidFill>
                <a:latin typeface="Minion Pro"/>
              </a:rPr>
              <a:t> | ТПЛ —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Освітня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програма</a:t>
            </a:r>
            <a:endParaRPr dirty="0">
              <a:solidFill>
                <a:srgbClr val="002060"/>
              </a:solidFill>
              <a:latin typeface="Minion Pro"/>
            </a:endParaRP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54864"/>
            <a:ext cx="3858768" cy="62179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13232" y="1078992"/>
            <a:ext cx="10789920" cy="16459"/>
          </a:xfrm>
          <a:prstGeom prst="rect">
            <a:avLst/>
          </a:prstGeom>
          <a:solidFill>
            <a:srgbClr val="CFD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6537960"/>
            <a:ext cx="4238661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dirty="0" err="1">
                <a:solidFill>
                  <a:srgbClr val="0066B0"/>
                </a:solidFill>
                <a:latin typeface="Minion Pro"/>
              </a:rPr>
              <a:t>НУБіП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України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 | 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Кваліфікаційні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роботи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· 2026                                         </a:t>
            </a:r>
            <a:r>
              <a:rPr lang="uk-UA" sz="1000" dirty="0">
                <a:solidFill>
                  <a:srgbClr val="0066B0"/>
                </a:solidFill>
                <a:latin typeface="Minion Pro"/>
              </a:rPr>
              <a:t>10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/ </a:t>
            </a:r>
            <a:r>
              <a:rPr lang="uk-UA" sz="1000" dirty="0">
                <a:solidFill>
                  <a:srgbClr val="0066B0"/>
                </a:solidFill>
                <a:latin typeface="Minion Pro"/>
              </a:rPr>
              <a:t>15</a:t>
            </a:r>
            <a:endParaRPr sz="1000" dirty="0">
              <a:solidFill>
                <a:srgbClr val="0066B0"/>
              </a:solidFill>
              <a:latin typeface="Minion Pr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49039" y="201168"/>
            <a:ext cx="82753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005028"/>
                </a:solidFill>
                <a:latin typeface="Georgia"/>
              </a:defRPr>
            </a:pPr>
            <a:r>
              <a:rPr sz="2800" b="1">
                <a:solidFill>
                  <a:srgbClr val="0066B0"/>
                </a:solidFill>
                <a:latin typeface="Minion Pro SmBd"/>
              </a:rPr>
              <a:t>3. Перехід на сайт Центрального засвідчувального органу (ЦЗО)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2659380" cy="4206240"/>
          </a:xfrm>
          <a:prstGeom prst="roundRect">
            <a:avLst/>
          </a:prstGeom>
          <a:solidFill>
            <a:srgbClr val="F8FBFE"/>
          </a:solidFill>
          <a:ln w="19050"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228600" rIns="182880" rtlCol="0" anchor="ctr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>
                <a:solidFill>
                  <a:srgbClr val="002060"/>
                </a:solidFill>
                <a:latin typeface="Minion Pro"/>
              </a:rPr>
              <a:t>КРОК 1</a:t>
            </a:r>
          </a:p>
          <a:p>
            <a:pPr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002060"/>
                </a:solidFill>
                <a:latin typeface="Minion Pro"/>
              </a:rPr>
              <a:t>Вхід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на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веб-портал</a:t>
            </a:r>
            <a:endParaRPr dirty="0">
              <a:solidFill>
                <a:srgbClr val="002060"/>
              </a:solidFill>
            </a:endParaRP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0070C0"/>
                </a:solidFill>
                <a:latin typeface="Minion Pro"/>
              </a:rPr>
              <a:t>Зайдіть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на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офіційний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веб-сайт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Центрального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засвідчувального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органу</a:t>
            </a:r>
            <a:r>
              <a:rPr dirty="0">
                <a:solidFill>
                  <a:srgbClr val="0070C0"/>
                </a:solidFill>
                <a:latin typeface="Minion Pro"/>
              </a:rPr>
              <a:t>:</a:t>
            </a:r>
            <a:br>
              <a:rPr dirty="0">
                <a:solidFill>
                  <a:srgbClr val="0070C0"/>
                </a:solidFill>
              </a:rPr>
            </a:br>
            <a:br>
              <a:rPr dirty="0">
                <a:solidFill>
                  <a:srgbClr val="0070C0"/>
                </a:solidFill>
              </a:rPr>
            </a:br>
            <a:r>
              <a:rPr dirty="0">
                <a:solidFill>
                  <a:srgbClr val="0070C0"/>
                </a:solidFill>
                <a:latin typeface="Minion Pro"/>
              </a:rPr>
              <a:t>https://czo.gov.ua</a:t>
            </a:r>
          </a:p>
          <a:p>
            <a:br>
              <a:rPr dirty="0">
                <a:solidFill>
                  <a:srgbClr val="0070C0"/>
                </a:solidFill>
              </a:rPr>
            </a:br>
            <a:r>
              <a:rPr dirty="0" err="1">
                <a:solidFill>
                  <a:srgbClr val="0070C0"/>
                </a:solidFill>
                <a:latin typeface="Minion Pro"/>
              </a:rPr>
              <a:t>Примітка</a:t>
            </a:r>
            <a:r>
              <a:rPr dirty="0">
                <a:solidFill>
                  <a:srgbClr val="0070C0"/>
                </a:solidFill>
                <a:latin typeface="Minion Pro"/>
              </a:rPr>
              <a:t>: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Офіційний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державний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ресурс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69970" y="1828800"/>
            <a:ext cx="2468880" cy="4206240"/>
          </a:xfrm>
          <a:prstGeom prst="roundRect">
            <a:avLst/>
          </a:prstGeom>
          <a:solidFill>
            <a:srgbClr val="F8FBFE"/>
          </a:solidFill>
          <a:ln w="19050"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228600" rIns="182880" rtlCol="0" anchor="t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>
                <a:solidFill>
                  <a:srgbClr val="002060"/>
                </a:solidFill>
                <a:latin typeface="Minion Pro"/>
              </a:rPr>
              <a:t>КРОК 2</a:t>
            </a:r>
          </a:p>
          <a:p>
            <a:pPr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002060"/>
                </a:solidFill>
                <a:latin typeface="Minion Pro"/>
              </a:rPr>
              <a:t>Розділ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послуг</a:t>
            </a:r>
            <a:endParaRPr dirty="0">
              <a:solidFill>
                <a:srgbClr val="002060"/>
              </a:solidFill>
            </a:endParaRP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>
                <a:solidFill>
                  <a:srgbClr val="0070C0"/>
                </a:solidFill>
                <a:latin typeface="Minion Pro"/>
              </a:rPr>
              <a:t>У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верхньому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меню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сайту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знайдіть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та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оберіть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вкладку</a:t>
            </a:r>
            <a:r>
              <a:rPr dirty="0">
                <a:solidFill>
                  <a:srgbClr val="0070C0"/>
                </a:solidFill>
                <a:latin typeface="Minion Pro"/>
              </a:rPr>
              <a:t>:</a:t>
            </a:r>
            <a:br>
              <a:rPr dirty="0">
                <a:solidFill>
                  <a:srgbClr val="0070C0"/>
                </a:solidFill>
              </a:rPr>
            </a:br>
            <a:br>
              <a:rPr dirty="0">
                <a:solidFill>
                  <a:srgbClr val="0070C0"/>
                </a:solidFill>
              </a:rPr>
            </a:br>
            <a:r>
              <a:rPr dirty="0">
                <a:solidFill>
                  <a:srgbClr val="0070C0"/>
                </a:solidFill>
                <a:latin typeface="Minion Pro"/>
              </a:rPr>
              <a:t>«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Довірчі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послуги</a:t>
            </a:r>
            <a:r>
              <a:rPr dirty="0">
                <a:solidFill>
                  <a:srgbClr val="0070C0"/>
                </a:solidFill>
                <a:latin typeface="Minion Pro"/>
              </a:rPr>
              <a:t>»</a:t>
            </a:r>
          </a:p>
          <a:p>
            <a:br>
              <a:rPr dirty="0">
                <a:solidFill>
                  <a:srgbClr val="0070C0"/>
                </a:solidFill>
              </a:rPr>
            </a:br>
            <a:br>
              <a:rPr dirty="0">
                <a:solidFill>
                  <a:srgbClr val="0070C0"/>
                </a:solidFill>
              </a:rPr>
            </a:br>
            <a:r>
              <a:rPr dirty="0" err="1">
                <a:solidFill>
                  <a:srgbClr val="0070C0"/>
                </a:solidFill>
                <a:latin typeface="Minion Pro"/>
              </a:rPr>
              <a:t>Примітка</a:t>
            </a:r>
            <a:r>
              <a:rPr dirty="0">
                <a:solidFill>
                  <a:srgbClr val="0070C0"/>
                </a:solidFill>
                <a:latin typeface="Minion Pro"/>
              </a:rPr>
              <a:t>: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Меню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навігації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65545" y="1828800"/>
            <a:ext cx="2468880" cy="4206240"/>
          </a:xfrm>
          <a:prstGeom prst="roundRect">
            <a:avLst/>
          </a:prstGeom>
          <a:solidFill>
            <a:srgbClr val="F8FBFE"/>
          </a:solidFill>
          <a:ln w="19050"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228600" rIns="182880" rtlCol="0" anchor="ctr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>
                <a:solidFill>
                  <a:srgbClr val="002060"/>
                </a:solidFill>
                <a:latin typeface="Minion Pro"/>
              </a:rPr>
              <a:t>КРОК 3</a:t>
            </a:r>
          </a:p>
          <a:p>
            <a:pPr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002060"/>
                </a:solidFill>
                <a:latin typeface="Minion Pro"/>
              </a:rPr>
              <a:t>Опція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підписання</a:t>
            </a:r>
            <a:endParaRPr dirty="0">
              <a:solidFill>
                <a:srgbClr val="002060"/>
              </a:solidFill>
            </a:endParaRP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>
                <a:solidFill>
                  <a:srgbClr val="0070C0"/>
                </a:solidFill>
                <a:latin typeface="Minion Pro"/>
              </a:rPr>
              <a:t>У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списку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доступних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послуг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натисніть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кнопку</a:t>
            </a:r>
            <a:r>
              <a:rPr dirty="0">
                <a:solidFill>
                  <a:srgbClr val="0070C0"/>
                </a:solidFill>
                <a:latin typeface="Minion Pro"/>
              </a:rPr>
              <a:t>:</a:t>
            </a:r>
            <a:br>
              <a:rPr dirty="0">
                <a:solidFill>
                  <a:srgbClr val="0070C0"/>
                </a:solidFill>
              </a:rPr>
            </a:br>
            <a:br>
              <a:rPr dirty="0">
                <a:solidFill>
                  <a:srgbClr val="0070C0"/>
                </a:solidFill>
              </a:rPr>
            </a:br>
            <a:r>
              <a:rPr dirty="0">
                <a:solidFill>
                  <a:srgbClr val="0070C0"/>
                </a:solidFill>
                <a:latin typeface="Minion Pro"/>
              </a:rPr>
              <a:t>«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Підписати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документ</a:t>
            </a:r>
            <a:r>
              <a:rPr dirty="0">
                <a:solidFill>
                  <a:srgbClr val="0070C0"/>
                </a:solidFill>
                <a:latin typeface="Minion Pro"/>
              </a:rPr>
              <a:t>»</a:t>
            </a:r>
          </a:p>
          <a:p>
            <a:br>
              <a:rPr dirty="0">
                <a:solidFill>
                  <a:srgbClr val="0070C0"/>
                </a:solidFill>
              </a:rPr>
            </a:br>
            <a:br>
              <a:rPr dirty="0">
                <a:solidFill>
                  <a:srgbClr val="0070C0"/>
                </a:solidFill>
              </a:rPr>
            </a:br>
            <a:r>
              <a:rPr dirty="0" err="1">
                <a:solidFill>
                  <a:srgbClr val="0070C0"/>
                </a:solidFill>
                <a:latin typeface="Minion Pro"/>
              </a:rPr>
              <a:t>Примітка</a:t>
            </a:r>
            <a:r>
              <a:rPr dirty="0">
                <a:solidFill>
                  <a:srgbClr val="0070C0"/>
                </a:solidFill>
                <a:latin typeface="Minion Pro"/>
              </a:rPr>
              <a:t>: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Вибір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електронної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послуги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961120" y="1828800"/>
            <a:ext cx="2468880" cy="4206240"/>
          </a:xfrm>
          <a:prstGeom prst="roundRect">
            <a:avLst/>
          </a:prstGeom>
          <a:solidFill>
            <a:srgbClr val="F8FBFE"/>
          </a:solidFill>
          <a:ln w="19050"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228600" rIns="182880" rtlCol="0" anchor="ctr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dirty="0">
                <a:solidFill>
                  <a:srgbClr val="002060"/>
                </a:solidFill>
                <a:latin typeface="Minion Pro"/>
              </a:rPr>
              <a:t>КРОК 4</a:t>
            </a:r>
          </a:p>
          <a:p>
            <a:pPr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002060"/>
                </a:solidFill>
                <a:latin typeface="Minion Pro"/>
              </a:rPr>
              <a:t>Запуск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процедури</a:t>
            </a:r>
            <a:endParaRPr dirty="0">
              <a:solidFill>
                <a:srgbClr val="002060"/>
              </a:solidFill>
            </a:endParaRPr>
          </a:p>
          <a:p>
            <a:br>
              <a:rPr dirty="0">
                <a:solidFill>
                  <a:srgbClr val="3A624E"/>
                </a:solidFill>
              </a:rPr>
            </a:br>
            <a:r>
              <a:rPr dirty="0" err="1">
                <a:solidFill>
                  <a:srgbClr val="0070C0"/>
                </a:solidFill>
                <a:latin typeface="Minion Pro"/>
              </a:rPr>
              <a:t>Оберіть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дію</a:t>
            </a:r>
            <a:r>
              <a:rPr dirty="0">
                <a:solidFill>
                  <a:srgbClr val="0070C0"/>
                </a:solidFill>
                <a:latin typeface="Minion Pro"/>
              </a:rPr>
              <a:t>:</a:t>
            </a:r>
            <a:br>
              <a:rPr dirty="0">
                <a:solidFill>
                  <a:srgbClr val="0070C0"/>
                </a:solidFill>
              </a:rPr>
            </a:br>
            <a:br>
              <a:rPr dirty="0">
                <a:solidFill>
                  <a:srgbClr val="0070C0"/>
                </a:solidFill>
              </a:rPr>
            </a:br>
            <a:r>
              <a:rPr dirty="0">
                <a:solidFill>
                  <a:srgbClr val="0070C0"/>
                </a:solidFill>
                <a:latin typeface="Minion Pro"/>
              </a:rPr>
              <a:t>«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Підписати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файл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за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допомогою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електронного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підпису</a:t>
            </a:r>
            <a:r>
              <a:rPr dirty="0">
                <a:solidFill>
                  <a:srgbClr val="0070C0"/>
                </a:solidFill>
                <a:latin typeface="Minion Pro"/>
              </a:rPr>
              <a:t>»</a:t>
            </a:r>
          </a:p>
          <a:p>
            <a:br>
              <a:rPr dirty="0">
                <a:solidFill>
                  <a:srgbClr val="0070C0"/>
                </a:solidFill>
              </a:rPr>
            </a:br>
            <a:br>
              <a:rPr dirty="0">
                <a:solidFill>
                  <a:srgbClr val="0070C0"/>
                </a:solidFill>
              </a:rPr>
            </a:br>
            <a:r>
              <a:rPr dirty="0" err="1">
                <a:solidFill>
                  <a:srgbClr val="0070C0"/>
                </a:solidFill>
                <a:latin typeface="Minion Pro"/>
              </a:rPr>
              <a:t>Примітка</a:t>
            </a:r>
            <a:r>
              <a:rPr dirty="0">
                <a:solidFill>
                  <a:srgbClr val="0070C0"/>
                </a:solidFill>
                <a:latin typeface="Minion Pro"/>
              </a:rPr>
              <a:t>: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Початок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роботи</a:t>
            </a:r>
            <a:r>
              <a:rPr dirty="0">
                <a:solidFill>
                  <a:srgbClr val="0070C0"/>
                </a:solidFill>
                <a:latin typeface="Minion Pro"/>
              </a:rPr>
              <a:t> з КЕП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54864"/>
            <a:ext cx="3858768" cy="62179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13232" y="1078992"/>
            <a:ext cx="10789920" cy="16459"/>
          </a:xfrm>
          <a:prstGeom prst="rect">
            <a:avLst/>
          </a:prstGeom>
          <a:solidFill>
            <a:srgbClr val="CFD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6537960"/>
            <a:ext cx="4238661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dirty="0" err="1">
                <a:solidFill>
                  <a:srgbClr val="0066B0"/>
                </a:solidFill>
                <a:latin typeface="Minion Pro"/>
              </a:rPr>
              <a:t>НУБіП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України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 | 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Кваліфікаційні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роботи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· 2026                                         </a:t>
            </a:r>
            <a:r>
              <a:rPr lang="uk-UA" sz="1000" dirty="0">
                <a:solidFill>
                  <a:srgbClr val="0066B0"/>
                </a:solidFill>
                <a:latin typeface="Minion Pro"/>
              </a:rPr>
              <a:t>11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/ </a:t>
            </a:r>
            <a:r>
              <a:rPr lang="uk-UA" sz="1000" dirty="0">
                <a:solidFill>
                  <a:srgbClr val="0066B0"/>
                </a:solidFill>
                <a:latin typeface="Minion Pro"/>
              </a:rPr>
              <a:t>15</a:t>
            </a:r>
            <a:endParaRPr sz="1000" dirty="0">
              <a:solidFill>
                <a:srgbClr val="0066B0"/>
              </a:solidFill>
              <a:latin typeface="Minion P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93792" y="263159"/>
            <a:ext cx="63367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05028"/>
                </a:solidFill>
                <a:latin typeface="Georgia"/>
              </a:defRPr>
            </a:pPr>
            <a:r>
              <a:rPr sz="2400" dirty="0">
                <a:solidFill>
                  <a:srgbClr val="0070C0"/>
                </a:solidFill>
              </a:rPr>
              <a:t>4. </a:t>
            </a:r>
            <a:r>
              <a:rPr sz="2400" dirty="0" err="1">
                <a:solidFill>
                  <a:srgbClr val="0070C0"/>
                </a:solidFill>
              </a:rPr>
              <a:t>Авторизація</a:t>
            </a:r>
            <a:r>
              <a:rPr sz="2400" dirty="0">
                <a:solidFill>
                  <a:srgbClr val="0070C0"/>
                </a:solidFill>
              </a:rPr>
              <a:t> </a:t>
            </a:r>
            <a:r>
              <a:rPr sz="2400" dirty="0" err="1">
                <a:solidFill>
                  <a:srgbClr val="0070C0"/>
                </a:solidFill>
              </a:rPr>
              <a:t>та</a:t>
            </a:r>
            <a:r>
              <a:rPr sz="2400" dirty="0">
                <a:solidFill>
                  <a:srgbClr val="0070C0"/>
                </a:solidFill>
              </a:rPr>
              <a:t> </a:t>
            </a:r>
            <a:r>
              <a:rPr sz="2400" dirty="0" err="1">
                <a:solidFill>
                  <a:srgbClr val="0070C0"/>
                </a:solidFill>
              </a:rPr>
              <a:t>зчитування</a:t>
            </a:r>
            <a:r>
              <a:rPr sz="2400" dirty="0">
                <a:solidFill>
                  <a:srgbClr val="0070C0"/>
                </a:solidFill>
              </a:rPr>
              <a:t> </a:t>
            </a:r>
            <a:r>
              <a:rPr sz="2400" dirty="0" err="1">
                <a:solidFill>
                  <a:srgbClr val="0070C0"/>
                </a:solidFill>
              </a:rPr>
              <a:t>особистого</a:t>
            </a:r>
            <a:r>
              <a:rPr sz="2400" dirty="0">
                <a:solidFill>
                  <a:srgbClr val="0070C0"/>
                </a:solidFill>
              </a:rPr>
              <a:t> </a:t>
            </a:r>
            <a:r>
              <a:rPr sz="2400" dirty="0" err="1">
                <a:solidFill>
                  <a:srgbClr val="0070C0"/>
                </a:solidFill>
              </a:rPr>
              <a:t>ключа</a:t>
            </a:r>
            <a:r>
              <a:rPr sz="2400" dirty="0">
                <a:solidFill>
                  <a:srgbClr val="0070C0"/>
                </a:solidFill>
              </a:rPr>
              <a:t> КЕП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54480"/>
            <a:ext cx="10728655" cy="31750"/>
          </a:xfrm>
          <a:prstGeom prst="rect">
            <a:avLst/>
          </a:prstGeom>
          <a:solidFill>
            <a:srgbClr val="C59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521208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0E0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t"/>
          <a:lstStyle/>
          <a:p>
            <a:pPr algn="ctr">
              <a:defRPr sz="18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0070C0"/>
                </a:solidFill>
              </a:rPr>
              <a:t>Підтримувані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провайдери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та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формати</a:t>
            </a:r>
            <a:r>
              <a:rPr dirty="0">
                <a:solidFill>
                  <a:srgbClr val="0070C0"/>
                </a:solidFill>
              </a:rPr>
              <a:t> КЕП:</a:t>
            </a:r>
          </a:p>
          <a:p>
            <a:br>
              <a:rPr sz="1600" dirty="0">
                <a:solidFill>
                  <a:srgbClr val="3A624E"/>
                </a:solidFill>
              </a:rPr>
            </a:br>
            <a:r>
              <a:rPr sz="1600" dirty="0">
                <a:solidFill>
                  <a:srgbClr val="3A624E"/>
                </a:solidFill>
              </a:rPr>
              <a:t>• </a:t>
            </a:r>
            <a:r>
              <a:rPr sz="1600" dirty="0" err="1">
                <a:solidFill>
                  <a:srgbClr val="002060"/>
                </a:solidFill>
              </a:rPr>
              <a:t>Дія.Підпис</a:t>
            </a:r>
            <a:r>
              <a:rPr sz="1600" dirty="0">
                <a:solidFill>
                  <a:srgbClr val="002060"/>
                </a:solidFill>
              </a:rPr>
              <a:t> (</a:t>
            </a:r>
            <a:r>
              <a:rPr sz="1600" dirty="0" err="1">
                <a:solidFill>
                  <a:srgbClr val="002060"/>
                </a:solidFill>
              </a:rPr>
              <a:t>через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мобільний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застосунок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Дія</a:t>
            </a:r>
            <a:r>
              <a:rPr sz="1600" dirty="0">
                <a:solidFill>
                  <a:srgbClr val="002060"/>
                </a:solidFill>
              </a:rPr>
              <a:t>)</a:t>
            </a:r>
          </a:p>
          <a:p>
            <a:br>
              <a:rPr sz="1600" dirty="0">
                <a:solidFill>
                  <a:srgbClr val="002060"/>
                </a:solidFill>
              </a:rPr>
            </a:br>
            <a:r>
              <a:rPr sz="1600" dirty="0">
                <a:solidFill>
                  <a:srgbClr val="002060"/>
                </a:solidFill>
              </a:rPr>
              <a:t>• Приват24 / </a:t>
            </a:r>
            <a:r>
              <a:rPr sz="1600" dirty="0" err="1">
                <a:solidFill>
                  <a:srgbClr val="002060"/>
                </a:solidFill>
              </a:rPr>
              <a:t>SmartID</a:t>
            </a:r>
            <a:r>
              <a:rPr sz="1600" dirty="0">
                <a:solidFill>
                  <a:srgbClr val="002060"/>
                </a:solidFill>
              </a:rPr>
              <a:t> (</a:t>
            </a:r>
            <a:r>
              <a:rPr sz="1600" dirty="0" err="1">
                <a:solidFill>
                  <a:srgbClr val="002060"/>
                </a:solidFill>
              </a:rPr>
              <a:t>хмарний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підпис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ПриватБанку</a:t>
            </a:r>
            <a:r>
              <a:rPr sz="1600" dirty="0">
                <a:solidFill>
                  <a:srgbClr val="002060"/>
                </a:solidFill>
              </a:rPr>
              <a:t>)</a:t>
            </a:r>
          </a:p>
          <a:p>
            <a:br>
              <a:rPr sz="1600" dirty="0">
                <a:solidFill>
                  <a:srgbClr val="002060"/>
                </a:solidFill>
              </a:rPr>
            </a:br>
            <a:r>
              <a:rPr sz="1600" dirty="0">
                <a:solidFill>
                  <a:srgbClr val="002060"/>
                </a:solidFill>
              </a:rPr>
              <a:t>• </a:t>
            </a:r>
            <a:r>
              <a:rPr sz="1600" dirty="0" err="1">
                <a:solidFill>
                  <a:srgbClr val="002060"/>
                </a:solidFill>
              </a:rPr>
              <a:t>monoКЕП</a:t>
            </a:r>
            <a:r>
              <a:rPr sz="1600" dirty="0">
                <a:solidFill>
                  <a:srgbClr val="002060"/>
                </a:solidFill>
              </a:rPr>
              <a:t> (</a:t>
            </a:r>
            <a:r>
              <a:rPr sz="1600" dirty="0" err="1">
                <a:solidFill>
                  <a:srgbClr val="002060"/>
                </a:solidFill>
              </a:rPr>
              <a:t>електронний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підпис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monobank</a:t>
            </a:r>
            <a:r>
              <a:rPr sz="1600" dirty="0">
                <a:solidFill>
                  <a:srgbClr val="002060"/>
                </a:solidFill>
              </a:rPr>
              <a:t>)</a:t>
            </a:r>
          </a:p>
          <a:p>
            <a:br>
              <a:rPr sz="1600" dirty="0">
                <a:solidFill>
                  <a:srgbClr val="002060"/>
                </a:solidFill>
              </a:rPr>
            </a:br>
            <a:r>
              <a:rPr sz="1600" dirty="0">
                <a:solidFill>
                  <a:srgbClr val="002060"/>
                </a:solidFill>
              </a:rPr>
              <a:t>• </a:t>
            </a:r>
            <a:r>
              <a:rPr sz="1600" dirty="0" err="1">
                <a:solidFill>
                  <a:srgbClr val="002060"/>
                </a:solidFill>
              </a:rPr>
              <a:t>Файловий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ключ</a:t>
            </a:r>
            <a:r>
              <a:rPr sz="1600" dirty="0">
                <a:solidFill>
                  <a:srgbClr val="002060"/>
                </a:solidFill>
              </a:rPr>
              <a:t> (Key-6.dat, *.</a:t>
            </a:r>
            <a:r>
              <a:rPr sz="1600" dirty="0" err="1">
                <a:solidFill>
                  <a:srgbClr val="002060"/>
                </a:solidFill>
              </a:rPr>
              <a:t>pfx</a:t>
            </a:r>
            <a:r>
              <a:rPr sz="1600" dirty="0">
                <a:solidFill>
                  <a:srgbClr val="002060"/>
                </a:solidFill>
              </a:rPr>
              <a:t>, *.pk8 </a:t>
            </a:r>
            <a:r>
              <a:rPr sz="1600" dirty="0" err="1">
                <a:solidFill>
                  <a:srgbClr val="002060"/>
                </a:solidFill>
              </a:rPr>
              <a:t>на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носії</a:t>
            </a:r>
            <a:r>
              <a:rPr sz="1600" dirty="0">
                <a:solidFill>
                  <a:srgbClr val="002060"/>
                </a:solidFill>
              </a:rPr>
              <a:t>)</a:t>
            </a:r>
          </a:p>
          <a:p>
            <a:br>
              <a:rPr sz="1600" dirty="0">
                <a:solidFill>
                  <a:srgbClr val="002060"/>
                </a:solidFill>
              </a:rPr>
            </a:br>
            <a:r>
              <a:rPr sz="1600" dirty="0">
                <a:solidFill>
                  <a:srgbClr val="002060"/>
                </a:solidFill>
              </a:rPr>
              <a:t>• Апаратний </a:t>
            </a:r>
            <a:r>
              <a:rPr sz="1600" dirty="0" err="1">
                <a:solidFill>
                  <a:srgbClr val="002060"/>
                </a:solidFill>
              </a:rPr>
              <a:t>носій</a:t>
            </a:r>
            <a:r>
              <a:rPr sz="1600" dirty="0">
                <a:solidFill>
                  <a:srgbClr val="002060"/>
                </a:solidFill>
              </a:rPr>
              <a:t> (</a:t>
            </a:r>
            <a:r>
              <a:rPr sz="1600" dirty="0" err="1">
                <a:solidFill>
                  <a:srgbClr val="002060"/>
                </a:solidFill>
              </a:rPr>
              <a:t>Токен</a:t>
            </a:r>
            <a:r>
              <a:rPr sz="1600" dirty="0">
                <a:solidFill>
                  <a:srgbClr val="002060"/>
                </a:solidFill>
              </a:rPr>
              <a:t> / </a:t>
            </a:r>
            <a:r>
              <a:rPr sz="1600" dirty="0" err="1">
                <a:solidFill>
                  <a:srgbClr val="002060"/>
                </a:solidFill>
              </a:rPr>
              <a:t>захищена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флешка</a:t>
            </a:r>
            <a:r>
              <a:rPr sz="1600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828800"/>
            <a:ext cx="5242255" cy="4297680"/>
          </a:xfrm>
          <a:prstGeom prst="roundRect">
            <a:avLst/>
          </a:prstGeom>
          <a:solidFill>
            <a:srgbClr val="F0F6F2"/>
          </a:solidFill>
          <a:ln w="19050">
            <a:solidFill>
              <a:srgbClr val="C59B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18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0070C0"/>
                </a:solidFill>
              </a:rPr>
              <a:t>Порядок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дій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під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час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зчитання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 err="1">
                <a:solidFill>
                  <a:srgbClr val="0070C0"/>
                </a:solidFill>
              </a:rPr>
              <a:t>ключа</a:t>
            </a:r>
            <a:r>
              <a:rPr dirty="0">
                <a:solidFill>
                  <a:srgbClr val="0070C0"/>
                </a:solidFill>
              </a:rPr>
              <a:t>:</a:t>
            </a:r>
          </a:p>
          <a:p>
            <a:br>
              <a:rPr dirty="0">
                <a:solidFill>
                  <a:srgbClr val="3A624E"/>
                </a:solidFill>
              </a:rPr>
            </a:br>
            <a:r>
              <a:rPr sz="1600" dirty="0">
                <a:solidFill>
                  <a:srgbClr val="002060"/>
                </a:solidFill>
              </a:rPr>
              <a:t>1. </a:t>
            </a:r>
            <a:r>
              <a:rPr sz="1600" dirty="0" err="1">
                <a:solidFill>
                  <a:srgbClr val="002060"/>
                </a:solidFill>
              </a:rPr>
              <a:t>Оберіть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ваш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надавач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електронних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довірчих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послуг</a:t>
            </a:r>
            <a:r>
              <a:rPr sz="1600" dirty="0">
                <a:solidFill>
                  <a:srgbClr val="002060"/>
                </a:solidFill>
              </a:rPr>
              <a:t> (АЦСК).</a:t>
            </a:r>
          </a:p>
          <a:p>
            <a:br>
              <a:rPr sz="1600" dirty="0">
                <a:solidFill>
                  <a:srgbClr val="002060"/>
                </a:solidFill>
              </a:rPr>
            </a:br>
            <a:r>
              <a:rPr sz="1600" dirty="0">
                <a:solidFill>
                  <a:srgbClr val="002060"/>
                </a:solidFill>
              </a:rPr>
              <a:t>2. </a:t>
            </a:r>
            <a:r>
              <a:rPr sz="1600" dirty="0" err="1">
                <a:solidFill>
                  <a:srgbClr val="002060"/>
                </a:solidFill>
              </a:rPr>
              <a:t>Оберіть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спосіб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підписання</a:t>
            </a:r>
            <a:r>
              <a:rPr sz="1600" dirty="0">
                <a:solidFill>
                  <a:srgbClr val="002060"/>
                </a:solidFill>
              </a:rPr>
              <a:t> (</a:t>
            </a:r>
            <a:r>
              <a:rPr sz="1600" dirty="0" err="1">
                <a:solidFill>
                  <a:srgbClr val="002060"/>
                </a:solidFill>
              </a:rPr>
              <a:t>Дія</a:t>
            </a:r>
            <a:r>
              <a:rPr sz="1600" dirty="0">
                <a:solidFill>
                  <a:srgbClr val="002060"/>
                </a:solidFill>
              </a:rPr>
              <a:t>, </a:t>
            </a:r>
            <a:r>
              <a:rPr sz="1600" dirty="0" err="1">
                <a:solidFill>
                  <a:srgbClr val="002060"/>
                </a:solidFill>
              </a:rPr>
              <a:t>SmartID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або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завантажте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файл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ключа</a:t>
            </a:r>
            <a:r>
              <a:rPr sz="1600" dirty="0">
                <a:solidFill>
                  <a:srgbClr val="002060"/>
                </a:solidFill>
              </a:rPr>
              <a:t>).</a:t>
            </a:r>
          </a:p>
          <a:p>
            <a:br>
              <a:rPr sz="1600" dirty="0">
                <a:solidFill>
                  <a:srgbClr val="002060"/>
                </a:solidFill>
              </a:rPr>
            </a:br>
            <a:r>
              <a:rPr sz="1600" dirty="0">
                <a:solidFill>
                  <a:srgbClr val="002060"/>
                </a:solidFill>
              </a:rPr>
              <a:t>3. </a:t>
            </a:r>
            <a:r>
              <a:rPr sz="1600" dirty="0" err="1">
                <a:solidFill>
                  <a:srgbClr val="002060"/>
                </a:solidFill>
              </a:rPr>
              <a:t>Введіть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пароль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захисту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особистого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ключа</a:t>
            </a:r>
            <a:r>
              <a:rPr sz="1600" dirty="0">
                <a:solidFill>
                  <a:srgbClr val="002060"/>
                </a:solidFill>
              </a:rPr>
              <a:t>.</a:t>
            </a:r>
          </a:p>
          <a:p>
            <a:br>
              <a:rPr sz="1600" dirty="0">
                <a:solidFill>
                  <a:srgbClr val="002060"/>
                </a:solidFill>
              </a:rPr>
            </a:br>
            <a:r>
              <a:rPr sz="1600" dirty="0">
                <a:solidFill>
                  <a:srgbClr val="002060"/>
                </a:solidFill>
              </a:rPr>
              <a:t>4. </a:t>
            </a:r>
            <a:r>
              <a:rPr sz="1600" dirty="0" err="1">
                <a:solidFill>
                  <a:srgbClr val="002060"/>
                </a:solidFill>
              </a:rPr>
              <a:t>Натисніть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кнопку</a:t>
            </a:r>
            <a:r>
              <a:rPr sz="1600" dirty="0">
                <a:solidFill>
                  <a:srgbClr val="002060"/>
                </a:solidFill>
              </a:rPr>
              <a:t> «</a:t>
            </a:r>
            <a:r>
              <a:rPr sz="1600" dirty="0" err="1">
                <a:solidFill>
                  <a:srgbClr val="002060"/>
                </a:solidFill>
              </a:rPr>
              <a:t>Зчитати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ключ</a:t>
            </a:r>
            <a:r>
              <a:rPr sz="1600" dirty="0">
                <a:solidFill>
                  <a:srgbClr val="002060"/>
                </a:solidFill>
              </a:rPr>
              <a:t>». </a:t>
            </a:r>
            <a:r>
              <a:rPr sz="1600" dirty="0" err="1">
                <a:solidFill>
                  <a:srgbClr val="002060"/>
                </a:solidFill>
              </a:rPr>
              <a:t>Перевірте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відображені</a:t>
            </a:r>
            <a:r>
              <a:rPr sz="1600" dirty="0">
                <a:solidFill>
                  <a:srgbClr val="002060"/>
                </a:solidFill>
              </a:rPr>
              <a:t> ПІБ </a:t>
            </a:r>
            <a:r>
              <a:rPr sz="1600" dirty="0" err="1">
                <a:solidFill>
                  <a:srgbClr val="002060"/>
                </a:solidFill>
              </a:rPr>
              <a:t>здобувача</a:t>
            </a:r>
            <a:r>
              <a:rPr sz="1600" dirty="0">
                <a:solidFill>
                  <a:srgbClr val="002060"/>
                </a:solidFill>
              </a:rPr>
              <a:t>.</a:t>
            </a:r>
          </a:p>
          <a:p>
            <a:br>
              <a:rPr sz="1600" dirty="0">
                <a:solidFill>
                  <a:srgbClr val="002060"/>
                </a:solidFill>
              </a:rPr>
            </a:br>
            <a:r>
              <a:rPr sz="1600" dirty="0">
                <a:solidFill>
                  <a:srgbClr val="002060"/>
                </a:solidFill>
              </a:rPr>
              <a:t>5. </a:t>
            </a:r>
            <a:r>
              <a:rPr sz="1600" dirty="0" err="1">
                <a:solidFill>
                  <a:srgbClr val="002060"/>
                </a:solidFill>
              </a:rPr>
              <a:t>Після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успішного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зчитання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даних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натисніть</a:t>
            </a:r>
            <a:r>
              <a:rPr sz="1600" dirty="0">
                <a:solidFill>
                  <a:srgbClr val="002060"/>
                </a:solidFill>
              </a:rPr>
              <a:t> </a:t>
            </a:r>
            <a:r>
              <a:rPr sz="1600" dirty="0" err="1">
                <a:solidFill>
                  <a:srgbClr val="002060"/>
                </a:solidFill>
              </a:rPr>
              <a:t>кнопку</a:t>
            </a:r>
            <a:r>
              <a:rPr sz="1600" dirty="0">
                <a:solidFill>
                  <a:srgbClr val="002060"/>
                </a:solidFill>
              </a:rPr>
              <a:t> «</a:t>
            </a:r>
            <a:r>
              <a:rPr sz="1600" dirty="0" err="1">
                <a:solidFill>
                  <a:srgbClr val="002060"/>
                </a:solidFill>
              </a:rPr>
              <a:t>Далі</a:t>
            </a:r>
            <a:r>
              <a:rPr sz="1600" dirty="0">
                <a:solidFill>
                  <a:srgbClr val="002060"/>
                </a:solidFill>
              </a:rPr>
              <a:t>».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00800"/>
            <a:ext cx="5408853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4A5D53"/>
                </a:solidFill>
                <a:latin typeface="Arial"/>
              </a:defRPr>
            </a:pPr>
            <a:r>
              <a:rPr dirty="0" err="1">
                <a:solidFill>
                  <a:srgbClr val="002060"/>
                </a:solidFill>
              </a:rPr>
              <a:t>НУБіП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України</a:t>
            </a:r>
            <a:r>
              <a:rPr dirty="0">
                <a:solidFill>
                  <a:srgbClr val="002060"/>
                </a:solidFill>
              </a:rPr>
              <a:t> | </a:t>
            </a:r>
            <a:r>
              <a:rPr dirty="0" err="1">
                <a:solidFill>
                  <a:srgbClr val="002060"/>
                </a:solidFill>
              </a:rPr>
              <a:t>Освітній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рівень</a:t>
            </a:r>
            <a:r>
              <a:rPr dirty="0">
                <a:solidFill>
                  <a:srgbClr val="002060"/>
                </a:solidFill>
              </a:rPr>
              <a:t>: </a:t>
            </a:r>
            <a:r>
              <a:rPr dirty="0" err="1">
                <a:solidFill>
                  <a:srgbClr val="002060"/>
                </a:solidFill>
              </a:rPr>
              <a:t>Магістр</a:t>
            </a:r>
            <a:r>
              <a:rPr dirty="0">
                <a:solidFill>
                  <a:srgbClr val="002060"/>
                </a:solidFill>
              </a:rPr>
              <a:t> | </a:t>
            </a:r>
            <a:r>
              <a:rPr dirty="0" err="1">
                <a:solidFill>
                  <a:srgbClr val="002060"/>
                </a:solidFill>
              </a:rPr>
              <a:t>Кваліфікаційні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роботи</a:t>
            </a:r>
            <a:r>
              <a:rPr dirty="0">
                <a:solidFill>
                  <a:srgbClr val="002060"/>
                </a:solidFill>
              </a:rPr>
              <a:t> 2026                                 </a:t>
            </a:r>
            <a:r>
              <a:rPr lang="uk-UA" dirty="0">
                <a:solidFill>
                  <a:srgbClr val="002060"/>
                </a:solidFill>
              </a:rPr>
              <a:t>12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lang="uk-UA" dirty="0">
                <a:solidFill>
                  <a:srgbClr val="002060"/>
                </a:solidFill>
              </a:rPr>
              <a:t>/15</a:t>
            </a:r>
            <a:endParaRPr dirty="0">
              <a:solidFill>
                <a:srgbClr val="002060"/>
              </a:solidFill>
            </a:endParaRPr>
          </a:p>
        </p:txBody>
      </p:sp>
      <p:pic>
        <p:nvPicPr>
          <p:cNvPr id="9" name="Picture 9" descr="image.png">
            <a:extLst>
              <a:ext uri="{FF2B5EF4-FFF2-40B4-BE49-F238E27FC236}">
                <a16:creationId xmlns:a16="http://schemas.microsoft.com/office/drawing/2014/main" id="{828B2349-44F9-2EC4-3186-4308A8B46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54864"/>
            <a:ext cx="3858768" cy="6217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49039" y="201168"/>
            <a:ext cx="82753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005028"/>
                </a:solidFill>
                <a:latin typeface="Georgia"/>
              </a:defRPr>
            </a:pPr>
            <a:r>
              <a:rPr lang="uk-UA" sz="2800" b="1" dirty="0">
                <a:solidFill>
                  <a:srgbClr val="0066B0"/>
                </a:solidFill>
                <a:latin typeface="Minion Pro SmBd"/>
              </a:rPr>
              <a:t>5</a:t>
            </a:r>
            <a:r>
              <a:rPr sz="2800" b="1" dirty="0">
                <a:solidFill>
                  <a:srgbClr val="0066B0"/>
                </a:solidFill>
                <a:latin typeface="Minion Pro SmBd"/>
              </a:rPr>
              <a:t>. </a:t>
            </a:r>
            <a:r>
              <a:rPr sz="2800" b="1" dirty="0" err="1">
                <a:solidFill>
                  <a:srgbClr val="0066B0"/>
                </a:solidFill>
                <a:latin typeface="Minion Pro SmBd"/>
              </a:rPr>
              <a:t>Вибір</a:t>
            </a:r>
            <a:r>
              <a:rPr sz="28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800" b="1" dirty="0" err="1">
                <a:solidFill>
                  <a:srgbClr val="0066B0"/>
                </a:solidFill>
                <a:latin typeface="Minion Pro SmBd"/>
              </a:rPr>
              <a:t>формату</a:t>
            </a:r>
            <a:r>
              <a:rPr sz="28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800" b="1" dirty="0" err="1">
                <a:solidFill>
                  <a:srgbClr val="0066B0"/>
                </a:solidFill>
                <a:latin typeface="Minion Pro SmBd"/>
              </a:rPr>
              <a:t>підпису</a:t>
            </a:r>
            <a:r>
              <a:rPr sz="28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800" b="1" dirty="0" err="1">
                <a:solidFill>
                  <a:srgbClr val="0066B0"/>
                </a:solidFill>
                <a:latin typeface="Minion Pro SmBd"/>
              </a:rPr>
              <a:t>PAdES</a:t>
            </a:r>
            <a:r>
              <a:rPr sz="2800" b="1" dirty="0">
                <a:solidFill>
                  <a:srgbClr val="0066B0"/>
                </a:solidFill>
                <a:latin typeface="Minion Pro SmBd"/>
              </a:rPr>
              <a:t> — </a:t>
            </a:r>
            <a:r>
              <a:rPr sz="2800" b="1" dirty="0" err="1">
                <a:solidFill>
                  <a:srgbClr val="0066B0"/>
                </a:solidFill>
                <a:latin typeface="Minion Pro SmBd"/>
              </a:rPr>
              <a:t>обов’язковий</a:t>
            </a:r>
            <a:r>
              <a:rPr sz="28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800" b="1" dirty="0" err="1">
                <a:solidFill>
                  <a:srgbClr val="0066B0"/>
                </a:solidFill>
                <a:latin typeface="Minion Pro SmBd"/>
              </a:rPr>
              <a:t>стандарт</a:t>
            </a:r>
            <a:r>
              <a:rPr sz="28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800" b="1" dirty="0" err="1">
                <a:solidFill>
                  <a:srgbClr val="0066B0"/>
                </a:solidFill>
                <a:latin typeface="Minion Pro SmBd"/>
              </a:rPr>
              <a:t>НУБіП</a:t>
            </a:r>
            <a:endParaRPr sz="2800" b="1" dirty="0">
              <a:solidFill>
                <a:srgbClr val="0066B0"/>
              </a:solidFill>
              <a:latin typeface="Minion Pro SmBd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77240" y="1378915"/>
            <a:ext cx="10728655" cy="1188720"/>
          </a:xfrm>
          <a:prstGeom prst="roundRect">
            <a:avLst/>
          </a:prstGeom>
          <a:solidFill>
            <a:srgbClr val="F8FBFE"/>
          </a:solidFill>
          <a:ln w="25400"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rtlCol="0" anchor="ctr"/>
          <a:lstStyle/>
          <a:p>
            <a:pPr algn="ctr">
              <a:defRPr sz="1100" b="1">
                <a:solidFill>
                  <a:srgbClr val="C59B27"/>
                </a:solidFill>
                <a:latin typeface="Arial"/>
              </a:defRPr>
            </a:pPr>
            <a:r>
              <a:rPr sz="1400" dirty="0">
                <a:solidFill>
                  <a:srgbClr val="C00000"/>
                </a:solidFill>
                <a:latin typeface="Minion Pro"/>
              </a:rPr>
              <a:t>УВАГА! ВАЖЛИВИЙ КРОК ПРИ ВИБОРІ ФОРМАТУ ПІДПИСУ:</a:t>
            </a:r>
          </a:p>
          <a:p>
            <a:pPr>
              <a:defRPr sz="18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0070C0"/>
                </a:solidFill>
                <a:latin typeface="Minion Pro"/>
              </a:rPr>
              <a:t>При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виборі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формату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підписання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натисніть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опцію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>
                <a:solidFill>
                  <a:srgbClr val="C00000"/>
                </a:solidFill>
                <a:latin typeface="Minion Pro"/>
              </a:rPr>
              <a:t>«</a:t>
            </a:r>
            <a:r>
              <a:rPr dirty="0" err="1">
                <a:solidFill>
                  <a:srgbClr val="C00000"/>
                </a:solidFill>
                <a:latin typeface="Minion Pro"/>
              </a:rPr>
              <a:t>Ні</a:t>
            </a:r>
            <a:r>
              <a:rPr dirty="0">
                <a:solidFill>
                  <a:srgbClr val="C00000"/>
                </a:solidFill>
                <a:latin typeface="Minion Pro"/>
              </a:rPr>
              <a:t>, </a:t>
            </a:r>
            <a:r>
              <a:rPr dirty="0" err="1">
                <a:solidFill>
                  <a:srgbClr val="C00000"/>
                </a:solidFill>
                <a:latin typeface="Minion Pro"/>
              </a:rPr>
              <a:t>інший</a:t>
            </a:r>
            <a:r>
              <a:rPr dirty="0">
                <a:solidFill>
                  <a:srgbClr val="C00000"/>
                </a:solidFill>
                <a:latin typeface="Minion Pro"/>
              </a:rPr>
              <a:t> </a:t>
            </a:r>
            <a:r>
              <a:rPr dirty="0" err="1">
                <a:solidFill>
                  <a:srgbClr val="C00000"/>
                </a:solidFill>
                <a:latin typeface="Minion Pro"/>
              </a:rPr>
              <a:t>формат</a:t>
            </a:r>
            <a:r>
              <a:rPr dirty="0">
                <a:solidFill>
                  <a:srgbClr val="C00000"/>
                </a:solidFill>
                <a:latin typeface="Minion Pro"/>
              </a:rPr>
              <a:t>»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та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оберіть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формат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C00000"/>
                </a:solidFill>
                <a:latin typeface="Minion Pro"/>
              </a:rPr>
              <a:t>PAdES</a:t>
            </a:r>
            <a:r>
              <a:rPr dirty="0">
                <a:solidFill>
                  <a:srgbClr val="C00000"/>
                </a:solidFill>
                <a:latin typeface="Minion Pro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1" y="2898648"/>
            <a:ext cx="5212080" cy="2880360"/>
          </a:xfrm>
          <a:prstGeom prst="roundRect">
            <a:avLst/>
          </a:prstGeom>
          <a:solidFill>
            <a:srgbClr val="F8FBFE"/>
          </a:solidFill>
          <a:ln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tlCol="0" anchor="ctr"/>
          <a:lstStyle/>
          <a:p>
            <a:pPr algn="ctr"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002060"/>
                </a:solidFill>
                <a:latin typeface="Minion Pro"/>
              </a:rPr>
              <a:t>Чому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саме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формат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PAdES</a:t>
            </a:r>
            <a:r>
              <a:rPr dirty="0">
                <a:solidFill>
                  <a:srgbClr val="002060"/>
                </a:solidFill>
                <a:latin typeface="Minion Pro"/>
              </a:rPr>
              <a:t>?</a:t>
            </a:r>
          </a:p>
          <a:p>
            <a:br>
              <a:rPr dirty="0">
                <a:solidFill>
                  <a:srgbClr val="002060"/>
                </a:solidFill>
              </a:rPr>
            </a:br>
            <a:r>
              <a:rPr dirty="0">
                <a:solidFill>
                  <a:srgbClr val="002060"/>
                </a:solidFill>
                <a:latin typeface="Minion Pro"/>
              </a:rPr>
              <a:t>✔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Електронний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підпис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зберігається</a:t>
            </a:r>
            <a:r>
              <a:rPr dirty="0">
                <a:solidFill>
                  <a:srgbClr val="002060"/>
                </a:solidFill>
                <a:latin typeface="Minion Pro"/>
              </a:rPr>
              <a:t> ВСЕРЕДИНІ PDF-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файлу</a:t>
            </a:r>
            <a:r>
              <a:rPr dirty="0">
                <a:solidFill>
                  <a:srgbClr val="002060"/>
                </a:solidFill>
                <a:latin typeface="Minion Pro"/>
              </a:rPr>
              <a:t>.</a:t>
            </a:r>
            <a:br>
              <a:rPr dirty="0">
                <a:solidFill>
                  <a:srgbClr val="002060"/>
                </a:solidFill>
              </a:rPr>
            </a:br>
            <a:br>
              <a:rPr dirty="0">
                <a:solidFill>
                  <a:srgbClr val="002060"/>
                </a:solidFill>
              </a:rPr>
            </a:br>
            <a:r>
              <a:rPr dirty="0">
                <a:solidFill>
                  <a:srgbClr val="002060"/>
                </a:solidFill>
                <a:latin typeface="Minion Pro"/>
              </a:rPr>
              <a:t>✔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Не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створюється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додаткового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файла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підпису</a:t>
            </a:r>
            <a:r>
              <a:rPr dirty="0">
                <a:solidFill>
                  <a:srgbClr val="002060"/>
                </a:solidFill>
                <a:latin typeface="Minion Pro"/>
              </a:rPr>
              <a:t> (*.p7s).</a:t>
            </a:r>
            <a:br>
              <a:rPr dirty="0">
                <a:solidFill>
                  <a:srgbClr val="002060"/>
                </a:solidFill>
              </a:rPr>
            </a:br>
            <a:br>
              <a:rPr dirty="0">
                <a:solidFill>
                  <a:srgbClr val="002060"/>
                </a:solidFill>
              </a:rPr>
            </a:br>
            <a:r>
              <a:rPr dirty="0">
                <a:solidFill>
                  <a:srgbClr val="002060"/>
                </a:solidFill>
                <a:latin typeface="Minion Pro"/>
              </a:rPr>
              <a:t>✔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Документ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зручно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відкривати</a:t>
            </a:r>
            <a:r>
              <a:rPr dirty="0">
                <a:solidFill>
                  <a:srgbClr val="002060"/>
                </a:solidFill>
                <a:latin typeface="Minion Pro"/>
              </a:rPr>
              <a:t>,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перевіряти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та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зберігати</a:t>
            </a:r>
            <a:r>
              <a:rPr dirty="0">
                <a:solidFill>
                  <a:srgbClr val="002060"/>
                </a:solidFill>
                <a:latin typeface="Minion Pro"/>
              </a:rPr>
              <a:t> в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електронному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архіві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НУБіП</a:t>
            </a:r>
            <a:r>
              <a:rPr dirty="0">
                <a:solidFill>
                  <a:srgbClr val="002060"/>
                </a:solidFill>
                <a:latin typeface="Minion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898648"/>
            <a:ext cx="5242255" cy="2880360"/>
          </a:xfrm>
          <a:prstGeom prst="roundRect">
            <a:avLst/>
          </a:prstGeom>
          <a:solidFill>
            <a:srgbClr val="F8FBFE"/>
          </a:solidFill>
          <a:ln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tlCol="0" anchor="ctr"/>
          <a:lstStyle/>
          <a:p>
            <a:pPr algn="ctr"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 err="1">
                <a:solidFill>
                  <a:srgbClr val="002060"/>
                </a:solidFill>
                <a:latin typeface="Minion Pro"/>
              </a:rPr>
              <a:t>Алгоритм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вибору</a:t>
            </a:r>
            <a:r>
              <a:rPr dirty="0">
                <a:solidFill>
                  <a:srgbClr val="002060"/>
                </a:solidFill>
                <a:latin typeface="Minion Pro"/>
              </a:rPr>
              <a:t> в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інтерфейсі</a:t>
            </a:r>
            <a:r>
              <a:rPr dirty="0">
                <a:solidFill>
                  <a:srgbClr val="002060"/>
                </a:solidFill>
                <a:latin typeface="Minion Pro"/>
              </a:rPr>
              <a:t> ЦЗО:</a:t>
            </a:r>
          </a:p>
          <a:p>
            <a:br>
              <a:rPr dirty="0">
                <a:solidFill>
                  <a:srgbClr val="002060"/>
                </a:solidFill>
              </a:rPr>
            </a:br>
            <a:r>
              <a:rPr dirty="0">
                <a:solidFill>
                  <a:srgbClr val="002060"/>
                </a:solidFill>
                <a:latin typeface="Minion Pro"/>
              </a:rPr>
              <a:t>1.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Після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зчитування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ключа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з'явиться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вікно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вибору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типу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підпису</a:t>
            </a:r>
            <a:r>
              <a:rPr dirty="0">
                <a:solidFill>
                  <a:srgbClr val="002060"/>
                </a:solidFill>
                <a:latin typeface="Minion Pro"/>
              </a:rPr>
              <a:t>.</a:t>
            </a:r>
            <a:br>
              <a:rPr dirty="0">
                <a:solidFill>
                  <a:srgbClr val="002060"/>
                </a:solidFill>
              </a:rPr>
            </a:br>
            <a:r>
              <a:rPr dirty="0">
                <a:solidFill>
                  <a:srgbClr val="002060"/>
                </a:solidFill>
                <a:latin typeface="Minion Pro"/>
              </a:rPr>
              <a:t>2.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Натисніть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кнопку</a:t>
            </a:r>
            <a:r>
              <a:rPr dirty="0">
                <a:solidFill>
                  <a:srgbClr val="002060"/>
                </a:solidFill>
                <a:latin typeface="Minion Pro"/>
              </a:rPr>
              <a:t> «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Ні</a:t>
            </a:r>
            <a:r>
              <a:rPr dirty="0">
                <a:solidFill>
                  <a:srgbClr val="002060"/>
                </a:solidFill>
                <a:latin typeface="Minion Pro"/>
              </a:rPr>
              <a:t>,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інший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формат</a:t>
            </a:r>
            <a:r>
              <a:rPr dirty="0">
                <a:solidFill>
                  <a:srgbClr val="002060"/>
                </a:solidFill>
                <a:latin typeface="Minion Pro"/>
              </a:rPr>
              <a:t>».</a:t>
            </a:r>
            <a:br>
              <a:rPr dirty="0">
                <a:solidFill>
                  <a:srgbClr val="002060"/>
                </a:solidFill>
              </a:rPr>
            </a:br>
            <a:r>
              <a:rPr dirty="0">
                <a:solidFill>
                  <a:srgbClr val="002060"/>
                </a:solidFill>
                <a:latin typeface="Minion Pro"/>
              </a:rPr>
              <a:t>3. У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випадаючому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списку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оберіть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PAdES</a:t>
            </a:r>
            <a:r>
              <a:rPr dirty="0">
                <a:solidFill>
                  <a:srgbClr val="002060"/>
                </a:solidFill>
                <a:latin typeface="Minion Pro"/>
              </a:rPr>
              <a:t>.</a:t>
            </a:r>
            <a:br>
              <a:rPr dirty="0">
                <a:solidFill>
                  <a:srgbClr val="002060"/>
                </a:solidFill>
              </a:rPr>
            </a:br>
            <a:r>
              <a:rPr dirty="0">
                <a:solidFill>
                  <a:srgbClr val="002060"/>
                </a:solidFill>
                <a:latin typeface="Minion Pro"/>
              </a:rPr>
              <a:t>4.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Переконайтеся</a:t>
            </a:r>
            <a:r>
              <a:rPr dirty="0">
                <a:solidFill>
                  <a:srgbClr val="002060"/>
                </a:solidFill>
                <a:latin typeface="Minion Pro"/>
              </a:rPr>
              <a:t>,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що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розширення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підписаного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файлу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залишиться</a:t>
            </a:r>
            <a:r>
              <a:rPr dirty="0">
                <a:solidFill>
                  <a:srgbClr val="002060"/>
                </a:solidFill>
                <a:latin typeface="Minion Pro"/>
              </a:rPr>
              <a:t> *.pdf.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54864"/>
            <a:ext cx="3858768" cy="62179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13232" y="1078992"/>
            <a:ext cx="10789920" cy="16459"/>
          </a:xfrm>
          <a:prstGeom prst="rect">
            <a:avLst/>
          </a:prstGeom>
          <a:solidFill>
            <a:srgbClr val="CFD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6537960"/>
            <a:ext cx="4238661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dirty="0" err="1">
                <a:solidFill>
                  <a:srgbClr val="0066B0"/>
                </a:solidFill>
                <a:latin typeface="Minion Pro"/>
              </a:rPr>
              <a:t>НУБіП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України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 | 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Кваліфікаційні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роботи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· 2026                                         </a:t>
            </a:r>
            <a:r>
              <a:rPr lang="uk-UA" sz="1000" dirty="0">
                <a:solidFill>
                  <a:srgbClr val="0066B0"/>
                </a:solidFill>
                <a:latin typeface="Minion Pro"/>
              </a:rPr>
              <a:t>13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/ </a:t>
            </a:r>
            <a:r>
              <a:rPr lang="uk-UA" sz="1000" dirty="0">
                <a:solidFill>
                  <a:srgbClr val="0066B0"/>
                </a:solidFill>
                <a:latin typeface="Minion Pro"/>
              </a:rPr>
              <a:t>15</a:t>
            </a:r>
            <a:endParaRPr sz="1000" dirty="0">
              <a:solidFill>
                <a:srgbClr val="0066B0"/>
              </a:solidFill>
              <a:latin typeface="Minion Pr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49039" y="201168"/>
            <a:ext cx="82753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005028"/>
                </a:solidFill>
                <a:latin typeface="Georgia"/>
              </a:defRPr>
            </a:pPr>
            <a:r>
              <a:rPr lang="uk-UA" sz="2800" b="1" dirty="0">
                <a:solidFill>
                  <a:srgbClr val="0066B0"/>
                </a:solidFill>
                <a:latin typeface="Minion Pro SmBd"/>
              </a:rPr>
              <a:t>6</a:t>
            </a:r>
            <a:r>
              <a:rPr sz="2800" b="1" dirty="0">
                <a:solidFill>
                  <a:srgbClr val="0066B0"/>
                </a:solidFill>
                <a:latin typeface="Minion Pro SmBd"/>
              </a:rPr>
              <a:t>. </a:t>
            </a:r>
            <a:r>
              <a:rPr sz="2800" b="1" dirty="0" err="1">
                <a:solidFill>
                  <a:srgbClr val="0066B0"/>
                </a:solidFill>
                <a:latin typeface="Minion Pro SmBd"/>
              </a:rPr>
              <a:t>Підсумковий</a:t>
            </a:r>
            <a:r>
              <a:rPr sz="28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800" b="1" dirty="0" err="1">
                <a:solidFill>
                  <a:srgbClr val="0066B0"/>
                </a:solidFill>
                <a:latin typeface="Minion Pro SmBd"/>
              </a:rPr>
              <a:t>чек-лист</a:t>
            </a:r>
            <a:r>
              <a:rPr sz="28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800" b="1" dirty="0" err="1">
                <a:solidFill>
                  <a:srgbClr val="0066B0"/>
                </a:solidFill>
                <a:latin typeface="Minion Pro SmBd"/>
              </a:rPr>
              <a:t>готовності</a:t>
            </a:r>
            <a:r>
              <a:rPr sz="2800" b="1" dirty="0">
                <a:solidFill>
                  <a:srgbClr val="0066B0"/>
                </a:solidFill>
                <a:latin typeface="Minion Pro SmBd"/>
              </a:rPr>
              <a:t> </a:t>
            </a:r>
            <a:br>
              <a:rPr lang="uk-UA" sz="2800" b="1" dirty="0">
                <a:solidFill>
                  <a:srgbClr val="0066B0"/>
                </a:solidFill>
                <a:latin typeface="Minion Pro SmBd"/>
              </a:rPr>
            </a:br>
            <a:r>
              <a:rPr sz="2800" b="1" dirty="0" err="1">
                <a:solidFill>
                  <a:srgbClr val="0066B0"/>
                </a:solidFill>
                <a:latin typeface="Minion Pro SmBd"/>
              </a:rPr>
              <a:t>для</a:t>
            </a:r>
            <a:r>
              <a:rPr sz="28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800" b="1" dirty="0" err="1">
                <a:solidFill>
                  <a:srgbClr val="0066B0"/>
                </a:solidFill>
                <a:latin typeface="Minion Pro SmBd"/>
              </a:rPr>
              <a:t>здобувача</a:t>
            </a:r>
            <a:r>
              <a:rPr sz="2800" b="1" dirty="0">
                <a:solidFill>
                  <a:srgbClr val="0066B0"/>
                </a:solidFill>
                <a:latin typeface="Minion Pro SmBd"/>
              </a:rPr>
              <a:t> </a:t>
            </a:r>
            <a:r>
              <a:rPr sz="2800" b="1" dirty="0" err="1">
                <a:solidFill>
                  <a:srgbClr val="0066B0"/>
                </a:solidFill>
                <a:latin typeface="Minion Pro SmBd"/>
              </a:rPr>
              <a:t>магістратури</a:t>
            </a:r>
            <a:endParaRPr sz="2800" b="1" dirty="0">
              <a:solidFill>
                <a:srgbClr val="0066B0"/>
              </a:solidFill>
              <a:latin typeface="Minion Pro SmBd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10728655" cy="960120"/>
          </a:xfrm>
          <a:prstGeom prst="roundRect">
            <a:avLst/>
          </a:prstGeom>
          <a:solidFill>
            <a:srgbClr val="F8FBFE"/>
          </a:solidFill>
          <a:ln w="19050"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37160" rtlCol="0" anchor="ctr"/>
          <a:lstStyle/>
          <a:p>
            <a:pPr algn="ctr"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>
                <a:solidFill>
                  <a:srgbClr val="0070C0"/>
                </a:solidFill>
                <a:latin typeface="Minion Pro"/>
              </a:rPr>
              <a:t>✔  1.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Перевірка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та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допуск</a:t>
            </a:r>
            <a:endParaRPr dirty="0">
              <a:solidFill>
                <a:srgbClr val="0070C0"/>
              </a:solidFill>
              <a:latin typeface="Minion Pro"/>
            </a:endParaRPr>
          </a:p>
          <a:p>
            <a:pPr>
              <a:defRPr sz="1200">
                <a:solidFill>
                  <a:srgbClr val="11221A"/>
                </a:solidFill>
                <a:latin typeface="Arial"/>
              </a:defRPr>
            </a:pPr>
            <a:r>
              <a:rPr dirty="0">
                <a:solidFill/>
                <a:latin typeface="Minion Pro"/>
              </a:rPr>
              <a:t>    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Робота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успішно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пройшла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перевірку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на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академічний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плагіат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та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має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допуск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керівника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до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захисту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880360"/>
            <a:ext cx="10728655" cy="960120"/>
          </a:xfrm>
          <a:prstGeom prst="roundRect">
            <a:avLst/>
          </a:prstGeom>
          <a:solidFill>
            <a:srgbClr val="F8FBFE"/>
          </a:solidFill>
          <a:ln w="19050"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37160" rtlCol="0" anchor="ctr"/>
          <a:lstStyle/>
          <a:p>
            <a:pPr algn="ctr"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>
                <a:solidFill>
                  <a:srgbClr val="0070C0"/>
                </a:solidFill>
                <a:latin typeface="Minion Pro"/>
              </a:rPr>
              <a:t>✔  2.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Стандарт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назви</a:t>
            </a:r>
            <a:r>
              <a:rPr dirty="0">
                <a:solidFill>
                  <a:srgbClr val="0070C0"/>
                </a:solidFill>
                <a:latin typeface="Minion Pro"/>
              </a:rPr>
              <a:t> </a:t>
            </a:r>
            <a:r>
              <a:rPr dirty="0" err="1">
                <a:solidFill>
                  <a:srgbClr val="0070C0"/>
                </a:solidFill>
                <a:latin typeface="Minion Pro"/>
              </a:rPr>
              <a:t>файлу</a:t>
            </a:r>
            <a:endParaRPr dirty="0">
              <a:solidFill>
                <a:srgbClr val="0070C0"/>
              </a:solidFill>
              <a:latin typeface="Minion Pro"/>
            </a:endParaRPr>
          </a:p>
          <a:p>
            <a:pPr>
              <a:defRPr sz="1200">
                <a:solidFill>
                  <a:srgbClr val="11221A"/>
                </a:solidFill>
                <a:latin typeface="Arial"/>
              </a:defRPr>
            </a:pPr>
            <a:r>
              <a:rPr dirty="0">
                <a:solidFill/>
                <a:latin typeface="Minion Pro"/>
              </a:rPr>
              <a:t>    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Назва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файлу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сформована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за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шаблоном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: МАГ-[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Форма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]-[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Абревіатура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ОП]-2026-[ПІБ].pdf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931920"/>
            <a:ext cx="10728655" cy="960120"/>
          </a:xfrm>
          <a:prstGeom prst="roundRect">
            <a:avLst/>
          </a:prstGeom>
          <a:solidFill>
            <a:srgbClr val="F8FBFE"/>
          </a:solidFill>
          <a:ln w="19050"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37160" rtlCol="0" anchor="ctr"/>
          <a:lstStyle/>
          <a:p>
            <a:pPr algn="ctr"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>
                <a:solidFill>
                  <a:srgbClr val="002060"/>
                </a:solidFill>
                <a:latin typeface="Minion Pro"/>
              </a:rPr>
              <a:t>✔  3.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Формат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підпису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PAdES</a:t>
            </a:r>
            <a:endParaRPr dirty="0">
              <a:solidFill>
                <a:srgbClr val="002060"/>
              </a:solidFill>
              <a:latin typeface="Minion Pro"/>
            </a:endParaRPr>
          </a:p>
          <a:p>
            <a:pPr>
              <a:defRPr sz="1200">
                <a:solidFill>
                  <a:srgbClr val="11221A"/>
                </a:solidFill>
                <a:latin typeface="Arial"/>
              </a:defRPr>
            </a:pPr>
            <a:r>
              <a:rPr dirty="0">
                <a:solidFill/>
                <a:latin typeface="Minion Pro"/>
              </a:rPr>
              <a:t>    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Підпис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накладено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на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порталі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czo.gov.ua у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форматі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PAdES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(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підпис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збережено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всередині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одного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PDF-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файлу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983480"/>
            <a:ext cx="10728655" cy="960120"/>
          </a:xfrm>
          <a:prstGeom prst="roundRect">
            <a:avLst/>
          </a:prstGeom>
          <a:solidFill>
            <a:srgbClr val="F8FBFE"/>
          </a:solidFill>
          <a:ln w="19050">
            <a:solidFill>
              <a:srgbClr val="B4C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37160" rtlCol="0" anchor="ctr"/>
          <a:lstStyle/>
          <a:p>
            <a:pPr algn="ctr">
              <a:defRPr sz="1600" b="1">
                <a:solidFill>
                  <a:srgbClr val="005028"/>
                </a:solidFill>
                <a:latin typeface="Georgia"/>
              </a:defRPr>
            </a:pPr>
            <a:r>
              <a:rPr dirty="0">
                <a:solidFill>
                  <a:srgbClr val="002060"/>
                </a:solidFill>
                <a:latin typeface="Minion Pro"/>
              </a:rPr>
              <a:t>✔  4.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Надсилання</a:t>
            </a:r>
            <a:r>
              <a:rPr dirty="0">
                <a:solidFill>
                  <a:srgbClr val="002060"/>
                </a:solidFill>
                <a:latin typeface="Minion Pro"/>
              </a:rPr>
              <a:t> </a:t>
            </a:r>
            <a:r>
              <a:rPr dirty="0" err="1">
                <a:solidFill>
                  <a:srgbClr val="002060"/>
                </a:solidFill>
                <a:latin typeface="Minion Pro"/>
              </a:rPr>
              <a:t>керівнику</a:t>
            </a:r>
            <a:endParaRPr dirty="0">
              <a:solidFill>
                <a:srgbClr val="002060"/>
              </a:solidFill>
              <a:latin typeface="Minion Pro"/>
            </a:endParaRPr>
          </a:p>
          <a:p>
            <a:pPr>
              <a:defRPr sz="1200">
                <a:solidFill>
                  <a:srgbClr val="11221A"/>
                </a:solidFill>
                <a:latin typeface="Arial"/>
              </a:defRPr>
            </a:pPr>
            <a:r>
              <a:rPr dirty="0">
                <a:solidFill/>
                <a:latin typeface="Minion Pro"/>
              </a:rPr>
              <a:t>    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Готовий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файл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з КЕП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завантажено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та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відправлено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на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електронну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пошту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наукового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Minion Pro"/>
              </a:rPr>
              <a:t>керівника</a:t>
            </a:r>
            <a:r>
              <a:rPr sz="1600" dirty="0">
                <a:solidFill>
                  <a:srgbClr val="002060"/>
                </a:solidFill>
                <a:latin typeface="Minion Pro"/>
              </a:rPr>
              <a:t>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54864"/>
            <a:ext cx="3858768" cy="62179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13232" y="1078992"/>
            <a:ext cx="10789920" cy="16459"/>
          </a:xfrm>
          <a:prstGeom prst="rect">
            <a:avLst/>
          </a:prstGeom>
          <a:solidFill>
            <a:srgbClr val="CFD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6537960"/>
            <a:ext cx="4238661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dirty="0" err="1">
                <a:solidFill>
                  <a:srgbClr val="0066B0"/>
                </a:solidFill>
                <a:latin typeface="Minion Pro"/>
              </a:rPr>
              <a:t>НУБіП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України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 | 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Кваліфікаційні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</a:t>
            </a:r>
            <a:r>
              <a:rPr sz="1000" dirty="0" err="1">
                <a:solidFill>
                  <a:srgbClr val="0066B0"/>
                </a:solidFill>
                <a:latin typeface="Minion Pro"/>
              </a:rPr>
              <a:t>роботи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· 2026                                         </a:t>
            </a:r>
            <a:r>
              <a:rPr lang="uk-UA" sz="1000" dirty="0">
                <a:solidFill>
                  <a:srgbClr val="0066B0"/>
                </a:solidFill>
                <a:latin typeface="Minion Pro"/>
              </a:rPr>
              <a:t>14</a:t>
            </a:r>
            <a:r>
              <a:rPr sz="1000" dirty="0">
                <a:solidFill>
                  <a:srgbClr val="0066B0"/>
                </a:solidFill>
                <a:latin typeface="Minion Pro"/>
              </a:rPr>
              <a:t> / </a:t>
            </a:r>
            <a:r>
              <a:rPr lang="uk-UA" sz="1000" dirty="0">
                <a:solidFill>
                  <a:srgbClr val="0066B0"/>
                </a:solidFill>
                <a:latin typeface="Minion Pro"/>
              </a:rPr>
              <a:t>15</a:t>
            </a:r>
            <a:endParaRPr sz="1000" dirty="0">
              <a:solidFill>
                <a:srgbClr val="0066B0"/>
              </a:solidFill>
              <a:latin typeface="Minion Pr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293"/>
            <a:ext cx="12192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829050" y="6296025"/>
            <a:ext cx="9525" cy="152400"/>
          </a:xfrm>
          <a:prstGeom prst="rect">
            <a:avLst/>
          </a:prstGeom>
          <a:solidFill>
            <a:srgbClr val="FFFFFF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315325" y="6296025"/>
            <a:ext cx="9525" cy="152400"/>
          </a:xfrm>
          <a:prstGeom prst="rect">
            <a:avLst/>
          </a:prstGeom>
          <a:solidFill>
            <a:srgbClr val="FFFFFF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7200" y="6067425"/>
            <a:ext cx="55435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57200" y="4429125"/>
            <a:ext cx="47625" cy="16478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991225" y="4429125"/>
            <a:ext cx="9525" cy="16478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191250" y="6067425"/>
            <a:ext cx="55435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191250" y="4429125"/>
            <a:ext cx="55435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191250" y="4429125"/>
            <a:ext cx="47625" cy="1647825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11725275" y="4429125"/>
            <a:ext cx="9525" cy="16478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450" y="6305550"/>
            <a:ext cx="133350" cy="1333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125" y="6305550"/>
            <a:ext cx="171450" cy="13335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" y="419100"/>
            <a:ext cx="219075" cy="17145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5350" y="4600575"/>
            <a:ext cx="95250" cy="10477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524000" y="6300787"/>
            <a:ext cx="1238250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F8FAFC"/>
                </a:solidFill>
                <a:latin typeface="Roboto"/>
              </a:rPr>
              <a:t>Накладання КЕП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38775" y="6300787"/>
            <a:ext cx="1905000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F8FAFC"/>
                </a:solidFill>
                <a:latin typeface="Roboto"/>
              </a:rPr>
              <a:t>Цифрова бібліотека НУБіП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42975" y="428625"/>
            <a:ext cx="1075615" cy="15004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>
                <a:solidFill>
                  <a:srgbClr val="1D4ED8"/>
                </a:solidFill>
                <a:latin typeface="Montserrat"/>
              </a:rPr>
              <a:t>НУБІП УКРАЇНИ •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705350" y="4591050"/>
            <a:ext cx="1381125" cy="123825"/>
          </a:xfrm>
          <a:prstGeom prst="rect">
            <a:avLst/>
          </a:prstGeom>
          <a:noFill/>
        </p:spPr>
        <p:txBody>
          <a:bodyPr wrap="none" lIns="13335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64748B"/>
                </a:solidFill>
                <a:latin typeface="Roboto"/>
              </a:rPr>
              <a:t>Наукова бібліотека</a:t>
            </a:r>
          </a:p>
        </p:txBody>
      </p:sp>
      <p:sp>
        <p:nvSpPr>
          <p:cNvPr id="47" name="Rectangle 2">
            <a:extLst>
              <a:ext uri="{FF2B5EF4-FFF2-40B4-BE49-F238E27FC236}">
                <a16:creationId xmlns:a16="http://schemas.microsoft.com/office/drawing/2014/main" id="{81C3C01A-4086-28F2-AE39-BE6CD755A1F7}"/>
              </a:ext>
            </a:extLst>
          </p:cNvPr>
          <p:cNvSpPr/>
          <p:nvPr/>
        </p:nvSpPr>
        <p:spPr>
          <a:xfrm>
            <a:off x="-19050" y="58293"/>
            <a:ext cx="694944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698E7F0-1F22-9B1E-5DBC-D93BEF275ED7}"/>
              </a:ext>
            </a:extLst>
          </p:cNvPr>
          <p:cNvSpPr txBox="1"/>
          <p:nvPr/>
        </p:nvSpPr>
        <p:spPr>
          <a:xfrm>
            <a:off x="731520" y="731520"/>
            <a:ext cx="5852160" cy="449354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tabLst>
                <a:tab pos="182563" algn="l"/>
              </a:tabLst>
              <a:defRPr sz="2500" b="1">
                <a:solidFill>
                  <a:srgbClr val="FFFFFF"/>
                </a:solidFill>
                <a:latin typeface="Aptos"/>
              </a:defRPr>
            </a:pPr>
            <a:r>
              <a:rPr dirty="0"/>
              <a:t>П’ЯТЬ ПРАВИЛ УСПІШНОЇ МКР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CF5A943-7BC7-E4C6-022C-D591A8620FCB}"/>
              </a:ext>
            </a:extLst>
          </p:cNvPr>
          <p:cNvSpPr txBox="1"/>
          <p:nvPr/>
        </p:nvSpPr>
        <p:spPr>
          <a:xfrm>
            <a:off x="777240" y="1600200"/>
            <a:ext cx="5715000" cy="521207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2100" b="1">
                <a:solidFill>
                  <a:srgbClr val="FFFFFF"/>
                </a:solidFill>
                <a:latin typeface="Aptos"/>
              </a:defRPr>
            </a:pPr>
            <a:r>
              <a:rPr dirty="0"/>
              <a:t>01   </a:t>
            </a:r>
            <a:r>
              <a:rPr dirty="0" err="1"/>
              <a:t>Конкретна</a:t>
            </a:r>
            <a:r>
              <a:rPr dirty="0"/>
              <a:t> </a:t>
            </a:r>
            <a:r>
              <a:rPr dirty="0" err="1"/>
              <a:t>проблема</a:t>
            </a:r>
            <a:endParaRPr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5272679-256B-80E6-B34B-CDD745C8005D}"/>
              </a:ext>
            </a:extLst>
          </p:cNvPr>
          <p:cNvSpPr txBox="1"/>
          <p:nvPr/>
        </p:nvSpPr>
        <p:spPr>
          <a:xfrm>
            <a:off x="800100" y="2325625"/>
            <a:ext cx="5715000" cy="521207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2100" b="1">
                <a:solidFill>
                  <a:srgbClr val="FFFFFF"/>
                </a:solidFill>
                <a:latin typeface="Aptos"/>
              </a:defRPr>
            </a:pPr>
            <a:r>
              <a:rPr dirty="0"/>
              <a:t>02   </a:t>
            </a:r>
            <a:r>
              <a:rPr dirty="0" err="1"/>
              <a:t>Власний</a:t>
            </a:r>
            <a:r>
              <a:rPr dirty="0"/>
              <a:t> </a:t>
            </a:r>
            <a:r>
              <a:rPr dirty="0" err="1"/>
              <a:t>результат</a:t>
            </a:r>
            <a:endParaRPr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B7AACB3-2301-F1F3-B209-A924FCE670FC}"/>
              </a:ext>
            </a:extLst>
          </p:cNvPr>
          <p:cNvSpPr txBox="1"/>
          <p:nvPr/>
        </p:nvSpPr>
        <p:spPr>
          <a:xfrm>
            <a:off x="777240" y="3264408"/>
            <a:ext cx="5715000" cy="521207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2100" b="1">
                <a:solidFill>
                  <a:srgbClr val="FFFFFF"/>
                </a:solidFill>
                <a:latin typeface="Aptos"/>
              </a:defRPr>
            </a:pPr>
            <a:r>
              <a:rPr dirty="0"/>
              <a:t>03   </a:t>
            </a:r>
            <a:r>
              <a:rPr dirty="0" err="1"/>
              <a:t>Прозоре</a:t>
            </a:r>
            <a:r>
              <a:rPr dirty="0"/>
              <a:t> </a:t>
            </a:r>
            <a:r>
              <a:rPr dirty="0" err="1"/>
              <a:t>використання</a:t>
            </a:r>
            <a:r>
              <a:rPr dirty="0"/>
              <a:t> ШІ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7EB91ED-F37B-0E51-C440-49EA019D56F7}"/>
              </a:ext>
            </a:extLst>
          </p:cNvPr>
          <p:cNvSpPr txBox="1"/>
          <p:nvPr/>
        </p:nvSpPr>
        <p:spPr>
          <a:xfrm>
            <a:off x="777240" y="4096512"/>
            <a:ext cx="5715000" cy="521207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2100" b="1">
                <a:solidFill>
                  <a:srgbClr val="FFFFFF"/>
                </a:solidFill>
                <a:latin typeface="Aptos"/>
              </a:defRPr>
            </a:pPr>
            <a:r>
              <a:rPr dirty="0"/>
              <a:t>04   </a:t>
            </a:r>
            <a:r>
              <a:rPr dirty="0" err="1"/>
              <a:t>Дотримання</a:t>
            </a:r>
            <a:r>
              <a:rPr dirty="0"/>
              <a:t> </a:t>
            </a:r>
            <a:r>
              <a:rPr dirty="0" err="1"/>
              <a:t>строків</a:t>
            </a:r>
            <a:endParaRPr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80A5F13-EFD1-A470-A4A7-50D3268AF868}"/>
              </a:ext>
            </a:extLst>
          </p:cNvPr>
          <p:cNvSpPr txBox="1"/>
          <p:nvPr/>
        </p:nvSpPr>
        <p:spPr>
          <a:xfrm>
            <a:off x="777240" y="4928616"/>
            <a:ext cx="5715000" cy="521207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spcAft>
                <a:spcPts val="500"/>
              </a:spcAft>
              <a:defRPr sz="2100" b="1">
                <a:solidFill>
                  <a:srgbClr val="FFFFFF"/>
                </a:solidFill>
                <a:latin typeface="Aptos"/>
              </a:defRPr>
            </a:pPr>
            <a:r>
              <a:rPr dirty="0"/>
              <a:t>05   </a:t>
            </a:r>
            <a:r>
              <a:rPr dirty="0" err="1"/>
              <a:t>Аргументований</a:t>
            </a:r>
            <a:r>
              <a:rPr dirty="0"/>
              <a:t> </a:t>
            </a:r>
            <a:r>
              <a:rPr dirty="0" err="1"/>
              <a:t>захист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B53CD08-6CDC-7ED0-D77A-369E125BBC90}"/>
              </a:ext>
            </a:extLst>
          </p:cNvPr>
          <p:cNvSpPr/>
          <p:nvPr/>
        </p:nvSpPr>
        <p:spPr>
          <a:xfrm>
            <a:off x="698090" y="1905000"/>
            <a:ext cx="5397910" cy="304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Текст 4">
            <a:extLst>
              <a:ext uri="{FF2B5EF4-FFF2-40B4-BE49-F238E27FC236}">
                <a16:creationId xmlns:a16="http://schemas.microsoft.com/office/drawing/2014/main" id="{E3EE74AB-2B64-9A67-6DC7-4F2394ED8D69}"/>
              </a:ext>
            </a:extLst>
          </p:cNvPr>
          <p:cNvSpPr txBox="1">
            <a:spLocks/>
          </p:cNvSpPr>
          <p:nvPr/>
        </p:nvSpPr>
        <p:spPr>
          <a:xfrm>
            <a:off x="395328" y="2701676"/>
            <a:ext cx="8297807" cy="14546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UA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3000" dirty="0">
                <a:solidFill>
                  <a:srgbClr val="0166B3"/>
                </a:solidFill>
                <a:latin typeface="Minion Pro SmBd" panose="02040603060201020203" pitchFamily="18" charset="0"/>
              </a:rPr>
              <a:t>Олена Колеснікова,</a:t>
            </a:r>
          </a:p>
          <a:p>
            <a:pPr algn="l"/>
            <a:r>
              <a:rPr lang="uk-UA" sz="3000" dirty="0">
                <a:solidFill>
                  <a:srgbClr val="0166B3"/>
                </a:solidFill>
                <a:latin typeface="Minion Pro SmBd" panose="02040603060201020203" pitchFamily="18" charset="0"/>
              </a:rPr>
              <a:t>з</a:t>
            </a:r>
            <a:r>
              <a:rPr lang="uk-UA" sz="3000" noProof="0" dirty="0" err="1">
                <a:solidFill>
                  <a:srgbClr val="0166B3"/>
                </a:solidFill>
                <a:latin typeface="Minion Pro SmBd" panose="02040603060201020203" pitchFamily="18" charset="0"/>
              </a:rPr>
              <a:t>аступник</a:t>
            </a:r>
            <a:r>
              <a:rPr lang="uk-UA" sz="3000" noProof="0" dirty="0">
                <a:solidFill>
                  <a:srgbClr val="0166B3"/>
                </a:solidFill>
                <a:latin typeface="Minion Pro SmBd" panose="02040603060201020203" pitchFamily="18" charset="0"/>
              </a:rPr>
              <a:t> начальника навчального відділу </a:t>
            </a:r>
          </a:p>
          <a:p>
            <a:pPr algn="l"/>
            <a:r>
              <a:rPr lang="uk-UA" sz="3000" noProof="0" dirty="0">
                <a:solidFill>
                  <a:srgbClr val="0166B3"/>
                </a:solidFill>
                <a:latin typeface="Minion Pro SmBd" panose="02040603060201020203" pitchFamily="18" charset="0"/>
              </a:rPr>
              <a:t>з магістерських програм </a:t>
            </a:r>
          </a:p>
          <a:p>
            <a:pPr algn="l"/>
            <a:r>
              <a:rPr lang="uk-UA" sz="3000" dirty="0">
                <a:solidFill>
                  <a:srgbClr val="0166B3"/>
                </a:solidFill>
                <a:latin typeface="Minion Pro SmBd" panose="02040603060201020203" pitchFamily="18" charset="0"/>
              </a:rPr>
              <a:t>+38(044)527-89-73</a:t>
            </a:r>
            <a:endParaRPr lang="uk-UA" sz="3000" noProof="0" dirty="0">
              <a:solidFill>
                <a:srgbClr val="0166B3"/>
              </a:solidFill>
              <a:latin typeface="Minion Pro SmBd" panose="02040603060201020203" pitchFamily="18" charset="0"/>
            </a:endParaRPr>
          </a:p>
          <a:p>
            <a:pPr algn="l"/>
            <a:r>
              <a:rPr lang="en-US" sz="3000" dirty="0">
                <a:solidFill>
                  <a:srgbClr val="0166B3"/>
                </a:solidFill>
                <a:latin typeface="Minion Pro SmBd" panose="02040603060201020203" pitchFamily="18" charset="0"/>
              </a:rPr>
              <a:t>magystr_dep@nubip.edu.ua</a:t>
            </a:r>
            <a:endParaRPr lang="ru-RU" sz="3000" dirty="0">
              <a:solidFill>
                <a:srgbClr val="0166B3"/>
              </a:solidFill>
              <a:latin typeface="Minion Pro SmBd" panose="0204060306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6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551</TotalTime>
  <Words>1204</Words>
  <Application>Microsoft Office PowerPoint</Application>
  <PresentationFormat>Широкоэкранный</PresentationFormat>
  <Paragraphs>190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Aptos</vt:lpstr>
      <vt:lpstr>Arial</vt:lpstr>
      <vt:lpstr>Calibri</vt:lpstr>
      <vt:lpstr>Minion Pro</vt:lpstr>
      <vt:lpstr>Minion Pro Med</vt:lpstr>
      <vt:lpstr>Minion Pro SmBd</vt:lpstr>
      <vt:lpstr>Montserrat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user</cp:lastModifiedBy>
  <cp:revision>17</cp:revision>
  <dcterms:created xsi:type="dcterms:W3CDTF">2013-01-27T09:14:16Z</dcterms:created>
  <dcterms:modified xsi:type="dcterms:W3CDTF">2026-10-21T09:30:42Z</dcterms:modified>
  <cp:category/>
</cp:coreProperties>
</file>