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3" r:id="rId7"/>
    <p:sldId id="266" r:id="rId8"/>
    <p:sldId id="267" r:id="rId9"/>
    <p:sldId id="268" r:id="rId10"/>
    <p:sldId id="264" r:id="rId11"/>
    <p:sldId id="269" r:id="rId12"/>
    <p:sldId id="265" r:id="rId13"/>
    <p:sldId id="270" r:id="rId14"/>
    <p:sldId id="26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640365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986840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87540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6306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52884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76719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25912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071465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38859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594637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49600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28126C-582E-4C9E-BE71-48F149A4D234}" type="datetimeFigureOut">
              <a:rPr lang="ru-RU" smtClean="0"/>
              <a:t>16.05.2022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65649-AE6B-433D-BEF6-C98A6BE0A49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14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i-conf.com.ua/wp-content/uploads/2021/04/SCIENCE-AND-EDUCATION-PROBLEMS-PROSPECTS-AND-INNOVATIONS-1-3.04.2021.pdf" TargetMode="External"/><Relationship Id="rId2" Type="http://schemas.openxmlformats.org/officeDocument/2006/relationships/hyperlink" Target="https://sci-conf.com.ua/wp-content/uploads/2021/01/WORLD-SCIENCE-PROBLEMS-PROSPECTS-AND-INNOVATIONS-27-29.01.21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nubip.edu.ua/node/270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755251"/>
            <a:ext cx="9144000" cy="2387600"/>
          </a:xfrm>
        </p:spPr>
        <p:txBody>
          <a:bodyPr>
            <a:noAutofit/>
          </a:bodyPr>
          <a:lstStyle/>
          <a:p>
            <a:r>
              <a:rPr lang="uk-UA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Звіт про роботу студентського наукового гуртка «Методологія та методика наукових досліджень»  за 2021/2022 навчальний рік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891574"/>
            <a:ext cx="9144000" cy="1655762"/>
          </a:xfrm>
        </p:spPr>
        <p:txBody>
          <a:bodyPr/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Київ - 2022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24000" y="357408"/>
            <a:ext cx="103077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НАЦІОНАЛЬНИЙ УНІВЕРСИТЕТ БІОРЕСУРСІВ ТА ПРИРОДОКОРИСТУВАННЯ УКРАЇНИ</a:t>
            </a: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ГУМАНІТАРНО-ПЕДАГОГІЧНИЙ ІНСТИТУТ</a:t>
            </a:r>
          </a:p>
          <a:p>
            <a:pPr algn="ctr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 ТА ОСВІТНІХ ТЕХНОЛОГІЙ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4" y="113790"/>
            <a:ext cx="2019347" cy="239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28680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3896" y="261257"/>
            <a:ext cx="6650181" cy="6255897"/>
          </a:xfrm>
        </p:spPr>
        <p:txBody>
          <a:bodyPr>
            <a:normAutofit/>
          </a:bodyPr>
          <a:lstStyle/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 спрямованість гуртка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управління освітою, методологія досліджень та методика навчання дисциплін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Заходи проведені гуртком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Презентація інформації щодо планових наукових регіональних всеукраїнських та міжнародних конкурсів, грандів, конференцій.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Участь у студентських наукових конференціях за результатами виробничих практик.</a:t>
            </a:r>
          </a:p>
          <a:p>
            <a:pPr algn="just"/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User\Desktop\compose_paste_FD77EC7A-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3" y="700644"/>
            <a:ext cx="4710496" cy="5552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429152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45131" y="878773"/>
            <a:ext cx="6709560" cy="5225144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Участь у міжнародних конференціях відповідно напрямів дослідження гуртка: теоретичні основи наукових досліджень; основи управління та методології наукового дослідження; організація збору і документальне оформлення інформації; науково-дослідна робота студентів, її форми і роль у підготовці фахівців; організація роботи студентського наукового гуртка; інноваційні методики навчання фахових дисциплін, методика реабілітаційних заходів у соціальній роботі.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Презентація доповідей студентів із захисту курсових робіт.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Організація та проведення круглих столів «Перспективи ефективного працевлаштування випускників зі спеціальностей: «Управління персоналом», «Управління навчальним закладом», «Педагогіка вищої школи», «Соціальна робота», «Право» та аналіз наявного стану і подолання проблем».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6.Участь у «Фестивалі студентської науки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User\Desktop\compose_paste_E7A13B22-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45" y="819398"/>
            <a:ext cx="4001985" cy="5783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8950918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28362"/>
            <a:ext cx="10515600" cy="1325563"/>
          </a:xfrm>
        </p:spPr>
        <p:txBody>
          <a:bodyPr>
            <a:normAutofit/>
          </a:bodyPr>
          <a:lstStyle/>
          <a:p>
            <a:pPr lvl="0"/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 розвитку студентського наукового гуртка: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38243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Освоєння студентами майбутньої професійної діяльності шляхом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інтеракції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змісту науково-дослідницької діяльності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на всіх етапах та управлінських рівнях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фахової підготовки. </a:t>
            </a: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Організація наукової роботи професійного спрямування з метою підготовки елітного фахівця-дослідника якісно нового типу.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членів гуртка : 41.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Кількість студентів, залучених до роботи гуртка (не членів гуртка):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3379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3782" y="424503"/>
            <a:ext cx="10058400" cy="1048037"/>
          </a:xfrm>
        </p:spPr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508166"/>
            <a:ext cx="10609613" cy="499951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наукові публікації: 2.</a:t>
            </a:r>
            <a:endParaRPr lang="uk-UA" sz="2600" dirty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marL="514350" indent="-514350" algn="just">
              <a:spcAft>
                <a:spcPts val="300"/>
              </a:spcAft>
              <a:buAutoNum type="arabicPeriod"/>
              <a:tabLst>
                <a:tab pos="457200" algn="l"/>
              </a:tabLst>
            </a:pP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А.Є., Журавська Н.С.,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Ящук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С.П. Онтологія професійної компетентності управителя з персоналу підприємства.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World science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uk-UA" sz="2600" b="1" i="1" dirty="0">
                <a:solidFill>
                  <a:srgbClr val="0D0D0D"/>
                </a:solidFill>
                <a:latin typeface="Times New Roman"/>
                <a:ea typeface="Times New Roman"/>
              </a:rPr>
              <a:t> </a:t>
            </a:r>
            <a:r>
              <a:rPr lang="en-US" sz="2600" dirty="0">
                <a:solidFill>
                  <a:srgbClr val="0D0D0D"/>
                </a:solidFill>
                <a:latin typeface="Times New Roman"/>
                <a:ea typeface="Times New Roman"/>
              </a:rPr>
              <a:t>Sci-conf.com.ua» </a:t>
            </a:r>
            <a:r>
              <a:rPr lang="en-US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BoScience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Publisher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Toronto, Canada. 2021. 1300 p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uk-UA" sz="2600" dirty="0">
                <a:solidFill>
                  <a:srgbClr val="000000"/>
                </a:solidFill>
                <a:ea typeface="Calibri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Calibri"/>
              </a:rPr>
              <a:t>URL: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600" u="sng" dirty="0">
                <a:solidFill>
                  <a:srgbClr val="000000"/>
                </a:solidFill>
                <a:latin typeface="Times New Roman"/>
                <a:ea typeface="Times New Roman"/>
                <a:hlinkClick r:id="rId2"/>
              </a:rPr>
              <a:t>https://sci-conf.com.ua/wp-content/uploads/2021/01/WORLD-SCIENCE-PROBLEMS-PROSPECTS-AND-INNOVATIONS-27-29.01.21.pdf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lang="ru-RU" sz="26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514350" indent="-514350" algn="just">
              <a:spcAft>
                <a:spcPts val="300"/>
              </a:spcAft>
              <a:buAutoNum type="arabicPeriod"/>
              <a:tabLst>
                <a:tab pos="457200" algn="l"/>
              </a:tabLst>
            </a:pP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2.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Зюков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С.С., Журавська Н.С.,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Ящук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С.П. Формування ефективної команди на підприємстві.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Science and education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sz="2600" i="1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BoScience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Publisher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Kyoto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uk-UA" sz="2600" dirty="0" err="1">
                <a:solidFill>
                  <a:srgbClr val="000000"/>
                </a:solidFill>
                <a:latin typeface="Times New Roman"/>
                <a:ea typeface="Times New Roman"/>
              </a:rPr>
              <a:t>Japan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Times New Roman"/>
              </a:rPr>
              <a:t>. 2021.Р.467-473.</a:t>
            </a:r>
            <a:r>
              <a:rPr lang="uk-UA" sz="26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Calibri"/>
              </a:rPr>
              <a:t>URL:</a:t>
            </a:r>
            <a:r>
              <a:rPr lang="en-US" sz="26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600" u="sng" dirty="0">
                <a:solidFill>
                  <a:srgbClr val="000000"/>
                </a:solidFill>
                <a:latin typeface="Times New Roman"/>
                <a:ea typeface="Times New Roman"/>
                <a:hlinkClick r:id="rId3"/>
              </a:rPr>
              <a:t>https://sci-conf.com.ua/wp-content/uploads/2021/04/SCIENCE-AND-EDUCATION-PROBLEMS-PROSPECTS-AND-INNOVATIONS-1-3.04.2021.pdf</a:t>
            </a:r>
            <a:endParaRPr lang="ru-RU" sz="26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99032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тези, матеріали доповідей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: 8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uk-UA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1. Коваленко Т. Система мотивації педагогічних працівників як чинник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забезпечення якості фахової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передвищої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освіти.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2.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Кузнецова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О. 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ормування практичної готовності як професійний розвиток педагогічних працівників.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  <a:tabLst>
                <a:tab pos="457200" algn="l"/>
              </a:tabLst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9498007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3.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Сохієва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правління конфліктами в колективі : сучасні тенденції.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4.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компетентнісно-орієнтовна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підготовка фахівців як умова самореалізації особистості.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Фахова </a:t>
            </a:r>
            <a:r>
              <a:rPr lang="uk-UA" i="1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передвища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Calibri"/>
              </a:rPr>
              <a:t> освіта: сучасні виклики та перспективи розвитку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Arial"/>
                <a:ea typeface="Times New Roman"/>
              </a:rPr>
              <a:t>ІІ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Всеукр.заочно-дистанц.наук-практ.конф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Київ, 22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6964458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5.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Зюков </a:t>
            </a: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С.С. 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Формування ефективної команди на підприємстві.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Science and education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VII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Кіото, Японія, 1-3 квітня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262890" algn="l"/>
                <a:tab pos="571500" algn="l"/>
              </a:tabLst>
            </a:pPr>
            <a:r>
              <a:rPr lang="uk-UA" cap="all" dirty="0">
                <a:solidFill>
                  <a:srgbClr val="000000"/>
                </a:solidFill>
                <a:latin typeface="Times New Roman"/>
                <a:ea typeface="Times New Roman"/>
              </a:rPr>
              <a:t>6.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А.Є.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Онтологія професійної компетентності управителя з персоналу підприємства.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World science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: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problems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,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prospects and innovations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sz="320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V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 Торонто, Канада. 27-29 січня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210483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ea typeface="Times New Roman"/>
              </a:rPr>
              <a:t>7.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Коваленко Т.О.</a:t>
            </a:r>
            <a:r>
              <a:rPr lang="uk-UA" sz="2400" dirty="0">
                <a:solidFill>
                  <a:srgbClr val="000000"/>
                </a:solidFill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Формування системи мотивації педагогічних працівників у закладі дошкільної освіти. 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Fundamental and applied research in the modern world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VIII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Бостон, США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, 17-19 березня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ea typeface="Times New Roman"/>
              </a:rPr>
              <a:t>8.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Кузнецова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О.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Вплив стилю управління на соціально-психологічний клімат педагогічного колективу закладу загальної середньої освіти.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i="1" dirty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en-US" i="1" dirty="0" err="1">
                <a:solidFill>
                  <a:srgbClr val="000000"/>
                </a:solidFill>
                <a:latin typeface="Times New Roman"/>
                <a:ea typeface="Times New Roman"/>
              </a:rPr>
              <a:t>chievements</a:t>
            </a:r>
            <a:r>
              <a:rPr lang="en-US" i="1" dirty="0">
                <a:solidFill>
                  <a:srgbClr val="000000"/>
                </a:solidFill>
                <a:latin typeface="Times New Roman"/>
                <a:ea typeface="Times New Roman"/>
              </a:rPr>
              <a:t> and prospects of modern scientific research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зб.матеріалів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IV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Міжн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наук.практ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конф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.  Буенос-Айрес, Аргентина, 7-9 березня 2021 р.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051080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spcAft>
                <a:spcPts val="0"/>
              </a:spcAft>
            </a:pPr>
            <a:r>
              <a:rPr lang="uk-UA" sz="1800" i="1" dirty="0">
                <a:solidFill>
                  <a:srgbClr val="000000"/>
                </a:solidFill>
                <a:latin typeface="Times New Roman"/>
                <a:ea typeface="Times New Roman"/>
              </a:rPr>
              <a:t>виступи студентів на семінарах, конференціях: 8</a:t>
            </a:r>
            <a:r>
              <a:rPr lang="uk-UA" sz="1800" i="1" dirty="0">
                <a:latin typeface="Times New Roman"/>
                <a:ea typeface="Times New Roman"/>
              </a:rPr>
              <a:t>.</a:t>
            </a:r>
            <a:endParaRPr lang="uk-UA" sz="18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1.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Кузнецова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О. Ф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ормування практичної готовності як професійний розвиток педагогічних працівників.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2.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Сохієва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У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</a:rPr>
              <a:t>правління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</a:rPr>
              <a:t>конфліктами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в </a:t>
            </a:r>
            <a:r>
              <a:rPr lang="ru-RU" dirty="0" err="1">
                <a:solidFill>
                  <a:srgbClr val="000000"/>
                </a:solidFill>
                <a:latin typeface="Times New Roman"/>
                <a:ea typeface="Calibri"/>
              </a:rPr>
              <a:t>колективі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: сучасні тенденції.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3.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Компетентнісно-орієнтовна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підготовка фахівців як умова самореалізації особистості.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4. Коваленко Т. Система мотивації педагогічних працівників як чинник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забезпечення якості фахової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Calibri"/>
              </a:rPr>
              <a:t>передвищої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 освіти.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59841601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5.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Зюков </a:t>
            </a:r>
            <a:r>
              <a:rPr lang="uk-UA" cap="all" dirty="0">
                <a:solidFill>
                  <a:srgbClr val="000000"/>
                </a:solidFill>
                <a:latin typeface="Times New Roman"/>
                <a:ea typeface="Calibri"/>
              </a:rPr>
              <a:t>С.С. 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Формування ефективної команди на підприємстві.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cap="all" dirty="0">
                <a:solidFill>
                  <a:srgbClr val="000000"/>
                </a:solidFill>
                <a:ea typeface="Times New Roman"/>
              </a:rPr>
              <a:t>6. </a:t>
            </a:r>
            <a:r>
              <a:rPr lang="uk-UA" dirty="0" err="1">
                <a:solidFill>
                  <a:srgbClr val="000000"/>
                </a:solidFill>
                <a:latin typeface="Times New Roman"/>
                <a:ea typeface="Times New Roman"/>
              </a:rPr>
              <a:t>Холдеєва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 А.Є.</a:t>
            </a:r>
            <a:r>
              <a:rPr lang="uk-UA" sz="3200" dirty="0">
                <a:solidFill>
                  <a:srgbClr val="000000"/>
                </a:solidFill>
                <a:latin typeface="Times New Roman Полужирный"/>
                <a:ea typeface="Times New Roman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Онтологія професійної компетентності управителя з персоналу підприємства.</a:t>
            </a:r>
            <a:r>
              <a:rPr lang="uk-UA" dirty="0">
                <a:solidFill>
                  <a:srgbClr val="000000"/>
                </a:solidFill>
                <a:ea typeface="Times New Roman"/>
              </a:rPr>
              <a:t> 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  <a:tabLst>
                <a:tab pos="457200" algn="l"/>
                <a:tab pos="449580" algn="l"/>
              </a:tabLst>
            </a:pPr>
            <a:r>
              <a:rPr lang="uk-UA" dirty="0">
                <a:solidFill>
                  <a:srgbClr val="000000"/>
                </a:solidFill>
                <a:ea typeface="Times New Roman"/>
              </a:rPr>
              <a:t>7.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Times New Roman"/>
              </a:rPr>
              <a:t>Коваленко Т.О.</a:t>
            </a:r>
            <a:r>
              <a:rPr lang="uk-UA" sz="2400" dirty="0">
                <a:solidFill>
                  <a:srgbClr val="000000"/>
                </a:solidFill>
                <a:ea typeface="Calibri"/>
              </a:rPr>
              <a:t> </a:t>
            </a:r>
            <a:r>
              <a:rPr lang="uk-UA" dirty="0">
                <a:solidFill>
                  <a:srgbClr val="000000"/>
                </a:solidFill>
                <a:latin typeface="Times New Roman"/>
                <a:ea typeface="Calibri"/>
              </a:rPr>
              <a:t>Формування системи мотивації педагогічних працівників у закладі дошкільної освіти.</a:t>
            </a:r>
            <a:endParaRPr lang="ru-RU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uk-UA" dirty="0">
                <a:solidFill>
                  <a:srgbClr val="000000"/>
                </a:solidFill>
                <a:ea typeface="Times New Roman"/>
                <a:cs typeface="Times New Roman"/>
              </a:rPr>
              <a:t>8. </a:t>
            </a:r>
            <a:r>
              <a:rPr lang="uk-UA" dirty="0" err="1">
                <a:latin typeface="Times New Roman"/>
                <a:ea typeface="Times New Roman"/>
              </a:rPr>
              <a:t>Кузнецова</a:t>
            </a:r>
            <a:r>
              <a:rPr lang="uk-UA" dirty="0">
                <a:latin typeface="Times New Roman"/>
                <a:ea typeface="Times New Roman"/>
              </a:rPr>
              <a:t> О.</a:t>
            </a:r>
            <a:r>
              <a:rPr lang="uk-UA" dirty="0">
                <a:latin typeface="Times New Roman"/>
                <a:ea typeface="Calibri"/>
              </a:rPr>
              <a:t> Вплив стилю управління на соціально-психологічний клімат педагогічного колективу закладу загальної середньої освіти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256462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Досягнуті результати роботи гуртка :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009402" y="1825625"/>
            <a:ext cx="10344397" cy="3672650"/>
          </a:xfrm>
        </p:spPr>
        <p:txBody>
          <a:bodyPr/>
          <a:lstStyle/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sz="2400" i="1" dirty="0">
                <a:solidFill>
                  <a:srgbClr val="000000"/>
                </a:solidFill>
                <a:latin typeface="Times New Roman"/>
                <a:ea typeface="Times New Roman"/>
              </a:rPr>
              <a:t>наукові роботи на міжвузівських студентських наукових конкурсах: 1.</a:t>
            </a:r>
          </a:p>
          <a:p>
            <a:pPr indent="457200" algn="just">
              <a:spcAft>
                <a:spcPts val="0"/>
              </a:spcAft>
              <a:tabLst>
                <a:tab pos="457200" algn="l"/>
              </a:tabLst>
            </a:pP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</a:rPr>
              <a:t>1. </a:t>
            </a:r>
            <a:r>
              <a:rPr lang="uk-UA" sz="2400" dirty="0" err="1">
                <a:latin typeface="Times New Roman"/>
                <a:ea typeface="Times New Roman"/>
              </a:rPr>
              <a:t>Сохієва</a:t>
            </a:r>
            <a:r>
              <a:rPr lang="uk-UA" sz="2400" dirty="0">
                <a:latin typeface="Times New Roman"/>
                <a:ea typeface="Times New Roman"/>
              </a:rPr>
              <a:t> А. У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Calibri"/>
              </a:rPr>
              <a:t>правління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Calibri"/>
              </a:rPr>
              <a:t>конфліктами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 в </a:t>
            </a:r>
            <a:r>
              <a:rPr lang="ru-RU" sz="2400" dirty="0" err="1">
                <a:solidFill>
                  <a:srgbClr val="000000"/>
                </a:solidFill>
                <a:latin typeface="Times New Roman"/>
                <a:ea typeface="Calibri"/>
              </a:rPr>
              <a:t>колективі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Calibri"/>
              </a:rPr>
              <a:t>.</a:t>
            </a:r>
            <a:endParaRPr lang="uk-UA" sz="2400" i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4605305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lvl="0" indent="-228600" algn="ctr">
              <a:spcBef>
                <a:spcPts val="1000"/>
              </a:spcBef>
            </a:pPr>
            <a:br>
              <a:rPr lang="uk-UA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r>
              <a:rPr lang="uk-UA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Забезпечення діяльності </a:t>
            </a:r>
            <a:r>
              <a:rPr lang="en-US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web</a:t>
            </a:r>
            <a:r>
              <a:rPr lang="uk-UA" b="1" i="1" dirty="0" err="1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-сторінки</a:t>
            </a:r>
            <a:r>
              <a:rPr lang="uk-UA" b="1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 гуртка</a:t>
            </a:r>
            <a:r>
              <a:rPr lang="uk-UA" sz="2400" i="1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uk-UA" sz="24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>:</a:t>
            </a:r>
            <a: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 </a:t>
            </a:r>
            <a:r>
              <a:rPr lang="ru-RU" sz="2400" u="sng" dirty="0">
                <a:solidFill>
                  <a:srgbClr val="0000FF"/>
                </a:solidFill>
                <a:latin typeface="Times New Roman"/>
                <a:ea typeface="Times New Roman"/>
                <a:cs typeface="+mn-cs"/>
                <a:hlinkClick r:id="rId2"/>
              </a:rPr>
              <a:t>https://nubip.edu.ua/node/27041</a:t>
            </a:r>
            <a:br>
              <a:rPr lang="uk-UA" sz="24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pic>
        <p:nvPicPr>
          <p:cNvPr id="3074" name="Picture 2" descr="C:\Users\User\Desktop\compose_paste_464A58F5-8.jpe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4412" y="1971304"/>
            <a:ext cx="3408218" cy="424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Image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232" y="1971304"/>
            <a:ext cx="2463469" cy="422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Image-1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3" y="1971304"/>
            <a:ext cx="2945080" cy="4227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25369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6291" y="2964872"/>
            <a:ext cx="9144000" cy="1061603"/>
          </a:xfrm>
        </p:spPr>
        <p:txBody>
          <a:bodyPr>
            <a:noAutofit/>
          </a:bodyPr>
          <a:lstStyle/>
          <a:p>
            <a:r>
              <a:rPr lang="uk-UA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ДЯКУЄМО ЗА УВАГУ!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30815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980</Words>
  <Application>Microsoft Office PowerPoint</Application>
  <PresentationFormat>Широкий екран</PresentationFormat>
  <Paragraphs>55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Times New Roman Полужирный</vt:lpstr>
      <vt:lpstr>Тема Office</vt:lpstr>
      <vt:lpstr>Звіт про роботу студентського наукового гуртка «Методологія та методика наукових досліджень»  за 2021/2022 навчальний рік</vt:lpstr>
      <vt:lpstr>Презентація PowerPoint</vt:lpstr>
      <vt:lpstr>Презентація PowerPoint</vt:lpstr>
      <vt:lpstr>Стратегія розвитку студентського наукового гуртка:</vt:lpstr>
      <vt:lpstr>Досягнуті результати роботи гуртка :</vt:lpstr>
      <vt:lpstr>Досягнуті результати роботи гуртка :</vt:lpstr>
      <vt:lpstr>Досягнуті результати роботи гуртка</vt:lpstr>
      <vt:lpstr>Досягнуті результати роботи гуртка</vt:lpstr>
      <vt:lpstr>Досягнуті результати роботи гуртка</vt:lpstr>
      <vt:lpstr>Досягнуті результати роботи гуртка :</vt:lpstr>
      <vt:lpstr>Досягнуті результати роботи гуртка</vt:lpstr>
      <vt:lpstr>Досягнуті результати роботи гуртка :</vt:lpstr>
      <vt:lpstr> Забезпечення діяльності web-сторінки гуртка : https://nubip.edu.ua/node/27041 </vt:lpstr>
      <vt:lpstr>ДЯКУЄМО ЗА УВАГУ!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про роботу студентського наукового гуртка «методологія та методика наукових досліджень»  за 2018/2019 навчальний рік</dc:title>
  <dc:creator>Сальвенчук</dc:creator>
  <cp:lastModifiedBy>Татьяна</cp:lastModifiedBy>
  <cp:revision>34</cp:revision>
  <dcterms:created xsi:type="dcterms:W3CDTF">2019-04-29T10:18:37Z</dcterms:created>
  <dcterms:modified xsi:type="dcterms:W3CDTF">2022-05-16T15:08:40Z</dcterms:modified>
</cp:coreProperties>
</file>