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826" r:id="rId3"/>
    <p:sldId id="829" r:id="rId4"/>
    <p:sldId id="831" r:id="rId5"/>
    <p:sldId id="306" r:id="rId6"/>
    <p:sldId id="838" r:id="rId7"/>
    <p:sldId id="836" r:id="rId8"/>
    <p:sldId id="837" r:id="rId9"/>
    <p:sldId id="828" r:id="rId10"/>
    <p:sldId id="343" r:id="rId11"/>
    <p:sldId id="830" r:id="rId12"/>
    <p:sldId id="843" r:id="rId13"/>
    <p:sldId id="844" r:id="rId14"/>
    <p:sldId id="845" r:id="rId15"/>
    <p:sldId id="846" r:id="rId16"/>
    <p:sldId id="850" r:id="rId17"/>
    <p:sldId id="851" r:id="rId18"/>
    <p:sldId id="852" r:id="rId19"/>
    <p:sldId id="258" r:id="rId20"/>
  </p:sldIdLst>
  <p:sldSz cx="12192000" cy="6858000"/>
  <p:notesSz cx="6858000" cy="91440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66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105" d="100"/>
          <a:sy n="105"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2E68C1-7C92-40E3-AFA3-304CB20DC52B}" type="datetimeFigureOut">
              <a:rPr lang="ru-UA" smtClean="0"/>
              <a:t>22.10.2026</a:t>
            </a:fld>
            <a:endParaRPr lang="ru-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4E120-3DEE-4F71-A295-0D05B9AFF953}" type="slidenum">
              <a:rPr lang="ru-UA" smtClean="0"/>
              <a:t>‹#›</a:t>
            </a:fld>
            <a:endParaRPr lang="ru-UA"/>
          </a:p>
        </p:txBody>
      </p:sp>
    </p:spTree>
    <p:extLst>
      <p:ext uri="{BB962C8B-B14F-4D97-AF65-F5344CB8AC3E}">
        <p14:creationId xmlns:p14="http://schemas.microsoft.com/office/powerpoint/2010/main" val="1338984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uk-UA"/>
          </a:p>
        </p:txBody>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9F34E120-3DEE-4F71-A295-0D05B9AFF953}" type="slidenum">
              <a:rPr lang="ru-UA" smtClean="0"/>
              <a:t>1</a:t>
            </a:fld>
            <a:endParaRPr lang="ru-UA"/>
          </a:p>
        </p:txBody>
      </p:sp>
    </p:spTree>
    <p:extLst>
      <p:ext uri="{BB962C8B-B14F-4D97-AF65-F5344CB8AC3E}">
        <p14:creationId xmlns:p14="http://schemas.microsoft.com/office/powerpoint/2010/main" val="4094606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uk-UA"/>
          </a:p>
        </p:txBody>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5"/>
          </p:nvPr>
        </p:nvSpPr>
        <p:spPr/>
        <p:txBody>
          <a:bodyPr/>
          <a:lstStyle/>
          <a:p>
            <a:fld id="{9F34E120-3DEE-4F71-A295-0D05B9AFF953}" type="slidenum">
              <a:rPr lang="ru-UA" smtClean="0"/>
              <a:t>8</a:t>
            </a:fld>
            <a:endParaRPr lang="ru-UA"/>
          </a:p>
        </p:txBody>
      </p:sp>
    </p:spTree>
    <p:extLst>
      <p:ext uri="{BB962C8B-B14F-4D97-AF65-F5344CB8AC3E}">
        <p14:creationId xmlns:p14="http://schemas.microsoft.com/office/powerpoint/2010/main" val="3710919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385000-707A-BCCF-835E-7F5C1F87B2F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UA"/>
          </a:p>
        </p:txBody>
      </p:sp>
      <p:sp>
        <p:nvSpPr>
          <p:cNvPr id="3" name="Подзаголовок 2">
            <a:extLst>
              <a:ext uri="{FF2B5EF4-FFF2-40B4-BE49-F238E27FC236}">
                <a16:creationId xmlns:a16="http://schemas.microsoft.com/office/drawing/2014/main" id="{B5C885A4-F2F7-313D-4396-F32C40C196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UA"/>
          </a:p>
        </p:txBody>
      </p:sp>
      <p:sp>
        <p:nvSpPr>
          <p:cNvPr id="4" name="Дата 3">
            <a:extLst>
              <a:ext uri="{FF2B5EF4-FFF2-40B4-BE49-F238E27FC236}">
                <a16:creationId xmlns:a16="http://schemas.microsoft.com/office/drawing/2014/main" id="{62987EDC-D7B4-4309-7A65-BA0F86F2D151}"/>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5" name="Нижний колонтитул 4">
            <a:extLst>
              <a:ext uri="{FF2B5EF4-FFF2-40B4-BE49-F238E27FC236}">
                <a16:creationId xmlns:a16="http://schemas.microsoft.com/office/drawing/2014/main" id="{FD848406-63E5-56EB-1D09-4EDCAE85FF1E}"/>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CD806E60-E0DF-FF2C-1EC3-D3C989B67C9C}"/>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2958616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6A81A4-8B5A-801D-3B8A-BDFF3B0E5532}"/>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9AF725C0-A518-D2A2-B85B-273A69FA7B2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526C8244-87B8-E403-F110-F36CB799545B}"/>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5" name="Нижний колонтитул 4">
            <a:extLst>
              <a:ext uri="{FF2B5EF4-FFF2-40B4-BE49-F238E27FC236}">
                <a16:creationId xmlns:a16="http://schemas.microsoft.com/office/drawing/2014/main" id="{837BE8DE-4498-900E-BBAF-0E33892A5926}"/>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3D2E6655-2611-08B0-E863-54921C16F771}"/>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3621590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535E5F-7103-9249-E8E1-83CE64C8ACF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UA"/>
          </a:p>
        </p:txBody>
      </p:sp>
      <p:sp>
        <p:nvSpPr>
          <p:cNvPr id="3" name="Текст 2">
            <a:extLst>
              <a:ext uri="{FF2B5EF4-FFF2-40B4-BE49-F238E27FC236}">
                <a16:creationId xmlns:a16="http://schemas.microsoft.com/office/drawing/2014/main" id="{FE40DF7D-7704-A638-86ED-E2B8772724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6F075EF4-CE73-DCA5-39A0-909E82AFE982}"/>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5" name="Нижний колонтитул 4">
            <a:extLst>
              <a:ext uri="{FF2B5EF4-FFF2-40B4-BE49-F238E27FC236}">
                <a16:creationId xmlns:a16="http://schemas.microsoft.com/office/drawing/2014/main" id="{45830C5E-5D8C-2AE4-A59C-86A4DBFC68E7}"/>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E76A8D07-8C63-8D4E-890F-5CCD4DABEF35}"/>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3640546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D1E84F-9D0C-3E11-B169-40846B9F74C7}"/>
              </a:ext>
            </a:extLst>
          </p:cNvPr>
          <p:cNvSpPr>
            <a:spLocks noGrp="1"/>
          </p:cNvSpPr>
          <p:nvPr>
            <p:ph type="title"/>
          </p:nvPr>
        </p:nvSpPr>
        <p:spPr/>
        <p:txBody>
          <a:bodyPr/>
          <a:lstStyle/>
          <a:p>
            <a:r>
              <a:rPr lang="ru-RU"/>
              <a:t>Образец заголовка</a:t>
            </a:r>
            <a:endParaRPr lang="ru-UA"/>
          </a:p>
        </p:txBody>
      </p:sp>
      <p:sp>
        <p:nvSpPr>
          <p:cNvPr id="3" name="Объект 2">
            <a:extLst>
              <a:ext uri="{FF2B5EF4-FFF2-40B4-BE49-F238E27FC236}">
                <a16:creationId xmlns:a16="http://schemas.microsoft.com/office/drawing/2014/main" id="{8CF45AA7-9DAE-6E84-1B86-3981B174604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Объект 3">
            <a:extLst>
              <a:ext uri="{FF2B5EF4-FFF2-40B4-BE49-F238E27FC236}">
                <a16:creationId xmlns:a16="http://schemas.microsoft.com/office/drawing/2014/main" id="{26982E76-6529-CA58-0921-FA53A26A728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Дата 4">
            <a:extLst>
              <a:ext uri="{FF2B5EF4-FFF2-40B4-BE49-F238E27FC236}">
                <a16:creationId xmlns:a16="http://schemas.microsoft.com/office/drawing/2014/main" id="{5E7F426C-4AD1-C254-D5E5-99A9A3982047}"/>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6" name="Нижний колонтитул 5">
            <a:extLst>
              <a:ext uri="{FF2B5EF4-FFF2-40B4-BE49-F238E27FC236}">
                <a16:creationId xmlns:a16="http://schemas.microsoft.com/office/drawing/2014/main" id="{B41AD62C-12F2-2DE6-CF20-143C76EA32A2}"/>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7767BE87-7573-E18B-6D0D-4BAB4A5D472A}"/>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2641932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8AA9E12-6583-A01A-BC3C-20F6257FE009}"/>
              </a:ext>
            </a:extLst>
          </p:cNvPr>
          <p:cNvSpPr>
            <a:spLocks noGrp="1"/>
          </p:cNvSpPr>
          <p:nvPr>
            <p:ph type="title"/>
          </p:nvPr>
        </p:nvSpPr>
        <p:spPr>
          <a:xfrm>
            <a:off x="839788" y="365125"/>
            <a:ext cx="10515600" cy="1325563"/>
          </a:xfrm>
        </p:spPr>
        <p:txBody>
          <a:bodyPr/>
          <a:lstStyle/>
          <a:p>
            <a:r>
              <a:rPr lang="ru-RU"/>
              <a:t>Образец заголовка</a:t>
            </a:r>
            <a:endParaRPr lang="ru-UA"/>
          </a:p>
        </p:txBody>
      </p:sp>
      <p:sp>
        <p:nvSpPr>
          <p:cNvPr id="3" name="Текст 2">
            <a:extLst>
              <a:ext uri="{FF2B5EF4-FFF2-40B4-BE49-F238E27FC236}">
                <a16:creationId xmlns:a16="http://schemas.microsoft.com/office/drawing/2014/main" id="{CCA803DC-5192-9C09-EA3A-AF1B86684D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0D04708-5E30-D267-B4AE-73C467B107A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5" name="Текст 4">
            <a:extLst>
              <a:ext uri="{FF2B5EF4-FFF2-40B4-BE49-F238E27FC236}">
                <a16:creationId xmlns:a16="http://schemas.microsoft.com/office/drawing/2014/main" id="{84B7D774-1765-A58A-8208-2782D97C94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DE84E1E-13F8-6FD5-3DDD-26FE85ECD72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7" name="Дата 6">
            <a:extLst>
              <a:ext uri="{FF2B5EF4-FFF2-40B4-BE49-F238E27FC236}">
                <a16:creationId xmlns:a16="http://schemas.microsoft.com/office/drawing/2014/main" id="{C0B547E3-8553-410E-D5FE-A5EDC1C6DBFF}"/>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8" name="Нижний колонтитул 7">
            <a:extLst>
              <a:ext uri="{FF2B5EF4-FFF2-40B4-BE49-F238E27FC236}">
                <a16:creationId xmlns:a16="http://schemas.microsoft.com/office/drawing/2014/main" id="{007960D5-4A4E-9B57-10ED-BCA85DD4380E}"/>
              </a:ext>
            </a:extLst>
          </p:cNvPr>
          <p:cNvSpPr>
            <a:spLocks noGrp="1"/>
          </p:cNvSpPr>
          <p:nvPr>
            <p:ph type="ftr" sz="quarter" idx="11"/>
          </p:nvPr>
        </p:nvSpPr>
        <p:spPr/>
        <p:txBody>
          <a:bodyPr/>
          <a:lstStyle/>
          <a:p>
            <a:endParaRPr lang="ru-UA"/>
          </a:p>
        </p:txBody>
      </p:sp>
      <p:sp>
        <p:nvSpPr>
          <p:cNvPr id="9" name="Номер слайда 8">
            <a:extLst>
              <a:ext uri="{FF2B5EF4-FFF2-40B4-BE49-F238E27FC236}">
                <a16:creationId xmlns:a16="http://schemas.microsoft.com/office/drawing/2014/main" id="{F401113B-5D02-9AC6-F3DF-619C38B06CFF}"/>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3539444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43BE57-2D26-CA87-E7F3-CD69FD077B4A}"/>
              </a:ext>
            </a:extLst>
          </p:cNvPr>
          <p:cNvSpPr>
            <a:spLocks noGrp="1"/>
          </p:cNvSpPr>
          <p:nvPr>
            <p:ph type="title"/>
          </p:nvPr>
        </p:nvSpPr>
        <p:spPr/>
        <p:txBody>
          <a:bodyPr/>
          <a:lstStyle/>
          <a:p>
            <a:r>
              <a:rPr lang="ru-RU"/>
              <a:t>Образец заголовка</a:t>
            </a:r>
            <a:endParaRPr lang="ru-UA"/>
          </a:p>
        </p:txBody>
      </p:sp>
      <p:sp>
        <p:nvSpPr>
          <p:cNvPr id="3" name="Дата 2">
            <a:extLst>
              <a:ext uri="{FF2B5EF4-FFF2-40B4-BE49-F238E27FC236}">
                <a16:creationId xmlns:a16="http://schemas.microsoft.com/office/drawing/2014/main" id="{58C5AC4E-723E-8184-FAF0-47BF9C8B898A}"/>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4" name="Нижний колонтитул 3">
            <a:extLst>
              <a:ext uri="{FF2B5EF4-FFF2-40B4-BE49-F238E27FC236}">
                <a16:creationId xmlns:a16="http://schemas.microsoft.com/office/drawing/2014/main" id="{88AADDA3-7D9E-DDB5-1045-314880A33F87}"/>
              </a:ext>
            </a:extLst>
          </p:cNvPr>
          <p:cNvSpPr>
            <a:spLocks noGrp="1"/>
          </p:cNvSpPr>
          <p:nvPr>
            <p:ph type="ftr" sz="quarter" idx="11"/>
          </p:nvPr>
        </p:nvSpPr>
        <p:spPr/>
        <p:txBody>
          <a:bodyPr/>
          <a:lstStyle/>
          <a:p>
            <a:endParaRPr lang="ru-UA"/>
          </a:p>
        </p:txBody>
      </p:sp>
      <p:sp>
        <p:nvSpPr>
          <p:cNvPr id="5" name="Номер слайда 4">
            <a:extLst>
              <a:ext uri="{FF2B5EF4-FFF2-40B4-BE49-F238E27FC236}">
                <a16:creationId xmlns:a16="http://schemas.microsoft.com/office/drawing/2014/main" id="{8F37BDDA-B375-6758-8BB8-0D7CB2E125E3}"/>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3338141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E3CEECD-5E0E-3D8A-FC1A-490CC88BE124}"/>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3" name="Нижний колонтитул 2">
            <a:extLst>
              <a:ext uri="{FF2B5EF4-FFF2-40B4-BE49-F238E27FC236}">
                <a16:creationId xmlns:a16="http://schemas.microsoft.com/office/drawing/2014/main" id="{5B7C465C-FE9B-8789-26AE-FE8DE7ED01FD}"/>
              </a:ext>
            </a:extLst>
          </p:cNvPr>
          <p:cNvSpPr>
            <a:spLocks noGrp="1"/>
          </p:cNvSpPr>
          <p:nvPr>
            <p:ph type="ftr" sz="quarter" idx="11"/>
          </p:nvPr>
        </p:nvSpPr>
        <p:spPr/>
        <p:txBody>
          <a:bodyPr/>
          <a:lstStyle/>
          <a:p>
            <a:endParaRPr lang="ru-UA"/>
          </a:p>
        </p:txBody>
      </p:sp>
      <p:sp>
        <p:nvSpPr>
          <p:cNvPr id="4" name="Номер слайда 3">
            <a:extLst>
              <a:ext uri="{FF2B5EF4-FFF2-40B4-BE49-F238E27FC236}">
                <a16:creationId xmlns:a16="http://schemas.microsoft.com/office/drawing/2014/main" id="{0E3032E9-0714-A208-E417-9467D324BE24}"/>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2756300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9FAA62-16BB-EB07-570B-F5FC3FBCEDA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Объект 2">
            <a:extLst>
              <a:ext uri="{FF2B5EF4-FFF2-40B4-BE49-F238E27FC236}">
                <a16:creationId xmlns:a16="http://schemas.microsoft.com/office/drawing/2014/main" id="{DD491E8F-14F0-4FEA-3B16-6405BB1E0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Текст 3">
            <a:extLst>
              <a:ext uri="{FF2B5EF4-FFF2-40B4-BE49-F238E27FC236}">
                <a16:creationId xmlns:a16="http://schemas.microsoft.com/office/drawing/2014/main" id="{9A25E97B-95CB-27E1-A6AE-FFB789C912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838A689-2903-321A-6CD9-0E2F770FAC85}"/>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6" name="Нижний колонтитул 5">
            <a:extLst>
              <a:ext uri="{FF2B5EF4-FFF2-40B4-BE49-F238E27FC236}">
                <a16:creationId xmlns:a16="http://schemas.microsoft.com/office/drawing/2014/main" id="{29C25679-9BBB-1DA9-D3C3-4637A5790E9A}"/>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55AD7254-322E-E2C4-DADE-D962022CD026}"/>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1766849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02C4B6-2F50-0009-DCB6-5C822BAEDAC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UA"/>
          </a:p>
        </p:txBody>
      </p:sp>
      <p:sp>
        <p:nvSpPr>
          <p:cNvPr id="3" name="Рисунок 2">
            <a:extLst>
              <a:ext uri="{FF2B5EF4-FFF2-40B4-BE49-F238E27FC236}">
                <a16:creationId xmlns:a16="http://schemas.microsoft.com/office/drawing/2014/main" id="{772FD7BB-1AEF-1BA5-ACE4-803ABEEA72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UA"/>
          </a:p>
        </p:txBody>
      </p:sp>
      <p:sp>
        <p:nvSpPr>
          <p:cNvPr id="4" name="Текст 3">
            <a:extLst>
              <a:ext uri="{FF2B5EF4-FFF2-40B4-BE49-F238E27FC236}">
                <a16:creationId xmlns:a16="http://schemas.microsoft.com/office/drawing/2014/main" id="{345DEDEC-8F15-3726-E899-3CAD4A8C22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737B0F3-10C4-F0C2-2073-A4CD16059FDC}"/>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6" name="Нижний колонтитул 5">
            <a:extLst>
              <a:ext uri="{FF2B5EF4-FFF2-40B4-BE49-F238E27FC236}">
                <a16:creationId xmlns:a16="http://schemas.microsoft.com/office/drawing/2014/main" id="{431DA535-1ADD-735D-B48A-6501F188AA1B}"/>
              </a:ext>
            </a:extLst>
          </p:cNvPr>
          <p:cNvSpPr>
            <a:spLocks noGrp="1"/>
          </p:cNvSpPr>
          <p:nvPr>
            <p:ph type="ftr" sz="quarter" idx="11"/>
          </p:nvPr>
        </p:nvSpPr>
        <p:spPr/>
        <p:txBody>
          <a:bodyPr/>
          <a:lstStyle/>
          <a:p>
            <a:endParaRPr lang="ru-UA"/>
          </a:p>
        </p:txBody>
      </p:sp>
      <p:sp>
        <p:nvSpPr>
          <p:cNvPr id="7" name="Номер слайда 6">
            <a:extLst>
              <a:ext uri="{FF2B5EF4-FFF2-40B4-BE49-F238E27FC236}">
                <a16:creationId xmlns:a16="http://schemas.microsoft.com/office/drawing/2014/main" id="{BFD9602C-1E6E-2FDF-554E-11B01DC88EEE}"/>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574511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49ABEA-5EC9-ECC2-E3B5-9873D9C7DABA}"/>
              </a:ext>
            </a:extLst>
          </p:cNvPr>
          <p:cNvSpPr>
            <a:spLocks noGrp="1"/>
          </p:cNvSpPr>
          <p:nvPr>
            <p:ph type="title"/>
          </p:nvPr>
        </p:nvSpPr>
        <p:spPr/>
        <p:txBody>
          <a:bodyPr/>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6CFA7DBA-7D83-8F9A-D7D3-F69C4F406C9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B0372317-6831-CB3F-7D3C-9BB8C113F95F}"/>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5" name="Нижний колонтитул 4">
            <a:extLst>
              <a:ext uri="{FF2B5EF4-FFF2-40B4-BE49-F238E27FC236}">
                <a16:creationId xmlns:a16="http://schemas.microsoft.com/office/drawing/2014/main" id="{545E5E74-576A-6E1F-7400-47EFA6575BCB}"/>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1FE83A1B-4961-9591-A98E-C4F73C87D57C}"/>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4067582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F993A219-09DA-408C-DED3-3526CE8EB8C2}"/>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UA"/>
          </a:p>
        </p:txBody>
      </p:sp>
      <p:sp>
        <p:nvSpPr>
          <p:cNvPr id="3" name="Вертикальный текст 2">
            <a:extLst>
              <a:ext uri="{FF2B5EF4-FFF2-40B4-BE49-F238E27FC236}">
                <a16:creationId xmlns:a16="http://schemas.microsoft.com/office/drawing/2014/main" id="{799B3CFB-840A-D179-5377-8AAAC9A5A1C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EFDF2FCD-F469-031E-F433-852DCBA58E55}"/>
              </a:ext>
            </a:extLst>
          </p:cNvPr>
          <p:cNvSpPr>
            <a:spLocks noGrp="1"/>
          </p:cNvSpPr>
          <p:nvPr>
            <p:ph type="dt" sz="half" idx="10"/>
          </p:nvPr>
        </p:nvSpPr>
        <p:spPr/>
        <p:txBody>
          <a:bodyPr/>
          <a:lstStyle/>
          <a:p>
            <a:fld id="{40EB4E91-D328-4C1A-9F88-B6C74C43005D}" type="datetimeFigureOut">
              <a:rPr lang="ru-UA" smtClean="0"/>
              <a:t>22.10.2026</a:t>
            </a:fld>
            <a:endParaRPr lang="ru-UA"/>
          </a:p>
        </p:txBody>
      </p:sp>
      <p:sp>
        <p:nvSpPr>
          <p:cNvPr id="5" name="Нижний колонтитул 4">
            <a:extLst>
              <a:ext uri="{FF2B5EF4-FFF2-40B4-BE49-F238E27FC236}">
                <a16:creationId xmlns:a16="http://schemas.microsoft.com/office/drawing/2014/main" id="{A046EE27-8F74-0200-DBE5-02D89F50EBAB}"/>
              </a:ext>
            </a:extLst>
          </p:cNvPr>
          <p:cNvSpPr>
            <a:spLocks noGrp="1"/>
          </p:cNvSpPr>
          <p:nvPr>
            <p:ph type="ftr" sz="quarter" idx="11"/>
          </p:nvPr>
        </p:nvSpPr>
        <p:spPr/>
        <p:txBody>
          <a:bodyPr/>
          <a:lstStyle/>
          <a:p>
            <a:endParaRPr lang="ru-UA"/>
          </a:p>
        </p:txBody>
      </p:sp>
      <p:sp>
        <p:nvSpPr>
          <p:cNvPr id="6" name="Номер слайда 5">
            <a:extLst>
              <a:ext uri="{FF2B5EF4-FFF2-40B4-BE49-F238E27FC236}">
                <a16:creationId xmlns:a16="http://schemas.microsoft.com/office/drawing/2014/main" id="{5D145283-7451-CA30-F936-047105A91603}"/>
              </a:ext>
            </a:extLst>
          </p:cNvPr>
          <p:cNvSpPr>
            <a:spLocks noGrp="1"/>
          </p:cNvSpPr>
          <p:nvPr>
            <p:ph type="sldNum" sz="quarter" idx="12"/>
          </p:nvPr>
        </p:nvSpPr>
        <p:spPr/>
        <p:txBody>
          <a:bodyPr/>
          <a:lstStyle/>
          <a:p>
            <a:fld id="{0D223EDF-C421-44D1-B1B7-87CB0D0E01A1}" type="slidenum">
              <a:rPr lang="ru-UA" smtClean="0"/>
              <a:t>‹#›</a:t>
            </a:fld>
            <a:endParaRPr lang="ru-UA"/>
          </a:p>
        </p:txBody>
      </p:sp>
    </p:spTree>
    <p:extLst>
      <p:ext uri="{BB962C8B-B14F-4D97-AF65-F5344CB8AC3E}">
        <p14:creationId xmlns:p14="http://schemas.microsoft.com/office/powerpoint/2010/main" val="449669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D18092-F94E-237C-BE5D-FC2D218DAA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UA"/>
          </a:p>
        </p:txBody>
      </p:sp>
      <p:sp>
        <p:nvSpPr>
          <p:cNvPr id="3" name="Текст 2">
            <a:extLst>
              <a:ext uri="{FF2B5EF4-FFF2-40B4-BE49-F238E27FC236}">
                <a16:creationId xmlns:a16="http://schemas.microsoft.com/office/drawing/2014/main" id="{034ADDD6-1278-9207-8112-2E5B35BD0C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UA"/>
          </a:p>
        </p:txBody>
      </p:sp>
      <p:sp>
        <p:nvSpPr>
          <p:cNvPr id="4" name="Дата 3">
            <a:extLst>
              <a:ext uri="{FF2B5EF4-FFF2-40B4-BE49-F238E27FC236}">
                <a16:creationId xmlns:a16="http://schemas.microsoft.com/office/drawing/2014/main" id="{50F77769-7C36-F282-6765-33C8316B0D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EB4E91-D328-4C1A-9F88-B6C74C43005D}" type="datetimeFigureOut">
              <a:rPr lang="ru-UA" smtClean="0"/>
              <a:t>22.10.2026</a:t>
            </a:fld>
            <a:endParaRPr lang="ru-UA"/>
          </a:p>
        </p:txBody>
      </p:sp>
      <p:sp>
        <p:nvSpPr>
          <p:cNvPr id="5" name="Нижний колонтитул 4">
            <a:extLst>
              <a:ext uri="{FF2B5EF4-FFF2-40B4-BE49-F238E27FC236}">
                <a16:creationId xmlns:a16="http://schemas.microsoft.com/office/drawing/2014/main" id="{BE7E5483-9F7D-CD3B-8B93-AAF64C6458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UA"/>
          </a:p>
        </p:txBody>
      </p:sp>
      <p:sp>
        <p:nvSpPr>
          <p:cNvPr id="6" name="Номер слайда 5">
            <a:extLst>
              <a:ext uri="{FF2B5EF4-FFF2-40B4-BE49-F238E27FC236}">
                <a16:creationId xmlns:a16="http://schemas.microsoft.com/office/drawing/2014/main" id="{B05EE84C-34D2-B925-A9BC-731AF2DB58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23EDF-C421-44D1-B1B7-87CB0D0E01A1}" type="slidenum">
              <a:rPr lang="ru-UA" smtClean="0"/>
              <a:t>‹#›</a:t>
            </a:fld>
            <a:endParaRPr lang="ru-UA"/>
          </a:p>
        </p:txBody>
      </p:sp>
    </p:spTree>
    <p:extLst>
      <p:ext uri="{BB962C8B-B14F-4D97-AF65-F5344CB8AC3E}">
        <p14:creationId xmlns:p14="http://schemas.microsoft.com/office/powerpoint/2010/main" val="4163387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zakon.rada.gov.ua/laws/show/541-2017-%D0%BF#n9"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hyperlink" Target="https://nrat.ukrintei.ua/"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0">
            <a:extLst>
              <a:ext uri="{FF2B5EF4-FFF2-40B4-BE49-F238E27FC236}">
                <a16:creationId xmlns:a16="http://schemas.microsoft.com/office/drawing/2014/main" id="{DC65C607-AE32-E407-EA8C-F8517449409E}"/>
              </a:ext>
            </a:extLst>
          </p:cNvPr>
          <p:cNvSpPr txBox="1">
            <a:spLocks/>
          </p:cNvSpPr>
          <p:nvPr/>
        </p:nvSpPr>
        <p:spPr>
          <a:xfrm>
            <a:off x="3772273" y="79102"/>
            <a:ext cx="8297807" cy="1389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800" dirty="0">
                <a:solidFill>
                  <a:srgbClr val="0166B3"/>
                </a:solidFill>
                <a:latin typeface="Minion Pro SmBd" panose="02040603060201020203" pitchFamily="18" charset="0"/>
                <a:cs typeface="Arial" panose="020B0604020202020204" pitchFamily="34" charset="0"/>
              </a:rPr>
              <a:t>НАЦІОНАЛЬНИЙ УНІВЕРСИТЕТ БІОРЕСУРСІВ </a:t>
            </a:r>
            <a:br>
              <a:rPr lang="ru-RU" sz="2800" dirty="0">
                <a:solidFill>
                  <a:srgbClr val="0166B3"/>
                </a:solidFill>
                <a:latin typeface="Minion Pro SmBd" panose="02040603060201020203" pitchFamily="18" charset="0"/>
                <a:cs typeface="Arial" panose="020B0604020202020204" pitchFamily="34" charset="0"/>
              </a:rPr>
            </a:br>
            <a:r>
              <a:rPr lang="ru-RU" sz="2800" dirty="0">
                <a:solidFill>
                  <a:srgbClr val="0166B3"/>
                </a:solidFill>
                <a:latin typeface="Minion Pro SmBd" panose="02040603060201020203" pitchFamily="18" charset="0"/>
                <a:cs typeface="Arial" panose="020B0604020202020204" pitchFamily="34" charset="0"/>
              </a:rPr>
              <a:t>І ПРИРОДОКОРИСТУВАННЯ УКРАЇНИ</a:t>
            </a:r>
            <a:endParaRPr lang="uk-UA" sz="2800" dirty="0">
              <a:solidFill>
                <a:srgbClr val="0166B3"/>
              </a:solidFill>
              <a:latin typeface="Minion Pro SmBd" panose="02040603060201020203" pitchFamily="18" charset="0"/>
              <a:cs typeface="Arial" panose="020B0604020202020204" pitchFamily="34" charset="0"/>
            </a:endParaRPr>
          </a:p>
        </p:txBody>
      </p:sp>
      <p:sp>
        <p:nvSpPr>
          <p:cNvPr id="9" name="Заголовок 1">
            <a:extLst>
              <a:ext uri="{FF2B5EF4-FFF2-40B4-BE49-F238E27FC236}">
                <a16:creationId xmlns:a16="http://schemas.microsoft.com/office/drawing/2014/main" id="{CB9CE909-26FE-0D58-F6E0-B52469306045}"/>
              </a:ext>
            </a:extLst>
          </p:cNvPr>
          <p:cNvSpPr>
            <a:spLocks noGrp="1"/>
          </p:cNvSpPr>
          <p:nvPr>
            <p:ph type="ctrTitle"/>
          </p:nvPr>
        </p:nvSpPr>
        <p:spPr>
          <a:xfrm>
            <a:off x="3225421" y="2218116"/>
            <a:ext cx="8678809" cy="1914972"/>
          </a:xfrm>
        </p:spPr>
        <p:txBody>
          <a:bodyPr>
            <a:noAutofit/>
          </a:bodyPr>
          <a:lstStyle/>
          <a:p>
            <a:r>
              <a:rPr lang="uk-UA" sz="4000" noProof="0" dirty="0">
                <a:solidFill>
                  <a:srgbClr val="0166B3"/>
                </a:solidFill>
                <a:latin typeface="Minion Pro SmBd" panose="02040603060201020203" pitchFamily="18" charset="0"/>
                <a:cs typeface="Arial" panose="020B0604020202020204" pitchFamily="34" charset="0"/>
              </a:rPr>
              <a:t>Дотримання норм академічної доброчесності здобувачами другого (магістерського) рівня вищої освіти</a:t>
            </a:r>
          </a:p>
        </p:txBody>
      </p:sp>
      <p:sp>
        <p:nvSpPr>
          <p:cNvPr id="2" name="Текст 4">
            <a:extLst>
              <a:ext uri="{FF2B5EF4-FFF2-40B4-BE49-F238E27FC236}">
                <a16:creationId xmlns:a16="http://schemas.microsoft.com/office/drawing/2014/main" id="{76B6E3E5-C952-EAEB-6155-84F2C494A295}"/>
              </a:ext>
            </a:extLst>
          </p:cNvPr>
          <p:cNvSpPr txBox="1">
            <a:spLocks/>
          </p:cNvSpPr>
          <p:nvPr/>
        </p:nvSpPr>
        <p:spPr>
          <a:xfrm>
            <a:off x="5971032" y="5625778"/>
            <a:ext cx="6220968" cy="1232222"/>
          </a:xfrm>
          <a:prstGeom prst="rect">
            <a:avLst/>
          </a:prstGeom>
        </p:spPr>
        <p:txBody>
          <a:bodyPr vert="horz" lIns="91440" tIns="45720" rIns="91440" bIns="45720" rtlCol="0" anchor="ctr"/>
          <a:lstStyle>
            <a:defPPr>
              <a:defRPr lang="ru-UA"/>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uk-UA" sz="2200" dirty="0">
                <a:solidFill>
                  <a:srgbClr val="0166B3"/>
                </a:solidFill>
                <a:latin typeface="Arial" panose="020B0604020202020204" pitchFamily="34" charset="0"/>
                <a:cs typeface="Arial" panose="020B0604020202020204" pitchFamily="34" charset="0"/>
              </a:rPr>
              <a:t>Тетяна </a:t>
            </a:r>
            <a:r>
              <a:rPr lang="uk-UA" sz="2200" dirty="0" err="1">
                <a:solidFill>
                  <a:srgbClr val="0166B3"/>
                </a:solidFill>
                <a:latin typeface="Arial" panose="020B0604020202020204" pitchFamily="34" charset="0"/>
                <a:cs typeface="Arial" panose="020B0604020202020204" pitchFamily="34" charset="0"/>
              </a:rPr>
              <a:t>Кіщак</a:t>
            </a:r>
            <a:r>
              <a:rPr lang="uk-UA" sz="2200" dirty="0">
                <a:solidFill>
                  <a:srgbClr val="0166B3"/>
                </a:solidFill>
                <a:latin typeface="Arial" panose="020B0604020202020204" pitchFamily="34" charset="0"/>
                <a:cs typeface="Arial" panose="020B0604020202020204" pitchFamily="34" charset="0"/>
              </a:rPr>
              <a:t>, кандидат с.-г. наук,</a:t>
            </a:r>
          </a:p>
          <a:p>
            <a:pPr algn="l"/>
            <a:r>
              <a:rPr lang="uk-UA" sz="2200" dirty="0">
                <a:solidFill>
                  <a:srgbClr val="0166B3"/>
                </a:solidFill>
                <a:latin typeface="Arial" panose="020B0604020202020204" pitchFamily="34" charset="0"/>
                <a:cs typeface="Arial" panose="020B0604020202020204" pitchFamily="34" charset="0"/>
              </a:rPr>
              <a:t>директор наукової бібліотеки, секретар комісії академічної доброчесності</a:t>
            </a:r>
            <a:endParaRPr lang="ru-RU" sz="2200" dirty="0">
              <a:solidFill>
                <a:srgbClr val="0166B3"/>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319213B-5946-546F-99E2-27FDE61EC3B2}"/>
              </a:ext>
            </a:extLst>
          </p:cNvPr>
          <p:cNvSpPr txBox="1"/>
          <p:nvPr/>
        </p:nvSpPr>
        <p:spPr>
          <a:xfrm>
            <a:off x="3225421" y="4357130"/>
            <a:ext cx="8297807" cy="369332"/>
          </a:xfrm>
          <a:prstGeom prst="rect">
            <a:avLst/>
          </a:prstGeom>
          <a:noFill/>
        </p:spPr>
        <p:txBody>
          <a:bodyPr wrap="square">
            <a:spAutoFit/>
          </a:bodyPr>
          <a:lstStyle/>
          <a:p>
            <a:pPr algn="ctr"/>
            <a:r>
              <a:rPr lang="uk-UA" dirty="0">
                <a:solidFill>
                  <a:srgbClr val="0166B3"/>
                </a:solidFill>
                <a:latin typeface="Minion Pro Med" panose="02040503050201020203" pitchFamily="18" charset="0"/>
              </a:rPr>
              <a:t>21 жовтня 2026 р.</a:t>
            </a:r>
            <a:endParaRPr lang="ru-RU" sz="1800" dirty="0">
              <a:solidFill>
                <a:srgbClr val="0166B3"/>
              </a:solidFill>
              <a:latin typeface="Minion Pro Med" panose="02040503050201020203" pitchFamily="18" charset="0"/>
            </a:endParaRPr>
          </a:p>
        </p:txBody>
      </p:sp>
      <p:pic>
        <p:nvPicPr>
          <p:cNvPr id="7" name="Рисунок 6">
            <a:extLst>
              <a:ext uri="{FF2B5EF4-FFF2-40B4-BE49-F238E27FC236}">
                <a16:creationId xmlns:a16="http://schemas.microsoft.com/office/drawing/2014/main" id="{6B050F3B-A90D-74E6-AF97-9A283D8CA863}"/>
              </a:ext>
            </a:extLst>
          </p:cNvPr>
          <p:cNvPicPr>
            <a:picLocks noChangeAspect="1"/>
          </p:cNvPicPr>
          <p:nvPr/>
        </p:nvPicPr>
        <p:blipFill rotWithShape="1">
          <a:blip r:embed="rId3"/>
          <a:srcRect l="25242" t="8226" r="51617" b="4185"/>
          <a:stretch/>
        </p:blipFill>
        <p:spPr>
          <a:xfrm>
            <a:off x="0" y="0"/>
            <a:ext cx="3225421" cy="6867024"/>
          </a:xfrm>
          <a:prstGeom prst="rect">
            <a:avLst/>
          </a:prstGeom>
        </p:spPr>
      </p:pic>
      <p:pic>
        <p:nvPicPr>
          <p:cNvPr id="5" name="Рисунок 4" descr="File:CC BY-NC-SA.svg - Wikimedia Commons">
            <a:extLst>
              <a:ext uri="{FF2B5EF4-FFF2-40B4-BE49-F238E27FC236}">
                <a16:creationId xmlns:a16="http://schemas.microsoft.com/office/drawing/2014/main" id="{5FEDFD7F-A05C-30D5-753F-E628598EBAE2}"/>
              </a:ext>
            </a:extLst>
          </p:cNvPr>
          <p:cNvPicPr>
            <a:picLocks noChangeAspect="1"/>
          </p:cNvPicPr>
          <p:nvPr/>
        </p:nvPicPr>
        <p:blipFill>
          <a:blip r:embed="rId4"/>
          <a:stretch>
            <a:fillRect/>
          </a:stretch>
        </p:blipFill>
        <p:spPr>
          <a:xfrm>
            <a:off x="0" y="6240702"/>
            <a:ext cx="1765761" cy="617298"/>
          </a:xfrm>
          <a:prstGeom prst="rect">
            <a:avLst/>
          </a:prstGeom>
        </p:spPr>
      </p:pic>
    </p:spTree>
    <p:extLst>
      <p:ext uri="{BB962C8B-B14F-4D97-AF65-F5344CB8AC3E}">
        <p14:creationId xmlns:p14="http://schemas.microsoft.com/office/powerpoint/2010/main" val="2385804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3C38C7-6850-81F4-7D04-96B65D842E19}"/>
              </a:ext>
            </a:extLst>
          </p:cNvPr>
          <p:cNvSpPr>
            <a:spLocks noGrp="1"/>
          </p:cNvSpPr>
          <p:nvPr>
            <p:ph type="title"/>
          </p:nvPr>
        </p:nvSpPr>
        <p:spPr>
          <a:xfrm>
            <a:off x="961696" y="364753"/>
            <a:ext cx="10613136" cy="745427"/>
          </a:xfrm>
        </p:spPr>
        <p:txBody>
          <a:bodyPr>
            <a:normAutofit/>
          </a:bodyPr>
          <a:lstStyle/>
          <a:p>
            <a:pPr algn="ctr"/>
            <a:r>
              <a:rPr lang="uk-UA" sz="4000" b="1" dirty="0">
                <a:solidFill>
                  <a:srgbClr val="0166B3"/>
                </a:solidFill>
                <a:cs typeface="Arial" panose="020B0604020202020204" pitchFamily="34" charset="0"/>
              </a:rPr>
              <a:t>Нормативні документи</a:t>
            </a:r>
          </a:p>
        </p:txBody>
      </p:sp>
      <p:pic>
        <p:nvPicPr>
          <p:cNvPr id="4" name="Рисунок 3">
            <a:extLst>
              <a:ext uri="{FF2B5EF4-FFF2-40B4-BE49-F238E27FC236}">
                <a16:creationId xmlns:a16="http://schemas.microsoft.com/office/drawing/2014/main" id="{0838B7D5-1A1E-C665-817A-4CB37D0B8D3F}"/>
              </a:ext>
            </a:extLst>
          </p:cNvPr>
          <p:cNvPicPr>
            <a:picLocks noChangeAspect="1"/>
          </p:cNvPicPr>
          <p:nvPr/>
        </p:nvPicPr>
        <p:blipFill rotWithShape="1">
          <a:blip r:embed="rId2"/>
          <a:srcRect l="16208" t="62439" r="16841" b="18233"/>
          <a:stretch/>
        </p:blipFill>
        <p:spPr>
          <a:xfrm>
            <a:off x="0" y="43116"/>
            <a:ext cx="3858322" cy="626564"/>
          </a:xfrm>
          <a:prstGeom prst="rect">
            <a:avLst/>
          </a:prstGeom>
        </p:spPr>
      </p:pic>
      <p:pic>
        <p:nvPicPr>
          <p:cNvPr id="6" name="Рисунок 5">
            <a:extLst>
              <a:ext uri="{FF2B5EF4-FFF2-40B4-BE49-F238E27FC236}">
                <a16:creationId xmlns:a16="http://schemas.microsoft.com/office/drawing/2014/main" id="{BA1B5496-14DF-38F0-7903-6D8F45F9E7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7243" y="1011100"/>
            <a:ext cx="1662031" cy="2410768"/>
          </a:xfrm>
          <a:prstGeom prst="rect">
            <a:avLst/>
          </a:prstGeom>
        </p:spPr>
      </p:pic>
      <p:pic>
        <p:nvPicPr>
          <p:cNvPr id="8" name="Рисунок 7">
            <a:extLst>
              <a:ext uri="{FF2B5EF4-FFF2-40B4-BE49-F238E27FC236}">
                <a16:creationId xmlns:a16="http://schemas.microsoft.com/office/drawing/2014/main" id="{3190CEF0-4047-738A-EF5B-B7F6680A59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37641" y="3966690"/>
            <a:ext cx="1701633" cy="2416520"/>
          </a:xfrm>
          <a:prstGeom prst="rect">
            <a:avLst/>
          </a:prstGeom>
        </p:spPr>
      </p:pic>
      <p:pic>
        <p:nvPicPr>
          <p:cNvPr id="10" name="Рисунок 9">
            <a:extLst>
              <a:ext uri="{FF2B5EF4-FFF2-40B4-BE49-F238E27FC236}">
                <a16:creationId xmlns:a16="http://schemas.microsoft.com/office/drawing/2014/main" id="{BDD79795-E253-E3F5-D0E5-04ED2C2CFA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163" y="1431817"/>
            <a:ext cx="2968326" cy="3980103"/>
          </a:xfrm>
          <a:prstGeom prst="rect">
            <a:avLst/>
          </a:prstGeom>
        </p:spPr>
      </p:pic>
      <p:sp>
        <p:nvSpPr>
          <p:cNvPr id="12" name="TextBox 11">
            <a:extLst>
              <a:ext uri="{FF2B5EF4-FFF2-40B4-BE49-F238E27FC236}">
                <a16:creationId xmlns:a16="http://schemas.microsoft.com/office/drawing/2014/main" id="{0BBA82E2-C576-78D9-15C8-A364F8F88FBD}"/>
              </a:ext>
            </a:extLst>
          </p:cNvPr>
          <p:cNvSpPr txBox="1"/>
          <p:nvPr/>
        </p:nvSpPr>
        <p:spPr>
          <a:xfrm>
            <a:off x="9437641" y="3421868"/>
            <a:ext cx="1632256" cy="424732"/>
          </a:xfrm>
          <a:prstGeom prst="rect">
            <a:avLst/>
          </a:prstGeom>
          <a:noFill/>
        </p:spPr>
        <p:txBody>
          <a:bodyPr wrap="square" rtlCol="0">
            <a:spAutoFit/>
          </a:bodyPr>
          <a:lstStyle/>
          <a:p>
            <a:pPr algn="ctr">
              <a:lnSpc>
                <a:spcPct val="90000"/>
              </a:lnSpc>
              <a:spcBef>
                <a:spcPct val="0"/>
              </a:spcBef>
            </a:pPr>
            <a:r>
              <a:rPr lang="uk-UA" sz="2400" b="1" dirty="0">
                <a:solidFill>
                  <a:srgbClr val="0166B3"/>
                </a:solidFill>
                <a:latin typeface="+mj-lt"/>
                <a:ea typeface="+mj-ea"/>
                <a:cs typeface="Arial" panose="020B0604020202020204" pitchFamily="34" charset="0"/>
              </a:rPr>
              <a:t>2014 р.</a:t>
            </a:r>
          </a:p>
        </p:txBody>
      </p:sp>
      <p:sp>
        <p:nvSpPr>
          <p:cNvPr id="13" name="TextBox 12">
            <a:extLst>
              <a:ext uri="{FF2B5EF4-FFF2-40B4-BE49-F238E27FC236}">
                <a16:creationId xmlns:a16="http://schemas.microsoft.com/office/drawing/2014/main" id="{D18DDABF-E64B-2050-3F2A-C8800213FB86}"/>
              </a:ext>
            </a:extLst>
          </p:cNvPr>
          <p:cNvSpPr txBox="1"/>
          <p:nvPr/>
        </p:nvSpPr>
        <p:spPr>
          <a:xfrm>
            <a:off x="9727276" y="6383210"/>
            <a:ext cx="1221512" cy="424732"/>
          </a:xfrm>
          <a:prstGeom prst="rect">
            <a:avLst/>
          </a:prstGeom>
          <a:noFill/>
        </p:spPr>
        <p:txBody>
          <a:bodyPr wrap="square" rtlCol="0">
            <a:spAutoFit/>
          </a:bodyPr>
          <a:lstStyle/>
          <a:p>
            <a:pPr algn="ctr">
              <a:lnSpc>
                <a:spcPct val="90000"/>
              </a:lnSpc>
              <a:spcBef>
                <a:spcPct val="0"/>
              </a:spcBef>
            </a:pPr>
            <a:r>
              <a:rPr lang="uk-UA" sz="2400" b="1" dirty="0">
                <a:solidFill>
                  <a:srgbClr val="0166B3"/>
                </a:solidFill>
                <a:latin typeface="+mj-lt"/>
                <a:ea typeface="+mj-ea"/>
                <a:cs typeface="Arial" panose="020B0604020202020204" pitchFamily="34" charset="0"/>
              </a:rPr>
              <a:t>2017 р.</a:t>
            </a:r>
          </a:p>
        </p:txBody>
      </p:sp>
      <p:sp>
        <p:nvSpPr>
          <p:cNvPr id="14" name="TextBox 13">
            <a:extLst>
              <a:ext uri="{FF2B5EF4-FFF2-40B4-BE49-F238E27FC236}">
                <a16:creationId xmlns:a16="http://schemas.microsoft.com/office/drawing/2014/main" id="{58BCC959-1B4D-6BD0-3069-2830CE1F8AB8}"/>
              </a:ext>
            </a:extLst>
          </p:cNvPr>
          <p:cNvSpPr txBox="1"/>
          <p:nvPr/>
        </p:nvSpPr>
        <p:spPr>
          <a:xfrm>
            <a:off x="328130" y="5517515"/>
            <a:ext cx="3046359" cy="923330"/>
          </a:xfrm>
          <a:prstGeom prst="rect">
            <a:avLst/>
          </a:prstGeom>
          <a:noFill/>
        </p:spPr>
        <p:txBody>
          <a:bodyPr wrap="square" rtlCol="0">
            <a:spAutoFit/>
          </a:bodyPr>
          <a:lstStyle/>
          <a:p>
            <a:pPr algn="ctr">
              <a:lnSpc>
                <a:spcPct val="90000"/>
              </a:lnSpc>
              <a:spcBef>
                <a:spcPct val="0"/>
              </a:spcBef>
            </a:pPr>
            <a:r>
              <a:rPr lang="uk-UA" sz="2400" b="1" dirty="0">
                <a:solidFill>
                  <a:srgbClr val="FF0000"/>
                </a:solidFill>
                <a:latin typeface="+mj-lt"/>
                <a:ea typeface="+mj-ea"/>
                <a:cs typeface="Arial" panose="020B0604020202020204" pitchFamily="34" charset="0"/>
              </a:rPr>
              <a:t>2025 р.,</a:t>
            </a:r>
          </a:p>
          <a:p>
            <a:pPr algn="ctr">
              <a:lnSpc>
                <a:spcPct val="90000"/>
              </a:lnSpc>
              <a:spcBef>
                <a:spcPct val="0"/>
              </a:spcBef>
            </a:pPr>
            <a:r>
              <a:rPr lang="uk-UA" b="1" u="sng" dirty="0">
                <a:solidFill>
                  <a:srgbClr val="FF0000"/>
                </a:solidFill>
                <a:latin typeface="Arial" panose="020B0604020202020204" pitchFamily="34" charset="0"/>
                <a:ea typeface="+mj-ea"/>
                <a:cs typeface="Arial" panose="020B0604020202020204" pitchFamily="34" charset="0"/>
              </a:rPr>
              <a:t>Введення в дію 31.07.2026 р. </a:t>
            </a:r>
          </a:p>
        </p:txBody>
      </p:sp>
      <p:sp>
        <p:nvSpPr>
          <p:cNvPr id="5" name="TextBox 4">
            <a:extLst>
              <a:ext uri="{FF2B5EF4-FFF2-40B4-BE49-F238E27FC236}">
                <a16:creationId xmlns:a16="http://schemas.microsoft.com/office/drawing/2014/main" id="{3E430D2D-93B3-813C-E1C4-73983B6162C1}"/>
              </a:ext>
            </a:extLst>
          </p:cNvPr>
          <p:cNvSpPr txBox="1"/>
          <p:nvPr/>
        </p:nvSpPr>
        <p:spPr>
          <a:xfrm>
            <a:off x="4017166" y="1536619"/>
            <a:ext cx="5529453" cy="4201150"/>
          </a:xfrm>
          <a:prstGeom prst="rect">
            <a:avLst/>
          </a:prstGeom>
          <a:noFill/>
        </p:spPr>
        <p:txBody>
          <a:bodyPr wrap="square">
            <a:spAutoFit/>
          </a:bodyPr>
          <a:lstStyle/>
          <a:p>
            <a:pPr marL="0" marR="0" indent="0" algn="l">
              <a:spcAft>
                <a:spcPts val="1800"/>
              </a:spcAft>
              <a:buNone/>
            </a:pPr>
            <a:r>
              <a:rPr lang="uk-UA" sz="2400" b="1" i="0" dirty="0">
                <a:solidFill>
                  <a:srgbClr val="0166B3"/>
                </a:solidFill>
                <a:effectLst/>
                <a:latin typeface="Arial" panose="020B0604020202020204" pitchFamily="34" charset="0"/>
                <a:cs typeface="Arial" panose="020B0604020202020204" pitchFamily="34" charset="0"/>
              </a:rPr>
              <a:t>Базові цінності академічної доброчесності:</a:t>
            </a:r>
          </a:p>
          <a:p>
            <a:pPr>
              <a:buFont typeface="Wingdings" panose="05000000000000000000" pitchFamily="2" charset="2"/>
              <a:buChar char="Ø"/>
            </a:pPr>
            <a:r>
              <a:rPr lang="uk-UA" sz="2400" b="1" dirty="0">
                <a:solidFill>
                  <a:srgbClr val="0166B3"/>
                </a:solidFill>
                <a:latin typeface="Arial" panose="020B0604020202020204" pitchFamily="34" charset="0"/>
                <a:cs typeface="Arial" panose="020B0604020202020204" pitchFamily="34" charset="0"/>
              </a:rPr>
              <a:t>Чесність</a:t>
            </a:r>
          </a:p>
          <a:p>
            <a:pPr>
              <a:buFont typeface="Wingdings" panose="05000000000000000000" pitchFamily="2" charset="2"/>
              <a:buChar char="Ø"/>
            </a:pPr>
            <a:r>
              <a:rPr lang="uk-UA" sz="2400" b="1" dirty="0">
                <a:solidFill>
                  <a:srgbClr val="0166B3"/>
                </a:solidFill>
                <a:latin typeface="Arial" panose="020B0604020202020204" pitchFamily="34" charset="0"/>
                <a:cs typeface="Arial" panose="020B0604020202020204" pitchFamily="34" charset="0"/>
              </a:rPr>
              <a:t>Довіра </a:t>
            </a:r>
          </a:p>
          <a:p>
            <a:pPr>
              <a:buFont typeface="Wingdings" panose="05000000000000000000" pitchFamily="2" charset="2"/>
              <a:buChar char="Ø"/>
            </a:pPr>
            <a:r>
              <a:rPr lang="uk-UA" sz="2400" b="1" dirty="0">
                <a:solidFill>
                  <a:srgbClr val="0166B3"/>
                </a:solidFill>
                <a:latin typeface="Arial" panose="020B0604020202020204" pitchFamily="34" charset="0"/>
                <a:cs typeface="Arial" panose="020B0604020202020204" pitchFamily="34" charset="0"/>
              </a:rPr>
              <a:t>Повага</a:t>
            </a:r>
          </a:p>
          <a:p>
            <a:pPr>
              <a:buFont typeface="Wingdings" panose="05000000000000000000" pitchFamily="2" charset="2"/>
              <a:buChar char="Ø"/>
            </a:pPr>
            <a:r>
              <a:rPr lang="uk-UA" sz="2400" b="1" dirty="0">
                <a:solidFill>
                  <a:srgbClr val="0166B3"/>
                </a:solidFill>
                <a:latin typeface="Arial" panose="020B0604020202020204" pitchFamily="34" charset="0"/>
                <a:cs typeface="Arial" panose="020B0604020202020204" pitchFamily="34" charset="0"/>
              </a:rPr>
              <a:t>Справедливість</a:t>
            </a:r>
          </a:p>
          <a:p>
            <a:pPr>
              <a:buFont typeface="Wingdings" panose="05000000000000000000" pitchFamily="2" charset="2"/>
              <a:buChar char="Ø"/>
            </a:pPr>
            <a:r>
              <a:rPr lang="uk-UA" sz="2400" b="1" dirty="0">
                <a:solidFill>
                  <a:srgbClr val="0166B3"/>
                </a:solidFill>
                <a:latin typeface="Arial" panose="020B0604020202020204" pitchFamily="34" charset="0"/>
                <a:cs typeface="Arial" panose="020B0604020202020204" pitchFamily="34" charset="0"/>
              </a:rPr>
              <a:t>Відповідальність</a:t>
            </a:r>
          </a:p>
          <a:p>
            <a:pPr>
              <a:buFont typeface="Wingdings" panose="05000000000000000000" pitchFamily="2" charset="2"/>
              <a:buChar char="Ø"/>
            </a:pPr>
            <a:r>
              <a:rPr lang="uk-UA" sz="2400" b="1" dirty="0">
                <a:solidFill>
                  <a:srgbClr val="0166B3"/>
                </a:solidFill>
                <a:latin typeface="Arial" panose="020B0604020202020204" pitchFamily="34" charset="0"/>
                <a:cs typeface="Arial" panose="020B0604020202020204" pitchFamily="34" charset="0"/>
              </a:rPr>
              <a:t>Стійкість</a:t>
            </a:r>
          </a:p>
          <a:p>
            <a:pPr>
              <a:buFont typeface="Wingdings" panose="05000000000000000000" pitchFamily="2" charset="2"/>
              <a:buChar char="Ø"/>
            </a:pPr>
            <a:r>
              <a:rPr lang="uk-UA" sz="2400" b="1" dirty="0">
                <a:solidFill>
                  <a:srgbClr val="0166B3"/>
                </a:solidFill>
                <a:latin typeface="Arial" panose="020B0604020202020204" pitchFamily="34" charset="0"/>
                <a:cs typeface="Arial" panose="020B0604020202020204" pitchFamily="34" charset="0"/>
              </a:rPr>
              <a:t>Рішучість </a:t>
            </a:r>
          </a:p>
          <a:p>
            <a:pPr marL="0" marR="0" indent="0" algn="l">
              <a:spcAft>
                <a:spcPts val="1800"/>
              </a:spcAft>
              <a:buNone/>
            </a:pPr>
            <a:endParaRPr lang="uk-UA" sz="3600" b="1" i="0" dirty="0">
              <a:solidFill>
                <a:srgbClr val="FFFFFF"/>
              </a:solidFill>
              <a:effectLst/>
              <a:latin typeface="Inter"/>
            </a:endParaRPr>
          </a:p>
        </p:txBody>
      </p:sp>
    </p:spTree>
    <p:extLst>
      <p:ext uri="{BB962C8B-B14F-4D97-AF65-F5344CB8AC3E}">
        <p14:creationId xmlns:p14="http://schemas.microsoft.com/office/powerpoint/2010/main" val="3045029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2568" y="1028281"/>
            <a:ext cx="7879476" cy="5600526"/>
          </a:xfrm>
        </p:spPr>
        <p:txBody>
          <a:bodyPr>
            <a:noAutofit/>
          </a:bodyPr>
          <a:lstStyle/>
          <a:p>
            <a:pPr marL="0" indent="0" algn="ctr">
              <a:lnSpc>
                <a:spcPct val="100000"/>
              </a:lnSpc>
              <a:spcBef>
                <a:spcPct val="0"/>
              </a:spcBef>
              <a:buNone/>
            </a:pPr>
            <a:r>
              <a:rPr lang="uk-UA" sz="2100" b="1" i="1" dirty="0">
                <a:solidFill>
                  <a:srgbClr val="C00000"/>
                </a:solidFill>
                <a:ea typeface="+mj-ea"/>
                <a:cs typeface="Arial" panose="020B0604020202020204" pitchFamily="34" charset="0"/>
              </a:rPr>
              <a:t>Стаття 1 ЗУ “Про академічну доброчесність” від 18.12.2025 р., стаття 42 ЗУ «Про освіту»</a:t>
            </a:r>
          </a:p>
          <a:p>
            <a:pPr marL="0" indent="0" algn="ctr">
              <a:lnSpc>
                <a:spcPct val="100000"/>
              </a:lnSpc>
              <a:spcBef>
                <a:spcPct val="0"/>
              </a:spcBef>
              <a:buNone/>
            </a:pPr>
            <a:r>
              <a:rPr lang="uk-UA" sz="2100" b="1" i="1" dirty="0">
                <a:solidFill>
                  <a:srgbClr val="C00000"/>
                </a:solidFill>
                <a:ea typeface="+mj-ea"/>
                <a:cs typeface="Arial" panose="020B0604020202020204" pitchFamily="34" charset="0"/>
              </a:rPr>
              <a:t>Академічна доброчесність </a:t>
            </a:r>
            <a:r>
              <a:rPr lang="uk-UA" sz="2100" b="1" i="1" noProof="0" dirty="0">
                <a:solidFill>
                  <a:srgbClr val="0166B3"/>
                </a:solidFill>
                <a:ea typeface="+mj-ea"/>
                <a:cs typeface="Arial" panose="020B0604020202020204" pitchFamily="34" charset="0"/>
              </a:rPr>
              <a:t>- сукупність цінностей, принципів і заснованих на них правил, якими мають керуватися суб’єкти академічної діяльності під час провадження такої діяльності;</a:t>
            </a:r>
          </a:p>
          <a:p>
            <a:pPr marL="0" indent="0" algn="ctr">
              <a:lnSpc>
                <a:spcPct val="100000"/>
              </a:lnSpc>
              <a:spcBef>
                <a:spcPct val="0"/>
              </a:spcBef>
              <a:buNone/>
            </a:pPr>
            <a:endParaRPr lang="uk-UA" sz="800" b="1" i="1" noProof="0" dirty="0">
              <a:solidFill>
                <a:srgbClr val="0166B3"/>
              </a:solidFill>
              <a:ea typeface="+mj-ea"/>
              <a:cs typeface="Arial" panose="020B0604020202020204" pitchFamily="34" charset="0"/>
            </a:endParaRPr>
          </a:p>
          <a:p>
            <a:pPr marL="0" indent="0" algn="just">
              <a:lnSpc>
                <a:spcPct val="100000"/>
              </a:lnSpc>
              <a:spcBef>
                <a:spcPct val="0"/>
              </a:spcBef>
              <a:buNone/>
            </a:pPr>
            <a:r>
              <a:rPr lang="uk-UA" sz="2100" b="1" i="1" dirty="0">
                <a:solidFill>
                  <a:srgbClr val="FF0000"/>
                </a:solidFill>
                <a:ea typeface="+mj-ea"/>
                <a:cs typeface="Arial" panose="020B0604020202020204" pitchFamily="34" charset="0"/>
              </a:rPr>
              <a:t>суб’єкти академічної діяльності</a:t>
            </a:r>
            <a:r>
              <a:rPr lang="uk-UA" sz="2100" b="1" i="1" dirty="0">
                <a:solidFill>
                  <a:srgbClr val="0166B3"/>
                </a:solidFill>
                <a:ea typeface="+mj-ea"/>
                <a:cs typeface="Arial" panose="020B0604020202020204" pitchFamily="34" charset="0"/>
              </a:rPr>
              <a:t> - педагогічні, науково-педагогічні, наукові працівники, інші вчені, </a:t>
            </a:r>
            <a:r>
              <a:rPr lang="uk-UA" sz="2100" b="1" i="1" u="sng" dirty="0">
                <a:solidFill>
                  <a:srgbClr val="0166B3"/>
                </a:solidFill>
                <a:ea typeface="+mj-ea"/>
                <a:cs typeface="Arial" panose="020B0604020202020204" pitchFamily="34" charset="0"/>
              </a:rPr>
              <a:t>здобувачі освіти, </a:t>
            </a:r>
            <a:r>
              <a:rPr lang="uk-UA" sz="2100" b="1" i="1" dirty="0">
                <a:solidFill>
                  <a:srgbClr val="0166B3"/>
                </a:solidFill>
                <a:ea typeface="+mj-ea"/>
                <a:cs typeface="Arial" panose="020B0604020202020204" pitchFamily="34" charset="0"/>
              </a:rPr>
              <a:t>вступники, учасники та організатори конкурсів, експерти у сфері освіти і науки, суб’єкти освітньої діяльності, суб’єкти наукової діяльності;</a:t>
            </a:r>
          </a:p>
          <a:p>
            <a:pPr marL="0" indent="0" algn="just">
              <a:lnSpc>
                <a:spcPct val="100000"/>
              </a:lnSpc>
              <a:spcBef>
                <a:spcPct val="0"/>
              </a:spcBef>
              <a:buNone/>
            </a:pPr>
            <a:endParaRPr lang="uk-UA" sz="800" b="1" i="1" dirty="0">
              <a:solidFill>
                <a:srgbClr val="0166B3"/>
              </a:solidFill>
              <a:ea typeface="+mj-ea"/>
              <a:cs typeface="Arial" panose="020B0604020202020204" pitchFamily="34" charset="0"/>
            </a:endParaRPr>
          </a:p>
          <a:p>
            <a:pPr marL="0" indent="0" algn="just">
              <a:lnSpc>
                <a:spcPct val="100000"/>
              </a:lnSpc>
              <a:spcBef>
                <a:spcPct val="0"/>
              </a:spcBef>
              <a:buNone/>
            </a:pPr>
            <a:r>
              <a:rPr lang="uk-UA" sz="2100" b="1" i="1" dirty="0">
                <a:solidFill>
                  <a:srgbClr val="FF0000"/>
                </a:solidFill>
                <a:ea typeface="+mj-ea"/>
                <a:cs typeface="Arial" panose="020B0604020202020204" pitchFamily="34" charset="0"/>
              </a:rPr>
              <a:t>академічний твір </a:t>
            </a:r>
            <a:r>
              <a:rPr lang="uk-UA" sz="2100" b="1" i="1" dirty="0">
                <a:solidFill>
                  <a:srgbClr val="0166B3"/>
                </a:solidFill>
                <a:ea typeface="+mj-ea"/>
                <a:cs typeface="Arial" panose="020B0604020202020204" pitchFamily="34" charset="0"/>
              </a:rPr>
              <a:t>- твір у сфері освіти чи науки, виражений у формі дисертації, творчого мистецького </a:t>
            </a:r>
            <a:r>
              <a:rPr lang="uk-UA" sz="2100" b="1" i="1" dirty="0" err="1">
                <a:solidFill>
                  <a:srgbClr val="0166B3"/>
                </a:solidFill>
                <a:ea typeface="+mj-ea"/>
                <a:cs typeface="Arial" panose="020B0604020202020204" pitchFamily="34" charset="0"/>
              </a:rPr>
              <a:t>проекту</a:t>
            </a:r>
            <a:r>
              <a:rPr lang="uk-UA" sz="2100" b="1" i="1" dirty="0">
                <a:solidFill>
                  <a:srgbClr val="0166B3"/>
                </a:solidFill>
                <a:ea typeface="+mj-ea"/>
                <a:cs typeface="Arial" panose="020B0604020202020204" pitchFamily="34" charset="0"/>
              </a:rPr>
              <a:t>, </a:t>
            </a:r>
            <a:r>
              <a:rPr lang="uk-UA" sz="2100" b="1" i="1" u="sng" dirty="0">
                <a:solidFill>
                  <a:srgbClr val="0166B3"/>
                </a:solidFill>
                <a:ea typeface="+mj-ea"/>
                <a:cs typeface="Arial" panose="020B0604020202020204" pitchFamily="34" charset="0"/>
              </a:rPr>
              <a:t>кваліфікаційної роботи, курсової роботи, </a:t>
            </a:r>
            <a:r>
              <a:rPr lang="uk-UA" sz="2100" b="1" i="1" dirty="0">
                <a:solidFill>
                  <a:srgbClr val="0166B3"/>
                </a:solidFill>
                <a:ea typeface="+mj-ea"/>
                <a:cs typeface="Arial" panose="020B0604020202020204" pitchFamily="34" charset="0"/>
              </a:rPr>
              <a:t>наукової монографії, наукової статті, підручника, навчального посібника або в іншій формі, визначеній законодавством та/або внутрішнім актом</a:t>
            </a:r>
          </a:p>
        </p:txBody>
      </p:sp>
      <p:pic>
        <p:nvPicPr>
          <p:cNvPr id="5" name="Изображение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98308" y="1279949"/>
            <a:ext cx="3812009" cy="5348858"/>
          </a:xfrm>
          <a:prstGeom prst="rect">
            <a:avLst/>
          </a:prstGeom>
        </p:spPr>
      </p:pic>
      <p:pic>
        <p:nvPicPr>
          <p:cNvPr id="2" name="Рисунок 1">
            <a:extLst>
              <a:ext uri="{FF2B5EF4-FFF2-40B4-BE49-F238E27FC236}">
                <a16:creationId xmlns:a16="http://schemas.microsoft.com/office/drawing/2014/main" id="{23FA5FB4-B231-E83B-1A14-F1031CF1B10F}"/>
              </a:ext>
            </a:extLst>
          </p:cNvPr>
          <p:cNvPicPr>
            <a:picLocks noChangeAspect="1"/>
          </p:cNvPicPr>
          <p:nvPr/>
        </p:nvPicPr>
        <p:blipFill rotWithShape="1">
          <a:blip r:embed="rId3"/>
          <a:srcRect l="16208" t="62439" r="16841" b="18233"/>
          <a:stretch/>
        </p:blipFill>
        <p:spPr>
          <a:xfrm>
            <a:off x="82296" y="174695"/>
            <a:ext cx="3858322" cy="626564"/>
          </a:xfrm>
          <a:prstGeom prst="rect">
            <a:avLst/>
          </a:prstGeom>
        </p:spPr>
      </p:pic>
      <p:sp>
        <p:nvSpPr>
          <p:cNvPr id="4" name="Заголовок 10">
            <a:extLst>
              <a:ext uri="{FF2B5EF4-FFF2-40B4-BE49-F238E27FC236}">
                <a16:creationId xmlns:a16="http://schemas.microsoft.com/office/drawing/2014/main" id="{A3474F19-4DAF-ABC5-C148-EE8ECF9EE7F2}"/>
              </a:ext>
            </a:extLst>
          </p:cNvPr>
          <p:cNvSpPr txBox="1">
            <a:spLocks/>
          </p:cNvSpPr>
          <p:nvPr/>
        </p:nvSpPr>
        <p:spPr>
          <a:xfrm>
            <a:off x="3811897" y="165778"/>
            <a:ext cx="8297807" cy="8535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200" b="1" dirty="0">
                <a:solidFill>
                  <a:srgbClr val="0166B3"/>
                </a:solidFill>
                <a:latin typeface="Minion Pro SmBd" panose="02040603060201020203" pitchFamily="18" charset="0"/>
                <a:cs typeface="Arial" panose="020B0604020202020204" pitchFamily="34" charset="0"/>
              </a:rPr>
              <a:t>Нормативні документи з академічної доброчесності</a:t>
            </a:r>
          </a:p>
        </p:txBody>
      </p:sp>
      <p:sp>
        <p:nvSpPr>
          <p:cNvPr id="7" name="TextBox 6">
            <a:extLst>
              <a:ext uri="{FF2B5EF4-FFF2-40B4-BE49-F238E27FC236}">
                <a16:creationId xmlns:a16="http://schemas.microsoft.com/office/drawing/2014/main" id="{50299D7C-1EA3-5BB7-3DE9-22ACF5AF37CA}"/>
              </a:ext>
            </a:extLst>
          </p:cNvPr>
          <p:cNvSpPr txBox="1"/>
          <p:nvPr/>
        </p:nvSpPr>
        <p:spPr>
          <a:xfrm>
            <a:off x="1125068" y="3954378"/>
            <a:ext cx="6094476" cy="369332"/>
          </a:xfrm>
          <a:prstGeom prst="rect">
            <a:avLst/>
          </a:prstGeom>
          <a:noFill/>
        </p:spPr>
        <p:txBody>
          <a:bodyPr wrap="square">
            <a:spAutoFit/>
          </a:bodyPr>
          <a:lstStyle/>
          <a:p>
            <a:endParaRPr lang="uk-UA" dirty="0"/>
          </a:p>
        </p:txBody>
      </p:sp>
    </p:spTree>
    <p:extLst>
      <p:ext uri="{BB962C8B-B14F-4D97-AF65-F5344CB8AC3E}">
        <p14:creationId xmlns:p14="http://schemas.microsoft.com/office/powerpoint/2010/main" val="93928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5EEBF5-7A12-3F34-B652-9124214DE6F8}"/>
              </a:ext>
            </a:extLst>
          </p:cNvPr>
          <p:cNvSpPr>
            <a:spLocks noGrp="1"/>
          </p:cNvSpPr>
          <p:nvPr>
            <p:ph type="title"/>
          </p:nvPr>
        </p:nvSpPr>
        <p:spPr>
          <a:xfrm>
            <a:off x="838200" y="669680"/>
            <a:ext cx="10515600" cy="849440"/>
          </a:xfrm>
        </p:spPr>
        <p:txBody>
          <a:bodyPr>
            <a:normAutofit fontScale="90000"/>
          </a:bodyPr>
          <a:lstStyle/>
          <a:p>
            <a:pPr algn="ctr"/>
            <a:r>
              <a:rPr lang="uk-UA" sz="3200" b="1" dirty="0">
                <a:solidFill>
                  <a:srgbClr val="0166B3"/>
                </a:solidFill>
                <a:latin typeface="Minion Pro Med"/>
                <a:cs typeface="Arial" panose="020B0604020202020204" pitchFamily="34" charset="0"/>
              </a:rPr>
              <a:t>Порушення академічної доброчесності:</a:t>
            </a:r>
            <a:br>
              <a:rPr lang="uk-UA" b="1" dirty="0">
                <a:solidFill>
                  <a:srgbClr val="3333FF"/>
                </a:solidFill>
                <a:latin typeface="Arial" panose="020B0604020202020204" pitchFamily="34" charset="0"/>
                <a:cs typeface="Arial" panose="020B0604020202020204" pitchFamily="34" charset="0"/>
              </a:rPr>
            </a:br>
            <a:endParaRPr lang="uk-UA" dirty="0"/>
          </a:p>
        </p:txBody>
      </p:sp>
      <p:pic>
        <p:nvPicPr>
          <p:cNvPr id="4" name="Рисунок 3">
            <a:extLst>
              <a:ext uri="{FF2B5EF4-FFF2-40B4-BE49-F238E27FC236}">
                <a16:creationId xmlns:a16="http://schemas.microsoft.com/office/drawing/2014/main" id="{6BE1AD41-9C47-A659-36F5-D6C5D0BCDB90}"/>
              </a:ext>
            </a:extLst>
          </p:cNvPr>
          <p:cNvPicPr>
            <a:picLocks noChangeAspect="1"/>
          </p:cNvPicPr>
          <p:nvPr/>
        </p:nvPicPr>
        <p:blipFill rotWithShape="1">
          <a:blip r:embed="rId2"/>
          <a:srcRect l="16208" t="62439" r="16841" b="18233"/>
          <a:stretch/>
        </p:blipFill>
        <p:spPr>
          <a:xfrm>
            <a:off x="0" y="43116"/>
            <a:ext cx="3858322" cy="626564"/>
          </a:xfrm>
          <a:prstGeom prst="rect">
            <a:avLst/>
          </a:prstGeom>
        </p:spPr>
      </p:pic>
      <p:sp>
        <p:nvSpPr>
          <p:cNvPr id="5" name="TextBox 4">
            <a:extLst>
              <a:ext uri="{FF2B5EF4-FFF2-40B4-BE49-F238E27FC236}">
                <a16:creationId xmlns:a16="http://schemas.microsoft.com/office/drawing/2014/main" id="{81620B93-EDCF-3EF8-3CD2-A0C421C1CEE4}"/>
              </a:ext>
            </a:extLst>
          </p:cNvPr>
          <p:cNvSpPr txBox="1"/>
          <p:nvPr/>
        </p:nvSpPr>
        <p:spPr>
          <a:xfrm>
            <a:off x="591270" y="1265968"/>
            <a:ext cx="11103906" cy="5262979"/>
          </a:xfrm>
          <a:prstGeom prst="rect">
            <a:avLst/>
          </a:prstGeom>
          <a:noFill/>
        </p:spPr>
        <p:txBody>
          <a:bodyPr wrap="square" numCol="1" rtlCol="0">
            <a:spAutoFit/>
          </a:bodyPr>
          <a:lstStyle/>
          <a:p>
            <a:pPr marL="457200" indent="-457200">
              <a:buFont typeface="+mj-lt"/>
              <a:buAutoNum type="arabicPeriod"/>
            </a:pPr>
            <a:r>
              <a:rPr lang="uk-UA" sz="2400" b="1" noProof="0" dirty="0">
                <a:solidFill>
                  <a:srgbClr val="C00000"/>
                </a:solidFill>
                <a:latin typeface="Arial" panose="020B0604020202020204" pitchFamily="34" charset="0"/>
                <a:cs typeface="Arial" panose="020B0604020202020204" pitchFamily="34" charset="0"/>
              </a:rPr>
              <a:t>Відчуження авторства</a:t>
            </a:r>
          </a:p>
          <a:p>
            <a:pPr marL="457200" indent="-457200">
              <a:buFont typeface="+mj-lt"/>
              <a:buAutoNum type="arabicPeriod"/>
            </a:pPr>
            <a:r>
              <a:rPr lang="uk-UA" sz="2400" b="1" noProof="0" dirty="0">
                <a:solidFill>
                  <a:srgbClr val="0166B3"/>
                </a:solidFill>
                <a:latin typeface="Arial" panose="020B0604020202020204" pitchFamily="34" charset="0"/>
                <a:cs typeface="Arial" panose="020B0604020202020204" pitchFamily="34" charset="0"/>
              </a:rPr>
              <a:t>Академічний плагіат</a:t>
            </a:r>
          </a:p>
          <a:p>
            <a:pPr marL="457200" indent="-457200">
              <a:buFont typeface="+mj-lt"/>
              <a:buAutoNum type="arabicPeriod"/>
            </a:pPr>
            <a:r>
              <a:rPr lang="uk-UA" sz="2400" b="1" noProof="0" dirty="0">
                <a:solidFill>
                  <a:srgbClr val="C00000"/>
                </a:solidFill>
                <a:latin typeface="Arial" panose="020B0604020202020204" pitchFamily="34" charset="0"/>
                <a:cs typeface="Arial" panose="020B0604020202020204" pitchFamily="34" charset="0"/>
              </a:rPr>
              <a:t>Приписування авторства</a:t>
            </a:r>
          </a:p>
          <a:p>
            <a:pPr marL="457200" indent="-457200">
              <a:buFont typeface="+mj-lt"/>
              <a:buAutoNum type="arabicPeriod"/>
            </a:pPr>
            <a:r>
              <a:rPr lang="uk-UA" sz="2400" b="1" noProof="0" dirty="0" err="1">
                <a:solidFill>
                  <a:srgbClr val="0166B3"/>
                </a:solidFill>
                <a:latin typeface="Arial" panose="020B0604020202020204" pitchFamily="34" charset="0"/>
                <a:cs typeface="Arial" panose="020B0604020202020204" pitchFamily="34" charset="0"/>
              </a:rPr>
              <a:t>Самоплагіат</a:t>
            </a:r>
            <a:endParaRPr lang="uk-UA" sz="2400" b="1" noProof="0" dirty="0">
              <a:solidFill>
                <a:srgbClr val="0166B3"/>
              </a:solidFill>
              <a:latin typeface="Arial" panose="020B0604020202020204" pitchFamily="34" charset="0"/>
              <a:cs typeface="Arial" panose="020B0604020202020204" pitchFamily="34" charset="0"/>
            </a:endParaRPr>
          </a:p>
          <a:p>
            <a:pPr marL="457200" indent="-457200">
              <a:buFont typeface="+mj-lt"/>
              <a:buAutoNum type="arabicPeriod"/>
            </a:pPr>
            <a:r>
              <a:rPr lang="uk-UA" sz="2400" b="1" noProof="0" dirty="0">
                <a:solidFill>
                  <a:srgbClr val="0166B3"/>
                </a:solidFill>
                <a:latin typeface="Arial" panose="020B0604020202020204" pitchFamily="34" charset="0"/>
                <a:cs typeface="Arial" panose="020B0604020202020204" pitchFamily="34" charset="0"/>
              </a:rPr>
              <a:t>Фабрикація</a:t>
            </a:r>
          </a:p>
          <a:p>
            <a:pPr marL="457200" indent="-457200">
              <a:buFont typeface="+mj-lt"/>
              <a:buAutoNum type="arabicPeriod"/>
            </a:pPr>
            <a:r>
              <a:rPr lang="uk-UA" sz="2400" b="1" noProof="0" dirty="0">
                <a:solidFill>
                  <a:srgbClr val="0166B3"/>
                </a:solidFill>
                <a:latin typeface="Arial" panose="020B0604020202020204" pitchFamily="34" charset="0"/>
                <a:cs typeface="Arial" panose="020B0604020202020204" pitchFamily="34" charset="0"/>
              </a:rPr>
              <a:t>Фальсифікація</a:t>
            </a:r>
          </a:p>
          <a:p>
            <a:pPr marL="457200" indent="-457200">
              <a:buFont typeface="+mj-lt"/>
              <a:buAutoNum type="arabicPeriod"/>
            </a:pPr>
            <a:r>
              <a:rPr lang="uk-UA" sz="2400" b="1" i="1" u="sng" noProof="0" dirty="0">
                <a:solidFill>
                  <a:srgbClr val="C00000"/>
                </a:solidFill>
                <a:latin typeface="Arial" panose="020B0604020202020204" pitchFamily="34" charset="0"/>
                <a:cs typeface="Arial" panose="020B0604020202020204" pitchFamily="34" charset="0"/>
              </a:rPr>
              <a:t>Недоброчесне використання результатів, згенерованих штучним інтелектом</a:t>
            </a:r>
          </a:p>
          <a:p>
            <a:pPr marL="457200" indent="-457200">
              <a:buFont typeface="+mj-lt"/>
              <a:buAutoNum type="arabicPeriod"/>
            </a:pPr>
            <a:r>
              <a:rPr lang="uk-UA" sz="2400" b="1" noProof="0" dirty="0">
                <a:solidFill>
                  <a:srgbClr val="C00000"/>
                </a:solidFill>
                <a:latin typeface="Arial" panose="020B0604020202020204" pitchFamily="34" charset="0"/>
                <a:cs typeface="Arial" panose="020B0604020202020204" pitchFamily="34" charset="0"/>
              </a:rPr>
              <a:t>Недоброчесне оцінювання</a:t>
            </a:r>
          </a:p>
          <a:p>
            <a:pPr marL="457200" indent="-457200">
              <a:buFont typeface="+mj-lt"/>
              <a:buAutoNum type="arabicPeriod"/>
            </a:pPr>
            <a:r>
              <a:rPr lang="uk-UA" sz="2400" b="1" noProof="0" dirty="0">
                <a:solidFill>
                  <a:srgbClr val="C00000"/>
                </a:solidFill>
                <a:latin typeface="Arial" panose="020B0604020202020204" pitchFamily="34" charset="0"/>
                <a:cs typeface="Arial" panose="020B0604020202020204" pitchFamily="34" charset="0"/>
              </a:rPr>
              <a:t>Несамостійне виконання завдання</a:t>
            </a:r>
          </a:p>
          <a:p>
            <a:pPr marL="457200" indent="-457200">
              <a:buFont typeface="+mj-lt"/>
              <a:buAutoNum type="arabicPeriod"/>
            </a:pPr>
            <a:r>
              <a:rPr lang="uk-UA" sz="2400" b="1" noProof="0" dirty="0">
                <a:solidFill>
                  <a:srgbClr val="C00000"/>
                </a:solidFill>
                <a:latin typeface="Arial" panose="020B0604020202020204" pitchFamily="34" charset="0"/>
                <a:cs typeface="Arial" panose="020B0604020202020204" pitchFamily="34" charset="0"/>
              </a:rPr>
              <a:t> Недозволена допомога</a:t>
            </a:r>
          </a:p>
          <a:p>
            <a:pPr marL="457200" indent="-457200">
              <a:buFont typeface="+mj-lt"/>
              <a:buAutoNum type="arabicPeriod"/>
            </a:pPr>
            <a:r>
              <a:rPr lang="uk-UA" sz="2400" b="1" noProof="0" dirty="0">
                <a:solidFill>
                  <a:srgbClr val="C00000"/>
                </a:solidFill>
                <a:latin typeface="Arial" panose="020B0604020202020204" pitchFamily="34" charset="0"/>
                <a:cs typeface="Arial" panose="020B0604020202020204" pitchFamily="34" charset="0"/>
              </a:rPr>
              <a:t>Академічний саботаж</a:t>
            </a:r>
          </a:p>
          <a:p>
            <a:pPr marL="457200" indent="-457200">
              <a:buFont typeface="+mj-lt"/>
              <a:buAutoNum type="arabicPeriod"/>
            </a:pPr>
            <a:r>
              <a:rPr lang="uk-UA" sz="2400" b="1" dirty="0">
                <a:solidFill>
                  <a:srgbClr val="C00000"/>
                </a:solidFill>
                <a:latin typeface="Arial" panose="020B0604020202020204" pitchFamily="34" charset="0"/>
                <a:cs typeface="Arial" panose="020B0604020202020204" pitchFamily="34" charset="0"/>
              </a:rPr>
              <a:t>С</a:t>
            </a:r>
            <a:r>
              <a:rPr lang="uk-UA" sz="2400" b="1" noProof="0" dirty="0" err="1">
                <a:solidFill>
                  <a:srgbClr val="C00000"/>
                </a:solidFill>
                <a:latin typeface="Arial" panose="020B0604020202020204" pitchFamily="34" charset="0"/>
                <a:cs typeface="Arial" panose="020B0604020202020204" pitchFamily="34" charset="0"/>
              </a:rPr>
              <a:t>хиляння</a:t>
            </a:r>
            <a:r>
              <a:rPr lang="uk-UA" sz="2400" b="1" noProof="0" dirty="0">
                <a:solidFill>
                  <a:srgbClr val="C00000"/>
                </a:solidFill>
                <a:latin typeface="Arial" panose="020B0604020202020204" pitchFamily="34" charset="0"/>
                <a:cs typeface="Arial" panose="020B0604020202020204" pitchFamily="34" charset="0"/>
              </a:rPr>
              <a:t> до порушення академічної доброчесності</a:t>
            </a:r>
          </a:p>
          <a:p>
            <a:pPr marL="457200" indent="-457200">
              <a:buFont typeface="+mj-lt"/>
              <a:buAutoNum type="arabicPeriod"/>
            </a:pPr>
            <a:r>
              <a:rPr lang="uk-UA" sz="2400" b="1" noProof="0" dirty="0">
                <a:solidFill>
                  <a:srgbClr val="C00000"/>
                </a:solidFill>
                <a:latin typeface="Arial" panose="020B0604020202020204" pitchFamily="34" charset="0"/>
                <a:cs typeface="Arial" panose="020B0604020202020204" pitchFamily="34" charset="0"/>
              </a:rPr>
              <a:t>Інституційні порушення академічної доброчесності</a:t>
            </a:r>
          </a:p>
        </p:txBody>
      </p:sp>
    </p:spTree>
    <p:extLst>
      <p:ext uri="{BB962C8B-B14F-4D97-AF65-F5344CB8AC3E}">
        <p14:creationId xmlns:p14="http://schemas.microsoft.com/office/powerpoint/2010/main" val="2594394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8A2DD99-8AB4-4138-8B12-622E87712297}"/>
              </a:ext>
            </a:extLst>
          </p:cNvPr>
          <p:cNvSpPr txBox="1"/>
          <p:nvPr/>
        </p:nvSpPr>
        <p:spPr>
          <a:xfrm>
            <a:off x="849680" y="801259"/>
            <a:ext cx="10680904" cy="5632311"/>
          </a:xfrm>
          <a:prstGeom prst="rect">
            <a:avLst/>
          </a:prstGeom>
          <a:noFill/>
        </p:spPr>
        <p:txBody>
          <a:bodyPr wrap="square">
            <a:spAutoFit/>
          </a:bodyPr>
          <a:lstStyle/>
          <a:p>
            <a:pPr algn="just"/>
            <a:r>
              <a:rPr lang="uk-UA" sz="2400" b="1" u="sng" noProof="0" dirty="0">
                <a:solidFill>
                  <a:srgbClr val="0166B3"/>
                </a:solidFill>
                <a:latin typeface="Minion Pro Med"/>
                <a:cs typeface="Arial" panose="020B0604020202020204" pitchFamily="34" charset="0"/>
              </a:rPr>
              <a:t>Стаття 42 ЗУ «Про Освіту», </a:t>
            </a:r>
            <a:r>
              <a:rPr lang="uk-UA" sz="2400" b="1" noProof="0" dirty="0">
                <a:solidFill>
                  <a:srgbClr val="C00000"/>
                </a:solidFill>
                <a:latin typeface="Minion Pro Med"/>
                <a:cs typeface="Arial" panose="020B0604020202020204" pitchFamily="34" charset="0"/>
              </a:rPr>
              <a:t>Стаття 24 ЗУ «Про академічну доброчесність»</a:t>
            </a:r>
          </a:p>
          <a:p>
            <a:pPr algn="just"/>
            <a:r>
              <a:rPr lang="uk-UA" sz="2400" b="1" noProof="0" dirty="0">
                <a:solidFill>
                  <a:srgbClr val="FF0000"/>
                </a:solidFill>
                <a:latin typeface="Minion Pro Med"/>
                <a:cs typeface="Arial" panose="020B0604020202020204" pitchFamily="34" charset="0"/>
              </a:rPr>
              <a:t>Академічний плагіат </a:t>
            </a:r>
            <a:r>
              <a:rPr lang="uk-UA" sz="2400" b="1" noProof="0" dirty="0">
                <a:solidFill>
                  <a:srgbClr val="0070C0"/>
                </a:solidFill>
                <a:latin typeface="Minion Pro Med"/>
                <a:cs typeface="Arial" panose="020B0604020202020204" pitchFamily="34" charset="0"/>
              </a:rPr>
              <a:t>- це оприлюднення (частково або повністю) наукових (творчих) результатів, отриманих іншими особами, як результатів власної академічної діяльності та/або відтворення в академічному творі чи навчальній роботі (частково або повністю) раніше оприлюдненого (опублікованого) твору (навчальної роботи) іншого автора (інших авторів) без посилання на відповідне джерело інформації та/або його (її) автора (авторів) (за наявності інформації про автора/авторів), та/або </a:t>
            </a:r>
            <a:r>
              <a:rPr lang="uk-UA" sz="2400" b="1" noProof="0" dirty="0">
                <a:solidFill>
                  <a:srgbClr val="C00000"/>
                </a:solidFill>
                <a:latin typeface="Minion Pro Med"/>
                <a:cs typeface="Arial" panose="020B0604020202020204" pitchFamily="34" charset="0"/>
              </a:rPr>
              <a:t>оприлюднення в академічному творі (навчальній роботі) перекладу іншомовного твору (його частини) без зазначення автора (авторів) перекладеного твору. </a:t>
            </a:r>
          </a:p>
          <a:p>
            <a:pPr algn="just"/>
            <a:endParaRPr lang="uk-UA" sz="2400" b="1" noProof="0" dirty="0">
              <a:latin typeface="Minion Pro Med"/>
              <a:cs typeface="Arial" panose="020B0604020202020204" pitchFamily="34" charset="0"/>
            </a:endParaRPr>
          </a:p>
          <a:p>
            <a:pPr algn="just"/>
            <a:r>
              <a:rPr lang="uk-UA" sz="2400" b="1" noProof="0" dirty="0" err="1">
                <a:solidFill>
                  <a:srgbClr val="C00000"/>
                </a:solidFill>
                <a:latin typeface="Minion Pro Med"/>
                <a:cs typeface="Arial" panose="020B0604020202020204" pitchFamily="34" charset="0"/>
              </a:rPr>
              <a:t>Самоплагіат</a:t>
            </a:r>
            <a:r>
              <a:rPr lang="uk-UA" sz="2400" b="1" noProof="0" dirty="0">
                <a:solidFill>
                  <a:srgbClr val="C00000"/>
                </a:solidFill>
                <a:latin typeface="Minion Pro Med"/>
                <a:cs typeface="Arial" panose="020B0604020202020204" pitchFamily="34" charset="0"/>
              </a:rPr>
              <a:t> </a:t>
            </a:r>
            <a:r>
              <a:rPr lang="uk-UA" sz="2400" b="1" noProof="0" dirty="0">
                <a:latin typeface="Minion Pro Med"/>
                <a:cs typeface="Arial" panose="020B0604020202020204" pitchFamily="34" charset="0"/>
              </a:rPr>
              <a:t>- </a:t>
            </a:r>
            <a:r>
              <a:rPr lang="uk-UA" sz="2400" b="1" noProof="0" dirty="0">
                <a:solidFill>
                  <a:srgbClr val="0070C0"/>
                </a:solidFill>
                <a:latin typeface="Minion Pro Med"/>
                <a:cs typeface="Arial" panose="020B0604020202020204" pitchFamily="34" charset="0"/>
              </a:rPr>
              <a:t>оприлюднення (частково або повністю) власних раніше опублікованих наукових результатів </a:t>
            </a:r>
            <a:r>
              <a:rPr lang="uk-UA" sz="2400" b="1" noProof="0" dirty="0">
                <a:solidFill>
                  <a:srgbClr val="C00000"/>
                </a:solidFill>
                <a:latin typeface="Minion Pro Med"/>
                <a:cs typeface="Arial" panose="020B0604020202020204" pitchFamily="34" charset="0"/>
              </a:rPr>
              <a:t>без зазначення інформації про джерело попереднього оприлюднення.</a:t>
            </a:r>
          </a:p>
          <a:p>
            <a:pPr algn="just"/>
            <a:r>
              <a:rPr lang="uk-UA" sz="2400" noProof="0" dirty="0">
                <a:latin typeface="Minion Pro Med"/>
              </a:rPr>
              <a:t> </a:t>
            </a:r>
            <a:endParaRPr lang="uk-UA" sz="2400" b="1" dirty="0">
              <a:solidFill>
                <a:srgbClr val="0070C0"/>
              </a:solidFill>
              <a:latin typeface="Minion Pro Med"/>
              <a:cs typeface="Arial" panose="020B0604020202020204" pitchFamily="34" charset="0"/>
            </a:endParaRPr>
          </a:p>
        </p:txBody>
      </p:sp>
      <p:pic>
        <p:nvPicPr>
          <p:cNvPr id="2" name="Рисунок 1">
            <a:extLst>
              <a:ext uri="{FF2B5EF4-FFF2-40B4-BE49-F238E27FC236}">
                <a16:creationId xmlns:a16="http://schemas.microsoft.com/office/drawing/2014/main" id="{9AAD0C96-4ED7-B571-787A-AB103C973848}"/>
              </a:ext>
            </a:extLst>
          </p:cNvPr>
          <p:cNvPicPr>
            <a:picLocks noChangeAspect="1"/>
          </p:cNvPicPr>
          <p:nvPr/>
        </p:nvPicPr>
        <p:blipFill rotWithShape="1">
          <a:blip r:embed="rId2"/>
          <a:srcRect l="16208" t="62439" r="16841" b="18233"/>
          <a:stretch/>
        </p:blipFill>
        <p:spPr>
          <a:xfrm>
            <a:off x="82296" y="174695"/>
            <a:ext cx="3858322" cy="626564"/>
          </a:xfrm>
          <a:prstGeom prst="rect">
            <a:avLst/>
          </a:prstGeom>
        </p:spPr>
      </p:pic>
    </p:spTree>
    <p:extLst>
      <p:ext uri="{BB962C8B-B14F-4D97-AF65-F5344CB8AC3E}">
        <p14:creationId xmlns:p14="http://schemas.microsoft.com/office/powerpoint/2010/main" val="740267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0C05FD-6081-50EF-680D-AA9C6B680046}"/>
              </a:ext>
            </a:extLst>
          </p:cNvPr>
          <p:cNvSpPr txBox="1"/>
          <p:nvPr/>
        </p:nvSpPr>
        <p:spPr>
          <a:xfrm>
            <a:off x="475488" y="801259"/>
            <a:ext cx="11512296" cy="5940088"/>
          </a:xfrm>
          <a:prstGeom prst="rect">
            <a:avLst/>
          </a:prstGeom>
          <a:noFill/>
        </p:spPr>
        <p:txBody>
          <a:bodyPr wrap="square">
            <a:spAutoFit/>
          </a:bodyPr>
          <a:lstStyle/>
          <a:p>
            <a:pPr algn="ctr"/>
            <a:r>
              <a:rPr lang="uk-UA" sz="2000" b="1" noProof="0" dirty="0">
                <a:solidFill>
                  <a:srgbClr val="C00000"/>
                </a:solidFill>
              </a:rPr>
              <a:t>Стаття 23. </a:t>
            </a:r>
            <a:r>
              <a:rPr lang="uk-UA" sz="2000" b="1" dirty="0">
                <a:solidFill>
                  <a:srgbClr val="C00000"/>
                </a:solidFill>
                <a:latin typeface="Minion Pro Med" panose="02040503050201020203"/>
                <a:cs typeface="Arial" panose="020B0604020202020204" pitchFamily="34" charset="0"/>
              </a:rPr>
              <a:t>ЗУ «Про академічну доброчесність» </a:t>
            </a:r>
          </a:p>
          <a:p>
            <a:pPr algn="ctr"/>
            <a:r>
              <a:rPr lang="uk-UA" sz="2000" b="1" u="sng" dirty="0">
                <a:solidFill>
                  <a:srgbClr val="0166B3"/>
                </a:solidFill>
              </a:rPr>
              <a:t>Відчуження авторства</a:t>
            </a:r>
          </a:p>
          <a:p>
            <a:pPr algn="just"/>
            <a:r>
              <a:rPr lang="uk-UA" sz="2000" b="1" noProof="0" dirty="0">
                <a:solidFill>
                  <a:srgbClr val="0166B3"/>
                </a:solidFill>
              </a:rPr>
              <a:t>1. Відчуження авторства - </a:t>
            </a:r>
            <a:r>
              <a:rPr lang="uk-UA" sz="2000" b="1" u="sng" noProof="0" dirty="0">
                <a:solidFill>
                  <a:srgbClr val="0166B3"/>
                </a:solidFill>
              </a:rPr>
              <a:t>це передача автором (авторами) створеного ним (ними) на замовлення або без такого замовлення, платно чи безоплатно, академічного твору (його частини) іншій особі та подальше оприлюднення такого академічного твору (його частини) із зазначенням як автора особи, яка не є його (її) автором.</a:t>
            </a:r>
          </a:p>
          <a:p>
            <a:pPr algn="just"/>
            <a:r>
              <a:rPr lang="uk-UA" sz="2000" b="1" noProof="0" dirty="0">
                <a:solidFill>
                  <a:srgbClr val="0166B3"/>
                </a:solidFill>
              </a:rPr>
              <a:t>Авторство вважається відчуженим з моменту оприлюднення академічного твору (його частини) під іменем особи, яка не є його (її) автором.</a:t>
            </a:r>
          </a:p>
          <a:p>
            <a:pPr algn="just"/>
            <a:r>
              <a:rPr lang="uk-UA" sz="2000" b="1" noProof="0" dirty="0">
                <a:solidFill>
                  <a:srgbClr val="0166B3"/>
                </a:solidFill>
              </a:rPr>
              <a:t>2. </a:t>
            </a:r>
            <a:r>
              <a:rPr lang="uk-UA" sz="2000" b="1" noProof="0" dirty="0">
                <a:solidFill>
                  <a:srgbClr val="FF0000"/>
                </a:solidFill>
              </a:rPr>
              <a:t>У разі встановлення факту відчуження авторства, вчиненого педагогічним, науково-педагогічним, науковим працівником закладу освіти, наукової установи, така особа звільняється із закладу освіти</a:t>
            </a:r>
            <a:r>
              <a:rPr lang="uk-UA" sz="2000" b="1" noProof="0" dirty="0">
                <a:solidFill>
                  <a:srgbClr val="0166B3"/>
                </a:solidFill>
              </a:rPr>
              <a:t>, наукової установи відповідно до пункту 7 частини першої статті 41 Кодексу законів про працю України.</a:t>
            </a:r>
          </a:p>
          <a:p>
            <a:pPr algn="just"/>
            <a:r>
              <a:rPr lang="uk-UA" sz="2000" b="1" noProof="0" dirty="0">
                <a:solidFill>
                  <a:srgbClr val="0166B3"/>
                </a:solidFill>
              </a:rPr>
              <a:t>3. </a:t>
            </a:r>
            <a:r>
              <a:rPr lang="uk-UA" sz="2000" b="1" noProof="0" dirty="0">
                <a:solidFill>
                  <a:srgbClr val="FF0000"/>
                </a:solidFill>
              </a:rPr>
              <a:t>У разі встановлення факту відчуження авторства, вчиненого здобувачем вищої освіти </a:t>
            </a:r>
            <a:r>
              <a:rPr lang="uk-UA" sz="2000" b="1" noProof="0" dirty="0">
                <a:solidFill>
                  <a:srgbClr val="0166B3"/>
                </a:solidFill>
              </a:rPr>
              <a:t>(крім здобувачів ступеня доктора філософії/доктора мистецтва), </a:t>
            </a:r>
            <a:r>
              <a:rPr lang="uk-UA" sz="2000" b="1" noProof="0" dirty="0">
                <a:solidFill>
                  <a:srgbClr val="FF0000"/>
                </a:solidFill>
              </a:rPr>
              <a:t>до такого здобувача застосовується санкція (санкції), що визначена (визначені) внутрішнім актом.</a:t>
            </a:r>
          </a:p>
          <a:p>
            <a:pPr algn="just"/>
            <a:r>
              <a:rPr lang="uk-UA" sz="2000" b="1" noProof="0" dirty="0">
                <a:solidFill>
                  <a:srgbClr val="FF0000"/>
                </a:solidFill>
              </a:rPr>
              <a:t>У разі встановлення факту відчуження авторства кваліфікаційної роботи, вчиненого здобувачем вищої освіти, такий здобувач відраховується із закладу освіти, наукової установи.</a:t>
            </a:r>
          </a:p>
          <a:p>
            <a:pPr algn="just"/>
            <a:r>
              <a:rPr lang="uk-UA" sz="2000" b="1" noProof="0" dirty="0">
                <a:solidFill>
                  <a:srgbClr val="FF0000"/>
                </a:solidFill>
              </a:rPr>
              <a:t>У разі встановлення факту відчуження авторства, вчиненого здобувачем наукового (</a:t>
            </a:r>
            <a:r>
              <a:rPr lang="uk-UA" sz="2000" b="1" noProof="0" dirty="0" err="1">
                <a:solidFill>
                  <a:srgbClr val="FF0000"/>
                </a:solidFill>
              </a:rPr>
              <a:t>освітньо</a:t>
            </a:r>
            <a:r>
              <a:rPr lang="uk-UA" sz="2000" b="1" noProof="0" dirty="0">
                <a:solidFill>
                  <a:srgbClr val="FF0000"/>
                </a:solidFill>
              </a:rPr>
              <a:t>-творчого) ступеня, такий здобувач відраховується із закладу освіти, наукової установи.</a:t>
            </a:r>
          </a:p>
        </p:txBody>
      </p:sp>
      <p:pic>
        <p:nvPicPr>
          <p:cNvPr id="3" name="Рисунок 2">
            <a:extLst>
              <a:ext uri="{FF2B5EF4-FFF2-40B4-BE49-F238E27FC236}">
                <a16:creationId xmlns:a16="http://schemas.microsoft.com/office/drawing/2014/main" id="{E3F55D7E-D2FA-3D4D-5D31-B7B8B654F0DA}"/>
              </a:ext>
            </a:extLst>
          </p:cNvPr>
          <p:cNvPicPr>
            <a:picLocks noChangeAspect="1"/>
          </p:cNvPicPr>
          <p:nvPr/>
        </p:nvPicPr>
        <p:blipFill rotWithShape="1">
          <a:blip r:embed="rId2"/>
          <a:srcRect l="16208" t="62439" r="16841" b="18233"/>
          <a:stretch/>
        </p:blipFill>
        <p:spPr>
          <a:xfrm>
            <a:off x="82296" y="174695"/>
            <a:ext cx="3858322" cy="626564"/>
          </a:xfrm>
          <a:prstGeom prst="rect">
            <a:avLst/>
          </a:prstGeom>
        </p:spPr>
      </p:pic>
    </p:spTree>
    <p:extLst>
      <p:ext uri="{BB962C8B-B14F-4D97-AF65-F5344CB8AC3E}">
        <p14:creationId xmlns:p14="http://schemas.microsoft.com/office/powerpoint/2010/main" val="613643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B21B03E-26AF-4B5B-5E29-26D69D92303D}"/>
              </a:ext>
            </a:extLst>
          </p:cNvPr>
          <p:cNvPicPr>
            <a:picLocks noChangeAspect="1"/>
          </p:cNvPicPr>
          <p:nvPr/>
        </p:nvPicPr>
        <p:blipFill rotWithShape="1">
          <a:blip r:embed="rId2"/>
          <a:srcRect l="16208" t="62439" r="16841" b="18233"/>
          <a:stretch/>
        </p:blipFill>
        <p:spPr>
          <a:xfrm>
            <a:off x="82296" y="174695"/>
            <a:ext cx="3858322" cy="626564"/>
          </a:xfrm>
          <a:prstGeom prst="rect">
            <a:avLst/>
          </a:prstGeom>
        </p:spPr>
      </p:pic>
      <p:sp>
        <p:nvSpPr>
          <p:cNvPr id="3" name="TextBox 2">
            <a:extLst>
              <a:ext uri="{FF2B5EF4-FFF2-40B4-BE49-F238E27FC236}">
                <a16:creationId xmlns:a16="http://schemas.microsoft.com/office/drawing/2014/main" id="{30B6F2AC-D6FC-64C0-C4C7-F8A80F6A2EDE}"/>
              </a:ext>
            </a:extLst>
          </p:cNvPr>
          <p:cNvSpPr txBox="1"/>
          <p:nvPr/>
        </p:nvSpPr>
        <p:spPr>
          <a:xfrm>
            <a:off x="499621" y="1007484"/>
            <a:ext cx="11405302" cy="4524315"/>
          </a:xfrm>
          <a:prstGeom prst="rect">
            <a:avLst/>
          </a:prstGeom>
          <a:noFill/>
        </p:spPr>
        <p:txBody>
          <a:bodyPr wrap="square">
            <a:spAutoFit/>
          </a:bodyPr>
          <a:lstStyle/>
          <a:p>
            <a:pPr algn="ctr"/>
            <a:r>
              <a:rPr lang="uk-UA" sz="2400" b="1" noProof="0" dirty="0">
                <a:solidFill>
                  <a:srgbClr val="C00000"/>
                </a:solidFill>
              </a:rPr>
              <a:t>Стаття 29. </a:t>
            </a:r>
            <a:r>
              <a:rPr lang="uk-UA" sz="2400" b="1" dirty="0">
                <a:solidFill>
                  <a:srgbClr val="C00000"/>
                </a:solidFill>
                <a:latin typeface="Minion Pro Med" panose="02040503050201020203"/>
                <a:cs typeface="Arial" panose="020B0604020202020204" pitchFamily="34" charset="0"/>
              </a:rPr>
              <a:t>ЗУ «Про академічну доброчесність» </a:t>
            </a:r>
          </a:p>
          <a:p>
            <a:pPr algn="ctr"/>
            <a:r>
              <a:rPr lang="uk-UA" sz="2400" b="1" u="sng" noProof="0" dirty="0">
                <a:solidFill>
                  <a:srgbClr val="0166B3"/>
                </a:solidFill>
              </a:rPr>
              <a:t>Недоброчесне використання результатів, згенерованих штучним інтелектом</a:t>
            </a:r>
          </a:p>
          <a:p>
            <a:pPr algn="just"/>
            <a:endParaRPr lang="ru-RU" sz="2400" b="1" dirty="0">
              <a:solidFill>
                <a:srgbClr val="0166B3"/>
              </a:solidFill>
            </a:endParaRPr>
          </a:p>
          <a:p>
            <a:pPr algn="just"/>
            <a:r>
              <a:rPr lang="uk-UA" sz="2400" b="1" noProof="0" dirty="0">
                <a:solidFill>
                  <a:srgbClr val="0166B3"/>
                </a:solidFill>
              </a:rPr>
              <a:t>1. Недоброчесне використання результатів, згенерованих штучним інтелектом, - це оприлюднення текстів, зображень, моделей, даних, інших результатів, </a:t>
            </a:r>
            <a:r>
              <a:rPr lang="uk-UA" sz="2400" b="1" noProof="0" dirty="0">
                <a:solidFill>
                  <a:srgbClr val="FF0000"/>
                </a:solidFill>
              </a:rPr>
              <a:t>згенерованих штучним інтелектом, як результатів власної академічної діяльності, якщо цей факт не зазначено в академічному творі чи супровідних матеріалах до нього.</a:t>
            </a:r>
          </a:p>
          <a:p>
            <a:pPr algn="just"/>
            <a:endParaRPr lang="uk-UA" sz="2400" b="1" noProof="0" dirty="0">
              <a:solidFill>
                <a:srgbClr val="0166B3"/>
              </a:solidFill>
            </a:endParaRPr>
          </a:p>
          <a:p>
            <a:pPr algn="just"/>
            <a:r>
              <a:rPr lang="uk-UA" sz="2400" b="1" noProof="0" dirty="0">
                <a:solidFill>
                  <a:srgbClr val="0166B3"/>
                </a:solidFill>
              </a:rPr>
              <a:t>2. За недоброчесне використання результатів, згенерованих штучним інтелектом</a:t>
            </a:r>
            <a:r>
              <a:rPr lang="uk-UA" sz="2400" b="1" u="sng" noProof="0" dirty="0">
                <a:solidFill>
                  <a:srgbClr val="0166B3"/>
                </a:solidFill>
              </a:rPr>
              <a:t>, до особи застосовуються санкції, визначені внутрішніми актами, умовами конкурсу, якщо інше не встановлено законом.</a:t>
            </a:r>
          </a:p>
        </p:txBody>
      </p:sp>
    </p:spTree>
    <p:extLst>
      <p:ext uri="{BB962C8B-B14F-4D97-AF65-F5344CB8AC3E}">
        <p14:creationId xmlns:p14="http://schemas.microsoft.com/office/powerpoint/2010/main" val="833755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D9E613E-1A22-8F10-6BBE-1E77D4BAFDEE}"/>
              </a:ext>
            </a:extLst>
          </p:cNvPr>
          <p:cNvPicPr>
            <a:picLocks noChangeAspect="1"/>
          </p:cNvPicPr>
          <p:nvPr/>
        </p:nvPicPr>
        <p:blipFill rotWithShape="1">
          <a:blip r:embed="rId3"/>
          <a:srcRect l="16208" t="62439" r="16841" b="18233"/>
          <a:stretch/>
        </p:blipFill>
        <p:spPr>
          <a:xfrm>
            <a:off x="82296" y="174695"/>
            <a:ext cx="3858322" cy="626564"/>
          </a:xfrm>
          <a:prstGeom prst="rect">
            <a:avLst/>
          </a:prstGeom>
        </p:spPr>
      </p:pic>
      <p:sp>
        <p:nvSpPr>
          <p:cNvPr id="3" name="TextBox 2">
            <a:extLst>
              <a:ext uri="{FF2B5EF4-FFF2-40B4-BE49-F238E27FC236}">
                <a16:creationId xmlns:a16="http://schemas.microsoft.com/office/drawing/2014/main" id="{558E3A12-DD88-6CD5-8B3B-3CE05AC7A99F}"/>
              </a:ext>
            </a:extLst>
          </p:cNvPr>
          <p:cNvSpPr txBox="1"/>
          <p:nvPr/>
        </p:nvSpPr>
        <p:spPr>
          <a:xfrm>
            <a:off x="82296" y="801259"/>
            <a:ext cx="12192000" cy="800219"/>
          </a:xfrm>
          <a:prstGeom prst="rect">
            <a:avLst/>
          </a:prstGeom>
          <a:noFill/>
        </p:spPr>
        <p:txBody>
          <a:bodyPr wrap="square">
            <a:spAutoFit/>
          </a:bodyPr>
          <a:lstStyle/>
          <a:p>
            <a:pPr algn="ctr"/>
            <a:r>
              <a:rPr lang="uk-UA" sz="2400" b="1" dirty="0">
                <a:solidFill>
                  <a:srgbClr val="C00000"/>
                </a:solidFill>
              </a:rPr>
              <a:t>Стаття 22. </a:t>
            </a:r>
            <a:r>
              <a:rPr lang="uk-UA" sz="2400" b="1" dirty="0">
                <a:solidFill>
                  <a:srgbClr val="C00000"/>
                </a:solidFill>
                <a:latin typeface="Minion Pro Med" panose="02040503050201020203"/>
                <a:cs typeface="Arial" panose="020B0604020202020204" pitchFamily="34" charset="0"/>
              </a:rPr>
              <a:t>ЗУ «Про академічну доброчесність» </a:t>
            </a:r>
          </a:p>
          <a:p>
            <a:pPr algn="ctr"/>
            <a:r>
              <a:rPr lang="uk-UA" sz="2200" b="1" i="0" noProof="0" dirty="0">
                <a:solidFill>
                  <a:srgbClr val="0166B3"/>
                </a:solidFill>
                <a:effectLst/>
                <a:latin typeface="Minion Pro Med"/>
              </a:rPr>
              <a:t>Санкції за порушення академічної доброчесності, що </a:t>
            </a:r>
            <a:r>
              <a:rPr lang="uk-UA" sz="2200" b="1" i="0" noProof="0" dirty="0">
                <a:solidFill>
                  <a:srgbClr val="FF0000"/>
                </a:solidFill>
                <a:effectLst/>
                <a:latin typeface="Minion Pro Med"/>
              </a:rPr>
              <a:t>застосовуються до здобувачів освіти</a:t>
            </a:r>
            <a:r>
              <a:rPr lang="uk-UA" sz="2200" b="1" i="0" noProof="0" dirty="0">
                <a:solidFill>
                  <a:srgbClr val="0166B3"/>
                </a:solidFill>
                <a:effectLst/>
                <a:latin typeface="Minion Pro Med"/>
              </a:rPr>
              <a:t>:</a:t>
            </a:r>
            <a:endParaRPr lang="uk-UA" sz="2200" b="1" noProof="0" dirty="0">
              <a:solidFill>
                <a:srgbClr val="0166B3"/>
              </a:solidFill>
              <a:latin typeface="Minion Pro Med"/>
            </a:endParaRPr>
          </a:p>
        </p:txBody>
      </p:sp>
      <p:sp>
        <p:nvSpPr>
          <p:cNvPr id="6" name="TextBox 5">
            <a:extLst>
              <a:ext uri="{FF2B5EF4-FFF2-40B4-BE49-F238E27FC236}">
                <a16:creationId xmlns:a16="http://schemas.microsoft.com/office/drawing/2014/main" id="{CF786964-3F24-FA67-52C6-268B28067789}"/>
              </a:ext>
            </a:extLst>
          </p:cNvPr>
          <p:cNvSpPr txBox="1"/>
          <p:nvPr/>
        </p:nvSpPr>
        <p:spPr>
          <a:xfrm>
            <a:off x="284988" y="1689414"/>
            <a:ext cx="11786616" cy="4524315"/>
          </a:xfrm>
          <a:prstGeom prst="rect">
            <a:avLst/>
          </a:prstGeom>
          <a:noFill/>
        </p:spPr>
        <p:txBody>
          <a:bodyPr wrap="square" rtlCol="0">
            <a:spAutoFit/>
          </a:bodyPr>
          <a:lstStyle/>
          <a:p>
            <a:pPr marL="285750" indent="-285750" algn="just">
              <a:buFont typeface="Wingdings" panose="05000000000000000000" pitchFamily="2" charset="2"/>
              <a:buChar char="Ø"/>
            </a:pPr>
            <a:r>
              <a:rPr lang="uk-UA" b="1" noProof="0" dirty="0">
                <a:solidFill>
                  <a:srgbClr val="0166B3"/>
                </a:solidFill>
              </a:rPr>
              <a:t>відвідування тематичних занять з академічної доброчесності та/або академічного письма;</a:t>
            </a:r>
          </a:p>
          <a:p>
            <a:pPr marL="285750" indent="-285750" algn="just">
              <a:buFont typeface="Wingdings" panose="05000000000000000000" pitchFamily="2" charset="2"/>
              <a:buChar char="Ø"/>
            </a:pPr>
            <a:r>
              <a:rPr lang="uk-UA" b="1" noProof="0" dirty="0">
                <a:solidFill>
                  <a:srgbClr val="0166B3"/>
                </a:solidFill>
              </a:rPr>
              <a:t>усне попередження про необхідність дотримання академічної доброчесності та можливе притягнення до академічної відповідальності;</a:t>
            </a:r>
          </a:p>
          <a:p>
            <a:pPr marL="285750" indent="-285750" algn="just">
              <a:buFont typeface="Wingdings" panose="05000000000000000000" pitchFamily="2" charset="2"/>
              <a:buChar char="Ø"/>
            </a:pPr>
            <a:r>
              <a:rPr lang="uk-UA" b="1" noProof="0" dirty="0">
                <a:solidFill>
                  <a:srgbClr val="0166B3"/>
                </a:solidFill>
              </a:rPr>
              <a:t>письмове попередження про необхідність дотримання академічної доброчесності та можливе притягнення до академічної відповідальності;</a:t>
            </a:r>
          </a:p>
          <a:p>
            <a:pPr marL="285750" indent="-285750" algn="just">
              <a:buFont typeface="Wingdings" panose="05000000000000000000" pitchFamily="2" charset="2"/>
              <a:buChar char="Ø"/>
            </a:pPr>
            <a:r>
              <a:rPr lang="uk-UA" b="1" noProof="0" dirty="0">
                <a:solidFill>
                  <a:srgbClr val="0166B3"/>
                </a:solidFill>
              </a:rPr>
              <a:t>повторне проходження (виконання) відповідного освітнього компонента освітньої програми, </a:t>
            </a:r>
            <a:r>
              <a:rPr lang="uk-UA" b="1" dirty="0">
                <a:solidFill>
                  <a:srgbClr val="0166B3"/>
                </a:solidFill>
              </a:rPr>
              <a:t>оцінювання</a:t>
            </a:r>
            <a:r>
              <a:rPr lang="uk-UA" b="1" noProof="0" dirty="0">
                <a:solidFill>
                  <a:srgbClr val="0166B3"/>
                </a:solidFill>
              </a:rPr>
              <a:t>;</a:t>
            </a:r>
          </a:p>
          <a:p>
            <a:pPr marL="285750" indent="-285750" algn="just">
              <a:buFont typeface="Wingdings" panose="05000000000000000000" pitchFamily="2" charset="2"/>
              <a:buChar char="Ø"/>
            </a:pPr>
            <a:r>
              <a:rPr lang="uk-UA" b="1" noProof="0" dirty="0">
                <a:solidFill>
                  <a:srgbClr val="C00000"/>
                </a:solidFill>
              </a:rPr>
              <a:t>позбавлення права брати участь у конкурсах щодо отримання стипендій, грантів, участі у програмах академічної мобільності на строк від одного до трьох років;</a:t>
            </a:r>
          </a:p>
          <a:p>
            <a:pPr marL="285750" indent="-285750" algn="just">
              <a:buFont typeface="Wingdings" panose="05000000000000000000" pitchFamily="2" charset="2"/>
              <a:buChar char="Ø"/>
            </a:pPr>
            <a:r>
              <a:rPr lang="uk-UA" b="1" u="sng" noProof="0" dirty="0">
                <a:solidFill>
                  <a:srgbClr val="C00000"/>
                </a:solidFill>
              </a:rPr>
              <a:t>відрахування з числа осіб, які здобувають освіту за державним чи регіональним замовленн</a:t>
            </a:r>
            <a:r>
              <a:rPr lang="uk-UA" b="1" noProof="0" dirty="0">
                <a:solidFill>
                  <a:srgbClr val="C00000"/>
                </a:solidFill>
              </a:rPr>
              <a:t>ям;</a:t>
            </a:r>
          </a:p>
          <a:p>
            <a:pPr marL="285750" indent="-285750" algn="just">
              <a:buFont typeface="Wingdings" panose="05000000000000000000" pitchFamily="2" charset="2"/>
              <a:buChar char="Ø"/>
            </a:pPr>
            <a:r>
              <a:rPr lang="uk-UA" b="1" u="sng" noProof="0" dirty="0">
                <a:solidFill>
                  <a:srgbClr val="C00000"/>
                </a:solidFill>
              </a:rPr>
              <a:t>позбавлення пільг з оплати навчання та/або інших пільг</a:t>
            </a:r>
            <a:r>
              <a:rPr lang="uk-UA" b="1" noProof="0" dirty="0">
                <a:solidFill>
                  <a:srgbClr val="C00000"/>
                </a:solidFill>
              </a:rPr>
              <a:t>, </a:t>
            </a:r>
            <a:r>
              <a:rPr lang="uk-UA" b="1" noProof="0" dirty="0">
                <a:solidFill>
                  <a:srgbClr val="0166B3"/>
                </a:solidFill>
              </a:rPr>
              <a:t>наданих закладом освіти, науковою установою, на строк від одного до трьох років;</a:t>
            </a:r>
          </a:p>
          <a:p>
            <a:pPr marL="285750" indent="-285750" algn="just">
              <a:buFont typeface="Wingdings" panose="05000000000000000000" pitchFamily="2" charset="2"/>
              <a:buChar char="Ø"/>
            </a:pPr>
            <a:r>
              <a:rPr lang="uk-UA" b="1" noProof="0" dirty="0">
                <a:solidFill>
                  <a:srgbClr val="C00000"/>
                </a:solidFill>
              </a:rPr>
              <a:t>позбавлення академічної стипендії на строк до одного навчального року;</a:t>
            </a:r>
          </a:p>
          <a:p>
            <a:pPr marL="285750" indent="-285750" algn="just">
              <a:buFont typeface="Wingdings" panose="05000000000000000000" pitchFamily="2" charset="2"/>
              <a:buChar char="Ø"/>
            </a:pPr>
            <a:r>
              <a:rPr lang="uk-UA" b="1" noProof="0" dirty="0">
                <a:solidFill>
                  <a:srgbClr val="0166B3"/>
                </a:solidFill>
              </a:rPr>
              <a:t>виключення зі складу вченої ради з позбавленням права бути членом вченої ради на строк від одного до трьох років;</a:t>
            </a:r>
          </a:p>
          <a:p>
            <a:pPr marL="285750" indent="-285750" algn="just">
              <a:buFont typeface="Wingdings" panose="05000000000000000000" pitchFamily="2" charset="2"/>
              <a:buChar char="Ø"/>
            </a:pPr>
            <a:r>
              <a:rPr lang="uk-UA" b="1" u="sng" noProof="0" dirty="0">
                <a:solidFill>
                  <a:srgbClr val="C00000"/>
                </a:solidFill>
              </a:rPr>
              <a:t>відрахування здобувача фахової </a:t>
            </a:r>
            <a:r>
              <a:rPr lang="uk-UA" b="1" u="sng" noProof="0" dirty="0" err="1">
                <a:solidFill>
                  <a:srgbClr val="C00000"/>
                </a:solidFill>
              </a:rPr>
              <a:t>передвищої</a:t>
            </a:r>
            <a:r>
              <a:rPr lang="uk-UA" b="1" u="sng" noProof="0" dirty="0">
                <a:solidFill>
                  <a:srgbClr val="C00000"/>
                </a:solidFill>
              </a:rPr>
              <a:t> освіти;</a:t>
            </a:r>
          </a:p>
          <a:p>
            <a:pPr marL="285750" indent="-285750" algn="just">
              <a:buFont typeface="Wingdings" panose="05000000000000000000" pitchFamily="2" charset="2"/>
              <a:buChar char="Ø"/>
            </a:pPr>
            <a:r>
              <a:rPr lang="uk-UA" b="1" u="sng" noProof="0" dirty="0">
                <a:solidFill>
                  <a:srgbClr val="C00000"/>
                </a:solidFill>
              </a:rPr>
              <a:t>відрахування здобувача вищої освіти </a:t>
            </a:r>
            <a:r>
              <a:rPr lang="uk-UA" b="1" noProof="0" dirty="0">
                <a:solidFill>
                  <a:srgbClr val="C00000"/>
                </a:solidFill>
              </a:rPr>
              <a:t>(крім осіб з особливими освітніми потребами).</a:t>
            </a:r>
            <a:endParaRPr lang="uk-UA" b="1" noProof="0" dirty="0">
              <a:solidFill>
                <a:srgbClr val="0166B3"/>
              </a:solidFill>
            </a:endParaRPr>
          </a:p>
        </p:txBody>
      </p:sp>
    </p:spTree>
    <p:extLst>
      <p:ext uri="{BB962C8B-B14F-4D97-AF65-F5344CB8AC3E}">
        <p14:creationId xmlns:p14="http://schemas.microsoft.com/office/powerpoint/2010/main" val="243274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D36B8B6-0D95-CCD6-BFA3-2836B5B37D06}"/>
              </a:ext>
            </a:extLst>
          </p:cNvPr>
          <p:cNvSpPr>
            <a:spLocks noGrp="1"/>
          </p:cNvSpPr>
          <p:nvPr>
            <p:ph type="title"/>
          </p:nvPr>
        </p:nvSpPr>
        <p:spPr>
          <a:xfrm>
            <a:off x="512064" y="669680"/>
            <a:ext cx="11375136" cy="1021008"/>
          </a:xfrm>
        </p:spPr>
        <p:txBody>
          <a:bodyPr>
            <a:normAutofit fontScale="90000"/>
          </a:bodyPr>
          <a:lstStyle/>
          <a:p>
            <a:pPr algn="ctr"/>
            <a:r>
              <a:rPr lang="uk-UA" sz="3200" b="1" noProof="0" dirty="0">
                <a:solidFill>
                  <a:srgbClr val="C00000"/>
                </a:solidFill>
                <a:latin typeface="Minion Pro Med"/>
              </a:rPr>
              <a:t>Стаття 7. ЗУ «Про академічну доброчесність»</a:t>
            </a:r>
            <a:br>
              <a:rPr lang="uk-UA" sz="3200" b="1" noProof="0" dirty="0">
                <a:solidFill>
                  <a:srgbClr val="C00000"/>
                </a:solidFill>
                <a:latin typeface="Minion Pro Med"/>
              </a:rPr>
            </a:br>
            <a:r>
              <a:rPr lang="uk-UA" sz="3200" b="1" noProof="0" dirty="0">
                <a:solidFill>
                  <a:srgbClr val="C00000"/>
                </a:solidFill>
                <a:latin typeface="Minion Pro Med"/>
              </a:rPr>
              <a:t> </a:t>
            </a:r>
            <a:r>
              <a:rPr lang="uk-UA" sz="3200" b="1" noProof="0" dirty="0">
                <a:solidFill>
                  <a:srgbClr val="0166B3"/>
                </a:solidFill>
                <a:latin typeface="Minion Pro Med"/>
              </a:rPr>
              <a:t>Академічна доброчесність у навчальній діяльності здобувачів освіти</a:t>
            </a:r>
          </a:p>
        </p:txBody>
      </p:sp>
      <p:sp>
        <p:nvSpPr>
          <p:cNvPr id="3" name="Объект 2">
            <a:extLst>
              <a:ext uri="{FF2B5EF4-FFF2-40B4-BE49-F238E27FC236}">
                <a16:creationId xmlns:a16="http://schemas.microsoft.com/office/drawing/2014/main" id="{B58F1498-EBE3-45CD-D877-77661E5D67D9}"/>
              </a:ext>
            </a:extLst>
          </p:cNvPr>
          <p:cNvSpPr>
            <a:spLocks noGrp="1"/>
          </p:cNvSpPr>
          <p:nvPr>
            <p:ph idx="1"/>
          </p:nvPr>
        </p:nvSpPr>
        <p:spPr>
          <a:xfrm>
            <a:off x="512064" y="1825625"/>
            <a:ext cx="11219688" cy="4351338"/>
          </a:xfrm>
        </p:spPr>
        <p:txBody>
          <a:bodyPr>
            <a:normAutofit/>
          </a:bodyPr>
          <a:lstStyle/>
          <a:p>
            <a:pPr algn="just">
              <a:buFont typeface="Wingdings" panose="05000000000000000000" pitchFamily="2" charset="2"/>
              <a:buChar char="ü"/>
            </a:pPr>
            <a:r>
              <a:rPr lang="uk-UA" sz="2600" noProof="0" dirty="0">
                <a:solidFill>
                  <a:srgbClr val="0166B3"/>
                </a:solidFill>
              </a:rPr>
              <a:t>виконувати кожне навчальне завдання самостійно, дозволено використання допоміжних матеріалів та засобів, у тому числі з інтернет-ресурсів;</a:t>
            </a:r>
          </a:p>
          <a:p>
            <a:pPr algn="just">
              <a:buFont typeface="Wingdings" panose="05000000000000000000" pitchFamily="2" charset="2"/>
              <a:buChar char="ü"/>
            </a:pPr>
            <a:r>
              <a:rPr lang="uk-UA" sz="2600" noProof="0" dirty="0">
                <a:solidFill>
                  <a:srgbClr val="FF0000"/>
                </a:solidFill>
              </a:rPr>
              <a:t>у разі </a:t>
            </a:r>
            <a:r>
              <a:rPr lang="uk-UA" sz="2600" u="sng" noProof="0" dirty="0">
                <a:solidFill>
                  <a:srgbClr val="FF0000"/>
                </a:solidFill>
              </a:rPr>
              <a:t>використання у власному академічному творі результатів інтелектуальної творчої діяльності іншого автора </a:t>
            </a:r>
            <a:r>
              <a:rPr lang="uk-UA" sz="2600" noProof="0" dirty="0">
                <a:solidFill>
                  <a:srgbClr val="FF0000"/>
                </a:solidFill>
              </a:rPr>
              <a:t>(текстів, зображень, ідей, розробок, тверджень, відомостей, думок тощо) </a:t>
            </a:r>
            <a:r>
              <a:rPr lang="uk-UA" sz="2600" u="sng" noProof="0" dirty="0">
                <a:solidFill>
                  <a:srgbClr val="FF0000"/>
                </a:solidFill>
              </a:rPr>
              <a:t>зазначати посилання на відповідне джерело інформації та/або відповідного автора</a:t>
            </a:r>
            <a:r>
              <a:rPr lang="uk-UA" sz="2600" noProof="0" dirty="0">
                <a:solidFill>
                  <a:srgbClr val="FF0000"/>
                </a:solidFill>
              </a:rPr>
              <a:t>;</a:t>
            </a:r>
          </a:p>
          <a:p>
            <a:pPr algn="just">
              <a:buFont typeface="Wingdings" panose="05000000000000000000" pitchFamily="2" charset="2"/>
              <a:buChar char="ü"/>
            </a:pPr>
            <a:r>
              <a:rPr lang="uk-UA" sz="2600" noProof="0" dirty="0">
                <a:solidFill>
                  <a:srgbClr val="0166B3"/>
                </a:solidFill>
              </a:rPr>
              <a:t>академічний твір здобувача освіти може включати раніше створений ним академічний твір (повністю або частково) лише у разі, якщо це дозволено умовами навчального завдання.</a:t>
            </a:r>
          </a:p>
          <a:p>
            <a:pPr algn="just">
              <a:buFont typeface="Wingdings" panose="05000000000000000000" pitchFamily="2" charset="2"/>
              <a:buChar char="ü"/>
            </a:pPr>
            <a:endParaRPr lang="uk-UA" dirty="0"/>
          </a:p>
        </p:txBody>
      </p:sp>
      <p:pic>
        <p:nvPicPr>
          <p:cNvPr id="4" name="Рисунок 3">
            <a:extLst>
              <a:ext uri="{FF2B5EF4-FFF2-40B4-BE49-F238E27FC236}">
                <a16:creationId xmlns:a16="http://schemas.microsoft.com/office/drawing/2014/main" id="{E26B2340-86E8-0425-6E2C-0948AC07F63D}"/>
              </a:ext>
            </a:extLst>
          </p:cNvPr>
          <p:cNvPicPr>
            <a:picLocks noChangeAspect="1"/>
          </p:cNvPicPr>
          <p:nvPr/>
        </p:nvPicPr>
        <p:blipFill rotWithShape="1">
          <a:blip r:embed="rId2"/>
          <a:srcRect l="16208" t="62439" r="16841" b="18233"/>
          <a:stretch/>
        </p:blipFill>
        <p:spPr>
          <a:xfrm>
            <a:off x="0" y="43116"/>
            <a:ext cx="3858322" cy="626564"/>
          </a:xfrm>
          <a:prstGeom prst="rect">
            <a:avLst/>
          </a:prstGeom>
        </p:spPr>
      </p:pic>
    </p:spTree>
    <p:extLst>
      <p:ext uri="{BB962C8B-B14F-4D97-AF65-F5344CB8AC3E}">
        <p14:creationId xmlns:p14="http://schemas.microsoft.com/office/powerpoint/2010/main" val="2402125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A03DAB-2FE9-4035-80AF-9F798C9E5FA1}"/>
              </a:ext>
            </a:extLst>
          </p:cNvPr>
          <p:cNvSpPr>
            <a:spLocks noGrp="1"/>
          </p:cNvSpPr>
          <p:nvPr>
            <p:ph type="title"/>
          </p:nvPr>
        </p:nvSpPr>
        <p:spPr>
          <a:xfrm>
            <a:off x="146304" y="493776"/>
            <a:ext cx="12192000" cy="975324"/>
          </a:xfrm>
        </p:spPr>
        <p:txBody>
          <a:bodyPr>
            <a:noAutofit/>
          </a:bodyPr>
          <a:lstStyle/>
          <a:p>
            <a:pPr algn="ctr"/>
            <a:r>
              <a:rPr lang="uk-UA" sz="2800" b="1" dirty="0">
                <a:solidFill>
                  <a:srgbClr val="FF0000"/>
                </a:solidFill>
                <a:latin typeface="Arial" panose="020B0604020202020204" pitchFamily="34" charset="0"/>
                <a:cs typeface="Arial" panose="020B0604020202020204" pitchFamily="34" charset="0"/>
              </a:rPr>
              <a:t>Нормативні документи НУБіП України з академічної доброчесності</a:t>
            </a:r>
            <a:br>
              <a:rPr lang="uk-UA" sz="2800" b="1" dirty="0">
                <a:solidFill>
                  <a:srgbClr val="FF0000"/>
                </a:solidFill>
                <a:latin typeface="Arial" panose="020B0604020202020204" pitchFamily="34" charset="0"/>
                <a:cs typeface="Arial" panose="020B0604020202020204" pitchFamily="34" charset="0"/>
              </a:rPr>
            </a:br>
            <a:r>
              <a:rPr lang="en-US" sz="2800" dirty="0">
                <a:solidFill>
                  <a:srgbClr val="0166B3"/>
                </a:solidFill>
                <a:latin typeface="Arial" panose="020B0604020202020204" pitchFamily="34" charset="0"/>
                <a:cs typeface="Arial" panose="020B0604020202020204" pitchFamily="34" charset="0"/>
              </a:rPr>
              <a:t>https://nubip.edu.ua/official-documents</a:t>
            </a:r>
            <a:endParaRPr lang="uk-UA" sz="2800" dirty="0">
              <a:solidFill>
                <a:srgbClr val="0166B3"/>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E0BC312-0125-497E-BEE0-26E004225F43}"/>
              </a:ext>
            </a:extLst>
          </p:cNvPr>
          <p:cNvSpPr txBox="1"/>
          <p:nvPr/>
        </p:nvSpPr>
        <p:spPr>
          <a:xfrm>
            <a:off x="82296" y="1341084"/>
            <a:ext cx="12109704" cy="5804666"/>
          </a:xfrm>
          <a:prstGeom prst="rect">
            <a:avLst/>
          </a:prstGeom>
          <a:noFill/>
        </p:spPr>
        <p:txBody>
          <a:bodyPr wrap="square">
            <a:spAutoFit/>
          </a:bodyPr>
          <a:lstStyle/>
          <a:p>
            <a:pPr algn="just">
              <a:lnSpc>
                <a:spcPct val="90000"/>
              </a:lnSpc>
              <a:spcBef>
                <a:spcPct val="0"/>
              </a:spcBef>
              <a:spcAft>
                <a:spcPts val="1200"/>
              </a:spcAft>
              <a:tabLst>
                <a:tab pos="265113" algn="l"/>
              </a:tabLst>
              <a:defRPr/>
            </a:pPr>
            <a:r>
              <a:rPr lang="uk-UA" sz="2200" dirty="0">
                <a:solidFill>
                  <a:srgbClr val="0166B3"/>
                </a:solidFill>
                <a:latin typeface="Arial" panose="020B0604020202020204" pitchFamily="34" charset="0"/>
                <a:cs typeface="Arial" panose="020B0604020202020204" pitchFamily="34" charset="0"/>
              </a:rPr>
              <a:t>1. Етичний кодекс </a:t>
            </a:r>
            <a:r>
              <a:rPr lang="uk-UA" sz="2200" noProof="0" dirty="0">
                <a:solidFill>
                  <a:srgbClr val="0166B3"/>
                </a:solidFill>
                <a:latin typeface="Arial" panose="020B0604020202020204" pitchFamily="34" charset="0"/>
                <a:cs typeface="Arial" panose="020B0604020202020204" pitchFamily="34" charset="0"/>
              </a:rPr>
              <a:t>колективу Національного університету біоресурсів і природокористування України</a:t>
            </a:r>
            <a:r>
              <a:rPr lang="uk-UA" sz="2200" dirty="0">
                <a:solidFill>
                  <a:srgbClr val="0166B3"/>
                </a:solidFill>
                <a:latin typeface="Arial" panose="020B0604020202020204" pitchFamily="34" charset="0"/>
                <a:cs typeface="Arial" panose="020B0604020202020204" pitchFamily="34" charset="0"/>
              </a:rPr>
              <a:t>, затверджений рішенням Вченої ради університету 07.09.2026 р.</a:t>
            </a:r>
          </a:p>
          <a:p>
            <a:pPr algn="just">
              <a:lnSpc>
                <a:spcPct val="90000"/>
              </a:lnSpc>
              <a:spcBef>
                <a:spcPct val="0"/>
              </a:spcBef>
              <a:spcAft>
                <a:spcPts val="1200"/>
              </a:spcAft>
              <a:tabLst>
                <a:tab pos="539750" algn="l"/>
              </a:tabLst>
              <a:defRPr/>
            </a:pPr>
            <a:r>
              <a:rPr lang="uk-UA" sz="2200" dirty="0">
                <a:solidFill>
                  <a:srgbClr val="0166B3"/>
                </a:solidFill>
                <a:latin typeface="Arial" panose="020B0604020202020204" pitchFamily="34" charset="0"/>
                <a:cs typeface="Arial" panose="020B0604020202020204" pitchFamily="34" charset="0"/>
              </a:rPr>
              <a:t>2. Положення про академічну доброчесність у Національному університеті біоресурсів і природокористування України, затверджене рішенням Вченої ради університету 26.08.2026 р. </a:t>
            </a:r>
          </a:p>
          <a:p>
            <a:pPr algn="just">
              <a:lnSpc>
                <a:spcPct val="90000"/>
              </a:lnSpc>
              <a:spcBef>
                <a:spcPct val="0"/>
              </a:spcBef>
              <a:spcAft>
                <a:spcPts val="1200"/>
              </a:spcAft>
              <a:tabLst>
                <a:tab pos="539750" algn="l"/>
              </a:tabLst>
              <a:defRPr/>
            </a:pPr>
            <a:r>
              <a:rPr lang="uk-UA" sz="2200" dirty="0">
                <a:solidFill>
                  <a:srgbClr val="0166B3"/>
                </a:solidFill>
                <a:latin typeface="Arial" panose="020B0604020202020204" pitchFamily="34" charset="0"/>
                <a:cs typeface="Arial" panose="020B0604020202020204" pitchFamily="34" charset="0"/>
              </a:rPr>
              <a:t>3. Положення про комісію з академічної доброчесності  Національного університету біоресурсів і природокористування України, затверджене рішенням Вченої ради університету 26.08.2026 р.</a:t>
            </a:r>
          </a:p>
          <a:p>
            <a:pPr algn="just">
              <a:lnSpc>
                <a:spcPct val="90000"/>
              </a:lnSpc>
              <a:spcBef>
                <a:spcPct val="0"/>
              </a:spcBef>
              <a:spcAft>
                <a:spcPts val="1200"/>
              </a:spcAft>
              <a:tabLst>
                <a:tab pos="539750" algn="l"/>
              </a:tabLst>
              <a:defRPr/>
            </a:pPr>
            <a:r>
              <a:rPr lang="uk-UA" sz="2200" dirty="0">
                <a:solidFill>
                  <a:srgbClr val="0166B3"/>
                </a:solidFill>
                <a:latin typeface="Arial" panose="020B0604020202020204" pitchFamily="34" charset="0"/>
                <a:cs typeface="Arial" panose="020B0604020202020204" pitchFamily="34" charset="0"/>
              </a:rPr>
              <a:t>4. Порядок подання кваліфікаційних і дисертаційних робіт,  монографій, статей та навчальних видань для перевірки системою </a:t>
            </a:r>
            <a:r>
              <a:rPr lang="en-US" sz="2200" dirty="0" err="1">
                <a:solidFill>
                  <a:srgbClr val="0166B3"/>
                </a:solidFill>
                <a:latin typeface="Arial" panose="020B0604020202020204" pitchFamily="34" charset="0"/>
                <a:cs typeface="Arial" panose="020B0604020202020204" pitchFamily="34" charset="0"/>
              </a:rPr>
              <a:t>StrikePlagiarism</a:t>
            </a:r>
            <a:r>
              <a:rPr lang="en-US" sz="2200" dirty="0">
                <a:solidFill>
                  <a:srgbClr val="0166B3"/>
                </a:solidFill>
                <a:latin typeface="Arial" panose="020B0604020202020204" pitchFamily="34" charset="0"/>
                <a:cs typeface="Arial" panose="020B0604020202020204" pitchFamily="34" charset="0"/>
              </a:rPr>
              <a:t> </a:t>
            </a:r>
            <a:r>
              <a:rPr lang="uk-UA" sz="2200" dirty="0">
                <a:solidFill>
                  <a:srgbClr val="0166B3"/>
                </a:solidFill>
                <a:latin typeface="Arial" panose="020B0604020202020204" pitchFamily="34" charset="0"/>
                <a:cs typeface="Arial" panose="020B0604020202020204" pitchFamily="34" charset="0"/>
              </a:rPr>
              <a:t>Національного університету біоресурсів і природокористування України на  наявність плагіату, </a:t>
            </a:r>
            <a:r>
              <a:rPr lang="ru-RU" sz="2200" dirty="0">
                <a:solidFill>
                  <a:srgbClr val="0166B3"/>
                </a:solidFill>
                <a:latin typeface="Arial" panose="020B0604020202020204" pitchFamily="34" charset="0"/>
                <a:cs typeface="Arial" panose="020B0604020202020204" pitchFamily="34" charset="0"/>
              </a:rPr>
              <a:t>рішенням Вченої ради університету 26.02.2026 р. </a:t>
            </a:r>
          </a:p>
          <a:p>
            <a:pPr algn="just">
              <a:lnSpc>
                <a:spcPct val="90000"/>
              </a:lnSpc>
              <a:spcBef>
                <a:spcPct val="0"/>
              </a:spcBef>
              <a:spcAft>
                <a:spcPts val="1200"/>
              </a:spcAft>
              <a:tabLst>
                <a:tab pos="539750" algn="l"/>
              </a:tabLst>
              <a:defRPr/>
            </a:pPr>
            <a:r>
              <a:rPr lang="uk-UA" sz="2200" dirty="0">
                <a:solidFill>
                  <a:srgbClr val="0166B3"/>
                </a:solidFill>
                <a:latin typeface="Arial" panose="020B0604020202020204" pitchFamily="34" charset="0"/>
                <a:cs typeface="Arial" panose="020B0604020202020204" pitchFamily="34" charset="0"/>
              </a:rPr>
              <a:t>5. Положення про політику використання штучного інтелекту  у Національному університеті біоресурсів і природокористування України, затверджене рішенням Вченої ради університету 15.08.2024 р.</a:t>
            </a:r>
          </a:p>
        </p:txBody>
      </p:sp>
      <p:pic>
        <p:nvPicPr>
          <p:cNvPr id="3" name="Рисунок 2">
            <a:extLst>
              <a:ext uri="{FF2B5EF4-FFF2-40B4-BE49-F238E27FC236}">
                <a16:creationId xmlns:a16="http://schemas.microsoft.com/office/drawing/2014/main" id="{3AC4D118-FC86-A718-29FF-63C218F85CDE}"/>
              </a:ext>
            </a:extLst>
          </p:cNvPr>
          <p:cNvPicPr>
            <a:picLocks noChangeAspect="1"/>
          </p:cNvPicPr>
          <p:nvPr/>
        </p:nvPicPr>
        <p:blipFill rotWithShape="1">
          <a:blip r:embed="rId2"/>
          <a:srcRect l="16208" t="62439" r="16841" b="18233"/>
          <a:stretch/>
        </p:blipFill>
        <p:spPr>
          <a:xfrm>
            <a:off x="0" y="84064"/>
            <a:ext cx="3858322" cy="537728"/>
          </a:xfrm>
          <a:prstGeom prst="rect">
            <a:avLst/>
          </a:prstGeom>
        </p:spPr>
      </p:pic>
    </p:spTree>
    <p:extLst>
      <p:ext uri="{BB962C8B-B14F-4D97-AF65-F5344CB8AC3E}">
        <p14:creationId xmlns:p14="http://schemas.microsoft.com/office/powerpoint/2010/main" val="1044150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89B6A1-E2EF-2ADE-F90D-F4A4FAC1D716}"/>
              </a:ext>
            </a:extLst>
          </p:cNvPr>
          <p:cNvSpPr>
            <a:spLocks noGrp="1"/>
          </p:cNvSpPr>
          <p:nvPr>
            <p:ph type="title"/>
          </p:nvPr>
        </p:nvSpPr>
        <p:spPr>
          <a:xfrm>
            <a:off x="838200" y="669680"/>
            <a:ext cx="10515600" cy="1325563"/>
          </a:xfrm>
        </p:spPr>
        <p:txBody>
          <a:bodyPr>
            <a:normAutofit fontScale="90000"/>
          </a:bodyPr>
          <a:lstStyle/>
          <a:p>
            <a:pPr algn="ctr"/>
            <a:r>
              <a:rPr lang="uk-UA" sz="3200" b="1" dirty="0">
                <a:solidFill>
                  <a:srgbClr val="C00000"/>
                </a:solidFill>
                <a:latin typeface="Minion Pro Med"/>
              </a:rPr>
              <a:t>Стаття 8. ЗУ «Про академічну доброчесність»</a:t>
            </a:r>
            <a:br>
              <a:rPr lang="uk-UA" sz="3200" b="1" dirty="0">
                <a:solidFill>
                  <a:srgbClr val="C00000"/>
                </a:solidFill>
                <a:latin typeface="Minion Pro Med"/>
              </a:rPr>
            </a:br>
            <a:r>
              <a:rPr lang="uk-UA" sz="3200" b="1" noProof="0" dirty="0">
                <a:solidFill>
                  <a:srgbClr val="0166B3"/>
                </a:solidFill>
                <a:latin typeface="Minion Pro Med"/>
              </a:rPr>
              <a:t> Академічна доброчесність під час створення та оприлюднення академічних творів</a:t>
            </a:r>
          </a:p>
        </p:txBody>
      </p:sp>
      <p:sp>
        <p:nvSpPr>
          <p:cNvPr id="3" name="Объект 2">
            <a:extLst>
              <a:ext uri="{FF2B5EF4-FFF2-40B4-BE49-F238E27FC236}">
                <a16:creationId xmlns:a16="http://schemas.microsoft.com/office/drawing/2014/main" id="{65AA5BFE-EE71-3501-818C-20C235CB4509}"/>
              </a:ext>
            </a:extLst>
          </p:cNvPr>
          <p:cNvSpPr>
            <a:spLocks noGrp="1"/>
          </p:cNvSpPr>
          <p:nvPr>
            <p:ph idx="1"/>
          </p:nvPr>
        </p:nvSpPr>
        <p:spPr>
          <a:xfrm>
            <a:off x="838200" y="2463546"/>
            <a:ext cx="10515600" cy="3434334"/>
          </a:xfrm>
        </p:spPr>
        <p:txBody>
          <a:bodyPr>
            <a:normAutofit/>
          </a:bodyPr>
          <a:lstStyle/>
          <a:p>
            <a:pPr marL="0" indent="0" algn="just">
              <a:buNone/>
            </a:pPr>
            <a:r>
              <a:rPr lang="uk-UA" noProof="0" dirty="0">
                <a:solidFill>
                  <a:srgbClr val="0166B3"/>
                </a:solidFill>
                <a:latin typeface="Minion Pro Med"/>
              </a:rPr>
              <a:t>Тексти прийнятих до захисту у закладі вищої освіти, науковій установі дисертацій, кваліфікаційних робіт, </a:t>
            </a:r>
            <a:r>
              <a:rPr lang="uk-UA" b="1" u="sng" noProof="0" dirty="0">
                <a:solidFill>
                  <a:srgbClr val="FF0000"/>
                </a:solidFill>
                <a:latin typeface="Minion Pro Med"/>
              </a:rPr>
              <a:t>підписані кваліфікованим електронним підписом,</a:t>
            </a:r>
            <a:r>
              <a:rPr lang="uk-UA" noProof="0" dirty="0">
                <a:solidFill>
                  <a:srgbClr val="0166B3"/>
                </a:solidFill>
                <a:latin typeface="Minion Pro Med"/>
              </a:rPr>
              <a:t> </a:t>
            </a:r>
            <a:r>
              <a:rPr lang="uk-UA" u="sng" noProof="0" dirty="0">
                <a:solidFill>
                  <a:srgbClr val="C00000"/>
                </a:solidFill>
                <a:latin typeface="Minion Pro Med"/>
              </a:rPr>
              <a:t>оприлюднюються до їх захисту у машинозчитувальному форматі, на постійній основі, з наданням вільного доступу до них без проходження автентифікації </a:t>
            </a:r>
            <a:r>
              <a:rPr lang="uk-UA" noProof="0" dirty="0">
                <a:solidFill>
                  <a:srgbClr val="0166B3"/>
                </a:solidFill>
                <a:latin typeface="Minion Pro Med"/>
              </a:rPr>
              <a:t>та з дотриманням інших вимог, визначених законодавством, зокрема </a:t>
            </a:r>
            <a:r>
              <a:rPr lang="uk-UA" u="sng" noProof="0" dirty="0">
                <a:solidFill>
                  <a:srgbClr val="C00000"/>
                </a:solidFill>
                <a:latin typeface="Minion Pro Med"/>
                <a:hlinkClick r:id="rId2">
                  <a:extLst>
                    <a:ext uri="{A12FA001-AC4F-418D-AE19-62706E023703}">
                      <ahyp:hlinkClr xmlns:ahyp="http://schemas.microsoft.com/office/drawing/2018/hyperlinkcolor" val="tx"/>
                    </a:ext>
                  </a:extLst>
                </a:hlinkClick>
              </a:rPr>
              <a:t>положенням про Національний репозитарій академічних текстів</a:t>
            </a:r>
            <a:r>
              <a:rPr lang="uk-UA" noProof="0" dirty="0">
                <a:solidFill>
                  <a:srgbClr val="0166B3"/>
                </a:solidFill>
                <a:latin typeface="Minion Pro Med"/>
              </a:rPr>
              <a:t>, затвердженим Кабінетом Міністрів України.</a:t>
            </a:r>
          </a:p>
        </p:txBody>
      </p:sp>
      <p:pic>
        <p:nvPicPr>
          <p:cNvPr id="6" name="Рисунок 5">
            <a:extLst>
              <a:ext uri="{FF2B5EF4-FFF2-40B4-BE49-F238E27FC236}">
                <a16:creationId xmlns:a16="http://schemas.microsoft.com/office/drawing/2014/main" id="{D4FF7BE3-2147-5736-9966-7139C48F2110}"/>
              </a:ext>
            </a:extLst>
          </p:cNvPr>
          <p:cNvPicPr>
            <a:picLocks noChangeAspect="1"/>
          </p:cNvPicPr>
          <p:nvPr/>
        </p:nvPicPr>
        <p:blipFill rotWithShape="1">
          <a:blip r:embed="rId3"/>
          <a:srcRect l="16208" t="62439" r="16841" b="18233"/>
          <a:stretch/>
        </p:blipFill>
        <p:spPr>
          <a:xfrm>
            <a:off x="0" y="43116"/>
            <a:ext cx="3858322" cy="626564"/>
          </a:xfrm>
          <a:prstGeom prst="rect">
            <a:avLst/>
          </a:prstGeom>
        </p:spPr>
      </p:pic>
    </p:spTree>
    <p:extLst>
      <p:ext uri="{BB962C8B-B14F-4D97-AF65-F5344CB8AC3E}">
        <p14:creationId xmlns:p14="http://schemas.microsoft.com/office/powerpoint/2010/main" val="1127451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D12E5ABD-F1B6-21D0-C83D-E69E08CE4DC0}"/>
              </a:ext>
            </a:extLst>
          </p:cNvPr>
          <p:cNvPicPr>
            <a:picLocks noChangeAspect="1"/>
          </p:cNvPicPr>
          <p:nvPr/>
        </p:nvPicPr>
        <p:blipFill rotWithShape="1">
          <a:blip r:embed="rId2"/>
          <a:srcRect l="16208" t="62439" r="16841" b="18233"/>
          <a:stretch/>
        </p:blipFill>
        <p:spPr>
          <a:xfrm>
            <a:off x="0" y="43116"/>
            <a:ext cx="3858322" cy="626564"/>
          </a:xfrm>
          <a:prstGeom prst="rect">
            <a:avLst/>
          </a:prstGeom>
        </p:spPr>
      </p:pic>
      <p:sp>
        <p:nvSpPr>
          <p:cNvPr id="5" name="Заголовок 1">
            <a:extLst>
              <a:ext uri="{FF2B5EF4-FFF2-40B4-BE49-F238E27FC236}">
                <a16:creationId xmlns:a16="http://schemas.microsoft.com/office/drawing/2014/main" id="{842610EC-61EE-3AD6-06EE-C2DA8E9F61CB}"/>
              </a:ext>
            </a:extLst>
          </p:cNvPr>
          <p:cNvSpPr txBox="1">
            <a:spLocks/>
          </p:cNvSpPr>
          <p:nvPr/>
        </p:nvSpPr>
        <p:spPr>
          <a:xfrm>
            <a:off x="60960" y="980576"/>
            <a:ext cx="12070080" cy="94880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800" b="1" dirty="0">
                <a:solidFill>
                  <a:srgbClr val="0166B3"/>
                </a:solidFill>
                <a:latin typeface="Minion Pro Med"/>
              </a:rPr>
              <a:t>Оприлюднення академічних творів НУБіП України  у відкритому доступі через цифрову бібліотеку університету (</a:t>
            </a:r>
            <a:r>
              <a:rPr lang="en-US" sz="2800" b="1" dirty="0">
                <a:solidFill>
                  <a:srgbClr val="0166B3"/>
                </a:solidFill>
                <a:latin typeface="Minion Pro Med"/>
              </a:rPr>
              <a:t>https://dglib.nubip.edu.ua</a:t>
            </a:r>
            <a:r>
              <a:rPr lang="uk-UA" sz="2800" b="1" dirty="0">
                <a:solidFill>
                  <a:srgbClr val="0166B3"/>
                </a:solidFill>
                <a:latin typeface="Minion Pro Med"/>
              </a:rPr>
              <a:t>)</a:t>
            </a:r>
          </a:p>
        </p:txBody>
      </p:sp>
      <p:pic>
        <p:nvPicPr>
          <p:cNvPr id="7" name="Рисунок 6">
            <a:extLst>
              <a:ext uri="{FF2B5EF4-FFF2-40B4-BE49-F238E27FC236}">
                <a16:creationId xmlns:a16="http://schemas.microsoft.com/office/drawing/2014/main" id="{9C8D2BE5-971D-7A81-D9A1-930B6BDB17C7}"/>
              </a:ext>
            </a:extLst>
          </p:cNvPr>
          <p:cNvPicPr>
            <a:picLocks noChangeAspect="1"/>
          </p:cNvPicPr>
          <p:nvPr/>
        </p:nvPicPr>
        <p:blipFill>
          <a:blip r:embed="rId3"/>
          <a:stretch>
            <a:fillRect/>
          </a:stretch>
        </p:blipFill>
        <p:spPr>
          <a:xfrm>
            <a:off x="36211" y="1929384"/>
            <a:ext cx="12119578" cy="4027600"/>
          </a:xfrm>
          <a:prstGeom prst="rect">
            <a:avLst/>
          </a:prstGeom>
        </p:spPr>
      </p:pic>
    </p:spTree>
    <p:extLst>
      <p:ext uri="{BB962C8B-B14F-4D97-AF65-F5344CB8AC3E}">
        <p14:creationId xmlns:p14="http://schemas.microsoft.com/office/powerpoint/2010/main" val="841552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85F0870-8452-0BF5-DED8-5A0A56E674F8}"/>
              </a:ext>
            </a:extLst>
          </p:cNvPr>
          <p:cNvPicPr>
            <a:picLocks noChangeAspect="1"/>
          </p:cNvPicPr>
          <p:nvPr/>
        </p:nvPicPr>
        <p:blipFill rotWithShape="1">
          <a:blip r:embed="rId2"/>
          <a:srcRect l="16208" t="62439" r="16841" b="18233"/>
          <a:stretch/>
        </p:blipFill>
        <p:spPr>
          <a:xfrm>
            <a:off x="0" y="43116"/>
            <a:ext cx="3858322" cy="626564"/>
          </a:xfrm>
          <a:prstGeom prst="rect">
            <a:avLst/>
          </a:prstGeom>
        </p:spPr>
      </p:pic>
      <p:pic>
        <p:nvPicPr>
          <p:cNvPr id="4" name="Рисунок 3">
            <a:extLst>
              <a:ext uri="{FF2B5EF4-FFF2-40B4-BE49-F238E27FC236}">
                <a16:creationId xmlns:a16="http://schemas.microsoft.com/office/drawing/2014/main" id="{FA5121AE-64B2-B400-9C2F-0330D2D9C5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3951" y="1171575"/>
            <a:ext cx="6191250" cy="5686425"/>
          </a:xfrm>
          <a:prstGeom prst="rect">
            <a:avLst/>
          </a:prstGeom>
        </p:spPr>
      </p:pic>
      <p:sp>
        <p:nvSpPr>
          <p:cNvPr id="5" name="Заголовок 1">
            <a:extLst>
              <a:ext uri="{FF2B5EF4-FFF2-40B4-BE49-F238E27FC236}">
                <a16:creationId xmlns:a16="http://schemas.microsoft.com/office/drawing/2014/main" id="{150AE0AD-222E-1CDE-8D1C-585575E06266}"/>
              </a:ext>
            </a:extLst>
          </p:cNvPr>
          <p:cNvSpPr txBox="1">
            <a:spLocks/>
          </p:cNvSpPr>
          <p:nvPr/>
        </p:nvSpPr>
        <p:spPr>
          <a:xfrm>
            <a:off x="60960" y="669680"/>
            <a:ext cx="12070080" cy="94880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800" b="1" dirty="0">
                <a:solidFill>
                  <a:srgbClr val="0166B3"/>
                </a:solidFill>
                <a:latin typeface="Minion Pro Med"/>
              </a:rPr>
              <a:t>Структура цифрової бібліотеки університету (</a:t>
            </a:r>
            <a:r>
              <a:rPr lang="en-US" sz="2800" b="1" dirty="0">
                <a:solidFill>
                  <a:srgbClr val="0166B3"/>
                </a:solidFill>
                <a:latin typeface="Minion Pro Med"/>
              </a:rPr>
              <a:t>https://dglib.nubip.edu.ua</a:t>
            </a:r>
            <a:r>
              <a:rPr lang="uk-UA" sz="2800" b="1" dirty="0">
                <a:solidFill>
                  <a:srgbClr val="0166B3"/>
                </a:solidFill>
                <a:latin typeface="Minion Pro Med"/>
              </a:rPr>
              <a:t>)</a:t>
            </a:r>
          </a:p>
        </p:txBody>
      </p:sp>
      <p:pic>
        <p:nvPicPr>
          <p:cNvPr id="6" name="Рисунок 5">
            <a:extLst>
              <a:ext uri="{FF2B5EF4-FFF2-40B4-BE49-F238E27FC236}">
                <a16:creationId xmlns:a16="http://schemas.microsoft.com/office/drawing/2014/main" id="{3F981BC6-2037-32E2-72BD-F20AC6AC0F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 y="1218786"/>
            <a:ext cx="5745480" cy="5255166"/>
          </a:xfrm>
          <a:prstGeom prst="rect">
            <a:avLst/>
          </a:prstGeom>
        </p:spPr>
      </p:pic>
      <p:pic>
        <p:nvPicPr>
          <p:cNvPr id="8" name="Рисунок 7">
            <a:extLst>
              <a:ext uri="{FF2B5EF4-FFF2-40B4-BE49-F238E27FC236}">
                <a16:creationId xmlns:a16="http://schemas.microsoft.com/office/drawing/2014/main" id="{1683DF28-29B5-E547-9D23-D71200E5A4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3951" y="5638630"/>
            <a:ext cx="4220164" cy="1219370"/>
          </a:xfrm>
          <a:prstGeom prst="rect">
            <a:avLst/>
          </a:prstGeom>
        </p:spPr>
      </p:pic>
    </p:spTree>
    <p:extLst>
      <p:ext uri="{BB962C8B-B14F-4D97-AF65-F5344CB8AC3E}">
        <p14:creationId xmlns:p14="http://schemas.microsoft.com/office/powerpoint/2010/main" val="373871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8F6692FF-31C5-9DB9-BA00-BCF4E3BB1C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 y="1732012"/>
            <a:ext cx="4471725" cy="4970539"/>
          </a:xfrm>
          <a:prstGeom prst="rect">
            <a:avLst/>
          </a:prstGeom>
        </p:spPr>
      </p:pic>
      <p:pic>
        <p:nvPicPr>
          <p:cNvPr id="4" name="Рисунок 3">
            <a:extLst>
              <a:ext uri="{FF2B5EF4-FFF2-40B4-BE49-F238E27FC236}">
                <a16:creationId xmlns:a16="http://schemas.microsoft.com/office/drawing/2014/main" id="{4B837302-820E-66D0-97A0-50F858DCA39E}"/>
              </a:ext>
            </a:extLst>
          </p:cNvPr>
          <p:cNvPicPr>
            <a:picLocks noChangeAspect="1"/>
          </p:cNvPicPr>
          <p:nvPr/>
        </p:nvPicPr>
        <p:blipFill rotWithShape="1">
          <a:blip r:embed="rId3"/>
          <a:srcRect l="16208" t="62439" r="16841" b="18233"/>
          <a:stretch/>
        </p:blipFill>
        <p:spPr>
          <a:xfrm>
            <a:off x="0" y="43116"/>
            <a:ext cx="3858322" cy="626564"/>
          </a:xfrm>
          <a:prstGeom prst="rect">
            <a:avLst/>
          </a:prstGeom>
        </p:spPr>
      </p:pic>
      <p:sp>
        <p:nvSpPr>
          <p:cNvPr id="5" name="Заголовок 1">
            <a:extLst>
              <a:ext uri="{FF2B5EF4-FFF2-40B4-BE49-F238E27FC236}">
                <a16:creationId xmlns:a16="http://schemas.microsoft.com/office/drawing/2014/main" id="{0EC85311-A460-E340-57AD-49717DB73A3C}"/>
              </a:ext>
            </a:extLst>
          </p:cNvPr>
          <p:cNvSpPr txBox="1">
            <a:spLocks/>
          </p:cNvSpPr>
          <p:nvPr/>
        </p:nvSpPr>
        <p:spPr>
          <a:xfrm>
            <a:off x="60960" y="669680"/>
            <a:ext cx="12070080" cy="811648"/>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800" b="1" dirty="0">
                <a:solidFill>
                  <a:srgbClr val="0166B3"/>
                </a:solidFill>
                <a:latin typeface="Minion Pro Med"/>
              </a:rPr>
              <a:t>Кваліфікаційні роботи в цифровій бібліотеці університету (</a:t>
            </a:r>
            <a:r>
              <a:rPr lang="en-US" sz="2800" b="1" dirty="0">
                <a:solidFill>
                  <a:srgbClr val="0166B3"/>
                </a:solidFill>
                <a:latin typeface="Minion Pro Med"/>
              </a:rPr>
              <a:t>https://dglib.nubip.edu.ua</a:t>
            </a:r>
            <a:r>
              <a:rPr lang="uk-UA" sz="2800" b="1" dirty="0">
                <a:solidFill>
                  <a:srgbClr val="0166B3"/>
                </a:solidFill>
                <a:latin typeface="Minion Pro Med"/>
              </a:rPr>
              <a:t>)</a:t>
            </a:r>
          </a:p>
        </p:txBody>
      </p:sp>
      <p:pic>
        <p:nvPicPr>
          <p:cNvPr id="7" name="Рисунок 6">
            <a:extLst>
              <a:ext uri="{FF2B5EF4-FFF2-40B4-BE49-F238E27FC236}">
                <a16:creationId xmlns:a16="http://schemas.microsoft.com/office/drawing/2014/main" id="{400A3C93-4F04-B31A-6B56-86340261CD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9075" y="1732012"/>
            <a:ext cx="7430335" cy="5102352"/>
          </a:xfrm>
          <a:prstGeom prst="rect">
            <a:avLst/>
          </a:prstGeom>
        </p:spPr>
      </p:pic>
    </p:spTree>
    <p:extLst>
      <p:ext uri="{BB962C8B-B14F-4D97-AF65-F5344CB8AC3E}">
        <p14:creationId xmlns:p14="http://schemas.microsoft.com/office/powerpoint/2010/main" val="3664436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924756E-DC8D-724D-1487-401D7F663C49}"/>
              </a:ext>
            </a:extLst>
          </p:cNvPr>
          <p:cNvPicPr>
            <a:picLocks noChangeAspect="1"/>
          </p:cNvPicPr>
          <p:nvPr/>
        </p:nvPicPr>
        <p:blipFill rotWithShape="1">
          <a:blip r:embed="rId2"/>
          <a:srcRect l="16208" t="62439" r="16841" b="18233"/>
          <a:stretch/>
        </p:blipFill>
        <p:spPr>
          <a:xfrm>
            <a:off x="0" y="43116"/>
            <a:ext cx="3858322" cy="626564"/>
          </a:xfrm>
          <a:prstGeom prst="rect">
            <a:avLst/>
          </a:prstGeom>
        </p:spPr>
      </p:pic>
      <p:sp>
        <p:nvSpPr>
          <p:cNvPr id="3" name="Заголовок 1">
            <a:extLst>
              <a:ext uri="{FF2B5EF4-FFF2-40B4-BE49-F238E27FC236}">
                <a16:creationId xmlns:a16="http://schemas.microsoft.com/office/drawing/2014/main" id="{8C22D6CC-64A3-0923-DE57-23901A99FBFD}"/>
              </a:ext>
            </a:extLst>
          </p:cNvPr>
          <p:cNvSpPr txBox="1">
            <a:spLocks/>
          </p:cNvSpPr>
          <p:nvPr/>
        </p:nvSpPr>
        <p:spPr>
          <a:xfrm>
            <a:off x="60959" y="1118820"/>
            <a:ext cx="12070080" cy="811648"/>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800" b="1" dirty="0">
                <a:solidFill>
                  <a:srgbClr val="0166B3"/>
                </a:solidFill>
                <a:latin typeface="Minion Pro Med"/>
              </a:rPr>
              <a:t>Синхронізація цифрової бібліотеки університету з Національним репозиторієм академічних текстів (НРАТ) </a:t>
            </a:r>
            <a:r>
              <a:rPr lang="en-US" sz="2800" b="1" dirty="0">
                <a:solidFill>
                  <a:srgbClr val="0166B3"/>
                </a:solidFill>
                <a:latin typeface="Minion Pro Med"/>
                <a:hlinkClick r:id="rId3"/>
              </a:rPr>
              <a:t>https://nrat.ukrintei.ua/</a:t>
            </a:r>
            <a:r>
              <a:rPr lang="uk-UA" sz="2800" b="1" dirty="0">
                <a:solidFill>
                  <a:srgbClr val="0166B3"/>
                </a:solidFill>
                <a:latin typeface="Minion Pro Med"/>
              </a:rPr>
              <a:t> </a:t>
            </a:r>
            <a:r>
              <a:rPr lang="uk-UA" sz="2800" b="1" dirty="0">
                <a:solidFill>
                  <a:srgbClr val="FF0000"/>
                </a:solidFill>
                <a:latin typeface="Minion Pro Med"/>
              </a:rPr>
              <a:t>з 2022р.</a:t>
            </a:r>
          </a:p>
        </p:txBody>
      </p:sp>
      <p:sp>
        <p:nvSpPr>
          <p:cNvPr id="6" name="Заголовок 1">
            <a:extLst>
              <a:ext uri="{FF2B5EF4-FFF2-40B4-BE49-F238E27FC236}">
                <a16:creationId xmlns:a16="http://schemas.microsoft.com/office/drawing/2014/main" id="{45E2C9C8-654F-1EEF-E4FE-9984BFC1AAB6}"/>
              </a:ext>
            </a:extLst>
          </p:cNvPr>
          <p:cNvSpPr txBox="1">
            <a:spLocks/>
          </p:cNvSpPr>
          <p:nvPr/>
        </p:nvSpPr>
        <p:spPr>
          <a:xfrm>
            <a:off x="60959" y="2123034"/>
            <a:ext cx="11609832" cy="811648"/>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800" b="1" dirty="0">
                <a:solidFill>
                  <a:srgbClr val="0166B3"/>
                </a:solidFill>
                <a:latin typeface="Minion Pro Med"/>
              </a:rPr>
              <a:t>Кількість </a:t>
            </a:r>
            <a:r>
              <a:rPr lang="uk-UA" sz="2800" b="1" dirty="0">
                <a:solidFill>
                  <a:srgbClr val="C00000"/>
                </a:solidFill>
                <a:latin typeface="Minion Pro Med"/>
              </a:rPr>
              <a:t>документів з цифрової бібліотеки</a:t>
            </a:r>
            <a:r>
              <a:rPr lang="uk-UA" sz="2800" b="1" dirty="0">
                <a:solidFill>
                  <a:srgbClr val="0166B3"/>
                </a:solidFill>
                <a:latin typeface="Minion Pro Med"/>
              </a:rPr>
              <a:t>, які є </a:t>
            </a:r>
            <a:r>
              <a:rPr lang="uk-UA" sz="2800" b="1" dirty="0">
                <a:solidFill>
                  <a:srgbClr val="C00000"/>
                </a:solidFill>
                <a:latin typeface="Minion Pro Med"/>
              </a:rPr>
              <a:t>в НРАТ - 4876 робіт</a:t>
            </a:r>
          </a:p>
        </p:txBody>
      </p:sp>
      <p:pic>
        <p:nvPicPr>
          <p:cNvPr id="7" name="Рисунок 6">
            <a:extLst>
              <a:ext uri="{FF2B5EF4-FFF2-40B4-BE49-F238E27FC236}">
                <a16:creationId xmlns:a16="http://schemas.microsoft.com/office/drawing/2014/main" id="{0CEB15CA-C05D-C1FD-4D1A-9FA7EA33FB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21486"/>
            <a:ext cx="12192000" cy="3243828"/>
          </a:xfrm>
          <a:prstGeom prst="rect">
            <a:avLst/>
          </a:prstGeom>
        </p:spPr>
      </p:pic>
    </p:spTree>
    <p:extLst>
      <p:ext uri="{BB962C8B-B14F-4D97-AF65-F5344CB8AC3E}">
        <p14:creationId xmlns:p14="http://schemas.microsoft.com/office/powerpoint/2010/main" val="1526166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a:extLst>
              <a:ext uri="{FF2B5EF4-FFF2-40B4-BE49-F238E27FC236}">
                <a16:creationId xmlns:a16="http://schemas.microsoft.com/office/drawing/2014/main" id="{E44F54B8-352D-8C13-1978-24C9A2E140A4}"/>
              </a:ext>
            </a:extLst>
          </p:cNvPr>
          <p:cNvPicPr>
            <a:picLocks noChangeAspect="1"/>
          </p:cNvPicPr>
          <p:nvPr/>
        </p:nvPicPr>
        <p:blipFill>
          <a:blip r:embed="rId2"/>
          <a:stretch>
            <a:fillRect/>
          </a:stretch>
        </p:blipFill>
        <p:spPr>
          <a:xfrm>
            <a:off x="8147304" y="2100416"/>
            <a:ext cx="3144977" cy="1602904"/>
          </a:xfrm>
          <a:prstGeom prst="rect">
            <a:avLst/>
          </a:prstGeom>
        </p:spPr>
      </p:pic>
      <p:pic>
        <p:nvPicPr>
          <p:cNvPr id="3" name="Рисунок 2">
            <a:extLst>
              <a:ext uri="{FF2B5EF4-FFF2-40B4-BE49-F238E27FC236}">
                <a16:creationId xmlns:a16="http://schemas.microsoft.com/office/drawing/2014/main" id="{FE4419F7-5A29-3D26-94E3-E11328224092}"/>
              </a:ext>
            </a:extLst>
          </p:cNvPr>
          <p:cNvPicPr>
            <a:picLocks noChangeAspect="1"/>
          </p:cNvPicPr>
          <p:nvPr/>
        </p:nvPicPr>
        <p:blipFill rotWithShape="1">
          <a:blip r:embed="rId3"/>
          <a:srcRect l="16208" t="62439" r="16841" b="18233"/>
          <a:stretch/>
        </p:blipFill>
        <p:spPr>
          <a:xfrm>
            <a:off x="82296" y="174695"/>
            <a:ext cx="3858322" cy="626564"/>
          </a:xfrm>
          <a:prstGeom prst="rect">
            <a:avLst/>
          </a:prstGeom>
        </p:spPr>
      </p:pic>
      <p:pic>
        <p:nvPicPr>
          <p:cNvPr id="4" name="Рисунок 3">
            <a:extLst>
              <a:ext uri="{FF2B5EF4-FFF2-40B4-BE49-F238E27FC236}">
                <a16:creationId xmlns:a16="http://schemas.microsoft.com/office/drawing/2014/main" id="{F375F5DD-6D11-9258-E33D-34CF2CFB5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6852" y="4250262"/>
            <a:ext cx="4126909" cy="1576301"/>
          </a:xfrm>
          <a:prstGeom prst="rect">
            <a:avLst/>
          </a:prstGeom>
        </p:spPr>
      </p:pic>
      <p:sp>
        <p:nvSpPr>
          <p:cNvPr id="6" name="Title 1">
            <a:extLst>
              <a:ext uri="{FF2B5EF4-FFF2-40B4-BE49-F238E27FC236}">
                <a16:creationId xmlns:a16="http://schemas.microsoft.com/office/drawing/2014/main" id="{DDF61B93-4F2F-2FC8-AC6C-8ED8BE38FB14}"/>
              </a:ext>
            </a:extLst>
          </p:cNvPr>
          <p:cNvSpPr txBox="1">
            <a:spLocks/>
          </p:cNvSpPr>
          <p:nvPr/>
        </p:nvSpPr>
        <p:spPr>
          <a:xfrm>
            <a:off x="3963426" y="801259"/>
            <a:ext cx="7406640" cy="1008052"/>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3600" b="1" dirty="0">
                <a:solidFill>
                  <a:srgbClr val="0166B3"/>
                </a:solidFill>
                <a:latin typeface="Arial" charset="0"/>
                <a:ea typeface="Arial" charset="0"/>
                <a:cs typeface="Arial" charset="0"/>
              </a:rPr>
              <a:t>Перевірка на плагіат з виявленням ШІ та перекладеного тексту</a:t>
            </a:r>
          </a:p>
        </p:txBody>
      </p:sp>
      <p:pic>
        <p:nvPicPr>
          <p:cNvPr id="2" name="Рисунок 1">
            <a:extLst>
              <a:ext uri="{FF2B5EF4-FFF2-40B4-BE49-F238E27FC236}">
                <a16:creationId xmlns:a16="http://schemas.microsoft.com/office/drawing/2014/main" id="{9FCE958A-938D-5FFD-0F62-6C32A6AED4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002486"/>
            <a:ext cx="7926852" cy="4495553"/>
          </a:xfrm>
          <a:prstGeom prst="rect">
            <a:avLst/>
          </a:prstGeom>
        </p:spPr>
      </p:pic>
    </p:spTree>
    <p:extLst>
      <p:ext uri="{BB962C8B-B14F-4D97-AF65-F5344CB8AC3E}">
        <p14:creationId xmlns:p14="http://schemas.microsoft.com/office/powerpoint/2010/main" val="39799278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D943F2D-D70F-EE95-357A-0026FF4AA2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0469" y="1053975"/>
            <a:ext cx="9028176" cy="5811357"/>
          </a:xfrm>
          <a:prstGeom prst="rect">
            <a:avLst/>
          </a:prstGeom>
        </p:spPr>
      </p:pic>
      <p:pic>
        <p:nvPicPr>
          <p:cNvPr id="3" name="Рисунок 2">
            <a:extLst>
              <a:ext uri="{FF2B5EF4-FFF2-40B4-BE49-F238E27FC236}">
                <a16:creationId xmlns:a16="http://schemas.microsoft.com/office/drawing/2014/main" id="{5CAF072D-0263-E7B1-6EAC-2C49A573C11E}"/>
              </a:ext>
            </a:extLst>
          </p:cNvPr>
          <p:cNvPicPr>
            <a:picLocks noChangeAspect="1"/>
          </p:cNvPicPr>
          <p:nvPr/>
        </p:nvPicPr>
        <p:blipFill rotWithShape="1">
          <a:blip r:embed="rId3"/>
          <a:srcRect l="16208" t="62439" r="16841" b="18233"/>
          <a:stretch/>
        </p:blipFill>
        <p:spPr>
          <a:xfrm>
            <a:off x="82296" y="174695"/>
            <a:ext cx="3858322" cy="626564"/>
          </a:xfrm>
          <a:prstGeom prst="rect">
            <a:avLst/>
          </a:prstGeom>
        </p:spPr>
      </p:pic>
      <p:sp>
        <p:nvSpPr>
          <p:cNvPr id="8" name="Rectangle 2">
            <a:extLst>
              <a:ext uri="{FF2B5EF4-FFF2-40B4-BE49-F238E27FC236}">
                <a16:creationId xmlns:a16="http://schemas.microsoft.com/office/drawing/2014/main" id="{FCE3A983-5E57-BA04-3FCE-900320B68F0E}"/>
              </a:ext>
            </a:extLst>
          </p:cNvPr>
          <p:cNvSpPr>
            <a:spLocks noChangeArrowheads="1"/>
          </p:cNvSpPr>
          <p:nvPr/>
        </p:nvSpPr>
        <p:spPr bwMode="auto">
          <a:xfrm>
            <a:off x="3771677" y="230364"/>
            <a:ext cx="8506968" cy="767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4406" tIns="42203" rIns="84406" bIns="0" numCol="1" anchor="ctr" anchorCtr="0" compatLnSpc="1">
            <a:prstTxWarp prst="textNoShape">
              <a:avLst/>
            </a:prstTxWarp>
            <a:spAutoFit/>
          </a:bodyPr>
          <a:lstStyle/>
          <a:p>
            <a:pPr algn="ctr" defTabSz="844083">
              <a:lnSpc>
                <a:spcPts val="2880"/>
              </a:lnSpc>
              <a:defRPr/>
            </a:pPr>
            <a:r>
              <a:rPr lang="uk-UA" altLang="ru-UA" sz="2400" b="1" dirty="0">
                <a:solidFill>
                  <a:srgbClr val="0166B3"/>
                </a:solidFill>
              </a:rPr>
              <a:t>Положення п</a:t>
            </a:r>
            <a:r>
              <a:rPr lang="uk-UA" altLang="ru-UA" sz="2400" b="1" dirty="0" bmk="">
                <a:solidFill>
                  <a:srgbClr val="0166B3"/>
                </a:solidFill>
              </a:rPr>
              <a:t>ро політику використання штучного інтелекту    </a:t>
            </a:r>
            <a:br>
              <a:rPr lang="uk-UA" altLang="ru-UA" sz="2400" b="1" dirty="0" bmk="">
                <a:solidFill>
                  <a:srgbClr val="0166B3"/>
                </a:solidFill>
              </a:rPr>
            </a:br>
            <a:r>
              <a:rPr lang="uk-UA" altLang="ru-UA" sz="2400" b="1" dirty="0" bmk="">
                <a:solidFill>
                  <a:srgbClr val="0166B3"/>
                </a:solidFill>
              </a:rPr>
              <a:t>     у НУБіП України</a:t>
            </a:r>
            <a:endParaRPr lang="uk-UA" altLang="ru-UA" sz="2400" b="1" dirty="0">
              <a:solidFill>
                <a:srgbClr val="0166B3"/>
              </a:solidFill>
            </a:endParaRPr>
          </a:p>
        </p:txBody>
      </p:sp>
      <p:sp>
        <p:nvSpPr>
          <p:cNvPr id="10" name="TextBox 9">
            <a:extLst>
              <a:ext uri="{FF2B5EF4-FFF2-40B4-BE49-F238E27FC236}">
                <a16:creationId xmlns:a16="http://schemas.microsoft.com/office/drawing/2014/main" id="{AA9244BC-7D6F-7FB3-1DB4-BC6CD4BB42C7}"/>
              </a:ext>
            </a:extLst>
          </p:cNvPr>
          <p:cNvSpPr txBox="1"/>
          <p:nvPr/>
        </p:nvSpPr>
        <p:spPr>
          <a:xfrm>
            <a:off x="566067" y="2565774"/>
            <a:ext cx="2470549" cy="338554"/>
          </a:xfrm>
          <a:prstGeom prst="rect">
            <a:avLst/>
          </a:prstGeom>
          <a:noFill/>
        </p:spPr>
        <p:txBody>
          <a:bodyPr wrap="none" rtlCol="0">
            <a:spAutoFit/>
          </a:bodyPr>
          <a:lstStyle/>
          <a:p>
            <a:pPr algn="ctr" defTabSz="422041">
              <a:defRPr/>
            </a:pPr>
            <a:r>
              <a:rPr lang="uk-UA" sz="1600" b="1" u="sng" dirty="0">
                <a:solidFill>
                  <a:srgbClr val="B00000"/>
                </a:solidFill>
                <a:latin typeface="Arial" panose="020B0604020202020204" pitchFamily="34" charset="0"/>
                <a:ea typeface="Times New Roman" panose="02020603050405020304" pitchFamily="18" charset="0"/>
                <a:cs typeface="Arial" panose="020B0604020202020204" pitchFamily="34" charset="0"/>
              </a:rPr>
              <a:t>ОСНОВНІ ПРИНЦИПИ</a:t>
            </a:r>
            <a:r>
              <a:rPr lang="uk-UA" sz="1108" b="1" u="sng" dirty="0">
                <a:solidFill>
                  <a:srgbClr val="B00000"/>
                </a:solidFill>
                <a:latin typeface="Arial" panose="020B0604020202020204" pitchFamily="34" charset="0"/>
                <a:ea typeface="Times New Roman" panose="02020603050405020304" pitchFamily="18" charset="0"/>
                <a:cs typeface="Arial" panose="020B0604020202020204" pitchFamily="34" charset="0"/>
              </a:rPr>
              <a:t>: </a:t>
            </a:r>
            <a:endParaRPr lang="ru-UA" sz="1108" u="sng" dirty="0">
              <a:solidFill>
                <a:srgbClr val="B00000"/>
              </a:solidFill>
              <a:latin typeface="Arial" panose="020B0604020202020204" pitchFamily="34" charset="0"/>
              <a:cs typeface="Arial" panose="020B0604020202020204" pitchFamily="34" charset="0"/>
            </a:endParaRPr>
          </a:p>
        </p:txBody>
      </p:sp>
      <p:sp>
        <p:nvSpPr>
          <p:cNvPr id="9" name="Прямокутник: округлені кути 8">
            <a:extLst>
              <a:ext uri="{FF2B5EF4-FFF2-40B4-BE49-F238E27FC236}">
                <a16:creationId xmlns:a16="http://schemas.microsoft.com/office/drawing/2014/main" id="{29EDE653-582A-8F6F-BAF4-4B3DCA447E86}"/>
              </a:ext>
            </a:extLst>
          </p:cNvPr>
          <p:cNvSpPr/>
          <p:nvPr/>
        </p:nvSpPr>
        <p:spPr>
          <a:xfrm>
            <a:off x="237744" y="3011779"/>
            <a:ext cx="3127196" cy="189574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63776" indent="-263776" algn="ctr" defTabSz="422041">
              <a:buFont typeface="Wingdings" panose="05000000000000000000" pitchFamily="2" charset="2"/>
              <a:buChar char="Ø"/>
              <a:defRPr/>
            </a:pPr>
            <a:endParaRPr lang="ru-UA" sz="1662" dirty="0">
              <a:solidFill>
                <a:prstClr val="white"/>
              </a:solidFill>
              <a:latin typeface="Calibri" panose="020F0502020204030204"/>
            </a:endParaRPr>
          </a:p>
        </p:txBody>
      </p:sp>
      <p:sp>
        <p:nvSpPr>
          <p:cNvPr id="11" name="TextBox 10">
            <a:extLst>
              <a:ext uri="{FF2B5EF4-FFF2-40B4-BE49-F238E27FC236}">
                <a16:creationId xmlns:a16="http://schemas.microsoft.com/office/drawing/2014/main" id="{80692AEC-24A0-228B-A4FD-E8D30C442B19}"/>
              </a:ext>
            </a:extLst>
          </p:cNvPr>
          <p:cNvSpPr txBox="1"/>
          <p:nvPr/>
        </p:nvSpPr>
        <p:spPr>
          <a:xfrm>
            <a:off x="379253" y="3226682"/>
            <a:ext cx="2871216" cy="2062103"/>
          </a:xfrm>
          <a:prstGeom prst="rect">
            <a:avLst/>
          </a:prstGeom>
          <a:noFill/>
        </p:spPr>
        <p:txBody>
          <a:bodyPr wrap="square" rtlCol="0">
            <a:spAutoFit/>
          </a:bodyPr>
          <a:lstStyle/>
          <a:p>
            <a:pPr marL="263776" indent="-263776" defTabSz="422041">
              <a:buFont typeface="Wingdings" panose="05000000000000000000" pitchFamily="2" charset="2"/>
              <a:buChar char="Ø"/>
              <a:defRPr/>
            </a:pPr>
            <a:r>
              <a:rPr lang="uk-UA" sz="2300" b="1" dirty="0">
                <a:solidFill>
                  <a:srgbClr val="0166B3"/>
                </a:solidFill>
                <a:latin typeface="Times New Roman" panose="02020603050405020304" pitchFamily="18" charset="0"/>
                <a:ea typeface="Times New Roman" panose="02020603050405020304" pitchFamily="18" charset="0"/>
              </a:rPr>
              <a:t>Етичність</a:t>
            </a:r>
          </a:p>
          <a:p>
            <a:pPr marL="263776" indent="-263776" defTabSz="422041">
              <a:buFont typeface="Wingdings" panose="05000000000000000000" pitchFamily="2" charset="2"/>
              <a:buChar char="Ø"/>
              <a:defRPr/>
            </a:pPr>
            <a:r>
              <a:rPr lang="uk-UA" sz="2300" b="1" dirty="0">
                <a:solidFill>
                  <a:srgbClr val="0166B3"/>
                </a:solidFill>
                <a:latin typeface="Times New Roman" panose="02020603050405020304" pitchFamily="18" charset="0"/>
                <a:ea typeface="Times New Roman" panose="02020603050405020304" pitchFamily="18" charset="0"/>
              </a:rPr>
              <a:t>Безпека</a:t>
            </a:r>
          </a:p>
          <a:p>
            <a:pPr marL="263776" indent="-263776" defTabSz="422041">
              <a:buFont typeface="Wingdings" panose="05000000000000000000" pitchFamily="2" charset="2"/>
              <a:buChar char="Ø"/>
              <a:defRPr/>
            </a:pPr>
            <a:r>
              <a:rPr lang="uk-UA" sz="2300" b="1" dirty="0">
                <a:solidFill>
                  <a:srgbClr val="0166B3"/>
                </a:solidFill>
                <a:latin typeface="Times New Roman" panose="02020603050405020304" pitchFamily="18" charset="0"/>
                <a:ea typeface="Times New Roman" panose="02020603050405020304" pitchFamily="18" charset="0"/>
              </a:rPr>
              <a:t>Конфіденційність</a:t>
            </a:r>
          </a:p>
          <a:p>
            <a:pPr marL="263776" indent="-263776" defTabSz="422041">
              <a:buFont typeface="Wingdings" panose="05000000000000000000" pitchFamily="2" charset="2"/>
              <a:buChar char="Ø"/>
              <a:defRPr/>
            </a:pPr>
            <a:r>
              <a:rPr lang="uk-UA" sz="2300" b="1" dirty="0">
                <a:solidFill>
                  <a:srgbClr val="0166B3"/>
                </a:solidFill>
                <a:latin typeface="Times New Roman" panose="02020603050405020304" pitchFamily="18" charset="0"/>
                <a:ea typeface="Times New Roman" panose="02020603050405020304" pitchFamily="18" charset="0"/>
              </a:rPr>
              <a:t>Відповідальність</a:t>
            </a:r>
          </a:p>
          <a:p>
            <a:pPr marL="263776" indent="-263776" defTabSz="422041">
              <a:buFont typeface="Wingdings" panose="05000000000000000000" pitchFamily="2" charset="2"/>
              <a:buChar char="Ø"/>
              <a:defRPr/>
            </a:pPr>
            <a:endParaRPr lang="uk-UA" b="1" dirty="0">
              <a:solidFill>
                <a:srgbClr val="0166B3"/>
              </a:solidFill>
              <a:latin typeface="Times New Roman" panose="02020603050405020304" pitchFamily="18" charset="0"/>
              <a:ea typeface="Times New Roman" panose="02020603050405020304" pitchFamily="18" charset="0"/>
            </a:endParaRPr>
          </a:p>
          <a:p>
            <a:pPr marL="263776" indent="-263776" defTabSz="422041">
              <a:buFont typeface="Wingdings" panose="05000000000000000000" pitchFamily="2" charset="2"/>
              <a:buChar char="Ø"/>
              <a:defRPr/>
            </a:pPr>
            <a:endParaRPr lang="ru-UA" dirty="0">
              <a:solidFill>
                <a:srgbClr val="0166B3"/>
              </a:solidFill>
              <a:latin typeface="Calibri" panose="020F0502020204030204"/>
            </a:endParaRPr>
          </a:p>
        </p:txBody>
      </p:sp>
    </p:spTree>
    <p:extLst>
      <p:ext uri="{BB962C8B-B14F-4D97-AF65-F5344CB8AC3E}">
        <p14:creationId xmlns:p14="http://schemas.microsoft.com/office/powerpoint/2010/main" val="687904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960167"/>
            <a:ext cx="10515600" cy="889429"/>
          </a:xfrm>
        </p:spPr>
        <p:txBody>
          <a:bodyPr>
            <a:noAutofit/>
          </a:bodyPr>
          <a:lstStyle/>
          <a:p>
            <a:pPr algn="ctr"/>
            <a:r>
              <a:rPr lang="uk-UA" sz="3200" b="1" dirty="0">
                <a:solidFill>
                  <a:srgbClr val="0166B3"/>
                </a:solidFill>
                <a:latin typeface="Arial" panose="020B0604020202020204" pitchFamily="34" charset="0"/>
                <a:ea typeface="+mn-ea"/>
                <a:cs typeface="Arial" panose="020B0604020202020204" pitchFamily="34" charset="0"/>
              </a:rPr>
              <a:t>Комісія з академічної доброчесності</a:t>
            </a:r>
          </a:p>
        </p:txBody>
      </p:sp>
      <p:sp>
        <p:nvSpPr>
          <p:cNvPr id="3" name="Объект 2"/>
          <p:cNvSpPr>
            <a:spLocks noGrp="1"/>
          </p:cNvSpPr>
          <p:nvPr>
            <p:ph idx="1"/>
          </p:nvPr>
        </p:nvSpPr>
        <p:spPr>
          <a:xfrm>
            <a:off x="480060" y="2008504"/>
            <a:ext cx="11231880" cy="3276727"/>
          </a:xfrm>
        </p:spPr>
        <p:txBody>
          <a:bodyPr>
            <a:normAutofit lnSpcReduction="10000"/>
          </a:bodyPr>
          <a:lstStyle/>
          <a:p>
            <a:pPr indent="-457200" algn="just">
              <a:spcBef>
                <a:spcPct val="0"/>
              </a:spcBef>
              <a:spcAft>
                <a:spcPts val="1200"/>
              </a:spcAft>
              <a:buFont typeface="Wingdings" panose="05000000000000000000" pitchFamily="2" charset="2"/>
              <a:buChar char="Ø"/>
              <a:tabLst>
                <a:tab pos="539750" algn="l"/>
              </a:tabLst>
              <a:defRPr/>
            </a:pPr>
            <a:r>
              <a:rPr lang="uk-UA" sz="3000" dirty="0">
                <a:solidFill>
                  <a:srgbClr val="0166B3"/>
                </a:solidFill>
                <a:latin typeface="Arial" panose="020B0604020202020204" pitchFamily="34" charset="0"/>
                <a:cs typeface="Arial" panose="020B0604020202020204" pitchFamily="34" charset="0"/>
              </a:rPr>
              <a:t>Затверджена Вченою радою НУБіП України 26.08.2026 р.</a:t>
            </a:r>
          </a:p>
          <a:p>
            <a:pPr lvl="0" indent="-457200" algn="just">
              <a:spcBef>
                <a:spcPct val="0"/>
              </a:spcBef>
              <a:spcAft>
                <a:spcPts val="1200"/>
              </a:spcAft>
              <a:buFont typeface="Wingdings" panose="05000000000000000000" pitchFamily="2" charset="2"/>
              <a:buChar char="Ø"/>
              <a:tabLst>
                <a:tab pos="539750" algn="l"/>
              </a:tabLst>
              <a:defRPr/>
            </a:pPr>
            <a:r>
              <a:rPr lang="uk-UA" sz="3000" dirty="0">
                <a:solidFill>
                  <a:srgbClr val="0166B3"/>
                </a:solidFill>
                <a:latin typeface="Arial" panose="020B0604020202020204" pitchFamily="34" charset="0"/>
                <a:cs typeface="Arial" panose="020B0604020202020204" pitchFamily="34" charset="0"/>
              </a:rPr>
              <a:t>Комісія має повноваження приймає рішення про позбавлення або відмову у позбавленні наукового ступеня, </a:t>
            </a:r>
            <a:r>
              <a:rPr lang="uk-UA" sz="3000" u="sng" dirty="0">
                <a:solidFill>
                  <a:srgbClr val="FF0000"/>
                </a:solidFill>
                <a:latin typeface="Arial" panose="020B0604020202020204" pitchFamily="34" charset="0"/>
                <a:cs typeface="Arial" panose="020B0604020202020204" pitchFamily="34" charset="0"/>
              </a:rPr>
              <a:t>ступеня вищої освіти, </a:t>
            </a:r>
            <a:r>
              <a:rPr lang="uk-UA" sz="3000" dirty="0">
                <a:solidFill>
                  <a:srgbClr val="0166B3"/>
                </a:solidFill>
                <a:latin typeface="Arial" panose="020B0604020202020204" pitchFamily="34" charset="0"/>
                <a:cs typeface="Arial" panose="020B0604020202020204" pitchFamily="34" charset="0"/>
              </a:rPr>
              <a:t>вченого звання </a:t>
            </a:r>
            <a:r>
              <a:rPr lang="uk-UA" sz="3000" u="sng" dirty="0">
                <a:solidFill>
                  <a:srgbClr val="0166B3"/>
                </a:solidFill>
                <a:latin typeface="Arial" panose="020B0604020202020204" pitchFamily="34" charset="0"/>
                <a:cs typeface="Arial" panose="020B0604020202020204" pitchFamily="34" charset="0"/>
              </a:rPr>
              <a:t>та застосовувати інші санкції, визначені Законом України «Про академічну доброчесність»</a:t>
            </a:r>
            <a:r>
              <a:rPr lang="uk-UA" sz="3000" dirty="0">
                <a:solidFill>
                  <a:srgbClr val="0166B3"/>
                </a:solidFill>
                <a:latin typeface="Arial" panose="020B0604020202020204" pitchFamily="34" charset="0"/>
                <a:cs typeface="Arial" panose="020B0604020202020204" pitchFamily="34" charset="0"/>
              </a:rPr>
              <a:t> та внутрішніми актами Університету, за результатами розгляду повідомлення про порушення академічної доброчесності</a:t>
            </a:r>
          </a:p>
        </p:txBody>
      </p:sp>
      <p:pic>
        <p:nvPicPr>
          <p:cNvPr id="4" name="Рисунок 3">
            <a:extLst>
              <a:ext uri="{FF2B5EF4-FFF2-40B4-BE49-F238E27FC236}">
                <a16:creationId xmlns:a16="http://schemas.microsoft.com/office/drawing/2014/main" id="{4828C544-BC67-643A-8E9B-FD1C218DF30F}"/>
              </a:ext>
            </a:extLst>
          </p:cNvPr>
          <p:cNvPicPr>
            <a:picLocks noChangeAspect="1"/>
          </p:cNvPicPr>
          <p:nvPr/>
        </p:nvPicPr>
        <p:blipFill rotWithShape="1">
          <a:blip r:embed="rId2"/>
          <a:srcRect l="16208" t="62439" r="16841" b="18233"/>
          <a:stretch/>
        </p:blipFill>
        <p:spPr>
          <a:xfrm>
            <a:off x="82296" y="174695"/>
            <a:ext cx="3858322" cy="626564"/>
          </a:xfrm>
          <a:prstGeom prst="rect">
            <a:avLst/>
          </a:prstGeom>
        </p:spPr>
      </p:pic>
    </p:spTree>
    <p:extLst>
      <p:ext uri="{BB962C8B-B14F-4D97-AF65-F5344CB8AC3E}">
        <p14:creationId xmlns:p14="http://schemas.microsoft.com/office/powerpoint/2010/main" val="1462182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C5B1A48-59FB-0D7C-BDFB-A9BC7498A1D3}"/>
              </a:ext>
            </a:extLst>
          </p:cNvPr>
          <p:cNvPicPr>
            <a:picLocks noChangeAspect="1"/>
          </p:cNvPicPr>
          <p:nvPr/>
        </p:nvPicPr>
        <p:blipFill rotWithShape="1">
          <a:blip r:embed="rId2"/>
          <a:srcRect l="24805" t="14245" r="52768" b="4195"/>
          <a:stretch/>
        </p:blipFill>
        <p:spPr>
          <a:xfrm>
            <a:off x="8833253" y="-6457"/>
            <a:ext cx="3358747" cy="6870913"/>
          </a:xfrm>
          <a:prstGeom prst="rect">
            <a:avLst/>
          </a:prstGeom>
        </p:spPr>
      </p:pic>
      <p:sp>
        <p:nvSpPr>
          <p:cNvPr id="5" name="Текст 4">
            <a:extLst>
              <a:ext uri="{FF2B5EF4-FFF2-40B4-BE49-F238E27FC236}">
                <a16:creationId xmlns:a16="http://schemas.microsoft.com/office/drawing/2014/main" id="{D042B3F4-E717-D63B-AAE5-05085E2CCA68}"/>
              </a:ext>
            </a:extLst>
          </p:cNvPr>
          <p:cNvSpPr txBox="1">
            <a:spLocks/>
          </p:cNvSpPr>
          <p:nvPr/>
        </p:nvSpPr>
        <p:spPr>
          <a:xfrm>
            <a:off x="754530" y="2198289"/>
            <a:ext cx="7749168" cy="2461420"/>
          </a:xfrm>
          <a:prstGeom prst="rect">
            <a:avLst/>
          </a:prstGeom>
        </p:spPr>
        <p:txBody>
          <a:bodyPr vert="horz" lIns="91440" tIns="45720" rIns="91440" bIns="45720" rtlCol="0" anchor="ctr"/>
          <a:lstStyle>
            <a:defPPr>
              <a:defRPr lang="ru-UA"/>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uk-UA" sz="3000" dirty="0">
                <a:solidFill>
                  <a:srgbClr val="0166B3"/>
                </a:solidFill>
                <a:latin typeface="Minion Pro Med" panose="02040503050201020203" pitchFamily="18" charset="0"/>
              </a:rPr>
              <a:t>Тетяна </a:t>
            </a:r>
            <a:r>
              <a:rPr lang="uk-UA" sz="3000" dirty="0" err="1">
                <a:solidFill>
                  <a:srgbClr val="0166B3"/>
                </a:solidFill>
                <a:latin typeface="Minion Pro Med" panose="02040503050201020203" pitchFamily="18" charset="0"/>
              </a:rPr>
              <a:t>Кіщак</a:t>
            </a:r>
            <a:r>
              <a:rPr lang="uk-UA" sz="3000" dirty="0">
                <a:solidFill>
                  <a:srgbClr val="0166B3"/>
                </a:solidFill>
                <a:latin typeface="Minion Pro Med" panose="02040503050201020203" pitchFamily="18" charset="0"/>
              </a:rPr>
              <a:t>, </a:t>
            </a:r>
          </a:p>
          <a:p>
            <a:pPr algn="l">
              <a:lnSpc>
                <a:spcPct val="130000"/>
              </a:lnSpc>
            </a:pPr>
            <a:r>
              <a:rPr lang="uk-UA" sz="3000" dirty="0">
                <a:solidFill>
                  <a:srgbClr val="0166B3"/>
                </a:solidFill>
                <a:latin typeface="Minion Pro Med" panose="02040503050201020203" pitchFamily="18" charset="0"/>
              </a:rPr>
              <a:t>директор наукової бібліотеки</a:t>
            </a:r>
          </a:p>
          <a:p>
            <a:pPr algn="l">
              <a:lnSpc>
                <a:spcPct val="130000"/>
              </a:lnSpc>
            </a:pPr>
            <a:r>
              <a:rPr lang="en-US" sz="3000" dirty="0">
                <a:solidFill>
                  <a:srgbClr val="0166B3"/>
                </a:solidFill>
                <a:latin typeface="Minion Pro Med" panose="02040503050201020203" pitchFamily="18" charset="0"/>
              </a:rPr>
              <a:t>+38</a:t>
            </a:r>
            <a:r>
              <a:rPr lang="uk-UA" sz="3000" dirty="0">
                <a:solidFill>
                  <a:srgbClr val="0166B3"/>
                </a:solidFill>
                <a:latin typeface="Minion Pro Med" panose="02040503050201020203" pitchFamily="18" charset="0"/>
              </a:rPr>
              <a:t> </a:t>
            </a:r>
            <a:r>
              <a:rPr lang="en-US" sz="3000" dirty="0">
                <a:solidFill>
                  <a:srgbClr val="0166B3"/>
                </a:solidFill>
                <a:latin typeface="Minion Pro Med" panose="02040503050201020203" pitchFamily="18" charset="0"/>
              </a:rPr>
              <a:t>0</a:t>
            </a:r>
            <a:r>
              <a:rPr lang="uk-UA" sz="3000" dirty="0">
                <a:solidFill>
                  <a:srgbClr val="0166B3"/>
                </a:solidFill>
                <a:latin typeface="Minion Pro Med" panose="02040503050201020203" pitchFamily="18" charset="0"/>
              </a:rPr>
              <a:t>44 527 85 38</a:t>
            </a:r>
            <a:endParaRPr lang="en-US" sz="3000" dirty="0">
              <a:solidFill>
                <a:srgbClr val="0166B3"/>
              </a:solidFill>
              <a:latin typeface="Minion Pro Med" panose="02040503050201020203" pitchFamily="18" charset="0"/>
            </a:endParaRPr>
          </a:p>
          <a:p>
            <a:pPr algn="l">
              <a:lnSpc>
                <a:spcPct val="130000"/>
              </a:lnSpc>
            </a:pPr>
            <a:r>
              <a:rPr lang="en-US" sz="3000" dirty="0">
                <a:solidFill>
                  <a:srgbClr val="0166B3"/>
                </a:solidFill>
                <a:latin typeface="Minion Pro Med" panose="02040503050201020203" pitchFamily="18" charset="0"/>
              </a:rPr>
              <a:t>library@nubip.edu.ua</a:t>
            </a:r>
            <a:endParaRPr lang="ru-RU" sz="3000" dirty="0">
              <a:solidFill>
                <a:srgbClr val="0166B3"/>
              </a:solidFill>
              <a:latin typeface="Minion Pro Med" panose="02040503050201020203" pitchFamily="18" charset="0"/>
            </a:endParaRPr>
          </a:p>
        </p:txBody>
      </p:sp>
      <p:sp>
        <p:nvSpPr>
          <p:cNvPr id="6" name="TextBox 5">
            <a:extLst>
              <a:ext uri="{FF2B5EF4-FFF2-40B4-BE49-F238E27FC236}">
                <a16:creationId xmlns:a16="http://schemas.microsoft.com/office/drawing/2014/main" id="{B7080720-C83B-615A-F700-3DA0ADDF4699}"/>
              </a:ext>
            </a:extLst>
          </p:cNvPr>
          <p:cNvSpPr txBox="1"/>
          <p:nvPr/>
        </p:nvSpPr>
        <p:spPr>
          <a:xfrm>
            <a:off x="672234" y="5873119"/>
            <a:ext cx="4143790" cy="461665"/>
          </a:xfrm>
          <a:prstGeom prst="rect">
            <a:avLst/>
          </a:prstGeom>
          <a:noFill/>
        </p:spPr>
        <p:txBody>
          <a:bodyPr wrap="square">
            <a:spAutoFit/>
          </a:bodyPr>
          <a:lstStyle/>
          <a:p>
            <a:r>
              <a:rPr lang="en-US" sz="2400" dirty="0">
                <a:solidFill>
                  <a:srgbClr val="0166B3"/>
                </a:solidFill>
                <a:latin typeface="Minion Pro Med" panose="02040503050201020203" pitchFamily="18" charset="0"/>
              </a:rPr>
              <a:t>nubip.edu.ua</a:t>
            </a:r>
            <a:endParaRPr lang="ru-RU" sz="2400" dirty="0">
              <a:solidFill>
                <a:srgbClr val="0166B3"/>
              </a:solidFill>
              <a:latin typeface="Minion Pro Med" panose="02040503050201020203" pitchFamily="18" charset="0"/>
            </a:endParaRPr>
          </a:p>
        </p:txBody>
      </p:sp>
    </p:spTree>
    <p:extLst>
      <p:ext uri="{BB962C8B-B14F-4D97-AF65-F5344CB8AC3E}">
        <p14:creationId xmlns:p14="http://schemas.microsoft.com/office/powerpoint/2010/main" val="19540910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1341</TotalTime>
  <Words>1435</Words>
  <Application>Microsoft Office PowerPoint</Application>
  <PresentationFormat>Широкоэкранный</PresentationFormat>
  <Paragraphs>105</Paragraphs>
  <Slides>19</Slides>
  <Notes>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19</vt:i4>
      </vt:variant>
    </vt:vector>
  </HeadingPairs>
  <TitlesOfParts>
    <vt:vector size="28" baseType="lpstr">
      <vt:lpstr>Arial</vt:lpstr>
      <vt:lpstr>Calibri</vt:lpstr>
      <vt:lpstr>Calibri Light</vt:lpstr>
      <vt:lpstr>Inter</vt:lpstr>
      <vt:lpstr>Minion Pro Med</vt:lpstr>
      <vt:lpstr>Minion Pro SmBd</vt:lpstr>
      <vt:lpstr>Times New Roman</vt:lpstr>
      <vt:lpstr>Wingdings</vt:lpstr>
      <vt:lpstr>Тема Office</vt:lpstr>
      <vt:lpstr>Дотримання норм академічної доброчесності здобувачами другого (магістерського) рівня вищої освіти</vt:lpstr>
      <vt:lpstr>Нормативні документи</vt:lpstr>
      <vt:lpstr>Презентация PowerPoint</vt:lpstr>
      <vt:lpstr>Порушення академічної доброчесності: </vt:lpstr>
      <vt:lpstr>Презентация PowerPoint</vt:lpstr>
      <vt:lpstr>Презентация PowerPoint</vt:lpstr>
      <vt:lpstr>Презентация PowerPoint</vt:lpstr>
      <vt:lpstr>Презентация PowerPoint</vt:lpstr>
      <vt:lpstr>Стаття 7. ЗУ «Про академічну доброчесність»  Академічна доброчесність у навчальній діяльності здобувачів освіти</vt:lpstr>
      <vt:lpstr>Нормативні документи НУБіП України з академічної доброчесності https://nubip.edu.ua/official-documents</vt:lpstr>
      <vt:lpstr>Стаття 8. ЗУ «Про академічну доброчесність»  Академічна доброчесність під час створення та оприлюднення академічних творів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Комісія з академічної доброчесності</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Denys Ruden</dc:creator>
  <cp:lastModifiedBy>user</cp:lastModifiedBy>
  <cp:revision>69</cp:revision>
  <dcterms:created xsi:type="dcterms:W3CDTF">2024-08-13T09:17:14Z</dcterms:created>
  <dcterms:modified xsi:type="dcterms:W3CDTF">2026-10-22T12:35:08Z</dcterms:modified>
</cp:coreProperties>
</file>