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Inter" panose="020B0604020202020204" charset="0"/>
      <p:regular r:id="rId22"/>
    </p:embeddedFont>
    <p:embeddedFont>
      <p:font typeface="Inter Italics" panose="020B0604020202020204" charset="0"/>
      <p:regular r:id="rId23"/>
    </p:embeddedFont>
    <p:embeddedFont>
      <p:font typeface="Noto Serif Display" panose="020B0604020202020204"/>
      <p:regular r:id="rId24"/>
    </p:embeddedFont>
    <p:embeddedFont>
      <p:font typeface="Noto Serif Display Bold" panose="020B0604020202020204"/>
      <p:regular r:id="rId25"/>
    </p:embeddedFont>
    <p:embeddedFont>
      <p:font typeface="Opun Mai" panose="020B0604020202020204" charset="-34"/>
      <p:regular r:id="rId26"/>
    </p:embeddedFont>
    <p:embeddedFont>
      <p:font typeface="Opun Mai Bold" panose="020B0604020202020204" charset="-34"/>
      <p:regular r:id="rId27"/>
    </p:embeddedFont>
    <p:embeddedFont>
      <p:font typeface="Opun Mai Italics" panose="020B0604020202020204" charset="-34"/>
      <p:regular r:id="rId28"/>
    </p:embeddedFont>
    <p:embeddedFont>
      <p:font typeface="PT Serif Bold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B6C7-C281-43B2-8D87-6A4908E406D9}" type="datetimeFigureOut">
              <a:rPr lang="uk-UA" smtClean="0"/>
              <a:t>30.04.2026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78146-3699-4C31-B045-35E68EDE62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58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78146-3699-4C31-B045-35E68EDE6219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31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fileview.ukr.net/?url=https%3A%2F%2Fmail.ukr.net%2Fapi%2Fpublic%2Ffile_view%2Flist%3Ftoken%3DQaG3EVC0MTRD8XK7fgBxrLQkzD1qkNje_ycTB_QNJv-UEXY2Zkh54VwvTBOWZtt2WwWqFRQzMIRvJCXDqUO0jOy2kYwYp0Jc-VVeck1xIIxAOQ%3ANWNRoZjhS4rd6Cx6%26r%3D1776169289917&amp;default_mode=view&amp;lang=uk&amp;mlid=0#start=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ubip.edu.ua/sites/default/files/u222/programa_konferenciyi_2022_poltava.pdf" TargetMode="External"/><Relationship Id="rId5" Type="http://schemas.openxmlformats.org/officeDocument/2006/relationships/hyperlink" Target="https://www.pdau.edu.ua/department/kafedra-terapiyi-imeni-profesora-pi-lokesa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97" y="1099941"/>
            <a:ext cx="9875986" cy="8229600"/>
            <a:chOff x="0" y="0"/>
            <a:chExt cx="2601083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1083" cy="2167467"/>
            </a:xfrm>
            <a:custGeom>
              <a:avLst/>
              <a:gdLst/>
              <a:ahLst/>
              <a:cxnLst/>
              <a:rect l="l" t="t" r="r" b="b"/>
              <a:pathLst>
                <a:path w="2601083" h="2167467">
                  <a:moveTo>
                    <a:pt x="28221" y="0"/>
                  </a:moveTo>
                  <a:lnTo>
                    <a:pt x="2572862" y="0"/>
                  </a:lnTo>
                  <a:cubicBezTo>
                    <a:pt x="2580346" y="0"/>
                    <a:pt x="2587525" y="2973"/>
                    <a:pt x="2592817" y="8266"/>
                  </a:cubicBezTo>
                  <a:cubicBezTo>
                    <a:pt x="2598109" y="13558"/>
                    <a:pt x="2601083" y="20736"/>
                    <a:pt x="2601083" y="28221"/>
                  </a:cubicBezTo>
                  <a:lnTo>
                    <a:pt x="2601083" y="2139246"/>
                  </a:lnTo>
                  <a:cubicBezTo>
                    <a:pt x="2601083" y="2146730"/>
                    <a:pt x="2598109" y="2153909"/>
                    <a:pt x="2592817" y="2159201"/>
                  </a:cubicBezTo>
                  <a:cubicBezTo>
                    <a:pt x="2587525" y="2164493"/>
                    <a:pt x="2580346" y="2167467"/>
                    <a:pt x="2572862" y="2167467"/>
                  </a:cubicBezTo>
                  <a:lnTo>
                    <a:pt x="28221" y="2167467"/>
                  </a:lnTo>
                  <a:cubicBezTo>
                    <a:pt x="20736" y="2167467"/>
                    <a:pt x="13558" y="2164493"/>
                    <a:pt x="8266" y="2159201"/>
                  </a:cubicBezTo>
                  <a:cubicBezTo>
                    <a:pt x="2973" y="2153909"/>
                    <a:pt x="0" y="2146730"/>
                    <a:pt x="0" y="2139246"/>
                  </a:cubicBezTo>
                  <a:lnTo>
                    <a:pt x="0" y="28221"/>
                  </a:lnTo>
                  <a:cubicBezTo>
                    <a:pt x="0" y="20736"/>
                    <a:pt x="2973" y="13558"/>
                    <a:pt x="8266" y="8266"/>
                  </a:cubicBezTo>
                  <a:cubicBezTo>
                    <a:pt x="13558" y="2973"/>
                    <a:pt x="20736" y="0"/>
                    <a:pt x="28221" y="0"/>
                  </a:cubicBezTo>
                  <a:close/>
                </a:path>
              </a:pathLst>
            </a:custGeom>
            <a:solidFill>
              <a:srgbClr val="B37A5C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601083" cy="2291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16474" y="6886316"/>
            <a:ext cx="1549328" cy="1447917"/>
          </a:xfrm>
          <a:custGeom>
            <a:avLst/>
            <a:gdLst/>
            <a:ahLst/>
            <a:cxnLst/>
            <a:rect l="l" t="t" r="r" b="b"/>
            <a:pathLst>
              <a:path w="1549328" h="1447917">
                <a:moveTo>
                  <a:pt x="0" y="0"/>
                </a:moveTo>
                <a:lnTo>
                  <a:pt x="1549327" y="0"/>
                </a:lnTo>
                <a:lnTo>
                  <a:pt x="1549327" y="1447917"/>
                </a:lnTo>
                <a:lnTo>
                  <a:pt x="0" y="14479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 rot="-3003271">
            <a:off x="14695699" y="7576519"/>
            <a:ext cx="3194325" cy="2985242"/>
          </a:xfrm>
          <a:custGeom>
            <a:avLst/>
            <a:gdLst/>
            <a:ahLst/>
            <a:cxnLst/>
            <a:rect l="l" t="t" r="r" b="b"/>
            <a:pathLst>
              <a:path w="3194325" h="2985242">
                <a:moveTo>
                  <a:pt x="0" y="0"/>
                </a:moveTo>
                <a:lnTo>
                  <a:pt x="3194325" y="0"/>
                </a:lnTo>
                <a:lnTo>
                  <a:pt x="3194325" y="2985242"/>
                </a:lnTo>
                <a:lnTo>
                  <a:pt x="0" y="29852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8724148" y="0"/>
            <a:ext cx="4315865" cy="5690831"/>
          </a:xfrm>
          <a:custGeom>
            <a:avLst/>
            <a:gdLst/>
            <a:ahLst/>
            <a:cxnLst/>
            <a:rect l="l" t="t" r="r" b="b"/>
            <a:pathLst>
              <a:path w="4315865" h="5690831">
                <a:moveTo>
                  <a:pt x="0" y="0"/>
                </a:moveTo>
                <a:lnTo>
                  <a:pt x="4315865" y="0"/>
                </a:lnTo>
                <a:lnTo>
                  <a:pt x="4315865" y="5690831"/>
                </a:lnTo>
                <a:lnTo>
                  <a:pt x="0" y="5690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Freeform 8"/>
          <p:cNvSpPr/>
          <p:nvPr/>
        </p:nvSpPr>
        <p:spPr>
          <a:xfrm>
            <a:off x="9968814" y="6212220"/>
            <a:ext cx="3329436" cy="3046080"/>
          </a:xfrm>
          <a:custGeom>
            <a:avLst/>
            <a:gdLst/>
            <a:ahLst/>
            <a:cxnLst/>
            <a:rect l="l" t="t" r="r" b="b"/>
            <a:pathLst>
              <a:path w="3329436" h="3046080">
                <a:moveTo>
                  <a:pt x="0" y="0"/>
                </a:moveTo>
                <a:lnTo>
                  <a:pt x="3329436" y="0"/>
                </a:lnTo>
                <a:lnTo>
                  <a:pt x="3329436" y="3046080"/>
                </a:lnTo>
                <a:lnTo>
                  <a:pt x="0" y="304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>
            <a:off x="13456510" y="1099941"/>
            <a:ext cx="7605581" cy="5704186"/>
          </a:xfrm>
          <a:custGeom>
            <a:avLst/>
            <a:gdLst/>
            <a:ahLst/>
            <a:cxnLst/>
            <a:rect l="l" t="t" r="r" b="b"/>
            <a:pathLst>
              <a:path w="7605581" h="5704186">
                <a:moveTo>
                  <a:pt x="0" y="0"/>
                </a:moveTo>
                <a:lnTo>
                  <a:pt x="7605580" y="0"/>
                </a:lnTo>
                <a:lnTo>
                  <a:pt x="7605580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0" y="-100280"/>
            <a:ext cx="2400442" cy="2400442"/>
          </a:xfrm>
          <a:custGeom>
            <a:avLst/>
            <a:gdLst/>
            <a:ahLst/>
            <a:cxnLst/>
            <a:rect l="l" t="t" r="r" b="b"/>
            <a:pathLst>
              <a:path w="2400442" h="2400442">
                <a:moveTo>
                  <a:pt x="0" y="0"/>
                </a:moveTo>
                <a:lnTo>
                  <a:pt x="2400442" y="0"/>
                </a:lnTo>
                <a:lnTo>
                  <a:pt x="2400442" y="2400441"/>
                </a:lnTo>
                <a:lnTo>
                  <a:pt x="0" y="2400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TextBox 11"/>
          <p:cNvSpPr txBox="1"/>
          <p:nvPr/>
        </p:nvSpPr>
        <p:spPr>
          <a:xfrm>
            <a:off x="354753" y="2430007"/>
            <a:ext cx="8369395" cy="477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7"/>
              </a:lnSpc>
            </a:pPr>
            <a:r>
              <a:rPr lang="en-US" sz="6852" i="1">
                <a:solidFill>
                  <a:srgbClr val="FFFFFF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Студентський науковий гурток з внутрішніх хвороб тварин</a:t>
            </a:r>
          </a:p>
          <a:p>
            <a:pPr algn="l">
              <a:lnSpc>
                <a:spcPts val="7537"/>
              </a:lnSpc>
            </a:pPr>
            <a:endParaRPr lang="en-US" sz="6852" i="1">
              <a:solidFill>
                <a:srgbClr val="FFFFFF"/>
              </a:solidFill>
              <a:latin typeface="Opun Mai Italics"/>
              <a:ea typeface="Opun Mai Italics"/>
              <a:cs typeface="Opun Mai Italics"/>
              <a:sym typeface="Opun Mai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7626" y="7518517"/>
            <a:ext cx="4998847" cy="155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51"/>
              </a:lnSpc>
            </a:pPr>
            <a:r>
              <a:rPr lang="en-US" sz="2965" i="1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Керівник – Палюх Т.А.</a:t>
            </a:r>
          </a:p>
          <a:p>
            <a:pPr marL="0" lvl="0" indent="0" algn="l">
              <a:lnSpc>
                <a:spcPts val="4151"/>
              </a:lnSpc>
            </a:pPr>
            <a:r>
              <a:rPr lang="en-US" sz="2965" i="1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Голова – Ніколайчук І. Р.</a:t>
            </a:r>
          </a:p>
          <a:p>
            <a:pPr algn="l">
              <a:lnSpc>
                <a:spcPts val="4151"/>
              </a:lnSpc>
            </a:pPr>
            <a:endParaRPr lang="en-US" sz="2965" i="1">
              <a:solidFill>
                <a:srgbClr val="FFFFFF"/>
              </a:solidFill>
              <a:latin typeface="Inter Italics"/>
              <a:ea typeface="Inter Italics"/>
              <a:cs typeface="Inter Italics"/>
              <a:sym typeface="Inter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7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975" y="6320874"/>
            <a:ext cx="19163949" cy="5590391"/>
            <a:chOff x="0" y="0"/>
            <a:chExt cx="5047295" cy="1472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7295" cy="1472366"/>
            </a:xfrm>
            <a:custGeom>
              <a:avLst/>
              <a:gdLst/>
              <a:ahLst/>
              <a:cxnLst/>
              <a:rect l="l" t="t" r="r" b="b"/>
              <a:pathLst>
                <a:path w="5047295" h="1472366">
                  <a:moveTo>
                    <a:pt x="14543" y="0"/>
                  </a:moveTo>
                  <a:lnTo>
                    <a:pt x="5032752" y="0"/>
                  </a:lnTo>
                  <a:cubicBezTo>
                    <a:pt x="5036609" y="0"/>
                    <a:pt x="5040308" y="1532"/>
                    <a:pt x="5043036" y="4260"/>
                  </a:cubicBezTo>
                  <a:cubicBezTo>
                    <a:pt x="5045763" y="6987"/>
                    <a:pt x="5047295" y="10686"/>
                    <a:pt x="5047295" y="14543"/>
                  </a:cubicBezTo>
                  <a:lnTo>
                    <a:pt x="5047295" y="1457823"/>
                  </a:lnTo>
                  <a:cubicBezTo>
                    <a:pt x="5047295" y="1461680"/>
                    <a:pt x="5045763" y="1465379"/>
                    <a:pt x="5043036" y="1468107"/>
                  </a:cubicBezTo>
                  <a:cubicBezTo>
                    <a:pt x="5040308" y="1470834"/>
                    <a:pt x="5036609" y="1472366"/>
                    <a:pt x="5032752" y="1472366"/>
                  </a:cubicBezTo>
                  <a:lnTo>
                    <a:pt x="14543" y="1472366"/>
                  </a:lnTo>
                  <a:cubicBezTo>
                    <a:pt x="10686" y="1472366"/>
                    <a:pt x="6987" y="1470834"/>
                    <a:pt x="4260" y="1468107"/>
                  </a:cubicBezTo>
                  <a:cubicBezTo>
                    <a:pt x="1532" y="1465379"/>
                    <a:pt x="0" y="1461680"/>
                    <a:pt x="0" y="1457823"/>
                  </a:cubicBezTo>
                  <a:lnTo>
                    <a:pt x="0" y="14543"/>
                  </a:lnTo>
                  <a:cubicBezTo>
                    <a:pt x="0" y="10686"/>
                    <a:pt x="1532" y="6987"/>
                    <a:pt x="4260" y="4260"/>
                  </a:cubicBezTo>
                  <a:cubicBezTo>
                    <a:pt x="6987" y="1532"/>
                    <a:pt x="10686" y="0"/>
                    <a:pt x="14543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5047295" cy="1596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30795" y="2211444"/>
            <a:ext cx="5213615" cy="7714212"/>
            <a:chOff x="0" y="0"/>
            <a:chExt cx="1057941" cy="15653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941" cy="1565360"/>
            </a:xfrm>
            <a:custGeom>
              <a:avLst/>
              <a:gdLst/>
              <a:ahLst/>
              <a:cxnLst/>
              <a:rect l="l" t="t" r="r" b="b"/>
              <a:pathLst>
                <a:path w="1057941" h="1565360">
                  <a:moveTo>
                    <a:pt x="72762" y="0"/>
                  </a:moveTo>
                  <a:lnTo>
                    <a:pt x="985179" y="0"/>
                  </a:lnTo>
                  <a:cubicBezTo>
                    <a:pt x="1004477" y="0"/>
                    <a:pt x="1022984" y="7666"/>
                    <a:pt x="1036630" y="21312"/>
                  </a:cubicBezTo>
                  <a:cubicBezTo>
                    <a:pt x="1050275" y="34957"/>
                    <a:pt x="1057941" y="53464"/>
                    <a:pt x="1057941" y="72762"/>
                  </a:cubicBezTo>
                  <a:lnTo>
                    <a:pt x="1057941" y="1492598"/>
                  </a:lnTo>
                  <a:cubicBezTo>
                    <a:pt x="1057941" y="1511896"/>
                    <a:pt x="1050275" y="1530403"/>
                    <a:pt x="1036630" y="1544048"/>
                  </a:cubicBezTo>
                  <a:cubicBezTo>
                    <a:pt x="1022984" y="1557694"/>
                    <a:pt x="1004477" y="1565360"/>
                    <a:pt x="985179" y="1565360"/>
                  </a:cubicBezTo>
                  <a:lnTo>
                    <a:pt x="72762" y="1565360"/>
                  </a:lnTo>
                  <a:cubicBezTo>
                    <a:pt x="53464" y="1565360"/>
                    <a:pt x="34957" y="1557694"/>
                    <a:pt x="21312" y="1544048"/>
                  </a:cubicBezTo>
                  <a:cubicBezTo>
                    <a:pt x="7666" y="1530403"/>
                    <a:pt x="0" y="1511896"/>
                    <a:pt x="0" y="1492598"/>
                  </a:cubicBezTo>
                  <a:lnTo>
                    <a:pt x="0" y="72762"/>
                  </a:lnTo>
                  <a:cubicBezTo>
                    <a:pt x="0" y="53464"/>
                    <a:pt x="7666" y="34957"/>
                    <a:pt x="21312" y="21312"/>
                  </a:cubicBezTo>
                  <a:cubicBezTo>
                    <a:pt x="34957" y="7666"/>
                    <a:pt x="53464" y="0"/>
                    <a:pt x="72762" y="0"/>
                  </a:cubicBezTo>
                  <a:close/>
                </a:path>
              </a:pathLst>
            </a:custGeom>
            <a:blipFill>
              <a:blip r:embed="rId2"/>
              <a:stretch>
                <a:fillRect t="-3537" b="-3537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2211444"/>
            <a:ext cx="9773771" cy="8075556"/>
          </a:xfrm>
          <a:custGeom>
            <a:avLst/>
            <a:gdLst/>
            <a:ahLst/>
            <a:cxnLst/>
            <a:rect l="l" t="t" r="r" b="b"/>
            <a:pathLst>
              <a:path w="9773771" h="8075556">
                <a:moveTo>
                  <a:pt x="0" y="0"/>
                </a:moveTo>
                <a:lnTo>
                  <a:pt x="9773771" y="0"/>
                </a:lnTo>
                <a:lnTo>
                  <a:pt x="9773771" y="8075556"/>
                </a:lnTo>
                <a:lnTo>
                  <a:pt x="0" y="8075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1153463" y="28575"/>
            <a:ext cx="15981073" cy="218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118" b="1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У 2026 РОЦІ СТУДЕНТАМИ-ГУРТКІВЦЯМИ ПОДАНО ДЛЯ ПУБЛІКАЦІЇ 8 ТЕЗ ДОПОВІДЕЙ НА ВСЕУКРАЇНСЬКОЇ НАУКОВО-ПРАКТИЧНОЇ КОНФЕРЕНЦІЇ ВИКЛАДАЧІВ І ЗДОБУВАЧІВ ВИЩОЇ ОСВІТИ «АКТУАЛЬНІ ПИТАННЯ ВЕТЕРИНАРНОЇ МОРФОЛОГІЇ, ПАТОЛОГІЇ ТА БІОТЕХНОЛОГІЇ»19–20 БЕРЕЗНЯ, М. ДНІПРО.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7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975" y="6320874"/>
            <a:ext cx="19163949" cy="5590391"/>
            <a:chOff x="0" y="0"/>
            <a:chExt cx="5047295" cy="1472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7295" cy="1472366"/>
            </a:xfrm>
            <a:custGeom>
              <a:avLst/>
              <a:gdLst/>
              <a:ahLst/>
              <a:cxnLst/>
              <a:rect l="l" t="t" r="r" b="b"/>
              <a:pathLst>
                <a:path w="5047295" h="1472366">
                  <a:moveTo>
                    <a:pt x="14543" y="0"/>
                  </a:moveTo>
                  <a:lnTo>
                    <a:pt x="5032752" y="0"/>
                  </a:lnTo>
                  <a:cubicBezTo>
                    <a:pt x="5036609" y="0"/>
                    <a:pt x="5040308" y="1532"/>
                    <a:pt x="5043036" y="4260"/>
                  </a:cubicBezTo>
                  <a:cubicBezTo>
                    <a:pt x="5045763" y="6987"/>
                    <a:pt x="5047295" y="10686"/>
                    <a:pt x="5047295" y="14543"/>
                  </a:cubicBezTo>
                  <a:lnTo>
                    <a:pt x="5047295" y="1457823"/>
                  </a:lnTo>
                  <a:cubicBezTo>
                    <a:pt x="5047295" y="1461680"/>
                    <a:pt x="5045763" y="1465379"/>
                    <a:pt x="5043036" y="1468107"/>
                  </a:cubicBezTo>
                  <a:cubicBezTo>
                    <a:pt x="5040308" y="1470834"/>
                    <a:pt x="5036609" y="1472366"/>
                    <a:pt x="5032752" y="1472366"/>
                  </a:cubicBezTo>
                  <a:lnTo>
                    <a:pt x="14543" y="1472366"/>
                  </a:lnTo>
                  <a:cubicBezTo>
                    <a:pt x="10686" y="1472366"/>
                    <a:pt x="6987" y="1470834"/>
                    <a:pt x="4260" y="1468107"/>
                  </a:cubicBezTo>
                  <a:cubicBezTo>
                    <a:pt x="1532" y="1465379"/>
                    <a:pt x="0" y="1461680"/>
                    <a:pt x="0" y="1457823"/>
                  </a:cubicBezTo>
                  <a:lnTo>
                    <a:pt x="0" y="14543"/>
                  </a:lnTo>
                  <a:cubicBezTo>
                    <a:pt x="0" y="10686"/>
                    <a:pt x="1532" y="6987"/>
                    <a:pt x="4260" y="4260"/>
                  </a:cubicBezTo>
                  <a:cubicBezTo>
                    <a:pt x="6987" y="1532"/>
                    <a:pt x="10686" y="0"/>
                    <a:pt x="14543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5047295" cy="1596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01125" y="0"/>
            <a:ext cx="4658694" cy="3305154"/>
          </a:xfrm>
          <a:custGeom>
            <a:avLst/>
            <a:gdLst/>
            <a:ahLst/>
            <a:cxnLst/>
            <a:rect l="l" t="t" r="r" b="b"/>
            <a:pathLst>
              <a:path w="4658694" h="3305154">
                <a:moveTo>
                  <a:pt x="0" y="0"/>
                </a:moveTo>
                <a:lnTo>
                  <a:pt x="4658694" y="0"/>
                </a:lnTo>
                <a:lnTo>
                  <a:pt x="4658694" y="3305154"/>
                </a:lnTo>
                <a:lnTo>
                  <a:pt x="0" y="3305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5650712" y="3436858"/>
            <a:ext cx="4554217" cy="3221275"/>
          </a:xfrm>
          <a:custGeom>
            <a:avLst/>
            <a:gdLst/>
            <a:ahLst/>
            <a:cxnLst/>
            <a:rect l="l" t="t" r="r" b="b"/>
            <a:pathLst>
              <a:path w="4554217" h="3221275">
                <a:moveTo>
                  <a:pt x="0" y="0"/>
                </a:moveTo>
                <a:lnTo>
                  <a:pt x="4554217" y="0"/>
                </a:lnTo>
                <a:lnTo>
                  <a:pt x="4554217" y="3221276"/>
                </a:lnTo>
                <a:lnTo>
                  <a:pt x="0" y="3221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7354311" y="6906355"/>
            <a:ext cx="4658694" cy="3380645"/>
          </a:xfrm>
          <a:custGeom>
            <a:avLst/>
            <a:gdLst/>
            <a:ahLst/>
            <a:cxnLst/>
            <a:rect l="l" t="t" r="r" b="b"/>
            <a:pathLst>
              <a:path w="4658694" h="3380645">
                <a:moveTo>
                  <a:pt x="0" y="0"/>
                </a:moveTo>
                <a:lnTo>
                  <a:pt x="4658694" y="0"/>
                </a:lnTo>
                <a:lnTo>
                  <a:pt x="4658694" y="3380645"/>
                </a:lnTo>
                <a:lnTo>
                  <a:pt x="0" y="338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Freeform 8"/>
          <p:cNvSpPr/>
          <p:nvPr/>
        </p:nvSpPr>
        <p:spPr>
          <a:xfrm>
            <a:off x="13171585" y="1268470"/>
            <a:ext cx="5116415" cy="3648504"/>
          </a:xfrm>
          <a:custGeom>
            <a:avLst/>
            <a:gdLst/>
            <a:ahLst/>
            <a:cxnLst/>
            <a:rect l="l" t="t" r="r" b="b"/>
            <a:pathLst>
              <a:path w="5116415" h="3648504">
                <a:moveTo>
                  <a:pt x="0" y="0"/>
                </a:moveTo>
                <a:lnTo>
                  <a:pt x="5116415" y="0"/>
                </a:lnTo>
                <a:lnTo>
                  <a:pt x="5116415" y="3648504"/>
                </a:lnTo>
                <a:lnTo>
                  <a:pt x="0" y="3648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>
            <a:off x="279472" y="1268470"/>
            <a:ext cx="4234363" cy="3062081"/>
          </a:xfrm>
          <a:custGeom>
            <a:avLst/>
            <a:gdLst/>
            <a:ahLst/>
            <a:cxnLst/>
            <a:rect l="l" t="t" r="r" b="b"/>
            <a:pathLst>
              <a:path w="4234363" h="3062081">
                <a:moveTo>
                  <a:pt x="0" y="0"/>
                </a:moveTo>
                <a:lnTo>
                  <a:pt x="4234363" y="0"/>
                </a:lnTo>
                <a:lnTo>
                  <a:pt x="4234363" y="3062081"/>
                </a:lnTo>
                <a:lnTo>
                  <a:pt x="0" y="3062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0" y="6784895"/>
            <a:ext cx="4513835" cy="3282789"/>
          </a:xfrm>
          <a:custGeom>
            <a:avLst/>
            <a:gdLst/>
            <a:ahLst/>
            <a:cxnLst/>
            <a:rect l="l" t="t" r="r" b="b"/>
            <a:pathLst>
              <a:path w="4513835" h="3282789">
                <a:moveTo>
                  <a:pt x="0" y="0"/>
                </a:moveTo>
                <a:lnTo>
                  <a:pt x="4513835" y="0"/>
                </a:lnTo>
                <a:lnTo>
                  <a:pt x="4513835" y="3282789"/>
                </a:lnTo>
                <a:lnTo>
                  <a:pt x="0" y="3282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>
          <a:xfrm>
            <a:off x="13330449" y="6658134"/>
            <a:ext cx="4957551" cy="3536312"/>
          </a:xfrm>
          <a:custGeom>
            <a:avLst/>
            <a:gdLst/>
            <a:ahLst/>
            <a:cxnLst/>
            <a:rect l="l" t="t" r="r" b="b"/>
            <a:pathLst>
              <a:path w="4957551" h="3536312">
                <a:moveTo>
                  <a:pt x="0" y="0"/>
                </a:moveTo>
                <a:lnTo>
                  <a:pt x="4957551" y="0"/>
                </a:lnTo>
                <a:lnTo>
                  <a:pt x="4957551" y="3536311"/>
                </a:lnTo>
                <a:lnTo>
                  <a:pt x="0" y="35363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2285" y="455590"/>
            <a:ext cx="7705715" cy="8802710"/>
            <a:chOff x="0" y="0"/>
            <a:chExt cx="2029489" cy="23184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9489" cy="2318409"/>
            </a:xfrm>
            <a:custGeom>
              <a:avLst/>
              <a:gdLst/>
              <a:ahLst/>
              <a:cxnLst/>
              <a:rect l="l" t="t" r="r" b="b"/>
              <a:pathLst>
                <a:path w="2029489" h="2318409">
                  <a:moveTo>
                    <a:pt x="36169" y="0"/>
                  </a:moveTo>
                  <a:lnTo>
                    <a:pt x="1993320" y="0"/>
                  </a:lnTo>
                  <a:cubicBezTo>
                    <a:pt x="2013295" y="0"/>
                    <a:pt x="2029489" y="16193"/>
                    <a:pt x="2029489" y="36169"/>
                  </a:cubicBezTo>
                  <a:lnTo>
                    <a:pt x="2029489" y="2282240"/>
                  </a:lnTo>
                  <a:cubicBezTo>
                    <a:pt x="2029489" y="2302216"/>
                    <a:pt x="2013295" y="2318409"/>
                    <a:pt x="1993320" y="2318409"/>
                  </a:cubicBezTo>
                  <a:lnTo>
                    <a:pt x="36169" y="2318409"/>
                  </a:lnTo>
                  <a:cubicBezTo>
                    <a:pt x="16193" y="2318409"/>
                    <a:pt x="0" y="2302216"/>
                    <a:pt x="0" y="2282240"/>
                  </a:cubicBezTo>
                  <a:lnTo>
                    <a:pt x="0" y="36169"/>
                  </a:lnTo>
                  <a:cubicBezTo>
                    <a:pt x="0" y="16193"/>
                    <a:pt x="16193" y="0"/>
                    <a:pt x="36169" y="0"/>
                  </a:cubicBezTo>
                  <a:close/>
                </a:path>
              </a:pathLst>
            </a:custGeom>
            <a:solidFill>
              <a:srgbClr val="B37A5C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029489" cy="2442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997700" cy="6272113"/>
          </a:xfrm>
          <a:custGeom>
            <a:avLst/>
            <a:gdLst/>
            <a:ahLst/>
            <a:cxnLst/>
            <a:rect l="l" t="t" r="r" b="b"/>
            <a:pathLst>
              <a:path w="4997700" h="6272113">
                <a:moveTo>
                  <a:pt x="0" y="0"/>
                </a:moveTo>
                <a:lnTo>
                  <a:pt x="4997700" y="0"/>
                </a:lnTo>
                <a:lnTo>
                  <a:pt x="4997700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3784053" y="5143500"/>
            <a:ext cx="7182008" cy="5386506"/>
          </a:xfrm>
          <a:custGeom>
            <a:avLst/>
            <a:gdLst/>
            <a:ahLst/>
            <a:cxnLst/>
            <a:rect l="l" t="t" r="r" b="b"/>
            <a:pathLst>
              <a:path w="7182008" h="5386506">
                <a:moveTo>
                  <a:pt x="0" y="0"/>
                </a:moveTo>
                <a:lnTo>
                  <a:pt x="7182008" y="0"/>
                </a:lnTo>
                <a:lnTo>
                  <a:pt x="7182008" y="5386506"/>
                </a:lnTo>
                <a:lnTo>
                  <a:pt x="0" y="5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5598021" y="-69027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10966061" y="746651"/>
            <a:ext cx="7223550" cy="746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5"/>
              </a:lnSpc>
            </a:pPr>
            <a:r>
              <a:rPr lang="en-US" sz="255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На всеукраїнському конкурсі студентських наукових робіт від гуртка «Внутрішні хвороби тварин»  кафедри внутрішніх хвороб тварин, під керівництвом Тетяни Анатоліївни Палюх було представлено 2 наукові роботи</a:t>
            </a:r>
          </a:p>
          <a:p>
            <a:pPr algn="l">
              <a:lnSpc>
                <a:spcPts val="3755"/>
              </a:lnSpc>
            </a:pPr>
            <a:endParaRPr lang="en-US" sz="255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755"/>
              </a:lnSpc>
            </a:pPr>
            <a:r>
              <a:rPr lang="en-US" sz="255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Ніколайчук Ірини Русланівни на тему «Лікування циститу у собак» та Ведмідь Владислави Олегівни на тему «Діагностика і лікування хронічних хвороб нирок у котів». </a:t>
            </a:r>
          </a:p>
          <a:p>
            <a:pPr algn="l">
              <a:lnSpc>
                <a:spcPts val="3755"/>
              </a:lnSpc>
            </a:pPr>
            <a:endParaRPr lang="en-US" sz="255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755"/>
              </a:lnSpc>
            </a:pPr>
            <a:r>
              <a:rPr lang="en-US" sz="255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На даному конкурсі Ніколайчук Ірина Русланівна із науковою роботою натему «Лікування циститу у собак» посіла 3 місце.</a:t>
            </a:r>
          </a:p>
          <a:p>
            <a:pPr algn="just">
              <a:lnSpc>
                <a:spcPts val="2857"/>
              </a:lnSpc>
            </a:pPr>
            <a:endParaRPr lang="en-US" sz="255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fileview.ukr.net/?url=https%3A%2F%2Fmail.ukr.net%2Fapi%2Fpublic%2Ffile_view%2Flist%3Ftoken%3DQaG3EVC0MTRD8XK7fgBxrLQkzD1qkNje_ycTB_QNJv-UEXY2Zkh54VwvTBOWZtt2WwWqFRQzMIRvJCXDqUO0jOy2kYwYp0Jc-VVeck1xIIxAOQ%3ANWNRoZjhS4rd6Cx6%26r%3D1776169289917&amp;default_mode=view&amp;lang=uk&amp;mlid=0#start=0"/>
          </p:cNvPr>
          <p:cNvSpPr/>
          <p:nvPr/>
        </p:nvSpPr>
        <p:spPr>
          <a:xfrm>
            <a:off x="-157480" y="-228877"/>
            <a:ext cx="18445480" cy="10744754"/>
          </a:xfrm>
          <a:custGeom>
            <a:avLst/>
            <a:gdLst/>
            <a:ahLst/>
            <a:cxnLst/>
            <a:rect l="l" t="t" r="r" b="b"/>
            <a:pathLst>
              <a:path w="18445480" h="10744754">
                <a:moveTo>
                  <a:pt x="0" y="0"/>
                </a:moveTo>
                <a:lnTo>
                  <a:pt x="18445480" y="0"/>
                </a:lnTo>
                <a:lnTo>
                  <a:pt x="18445480" y="10744754"/>
                </a:lnTo>
                <a:lnTo>
                  <a:pt x="0" y="10744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87" b="-7187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4044516" y="1229510"/>
            <a:ext cx="4044303" cy="5599168"/>
          </a:xfrm>
          <a:custGeom>
            <a:avLst/>
            <a:gdLst/>
            <a:ahLst/>
            <a:cxnLst/>
            <a:rect l="l" t="t" r="r" b="b"/>
            <a:pathLst>
              <a:path w="4044303" h="5599168">
                <a:moveTo>
                  <a:pt x="0" y="0"/>
                </a:moveTo>
                <a:lnTo>
                  <a:pt x="4044303" y="0"/>
                </a:lnTo>
                <a:lnTo>
                  <a:pt x="4044303" y="5599168"/>
                </a:lnTo>
                <a:lnTo>
                  <a:pt x="0" y="559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TextBox 4"/>
          <p:cNvSpPr txBox="1"/>
          <p:nvPr/>
        </p:nvSpPr>
        <p:spPr>
          <a:xfrm>
            <a:off x="178113" y="53726"/>
            <a:ext cx="18298548" cy="11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0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Посилання: https://fileview.ukr.net/?url=https%3A%2F%2Fmail.ukr.net%2Fapi%2Fpublic%2Ffile_view%2Flist%3Ftoken%3DQaG3EVC0MTRD8XK7fgBxrLQkzD1qkNje_ycTB_QNJv-UEXY2Zkh54VwvTBOWZtt2WwWqFRQzMIRvJCXDqUO0jOy2kYwYp0Jc-VVeck1xIIxAOQ%3ANWNRoZjhS4rd6Cx6%26r%3D1776169289917&amp;default_mode=view&amp;lang=uk&amp;mlid=0#start=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2445" y="833560"/>
            <a:ext cx="17201872" cy="8881940"/>
            <a:chOff x="0" y="0"/>
            <a:chExt cx="4530534" cy="2339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34" cy="2339276"/>
            </a:xfrm>
            <a:custGeom>
              <a:avLst/>
              <a:gdLst/>
              <a:ahLst/>
              <a:cxnLst/>
              <a:rect l="l" t="t" r="r" b="b"/>
              <a:pathLst>
                <a:path w="4530534" h="2339276">
                  <a:moveTo>
                    <a:pt x="16202" y="0"/>
                  </a:moveTo>
                  <a:lnTo>
                    <a:pt x="4514332" y="0"/>
                  </a:lnTo>
                  <a:cubicBezTo>
                    <a:pt x="4518629" y="0"/>
                    <a:pt x="4522750" y="1707"/>
                    <a:pt x="4525789" y="4746"/>
                  </a:cubicBezTo>
                  <a:cubicBezTo>
                    <a:pt x="4528827" y="7784"/>
                    <a:pt x="4530534" y="11905"/>
                    <a:pt x="4530534" y="16202"/>
                  </a:cubicBezTo>
                  <a:lnTo>
                    <a:pt x="4530534" y="2323074"/>
                  </a:lnTo>
                  <a:cubicBezTo>
                    <a:pt x="4530534" y="2327371"/>
                    <a:pt x="4528827" y="2331492"/>
                    <a:pt x="4525789" y="2334531"/>
                  </a:cubicBezTo>
                  <a:cubicBezTo>
                    <a:pt x="4522750" y="2337569"/>
                    <a:pt x="4518629" y="2339276"/>
                    <a:pt x="4514332" y="2339276"/>
                  </a:cubicBezTo>
                  <a:lnTo>
                    <a:pt x="16202" y="2339276"/>
                  </a:lnTo>
                  <a:cubicBezTo>
                    <a:pt x="11905" y="2339276"/>
                    <a:pt x="7784" y="2337569"/>
                    <a:pt x="4746" y="2334531"/>
                  </a:cubicBezTo>
                  <a:cubicBezTo>
                    <a:pt x="1707" y="2331492"/>
                    <a:pt x="0" y="2327371"/>
                    <a:pt x="0" y="2323074"/>
                  </a:cubicBezTo>
                  <a:lnTo>
                    <a:pt x="0" y="16202"/>
                  </a:lnTo>
                  <a:cubicBezTo>
                    <a:pt x="0" y="11905"/>
                    <a:pt x="1707" y="7784"/>
                    <a:pt x="4746" y="4746"/>
                  </a:cubicBezTo>
                  <a:cubicBezTo>
                    <a:pt x="7784" y="1707"/>
                    <a:pt x="11905" y="0"/>
                    <a:pt x="16202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4530534" cy="2463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06124" y="3291782"/>
            <a:ext cx="16968192" cy="407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8"/>
              </a:lnSpc>
            </a:pP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1.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Всеукраїнській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науково-практичній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конференції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студентів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аспірантів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і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молодих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вчених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«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Наукова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молодь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теорія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і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практика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ветеринарної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медицини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- 2026» (07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травня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2026 р.) м.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Київ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>
              <a:lnSpc>
                <a:spcPts val="4628"/>
              </a:lnSpc>
            </a:pP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2. XI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Міжнародній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науково-практичній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конференції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«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Здоров’я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тварин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і</a:t>
            </a:r>
          </a:p>
          <a:p>
            <a:pPr>
              <a:lnSpc>
                <a:spcPts val="4628"/>
              </a:lnSpc>
            </a:pP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людини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в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умовах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глобальних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викликів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міждисциплінарний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підхід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» ( 26-27 </a:t>
            </a:r>
            <a:r>
              <a:rPr lang="en-US" sz="3148" dirty="0" err="1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травня</a:t>
            </a:r>
            <a:r>
              <a:rPr lang="en-US" sz="3148" dirty="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 2026 р.)</a:t>
            </a:r>
          </a:p>
          <a:p>
            <a:pPr algn="l">
              <a:lnSpc>
                <a:spcPts val="4628"/>
              </a:lnSpc>
            </a:pPr>
            <a:endParaRPr lang="en-US" sz="3148" dirty="0">
              <a:solidFill>
                <a:srgbClr val="6F353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605940" y="6571284"/>
            <a:ext cx="5653360" cy="3715716"/>
          </a:xfrm>
          <a:custGeom>
            <a:avLst/>
            <a:gdLst/>
            <a:ahLst/>
            <a:cxnLst/>
            <a:rect l="l" t="t" r="r" b="b"/>
            <a:pathLst>
              <a:path w="5653360" h="3715716">
                <a:moveTo>
                  <a:pt x="0" y="0"/>
                </a:moveTo>
                <a:lnTo>
                  <a:pt x="5653360" y="0"/>
                </a:lnTo>
                <a:lnTo>
                  <a:pt x="5653360" y="3715716"/>
                </a:lnTo>
                <a:lnTo>
                  <a:pt x="0" y="3715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TextBox 7"/>
          <p:cNvSpPr txBox="1"/>
          <p:nvPr/>
        </p:nvSpPr>
        <p:spPr>
          <a:xfrm>
            <a:off x="1898514" y="1085850"/>
            <a:ext cx="14983413" cy="240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До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кінця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навчального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року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планується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провести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uk-UA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2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засідання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.</a:t>
            </a:r>
          </a:p>
          <a:p>
            <a:pPr algn="ctr">
              <a:lnSpc>
                <a:spcPts val="6159"/>
              </a:lnSpc>
            </a:pP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Взяти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</a:t>
            </a:r>
            <a:r>
              <a:rPr lang="en-US" sz="5599" i="1" dirty="0" err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участь</a:t>
            </a:r>
            <a:r>
              <a:rPr lang="en-US" sz="5599" i="1" dirty="0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у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22742"/>
            <a:ext cx="16960704" cy="10509742"/>
          </a:xfrm>
          <a:custGeom>
            <a:avLst/>
            <a:gdLst/>
            <a:ahLst/>
            <a:cxnLst/>
            <a:rect l="l" t="t" r="r" b="b"/>
            <a:pathLst>
              <a:path w="16960704" h="10509742">
                <a:moveTo>
                  <a:pt x="0" y="0"/>
                </a:moveTo>
                <a:lnTo>
                  <a:pt x="16960704" y="0"/>
                </a:lnTo>
                <a:lnTo>
                  <a:pt x="16960704" y="10509742"/>
                </a:lnTo>
                <a:lnTo>
                  <a:pt x="0" y="10509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56" b="-335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962164" y="0"/>
            <a:ext cx="801611" cy="801611"/>
          </a:xfrm>
          <a:custGeom>
            <a:avLst/>
            <a:gdLst/>
            <a:ahLst/>
            <a:cxnLst/>
            <a:rect l="l" t="t" r="r" b="b"/>
            <a:pathLst>
              <a:path w="801611" h="801611">
                <a:moveTo>
                  <a:pt x="0" y="0"/>
                </a:moveTo>
                <a:lnTo>
                  <a:pt x="801611" y="0"/>
                </a:lnTo>
                <a:lnTo>
                  <a:pt x="801611" y="801611"/>
                </a:lnTo>
                <a:lnTo>
                  <a:pt x="0" y="801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28" y="0"/>
            <a:ext cx="17152959" cy="10908686"/>
          </a:xfrm>
          <a:custGeom>
            <a:avLst/>
            <a:gdLst/>
            <a:ahLst/>
            <a:cxnLst/>
            <a:rect l="l" t="t" r="r" b="b"/>
            <a:pathLst>
              <a:path w="17152959" h="10908686">
                <a:moveTo>
                  <a:pt x="0" y="0"/>
                </a:moveTo>
                <a:lnTo>
                  <a:pt x="17152959" y="0"/>
                </a:lnTo>
                <a:lnTo>
                  <a:pt x="17152959" y="10908686"/>
                </a:lnTo>
                <a:lnTo>
                  <a:pt x="0" y="1090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81" b="-2381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509582" y="137804"/>
            <a:ext cx="890896" cy="890896"/>
          </a:xfrm>
          <a:custGeom>
            <a:avLst/>
            <a:gdLst/>
            <a:ahLst/>
            <a:cxnLst/>
            <a:rect l="l" t="t" r="r" b="b"/>
            <a:pathLst>
              <a:path w="890896" h="890896">
                <a:moveTo>
                  <a:pt x="0" y="0"/>
                </a:moveTo>
                <a:lnTo>
                  <a:pt x="890896" y="0"/>
                </a:lnTo>
                <a:lnTo>
                  <a:pt x="890896" y="890896"/>
                </a:lnTo>
                <a:lnTo>
                  <a:pt x="0" y="89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290"/>
            <a:ext cx="18349369" cy="10252710"/>
          </a:xfrm>
          <a:custGeom>
            <a:avLst/>
            <a:gdLst/>
            <a:ahLst/>
            <a:cxnLst/>
            <a:rect l="l" t="t" r="r" b="b"/>
            <a:pathLst>
              <a:path w="18349369" h="10252710">
                <a:moveTo>
                  <a:pt x="0" y="0"/>
                </a:moveTo>
                <a:lnTo>
                  <a:pt x="18349369" y="0"/>
                </a:lnTo>
                <a:lnTo>
                  <a:pt x="18349369" y="10252710"/>
                </a:lnTo>
                <a:lnTo>
                  <a:pt x="0" y="10252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862705" cy="10775320"/>
          </a:xfrm>
          <a:custGeom>
            <a:avLst/>
            <a:gdLst/>
            <a:ahLst/>
            <a:cxnLst/>
            <a:rect l="l" t="t" r="r" b="b"/>
            <a:pathLst>
              <a:path w="18862705" h="10775320">
                <a:moveTo>
                  <a:pt x="0" y="0"/>
                </a:moveTo>
                <a:lnTo>
                  <a:pt x="18862705" y="0"/>
                </a:lnTo>
                <a:lnTo>
                  <a:pt x="18862705" y="10775320"/>
                </a:lnTo>
                <a:lnTo>
                  <a:pt x="0" y="10775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BA5151-945F-6D21-303E-5406ED3D0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-27981"/>
            <a:ext cx="18942772" cy="10803301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84CE9B10-D1DE-1439-783D-2EA7D03BDFFF}"/>
              </a:ext>
            </a:extLst>
          </p:cNvPr>
          <p:cNvSpPr/>
          <p:nvPr/>
        </p:nvSpPr>
        <p:spPr>
          <a:xfrm>
            <a:off x="762000" y="571500"/>
            <a:ext cx="1619236" cy="1790700"/>
          </a:xfrm>
          <a:custGeom>
            <a:avLst/>
            <a:gdLst/>
            <a:ahLst/>
            <a:cxnLst/>
            <a:rect l="l" t="t" r="r" b="b"/>
            <a:pathLst>
              <a:path w="801611" h="801611">
                <a:moveTo>
                  <a:pt x="0" y="0"/>
                </a:moveTo>
                <a:lnTo>
                  <a:pt x="801611" y="0"/>
                </a:lnTo>
                <a:lnTo>
                  <a:pt x="801611" y="801611"/>
                </a:lnTo>
                <a:lnTo>
                  <a:pt x="0" y="801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9178" y="1028700"/>
            <a:ext cx="9804049" cy="8229600"/>
            <a:chOff x="0" y="0"/>
            <a:chExt cx="258213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2137" cy="2167467"/>
            </a:xfrm>
            <a:custGeom>
              <a:avLst/>
              <a:gdLst/>
              <a:ahLst/>
              <a:cxnLst/>
              <a:rect l="l" t="t" r="r" b="b"/>
              <a:pathLst>
                <a:path w="2582137" h="2167467">
                  <a:moveTo>
                    <a:pt x="28428" y="0"/>
                  </a:moveTo>
                  <a:lnTo>
                    <a:pt x="2553709" y="0"/>
                  </a:lnTo>
                  <a:cubicBezTo>
                    <a:pt x="2569409" y="0"/>
                    <a:pt x="2582137" y="12728"/>
                    <a:pt x="2582137" y="28428"/>
                  </a:cubicBezTo>
                  <a:lnTo>
                    <a:pt x="2582137" y="2139039"/>
                  </a:lnTo>
                  <a:cubicBezTo>
                    <a:pt x="2582137" y="2154739"/>
                    <a:pt x="2569409" y="2167467"/>
                    <a:pt x="2553709" y="2167467"/>
                  </a:cubicBezTo>
                  <a:lnTo>
                    <a:pt x="28428" y="2167467"/>
                  </a:lnTo>
                  <a:cubicBezTo>
                    <a:pt x="12728" y="2167467"/>
                    <a:pt x="0" y="2154739"/>
                    <a:pt x="0" y="2139039"/>
                  </a:cubicBezTo>
                  <a:lnTo>
                    <a:pt x="0" y="28428"/>
                  </a:lnTo>
                  <a:cubicBezTo>
                    <a:pt x="0" y="12728"/>
                    <a:pt x="12728" y="0"/>
                    <a:pt x="28428" y="0"/>
                  </a:cubicBezTo>
                  <a:close/>
                </a:path>
              </a:pathLst>
            </a:custGeom>
            <a:solidFill>
              <a:srgbClr val="B37A5C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582136" cy="2291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64078" y="2902796"/>
            <a:ext cx="10103256" cy="6419140"/>
          </a:xfrm>
          <a:custGeom>
            <a:avLst/>
            <a:gdLst/>
            <a:ahLst/>
            <a:cxnLst/>
            <a:rect l="l" t="t" r="r" b="b"/>
            <a:pathLst>
              <a:path w="10103256" h="6419140">
                <a:moveTo>
                  <a:pt x="0" y="0"/>
                </a:moveTo>
                <a:lnTo>
                  <a:pt x="10103256" y="0"/>
                </a:lnTo>
                <a:lnTo>
                  <a:pt x="10103256" y="6419140"/>
                </a:lnTo>
                <a:lnTo>
                  <a:pt x="0" y="64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183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0600949" y="3652606"/>
            <a:ext cx="6935213" cy="269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95"/>
              </a:lnSpc>
            </a:pPr>
            <a:r>
              <a:rPr lang="en-US" sz="9632" b="1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 rot="1396561">
            <a:off x="16610565" y="918873"/>
            <a:ext cx="2094623" cy="1957521"/>
          </a:xfrm>
          <a:custGeom>
            <a:avLst/>
            <a:gdLst/>
            <a:ahLst/>
            <a:cxnLst/>
            <a:rect l="l" t="t" r="r" b="b"/>
            <a:pathLst>
              <a:path w="2094623" h="1957521">
                <a:moveTo>
                  <a:pt x="0" y="0"/>
                </a:moveTo>
                <a:lnTo>
                  <a:pt x="2094623" y="0"/>
                </a:lnTo>
                <a:lnTo>
                  <a:pt x="2094623" y="1957520"/>
                </a:lnTo>
                <a:lnTo>
                  <a:pt x="0" y="19575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4" name="Group 4"/>
          <p:cNvGrpSpPr/>
          <p:nvPr/>
        </p:nvGrpSpPr>
        <p:grpSpPr>
          <a:xfrm>
            <a:off x="1957972" y="1549736"/>
            <a:ext cx="14081776" cy="7959828"/>
            <a:chOff x="0" y="0"/>
            <a:chExt cx="3708781" cy="2096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08781" cy="2096415"/>
            </a:xfrm>
            <a:custGeom>
              <a:avLst/>
              <a:gdLst/>
              <a:ahLst/>
              <a:cxnLst/>
              <a:rect l="l" t="t" r="r" b="b"/>
              <a:pathLst>
                <a:path w="3708781" h="2096415">
                  <a:moveTo>
                    <a:pt x="19792" y="0"/>
                  </a:moveTo>
                  <a:lnTo>
                    <a:pt x="3688988" y="0"/>
                  </a:lnTo>
                  <a:cubicBezTo>
                    <a:pt x="3694238" y="0"/>
                    <a:pt x="3699272" y="2085"/>
                    <a:pt x="3702984" y="5797"/>
                  </a:cubicBezTo>
                  <a:cubicBezTo>
                    <a:pt x="3706695" y="9509"/>
                    <a:pt x="3708781" y="14543"/>
                    <a:pt x="3708781" y="19792"/>
                  </a:cubicBezTo>
                  <a:lnTo>
                    <a:pt x="3708781" y="2076623"/>
                  </a:lnTo>
                  <a:cubicBezTo>
                    <a:pt x="3708781" y="2081873"/>
                    <a:pt x="3706695" y="2086907"/>
                    <a:pt x="3702984" y="2090619"/>
                  </a:cubicBezTo>
                  <a:cubicBezTo>
                    <a:pt x="3699272" y="2094330"/>
                    <a:pt x="3694238" y="2096415"/>
                    <a:pt x="3688988" y="2096415"/>
                  </a:cubicBezTo>
                  <a:lnTo>
                    <a:pt x="19792" y="2096415"/>
                  </a:lnTo>
                  <a:cubicBezTo>
                    <a:pt x="14543" y="2096415"/>
                    <a:pt x="9509" y="2094330"/>
                    <a:pt x="5797" y="2090619"/>
                  </a:cubicBezTo>
                  <a:cubicBezTo>
                    <a:pt x="2085" y="2086907"/>
                    <a:pt x="0" y="2081873"/>
                    <a:pt x="0" y="2076623"/>
                  </a:cubicBezTo>
                  <a:lnTo>
                    <a:pt x="0" y="19792"/>
                  </a:lnTo>
                  <a:cubicBezTo>
                    <a:pt x="0" y="14543"/>
                    <a:pt x="2085" y="9509"/>
                    <a:pt x="5797" y="5797"/>
                  </a:cubicBezTo>
                  <a:cubicBezTo>
                    <a:pt x="9509" y="2085"/>
                    <a:pt x="14543" y="0"/>
                    <a:pt x="19792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3708781" cy="2220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86041" y="3275036"/>
            <a:ext cx="13302037" cy="581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16"/>
              </a:lnSpc>
            </a:pPr>
            <a:r>
              <a:rPr lang="en-US" sz="3480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Людина і тварина співіснують протягом тисячоліть, і з часом змінюється ставлення до ролі тварин у житті людини. Сьогодні вони є не лише джерелом ресурсів, а й важливими об’єктами наукових досліджень і лікування. Розвиток ветеринарної медицини дозволяє забезпечувати належні умови утримання, профілактику та ефективне лікування хвороб тварин. Ознайомлення з сучасними підходами до цього я отримала під час участі у гуртку з клінічної діагностики хвороб тварин.</a:t>
            </a:r>
          </a:p>
        </p:txBody>
      </p:sp>
      <p:sp>
        <p:nvSpPr>
          <p:cNvPr id="8" name="Freeform 8"/>
          <p:cNvSpPr/>
          <p:nvPr/>
        </p:nvSpPr>
        <p:spPr>
          <a:xfrm rot="-3003271">
            <a:off x="14711873" y="8016943"/>
            <a:ext cx="3194325" cy="2985242"/>
          </a:xfrm>
          <a:custGeom>
            <a:avLst/>
            <a:gdLst/>
            <a:ahLst/>
            <a:cxnLst/>
            <a:rect l="l" t="t" r="r" b="b"/>
            <a:pathLst>
              <a:path w="3194325" h="2985242">
                <a:moveTo>
                  <a:pt x="0" y="0"/>
                </a:moveTo>
                <a:lnTo>
                  <a:pt x="3194325" y="0"/>
                </a:lnTo>
                <a:lnTo>
                  <a:pt x="3194325" y="2985242"/>
                </a:lnTo>
                <a:lnTo>
                  <a:pt x="0" y="29852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TextBox 9"/>
          <p:cNvSpPr txBox="1"/>
          <p:nvPr/>
        </p:nvSpPr>
        <p:spPr>
          <a:xfrm>
            <a:off x="6349018" y="2186833"/>
            <a:ext cx="5589965" cy="102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</a:pPr>
            <a:r>
              <a:rPr lang="en-US" sz="7237" b="1">
                <a:solidFill>
                  <a:srgbClr val="6F353D"/>
                </a:solidFill>
                <a:latin typeface="Opun Mai Bold"/>
                <a:ea typeface="Opun Mai Bold"/>
                <a:cs typeface="Opun Mai Bold"/>
                <a:sym typeface="Opun Mai Bold"/>
              </a:rPr>
              <a:t>ВСТУП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7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975" y="4717499"/>
            <a:ext cx="19163949" cy="6816381"/>
            <a:chOff x="0" y="0"/>
            <a:chExt cx="5047295" cy="17952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7295" cy="1795261"/>
            </a:xfrm>
            <a:custGeom>
              <a:avLst/>
              <a:gdLst/>
              <a:ahLst/>
              <a:cxnLst/>
              <a:rect l="l" t="t" r="r" b="b"/>
              <a:pathLst>
                <a:path w="5047295" h="1795261">
                  <a:moveTo>
                    <a:pt x="14543" y="0"/>
                  </a:moveTo>
                  <a:lnTo>
                    <a:pt x="5032752" y="0"/>
                  </a:lnTo>
                  <a:cubicBezTo>
                    <a:pt x="5036609" y="0"/>
                    <a:pt x="5040308" y="1532"/>
                    <a:pt x="5043036" y="4260"/>
                  </a:cubicBezTo>
                  <a:cubicBezTo>
                    <a:pt x="5045763" y="6987"/>
                    <a:pt x="5047295" y="10686"/>
                    <a:pt x="5047295" y="14543"/>
                  </a:cubicBezTo>
                  <a:lnTo>
                    <a:pt x="5047295" y="1780717"/>
                  </a:lnTo>
                  <a:cubicBezTo>
                    <a:pt x="5047295" y="1784575"/>
                    <a:pt x="5045763" y="1788274"/>
                    <a:pt x="5043036" y="1791001"/>
                  </a:cubicBezTo>
                  <a:cubicBezTo>
                    <a:pt x="5040308" y="1793728"/>
                    <a:pt x="5036609" y="1795261"/>
                    <a:pt x="5032752" y="1795261"/>
                  </a:cubicBezTo>
                  <a:lnTo>
                    <a:pt x="14543" y="1795261"/>
                  </a:lnTo>
                  <a:cubicBezTo>
                    <a:pt x="10686" y="1795261"/>
                    <a:pt x="6987" y="1793728"/>
                    <a:pt x="4260" y="1791001"/>
                  </a:cubicBezTo>
                  <a:cubicBezTo>
                    <a:pt x="1532" y="1788274"/>
                    <a:pt x="0" y="1784575"/>
                    <a:pt x="0" y="1780717"/>
                  </a:cubicBezTo>
                  <a:lnTo>
                    <a:pt x="0" y="14543"/>
                  </a:lnTo>
                  <a:cubicBezTo>
                    <a:pt x="0" y="10686"/>
                    <a:pt x="1532" y="6987"/>
                    <a:pt x="4260" y="4260"/>
                  </a:cubicBezTo>
                  <a:cubicBezTo>
                    <a:pt x="6987" y="1532"/>
                    <a:pt x="10686" y="0"/>
                    <a:pt x="14543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5047295" cy="1919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9139" y="4121600"/>
            <a:ext cx="3262735" cy="3919292"/>
            <a:chOff x="0" y="0"/>
            <a:chExt cx="812800" cy="976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6359"/>
            </a:xfrm>
            <a:custGeom>
              <a:avLst/>
              <a:gdLst/>
              <a:ahLst/>
              <a:cxnLst/>
              <a:rect l="l" t="t" r="r" b="b"/>
              <a:pathLst>
                <a:path w="812800" h="976359">
                  <a:moveTo>
                    <a:pt x="116269" y="0"/>
                  </a:moveTo>
                  <a:lnTo>
                    <a:pt x="696531" y="0"/>
                  </a:lnTo>
                  <a:cubicBezTo>
                    <a:pt x="727368" y="0"/>
                    <a:pt x="756941" y="12250"/>
                    <a:pt x="778746" y="34054"/>
                  </a:cubicBezTo>
                  <a:cubicBezTo>
                    <a:pt x="800550" y="55859"/>
                    <a:pt x="812800" y="85432"/>
                    <a:pt x="812800" y="116269"/>
                  </a:cubicBezTo>
                  <a:lnTo>
                    <a:pt x="812800" y="860090"/>
                  </a:lnTo>
                  <a:cubicBezTo>
                    <a:pt x="812800" y="890927"/>
                    <a:pt x="800550" y="920500"/>
                    <a:pt x="778746" y="942305"/>
                  </a:cubicBezTo>
                  <a:cubicBezTo>
                    <a:pt x="756941" y="964109"/>
                    <a:pt x="727368" y="976359"/>
                    <a:pt x="696531" y="976359"/>
                  </a:cubicBezTo>
                  <a:lnTo>
                    <a:pt x="116269" y="976359"/>
                  </a:lnTo>
                  <a:cubicBezTo>
                    <a:pt x="85432" y="976359"/>
                    <a:pt x="55859" y="964109"/>
                    <a:pt x="34054" y="942305"/>
                  </a:cubicBezTo>
                  <a:cubicBezTo>
                    <a:pt x="12250" y="920500"/>
                    <a:pt x="0" y="890927"/>
                    <a:pt x="0" y="860090"/>
                  </a:cubicBezTo>
                  <a:lnTo>
                    <a:pt x="0" y="116269"/>
                  </a:lnTo>
                  <a:cubicBezTo>
                    <a:pt x="0" y="85432"/>
                    <a:pt x="12250" y="55859"/>
                    <a:pt x="34054" y="34054"/>
                  </a:cubicBezTo>
                  <a:cubicBezTo>
                    <a:pt x="55859" y="12250"/>
                    <a:pt x="85432" y="0"/>
                    <a:pt x="116269" y="0"/>
                  </a:cubicBezTo>
                  <a:close/>
                </a:path>
              </a:pathLst>
            </a:custGeom>
            <a:blipFill>
              <a:blip r:embed="rId2"/>
              <a:stretch>
                <a:fillRect t="-4930" b="-4930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057988" y="4284396"/>
            <a:ext cx="2971825" cy="3841294"/>
            <a:chOff x="0" y="0"/>
            <a:chExt cx="812800" cy="10506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50601"/>
            </a:xfrm>
            <a:custGeom>
              <a:avLst/>
              <a:gdLst/>
              <a:ahLst/>
              <a:cxnLst/>
              <a:rect l="l" t="t" r="r" b="b"/>
              <a:pathLst>
                <a:path w="812800" h="1050601">
                  <a:moveTo>
                    <a:pt x="127650" y="0"/>
                  </a:moveTo>
                  <a:lnTo>
                    <a:pt x="685150" y="0"/>
                  </a:lnTo>
                  <a:cubicBezTo>
                    <a:pt x="719005" y="0"/>
                    <a:pt x="751473" y="13449"/>
                    <a:pt x="775412" y="37388"/>
                  </a:cubicBezTo>
                  <a:cubicBezTo>
                    <a:pt x="799351" y="61327"/>
                    <a:pt x="812800" y="93795"/>
                    <a:pt x="812800" y="127650"/>
                  </a:cubicBezTo>
                  <a:lnTo>
                    <a:pt x="812800" y="922951"/>
                  </a:lnTo>
                  <a:cubicBezTo>
                    <a:pt x="812800" y="956806"/>
                    <a:pt x="799351" y="989274"/>
                    <a:pt x="775412" y="1013214"/>
                  </a:cubicBezTo>
                  <a:cubicBezTo>
                    <a:pt x="751473" y="1037153"/>
                    <a:pt x="719005" y="1050601"/>
                    <a:pt x="685150" y="1050601"/>
                  </a:cubicBezTo>
                  <a:lnTo>
                    <a:pt x="127650" y="1050601"/>
                  </a:lnTo>
                  <a:cubicBezTo>
                    <a:pt x="93795" y="1050601"/>
                    <a:pt x="61327" y="1037153"/>
                    <a:pt x="37388" y="1013214"/>
                  </a:cubicBezTo>
                  <a:cubicBezTo>
                    <a:pt x="13449" y="989274"/>
                    <a:pt x="0" y="956806"/>
                    <a:pt x="0" y="922951"/>
                  </a:cubicBezTo>
                  <a:lnTo>
                    <a:pt x="0" y="127650"/>
                  </a:lnTo>
                  <a:cubicBezTo>
                    <a:pt x="0" y="93795"/>
                    <a:pt x="13449" y="61327"/>
                    <a:pt x="37388" y="37388"/>
                  </a:cubicBezTo>
                  <a:cubicBezTo>
                    <a:pt x="61327" y="13449"/>
                    <a:pt x="93795" y="0"/>
                    <a:pt x="127650" y="0"/>
                  </a:cubicBezTo>
                  <a:close/>
                </a:path>
              </a:pathLst>
            </a:custGeom>
            <a:blipFill>
              <a:blip r:embed="rId3"/>
              <a:stretch>
                <a:fillRect t="-417" b="-417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10963" y="4292667"/>
            <a:ext cx="3190917" cy="3833022"/>
            <a:chOff x="0" y="0"/>
            <a:chExt cx="812800" cy="9763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976359"/>
            </a:xfrm>
            <a:custGeom>
              <a:avLst/>
              <a:gdLst/>
              <a:ahLst/>
              <a:cxnLst/>
              <a:rect l="l" t="t" r="r" b="b"/>
              <a:pathLst>
                <a:path w="812800" h="976359">
                  <a:moveTo>
                    <a:pt x="118886" y="0"/>
                  </a:moveTo>
                  <a:lnTo>
                    <a:pt x="693914" y="0"/>
                  </a:lnTo>
                  <a:cubicBezTo>
                    <a:pt x="759573" y="0"/>
                    <a:pt x="812800" y="53227"/>
                    <a:pt x="812800" y="118886"/>
                  </a:cubicBezTo>
                  <a:lnTo>
                    <a:pt x="812800" y="857473"/>
                  </a:lnTo>
                  <a:cubicBezTo>
                    <a:pt x="812800" y="889004"/>
                    <a:pt x="800275" y="919243"/>
                    <a:pt x="777979" y="941538"/>
                  </a:cubicBezTo>
                  <a:cubicBezTo>
                    <a:pt x="755684" y="963834"/>
                    <a:pt x="725445" y="976359"/>
                    <a:pt x="693914" y="976359"/>
                  </a:cubicBezTo>
                  <a:lnTo>
                    <a:pt x="118886" y="976359"/>
                  </a:lnTo>
                  <a:cubicBezTo>
                    <a:pt x="53227" y="976359"/>
                    <a:pt x="0" y="923132"/>
                    <a:pt x="0" y="857473"/>
                  </a:cubicBezTo>
                  <a:lnTo>
                    <a:pt x="0" y="118886"/>
                  </a:lnTo>
                  <a:cubicBezTo>
                    <a:pt x="0" y="53227"/>
                    <a:pt x="53227" y="0"/>
                    <a:pt x="118886" y="0"/>
                  </a:cubicBezTo>
                  <a:close/>
                </a:path>
              </a:pathLst>
            </a:custGeom>
            <a:blipFill>
              <a:blip r:embed="rId4"/>
              <a:stretch>
                <a:fillRect t="-4777" b="-4777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85316" y="531866"/>
            <a:ext cx="1063263" cy="993668"/>
          </a:xfrm>
          <a:custGeom>
            <a:avLst/>
            <a:gdLst/>
            <a:ahLst/>
            <a:cxnLst/>
            <a:rect l="l" t="t" r="r" b="b"/>
            <a:pathLst>
              <a:path w="1063263" h="993668">
                <a:moveTo>
                  <a:pt x="0" y="0"/>
                </a:moveTo>
                <a:lnTo>
                  <a:pt x="1063263" y="0"/>
                </a:lnTo>
                <a:lnTo>
                  <a:pt x="1063263" y="993668"/>
                </a:lnTo>
                <a:lnTo>
                  <a:pt x="0" y="9936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2" name="Group 12"/>
          <p:cNvGrpSpPr/>
          <p:nvPr/>
        </p:nvGrpSpPr>
        <p:grpSpPr>
          <a:xfrm>
            <a:off x="14385844" y="4206397"/>
            <a:ext cx="3262735" cy="3834495"/>
            <a:chOff x="0" y="0"/>
            <a:chExt cx="812800" cy="9552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955235"/>
            </a:xfrm>
            <a:custGeom>
              <a:avLst/>
              <a:gdLst/>
              <a:ahLst/>
              <a:cxnLst/>
              <a:rect l="l" t="t" r="r" b="b"/>
              <a:pathLst>
                <a:path w="812800" h="955235">
                  <a:moveTo>
                    <a:pt x="116269" y="0"/>
                  </a:moveTo>
                  <a:lnTo>
                    <a:pt x="696531" y="0"/>
                  </a:lnTo>
                  <a:cubicBezTo>
                    <a:pt x="727368" y="0"/>
                    <a:pt x="756941" y="12250"/>
                    <a:pt x="778746" y="34054"/>
                  </a:cubicBezTo>
                  <a:cubicBezTo>
                    <a:pt x="800550" y="55859"/>
                    <a:pt x="812800" y="85432"/>
                    <a:pt x="812800" y="116269"/>
                  </a:cubicBezTo>
                  <a:lnTo>
                    <a:pt x="812800" y="838966"/>
                  </a:lnTo>
                  <a:cubicBezTo>
                    <a:pt x="812800" y="869802"/>
                    <a:pt x="800550" y="899376"/>
                    <a:pt x="778746" y="921180"/>
                  </a:cubicBezTo>
                  <a:cubicBezTo>
                    <a:pt x="756941" y="942985"/>
                    <a:pt x="727368" y="955235"/>
                    <a:pt x="696531" y="955235"/>
                  </a:cubicBezTo>
                  <a:lnTo>
                    <a:pt x="116269" y="955235"/>
                  </a:lnTo>
                  <a:cubicBezTo>
                    <a:pt x="85432" y="955235"/>
                    <a:pt x="55859" y="942985"/>
                    <a:pt x="34054" y="921180"/>
                  </a:cubicBezTo>
                  <a:cubicBezTo>
                    <a:pt x="12250" y="899376"/>
                    <a:pt x="0" y="869802"/>
                    <a:pt x="0" y="838966"/>
                  </a:cubicBezTo>
                  <a:lnTo>
                    <a:pt x="0" y="116269"/>
                  </a:lnTo>
                  <a:cubicBezTo>
                    <a:pt x="0" y="85432"/>
                    <a:pt x="12250" y="55859"/>
                    <a:pt x="34054" y="34054"/>
                  </a:cubicBezTo>
                  <a:cubicBezTo>
                    <a:pt x="55859" y="12250"/>
                    <a:pt x="85432" y="0"/>
                    <a:pt x="116269" y="0"/>
                  </a:cubicBezTo>
                  <a:close/>
                </a:path>
              </a:pathLst>
            </a:custGeom>
            <a:blipFill>
              <a:blip r:embed="rId6"/>
              <a:stretch>
                <a:fillRect l="-288" r="-288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9139" y="8087589"/>
            <a:ext cx="3262735" cy="133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88"/>
              </a:lnSpc>
            </a:pPr>
            <a:r>
              <a:rPr lang="en-US" sz="121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КЕРІВНИКОМ НАУКОВОГО ГУРТКА ПРИЗНЧЕНО ДОЦ. КОСТЕНКА В.М., ЯКИЙ РАЗОМ ІЗ СТУДЕНТАМИ ГУРТКІВЦЯМИ АКТИВНО ВИКОНУВАВ НАУКОВУ РОБОТУ З ДНЯ ЙОГО СТВОРЕННЯ І ДО 2013 Р. </a:t>
            </a:r>
          </a:p>
          <a:p>
            <a:pPr algn="just">
              <a:lnSpc>
                <a:spcPts val="1788"/>
              </a:lnSpc>
            </a:pPr>
            <a:endParaRPr lang="en-US" sz="1216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49217" y="8246918"/>
            <a:ext cx="3189366" cy="101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8"/>
              </a:lnSpc>
            </a:pPr>
            <a:r>
              <a:rPr lang="en-US" sz="1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 СІЧНЯ 2013 Р. КЕРІВНИКОМ НАУКОВОГО ГУРТКА ПРИЗНАЧЕНО ДОЦ. ПАВЕЛИЦЮ О.О.</a:t>
            </a:r>
          </a:p>
          <a:p>
            <a:pPr algn="just">
              <a:lnSpc>
                <a:spcPts val="2058"/>
              </a:lnSpc>
            </a:pPr>
            <a:endParaRPr lang="en-US"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610963" y="8246918"/>
            <a:ext cx="3189366" cy="101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8"/>
              </a:lnSpc>
            </a:pPr>
            <a:r>
              <a:rPr lang="en-US" sz="1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 БЕРЕЗНЯ 2016 Р. КЕРІВНИКОМ НАУКОВОГО ГУРТКА ПРИЗНАЧЕНО АС. ОБРУЧ М.М</a:t>
            </a:r>
          </a:p>
          <a:p>
            <a:pPr algn="just">
              <a:lnSpc>
                <a:spcPts val="2058"/>
              </a:lnSpc>
            </a:pPr>
            <a:endParaRPr lang="en-US"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00507" y="76200"/>
            <a:ext cx="14384809" cy="102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</a:pPr>
            <a:r>
              <a:rPr lang="en-US" sz="7237" b="1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КОРОТКА ІСТОРІЯ ГУРТКА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787" y="1061858"/>
            <a:ext cx="18110427" cy="248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3"/>
              </a:lnSpc>
            </a:pPr>
            <a:r>
              <a:rPr lang="en-US" sz="2102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´</a:t>
            </a:r>
            <a:r>
              <a:rPr lang="en-US" sz="2102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СТУДЕНТСЬКИЙ НАУКОВИЙ ГУРТОК ІЗ ВНУТРІШНІХ ХВОРОБ ТВАРИН ФУНКЦІОНУЄ ПРИ  КАФЕДРІ ВНУТРІШНІХ ХВОРОБ ТВАРИН Є ДОБРОВІЛЬНИМ НАУКОВИМ ОБ'ЄДНАННЯМ СТУДЕНТІВ УТВОРЕНИМ З МЕТОЮ ОРГАНІЗАЦІЇ ТА СПРИЯННЯ ЇХ НАУКОВО-ДОСЛІДНИЦЬКІЙ, ДОСЛІДНО-КОНСТРУКТОРСЬКІЙ ТА ВИНАХІДНИЦЬКІЙ ДІЯЛЬНОСТІ.</a:t>
            </a:r>
          </a:p>
          <a:p>
            <a:pPr algn="l">
              <a:lnSpc>
                <a:spcPts val="2943"/>
              </a:lnSpc>
            </a:pPr>
            <a:endParaRPr lang="en-US" sz="2102" b="1">
              <a:solidFill>
                <a:srgbClr val="000000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  <a:p>
            <a:pPr algn="l">
              <a:lnSpc>
                <a:spcPts val="2943"/>
              </a:lnSpc>
            </a:pPr>
            <a:r>
              <a:rPr lang="en-US" sz="2102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´ГУРТОК СТВОРЕНИЙ НА ПІДСТАВІ РІШЕННЯ ЗАГАЛЬНИХ ЗБОРІВ СТУДЕНТІВ (ЗБОРИ ГРУПИ СТУДЕНТІВ, ЯКІ ВИЯВИЛИ БАЖАННЯ СТВОРИТИ ГУРТОК) ТА ЗА НАКАЗОМ РЕКТОРА ВІД 12 ЛИПНЯ 2010 Р. № 656. </a:t>
            </a:r>
          </a:p>
          <a:p>
            <a:pPr algn="ctr">
              <a:lnSpc>
                <a:spcPts val="2103"/>
              </a:lnSpc>
            </a:pPr>
            <a:endParaRPr lang="en-US" sz="2102" b="1">
              <a:solidFill>
                <a:srgbClr val="000000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459213" y="8239506"/>
            <a:ext cx="3189366" cy="101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8"/>
              </a:lnSpc>
            </a:pPr>
            <a:r>
              <a:rPr lang="en-US" sz="1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 ЛЮТОГО 2018 Р. КЕРІВНИКОМ НАУКОВОГО ГУРТКА ПРИЗНАЧЕНО ст. викладач ПАЛЮХ Т.А.</a:t>
            </a:r>
          </a:p>
          <a:p>
            <a:pPr algn="just">
              <a:lnSpc>
                <a:spcPts val="2058"/>
              </a:lnSpc>
            </a:pPr>
            <a:endParaRPr lang="en-US"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697" y="0"/>
            <a:ext cx="15930847" cy="10287000"/>
          </a:xfrm>
          <a:custGeom>
            <a:avLst/>
            <a:gdLst/>
            <a:ahLst/>
            <a:cxnLst/>
            <a:rect l="l" t="t" r="r" b="b"/>
            <a:pathLst>
              <a:path w="15930847" h="10287000">
                <a:moveTo>
                  <a:pt x="0" y="0"/>
                </a:moveTo>
                <a:lnTo>
                  <a:pt x="15930846" y="0"/>
                </a:lnTo>
                <a:lnTo>
                  <a:pt x="159308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19" b="-564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0738" y="1028700"/>
            <a:ext cx="8004620" cy="7281447"/>
            <a:chOff x="0" y="0"/>
            <a:chExt cx="2108213" cy="1917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8213" cy="1917747"/>
            </a:xfrm>
            <a:custGeom>
              <a:avLst/>
              <a:gdLst/>
              <a:ahLst/>
              <a:cxnLst/>
              <a:rect l="l" t="t" r="r" b="b"/>
              <a:pathLst>
                <a:path w="2108213" h="1917747">
                  <a:moveTo>
                    <a:pt x="34819" y="0"/>
                  </a:moveTo>
                  <a:lnTo>
                    <a:pt x="2073394" y="0"/>
                  </a:lnTo>
                  <a:cubicBezTo>
                    <a:pt x="2092624" y="0"/>
                    <a:pt x="2108213" y="15589"/>
                    <a:pt x="2108213" y="34819"/>
                  </a:cubicBezTo>
                  <a:lnTo>
                    <a:pt x="2108213" y="1882929"/>
                  </a:lnTo>
                  <a:cubicBezTo>
                    <a:pt x="2108213" y="1902159"/>
                    <a:pt x="2092624" y="1917747"/>
                    <a:pt x="2073394" y="1917747"/>
                  </a:cubicBezTo>
                  <a:lnTo>
                    <a:pt x="34819" y="1917747"/>
                  </a:lnTo>
                  <a:cubicBezTo>
                    <a:pt x="15589" y="1917747"/>
                    <a:pt x="0" y="1902159"/>
                    <a:pt x="0" y="1882929"/>
                  </a:cubicBezTo>
                  <a:lnTo>
                    <a:pt x="0" y="34819"/>
                  </a:lnTo>
                  <a:cubicBezTo>
                    <a:pt x="0" y="15589"/>
                    <a:pt x="15589" y="0"/>
                    <a:pt x="34819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108213" cy="2041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1131866"/>
          </a:xfrm>
          <a:custGeom>
            <a:avLst/>
            <a:gdLst/>
            <a:ahLst/>
            <a:cxnLst/>
            <a:rect l="l" t="t" r="r" b="b"/>
            <a:pathLst>
              <a:path w="18288000" h="11131866">
                <a:moveTo>
                  <a:pt x="0" y="0"/>
                </a:moveTo>
                <a:lnTo>
                  <a:pt x="18288000" y="0"/>
                </a:lnTo>
                <a:lnTo>
                  <a:pt x="18288000" y="11131866"/>
                </a:lnTo>
                <a:lnTo>
                  <a:pt x="0" y="1113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2" b="-5372"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2247" y="290794"/>
            <a:ext cx="17713043" cy="9743127"/>
            <a:chOff x="0" y="0"/>
            <a:chExt cx="4665164" cy="2566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65164" cy="2566091"/>
            </a:xfrm>
            <a:custGeom>
              <a:avLst/>
              <a:gdLst/>
              <a:ahLst/>
              <a:cxnLst/>
              <a:rect l="l" t="t" r="r" b="b"/>
              <a:pathLst>
                <a:path w="4665164" h="2566091">
                  <a:moveTo>
                    <a:pt x="15735" y="0"/>
                  </a:moveTo>
                  <a:lnTo>
                    <a:pt x="4649429" y="0"/>
                  </a:lnTo>
                  <a:cubicBezTo>
                    <a:pt x="4653602" y="0"/>
                    <a:pt x="4657604" y="1658"/>
                    <a:pt x="4660555" y="4609"/>
                  </a:cubicBezTo>
                  <a:cubicBezTo>
                    <a:pt x="4663506" y="7559"/>
                    <a:pt x="4665164" y="11562"/>
                    <a:pt x="4665164" y="15735"/>
                  </a:cubicBezTo>
                  <a:lnTo>
                    <a:pt x="4665164" y="2550357"/>
                  </a:lnTo>
                  <a:cubicBezTo>
                    <a:pt x="4665164" y="2559047"/>
                    <a:pt x="4658119" y="2566091"/>
                    <a:pt x="4649429" y="2566091"/>
                  </a:cubicBezTo>
                  <a:lnTo>
                    <a:pt x="15735" y="2566091"/>
                  </a:lnTo>
                  <a:cubicBezTo>
                    <a:pt x="11562" y="2566091"/>
                    <a:pt x="7559" y="2564434"/>
                    <a:pt x="4609" y="2561483"/>
                  </a:cubicBezTo>
                  <a:cubicBezTo>
                    <a:pt x="1658" y="2558532"/>
                    <a:pt x="0" y="2554530"/>
                    <a:pt x="0" y="2550357"/>
                  </a:cubicBezTo>
                  <a:lnTo>
                    <a:pt x="0" y="15735"/>
                  </a:lnTo>
                  <a:cubicBezTo>
                    <a:pt x="0" y="7045"/>
                    <a:pt x="7045" y="0"/>
                    <a:pt x="15735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4665164" cy="268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7552" y="1967273"/>
            <a:ext cx="13729589" cy="780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•ОРГАНІЗАЦІЯ НАУКОВО-ДОСЛІДНИЦЬКОЇ, ДОСЛІДНО-КОНСТРУКТОРСЬКОЇ ТА ВИНАХІДНИЦЬКОЇ ДІЯЛЬНОСТІ;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•СТВОРЕННЯ УМОВ ДЛЯ РОЗКРИТТЯ НАУКОВОГО ТА ТВОРЧОГО ПОТЕНЦІАЛУ ЧЛЕНІВ ГУРТКА;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•ЗАЛУЧЕННЯ ДО УЧАСТІ В НАУКОВИХ КОНФЕРЕНЦІЯХ, СЕМІНАРАХ, ЕКСПЕДИЦІЯХ ТА ІНШИХ НАУКОВО-ДОСЛІДНИЦЬКИХ І ПРОСВІТНИЦЬКИХ ЗАХОДАХ;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•СТВОРЕННЯ СПРИЯТЛИВИХ УМОВ ДЛЯ АКТИВНОГО ЗАЛУЧЕННЯ СТУДЕНТІВ ДО НАУКОВОЇ ДІЯЛЬНОСТІ;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•СПРИЯННЯ РОЗШИРЕННЮ УНІВЕРСИТЕТСЬКОГО, РЕГІОНАЛЬНОГО, ВСЕУКРАЇНСЬКОГО ТА МІЖНАРОДНОГО СТУДЕНТСЬКОГО СПІВРОБІТНИЦТВА У СФЕРІ НАУКИ ТА ІННОВАЦІЙ;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•СПРИЯННЯ ФІЗИЧНОМУ РОЗВИТКУ СТУДЕНТІВ ТА ФОРМУВАННЯ ВИСОКИХ МОРАЛЬНИХ ПРИНЦИПІВ;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•РОЗВИТОК ВЗАЄМОЗВ'ЯЗКІВ З БЛАГОДІЙНИМИ ФОНДАМИ, ОРГАНІЗАЦІЯМИ І ОБ'ЄДНАННЯМИ В УКРАЇНІ ТА ЗА ЇЇ МЕЖАМИ;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•ЗАБЕЗПЕЧЕННЯ І ЗАХИСТ ПРАВ ТА ІНТЕРЕСІВ ЧЛЕНІВ ГУРТКА;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•СПРИЯННЯ ІННОВАЦІЙНІЙ ДІЯЛЬНОСТІ ЧЛЕНІВ ГУРТКА;</a:t>
            </a:r>
          </a:p>
          <a:p>
            <a:pPr algn="just">
              <a:lnSpc>
                <a:spcPts val="3434"/>
              </a:lnSpc>
            </a:pPr>
            <a:r>
              <a:rPr lang="en-US" sz="2336">
                <a:solidFill>
                  <a:srgbClr val="6F353D"/>
                </a:solidFill>
                <a:latin typeface="Inter"/>
                <a:ea typeface="Inter"/>
                <a:cs typeface="Inter"/>
                <a:sym typeface="Inter"/>
              </a:rPr>
              <a:t>•УЧАСТЬ У ГРОМАДСЬКОМУ ЖИТТІ УНІВЕРСИТЕТУ.</a:t>
            </a:r>
          </a:p>
          <a:p>
            <a:pPr algn="just">
              <a:lnSpc>
                <a:spcPts val="3434"/>
              </a:lnSpc>
            </a:pPr>
            <a:endParaRPr lang="en-US" sz="2336">
              <a:solidFill>
                <a:srgbClr val="6F353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537689" y="2241802"/>
            <a:ext cx="3750311" cy="3180410"/>
          </a:xfrm>
          <a:custGeom>
            <a:avLst/>
            <a:gdLst/>
            <a:ahLst/>
            <a:cxnLst/>
            <a:rect l="l" t="t" r="r" b="b"/>
            <a:pathLst>
              <a:path w="3750311" h="3180410">
                <a:moveTo>
                  <a:pt x="0" y="0"/>
                </a:moveTo>
                <a:lnTo>
                  <a:pt x="3750311" y="0"/>
                </a:lnTo>
                <a:lnTo>
                  <a:pt x="3750311" y="3180410"/>
                </a:lnTo>
                <a:lnTo>
                  <a:pt x="0" y="3180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14623388" y="6407383"/>
            <a:ext cx="3664612" cy="3626538"/>
          </a:xfrm>
          <a:custGeom>
            <a:avLst/>
            <a:gdLst/>
            <a:ahLst/>
            <a:cxnLst/>
            <a:rect l="l" t="t" r="r" b="b"/>
            <a:pathLst>
              <a:path w="3664612" h="3626538">
                <a:moveTo>
                  <a:pt x="0" y="0"/>
                </a:moveTo>
                <a:lnTo>
                  <a:pt x="3664612" y="0"/>
                </a:lnTo>
                <a:lnTo>
                  <a:pt x="3664612" y="3626538"/>
                </a:lnTo>
                <a:lnTo>
                  <a:pt x="0" y="3626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2890697" y="347944"/>
            <a:ext cx="13291155" cy="168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5"/>
              </a:lnSpc>
            </a:pPr>
            <a:r>
              <a:rPr lang="en-US" sz="5996" i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ОСНОВНИМИ ЗАВДАННЯМИ (напрямками діяльності) ГУРТКА Є: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47188" y="3153496"/>
            <a:ext cx="6042895" cy="3120557"/>
            <a:chOff x="0" y="0"/>
            <a:chExt cx="1591544" cy="821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1544" cy="821875"/>
            </a:xfrm>
            <a:custGeom>
              <a:avLst/>
              <a:gdLst/>
              <a:ahLst/>
              <a:cxnLst/>
              <a:rect l="l" t="t" r="r" b="b"/>
              <a:pathLst>
                <a:path w="1591544" h="821875">
                  <a:moveTo>
                    <a:pt x="46122" y="0"/>
                  </a:moveTo>
                  <a:lnTo>
                    <a:pt x="1545423" y="0"/>
                  </a:lnTo>
                  <a:cubicBezTo>
                    <a:pt x="1570895" y="0"/>
                    <a:pt x="1591544" y="20649"/>
                    <a:pt x="1591544" y="46122"/>
                  </a:cubicBezTo>
                  <a:lnTo>
                    <a:pt x="1591544" y="775753"/>
                  </a:lnTo>
                  <a:cubicBezTo>
                    <a:pt x="1591544" y="801226"/>
                    <a:pt x="1570895" y="821875"/>
                    <a:pt x="1545423" y="821875"/>
                  </a:cubicBezTo>
                  <a:lnTo>
                    <a:pt x="46122" y="821875"/>
                  </a:lnTo>
                  <a:cubicBezTo>
                    <a:pt x="20649" y="821875"/>
                    <a:pt x="0" y="801226"/>
                    <a:pt x="0" y="775753"/>
                  </a:cubicBezTo>
                  <a:lnTo>
                    <a:pt x="0" y="46122"/>
                  </a:lnTo>
                  <a:cubicBezTo>
                    <a:pt x="0" y="20649"/>
                    <a:pt x="20649" y="0"/>
                    <a:pt x="46122" y="0"/>
                  </a:cubicBezTo>
                  <a:close/>
                </a:path>
              </a:pathLst>
            </a:custGeom>
            <a:solidFill>
              <a:srgbClr val="B37A5C">
                <a:alpha val="94902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591544" cy="945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5061402" cy="3638849"/>
          </a:xfrm>
          <a:custGeom>
            <a:avLst/>
            <a:gdLst/>
            <a:ahLst/>
            <a:cxnLst/>
            <a:rect l="l" t="t" r="r" b="b"/>
            <a:pathLst>
              <a:path w="5061402" h="3638849">
                <a:moveTo>
                  <a:pt x="0" y="0"/>
                </a:moveTo>
                <a:lnTo>
                  <a:pt x="5061402" y="0"/>
                </a:lnTo>
                <a:lnTo>
                  <a:pt x="5061402" y="3638849"/>
                </a:lnTo>
                <a:lnTo>
                  <a:pt x="0" y="363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2206181" y="3638849"/>
            <a:ext cx="4141007" cy="3446850"/>
          </a:xfrm>
          <a:custGeom>
            <a:avLst/>
            <a:gdLst/>
            <a:ahLst/>
            <a:cxnLst/>
            <a:rect l="l" t="t" r="r" b="b"/>
            <a:pathLst>
              <a:path w="4141007" h="3446850">
                <a:moveTo>
                  <a:pt x="0" y="0"/>
                </a:moveTo>
                <a:lnTo>
                  <a:pt x="4141007" y="0"/>
                </a:lnTo>
                <a:lnTo>
                  <a:pt x="4141007" y="3446850"/>
                </a:lnTo>
                <a:lnTo>
                  <a:pt x="0" y="344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-354846" y="6887161"/>
            <a:ext cx="5122054" cy="3676497"/>
          </a:xfrm>
          <a:custGeom>
            <a:avLst/>
            <a:gdLst/>
            <a:ahLst/>
            <a:cxnLst/>
            <a:rect l="l" t="t" r="r" b="b"/>
            <a:pathLst>
              <a:path w="5122054" h="3676497">
                <a:moveTo>
                  <a:pt x="0" y="0"/>
                </a:moveTo>
                <a:lnTo>
                  <a:pt x="5122054" y="0"/>
                </a:lnTo>
                <a:lnTo>
                  <a:pt x="5122054" y="3676497"/>
                </a:lnTo>
                <a:lnTo>
                  <a:pt x="0" y="3676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Freeform 8"/>
          <p:cNvSpPr/>
          <p:nvPr/>
        </p:nvSpPr>
        <p:spPr>
          <a:xfrm>
            <a:off x="12390083" y="3423688"/>
            <a:ext cx="4431496" cy="3203773"/>
          </a:xfrm>
          <a:custGeom>
            <a:avLst/>
            <a:gdLst/>
            <a:ahLst/>
            <a:cxnLst/>
            <a:rect l="l" t="t" r="r" b="b"/>
            <a:pathLst>
              <a:path w="4431496" h="3203773">
                <a:moveTo>
                  <a:pt x="0" y="0"/>
                </a:moveTo>
                <a:lnTo>
                  <a:pt x="4431496" y="0"/>
                </a:lnTo>
                <a:lnTo>
                  <a:pt x="4431496" y="3203773"/>
                </a:lnTo>
                <a:lnTo>
                  <a:pt x="0" y="3203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>
            <a:off x="6347188" y="6627461"/>
            <a:ext cx="5594528" cy="4195896"/>
          </a:xfrm>
          <a:custGeom>
            <a:avLst/>
            <a:gdLst/>
            <a:ahLst/>
            <a:cxnLst/>
            <a:rect l="l" t="t" r="r" b="b"/>
            <a:pathLst>
              <a:path w="5594528" h="4195896">
                <a:moveTo>
                  <a:pt x="0" y="0"/>
                </a:moveTo>
                <a:lnTo>
                  <a:pt x="5594528" y="0"/>
                </a:lnTo>
                <a:lnTo>
                  <a:pt x="5594528" y="4195896"/>
                </a:lnTo>
                <a:lnTo>
                  <a:pt x="0" y="419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13013224" y="6627461"/>
            <a:ext cx="5274776" cy="3552621"/>
          </a:xfrm>
          <a:custGeom>
            <a:avLst/>
            <a:gdLst/>
            <a:ahLst/>
            <a:cxnLst/>
            <a:rect l="l" t="t" r="r" b="b"/>
            <a:pathLst>
              <a:path w="5274776" h="3552621">
                <a:moveTo>
                  <a:pt x="0" y="0"/>
                </a:moveTo>
                <a:lnTo>
                  <a:pt x="5274776" y="0"/>
                </a:lnTo>
                <a:lnTo>
                  <a:pt x="5274776" y="3552621"/>
                </a:lnTo>
                <a:lnTo>
                  <a:pt x="0" y="3552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>
          <a:xfrm>
            <a:off x="13324395" y="-254298"/>
            <a:ext cx="4963605" cy="3677986"/>
          </a:xfrm>
          <a:custGeom>
            <a:avLst/>
            <a:gdLst/>
            <a:ahLst/>
            <a:cxnLst/>
            <a:rect l="l" t="t" r="r" b="b"/>
            <a:pathLst>
              <a:path w="4963605" h="3677986">
                <a:moveTo>
                  <a:pt x="0" y="0"/>
                </a:moveTo>
                <a:lnTo>
                  <a:pt x="4963605" y="0"/>
                </a:lnTo>
                <a:lnTo>
                  <a:pt x="4963605" y="3677986"/>
                </a:lnTo>
                <a:lnTo>
                  <a:pt x="0" y="367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Freeform 12"/>
          <p:cNvSpPr/>
          <p:nvPr/>
        </p:nvSpPr>
        <p:spPr>
          <a:xfrm>
            <a:off x="7258736" y="-33695"/>
            <a:ext cx="3454909" cy="3236781"/>
          </a:xfrm>
          <a:custGeom>
            <a:avLst/>
            <a:gdLst/>
            <a:ahLst/>
            <a:cxnLst/>
            <a:rect l="l" t="t" r="r" b="b"/>
            <a:pathLst>
              <a:path w="3454909" h="3236781">
                <a:moveTo>
                  <a:pt x="0" y="0"/>
                </a:moveTo>
                <a:lnTo>
                  <a:pt x="3454909" y="0"/>
                </a:lnTo>
                <a:lnTo>
                  <a:pt x="3454909" y="3236781"/>
                </a:lnTo>
                <a:lnTo>
                  <a:pt x="0" y="32367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84" b="-2084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TextBox 13"/>
          <p:cNvSpPr txBox="1"/>
          <p:nvPr/>
        </p:nvSpPr>
        <p:spPr>
          <a:xfrm>
            <a:off x="6347188" y="3360840"/>
            <a:ext cx="6042895" cy="291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6"/>
              </a:lnSpc>
            </a:pPr>
            <a:r>
              <a:rPr lang="en-US" sz="2978" b="1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РОБОТА НАУКОВОГО ГУРТКА "ВНУТРІШНІ ХВОРОБИ ТВАРИН" КАФЕДРИ ВНУТРІШНІХ ХВОРОБ ТВАРИН ФАКУЛЬТЕТУ ВЕТЕРИНАРНОЇ МЕДИЦИНИ. </a:t>
            </a:r>
          </a:p>
          <a:p>
            <a:pPr algn="ctr">
              <a:lnSpc>
                <a:spcPts val="3276"/>
              </a:lnSpc>
            </a:pPr>
            <a:endParaRPr lang="en-US" sz="2978" b="1">
              <a:solidFill>
                <a:srgbClr val="FFFFFF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5339"/>
            <a:ext cx="16618333" cy="10241661"/>
          </a:xfrm>
          <a:custGeom>
            <a:avLst/>
            <a:gdLst/>
            <a:ahLst/>
            <a:cxnLst/>
            <a:rect l="l" t="t" r="r" b="b"/>
            <a:pathLst>
              <a:path w="16618333" h="10241661">
                <a:moveTo>
                  <a:pt x="0" y="0"/>
                </a:moveTo>
                <a:lnTo>
                  <a:pt x="16618333" y="0"/>
                </a:lnTo>
                <a:lnTo>
                  <a:pt x="16618333" y="10241661"/>
                </a:lnTo>
                <a:lnTo>
                  <a:pt x="0" y="1024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32" b="-304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2796411" y="3277013"/>
            <a:ext cx="3869546" cy="6277633"/>
          </a:xfrm>
          <a:custGeom>
            <a:avLst/>
            <a:gdLst/>
            <a:ahLst/>
            <a:cxnLst/>
            <a:rect l="l" t="t" r="r" b="b"/>
            <a:pathLst>
              <a:path w="3869546" h="6277633">
                <a:moveTo>
                  <a:pt x="0" y="0"/>
                </a:moveTo>
                <a:lnTo>
                  <a:pt x="3869546" y="0"/>
                </a:lnTo>
                <a:lnTo>
                  <a:pt x="3869546" y="6277632"/>
                </a:lnTo>
                <a:lnTo>
                  <a:pt x="0" y="627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2247" y="290794"/>
            <a:ext cx="17713043" cy="9743127"/>
            <a:chOff x="0" y="0"/>
            <a:chExt cx="4665164" cy="2566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65164" cy="2566091"/>
            </a:xfrm>
            <a:custGeom>
              <a:avLst/>
              <a:gdLst/>
              <a:ahLst/>
              <a:cxnLst/>
              <a:rect l="l" t="t" r="r" b="b"/>
              <a:pathLst>
                <a:path w="4665164" h="2566091">
                  <a:moveTo>
                    <a:pt x="15735" y="0"/>
                  </a:moveTo>
                  <a:lnTo>
                    <a:pt x="4649429" y="0"/>
                  </a:lnTo>
                  <a:cubicBezTo>
                    <a:pt x="4653602" y="0"/>
                    <a:pt x="4657604" y="1658"/>
                    <a:pt x="4660555" y="4609"/>
                  </a:cubicBezTo>
                  <a:cubicBezTo>
                    <a:pt x="4663506" y="7559"/>
                    <a:pt x="4665164" y="11562"/>
                    <a:pt x="4665164" y="15735"/>
                  </a:cubicBezTo>
                  <a:lnTo>
                    <a:pt x="4665164" y="2550357"/>
                  </a:lnTo>
                  <a:cubicBezTo>
                    <a:pt x="4665164" y="2559047"/>
                    <a:pt x="4658119" y="2566091"/>
                    <a:pt x="4649429" y="2566091"/>
                  </a:cubicBezTo>
                  <a:lnTo>
                    <a:pt x="15735" y="2566091"/>
                  </a:lnTo>
                  <a:cubicBezTo>
                    <a:pt x="11562" y="2566091"/>
                    <a:pt x="7559" y="2564434"/>
                    <a:pt x="4609" y="2561483"/>
                  </a:cubicBezTo>
                  <a:cubicBezTo>
                    <a:pt x="1658" y="2558532"/>
                    <a:pt x="0" y="2554530"/>
                    <a:pt x="0" y="2550357"/>
                  </a:cubicBezTo>
                  <a:lnTo>
                    <a:pt x="0" y="15735"/>
                  </a:lnTo>
                  <a:cubicBezTo>
                    <a:pt x="0" y="7045"/>
                    <a:pt x="7045" y="0"/>
                    <a:pt x="15735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4665164" cy="268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2247" y="6163610"/>
            <a:ext cx="6409345" cy="3870311"/>
          </a:xfrm>
          <a:custGeom>
            <a:avLst/>
            <a:gdLst/>
            <a:ahLst/>
            <a:cxnLst/>
            <a:rect l="l" t="t" r="r" b="b"/>
            <a:pathLst>
              <a:path w="6409345" h="3870311">
                <a:moveTo>
                  <a:pt x="0" y="0"/>
                </a:moveTo>
                <a:lnTo>
                  <a:pt x="6409346" y="0"/>
                </a:lnTo>
                <a:lnTo>
                  <a:pt x="6409346" y="3870311"/>
                </a:lnTo>
                <a:lnTo>
                  <a:pt x="0" y="3870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5790486" y="3580092"/>
            <a:ext cx="6373076" cy="4031263"/>
          </a:xfrm>
          <a:custGeom>
            <a:avLst/>
            <a:gdLst/>
            <a:ahLst/>
            <a:cxnLst/>
            <a:rect l="l" t="t" r="r" b="b"/>
            <a:pathLst>
              <a:path w="6373076" h="4031263">
                <a:moveTo>
                  <a:pt x="0" y="0"/>
                </a:moveTo>
                <a:lnTo>
                  <a:pt x="6373076" y="0"/>
                </a:lnTo>
                <a:lnTo>
                  <a:pt x="6373076" y="4031263"/>
                </a:lnTo>
                <a:lnTo>
                  <a:pt x="0" y="4031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11370345" y="6243519"/>
            <a:ext cx="7126277" cy="4043481"/>
          </a:xfrm>
          <a:custGeom>
            <a:avLst/>
            <a:gdLst/>
            <a:ahLst/>
            <a:cxnLst/>
            <a:rect l="l" t="t" r="r" b="b"/>
            <a:pathLst>
              <a:path w="7126277" h="4043481">
                <a:moveTo>
                  <a:pt x="0" y="0"/>
                </a:moveTo>
                <a:lnTo>
                  <a:pt x="7126278" y="0"/>
                </a:lnTo>
                <a:lnTo>
                  <a:pt x="7126278" y="4043481"/>
                </a:lnTo>
                <a:lnTo>
                  <a:pt x="0" y="4043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2890697" y="338419"/>
            <a:ext cx="14160099" cy="294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1"/>
              </a:lnSpc>
            </a:pPr>
            <a:r>
              <a:rPr lang="en-US" sz="5265" i="1" u="sng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  <a:hlinkClick r:id="rId5" tooltip="https://www.pdau.edu.ua/department/kafedra-terapiyi-imeni-profesora-pi-lokesa"/>
              </a:rPr>
              <a:t>Посилання</a:t>
            </a:r>
            <a:r>
              <a:rPr lang="en-US" sz="5265" i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 на </a:t>
            </a:r>
            <a:r>
              <a:rPr lang="en-US" sz="5265" i="1" u="sng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  <a:hlinkClick r:id="rId6" tooltip="https://nubip.edu.ua/sites/default/files/u222/programa_konferenciyi_2022_poltava.pdf"/>
              </a:rPr>
              <a:t>програм</a:t>
            </a:r>
            <a:r>
              <a:rPr lang="en-US" sz="5265" i="1">
                <a:solidFill>
                  <a:srgbClr val="6F353D"/>
                </a:solidFill>
                <a:latin typeface="Opun Mai Italics"/>
                <a:ea typeface="Opun Mai Italics"/>
                <a:cs typeface="Opun Mai Italics"/>
                <a:sym typeface="Opun Mai Italics"/>
              </a:rPr>
              <a:t>уконференції і збірник тез доповідей</a:t>
            </a:r>
          </a:p>
          <a:p>
            <a:pPr algn="ctr">
              <a:lnSpc>
                <a:spcPts val="5791"/>
              </a:lnSpc>
            </a:pPr>
            <a:r>
              <a:rPr lang="en-US" sz="5265">
                <a:solidFill>
                  <a:srgbClr val="6F353D"/>
                </a:solidFill>
                <a:latin typeface="Opun Mai"/>
                <a:ea typeface="Opun Mai"/>
                <a:cs typeface="Opun Mai"/>
                <a:sym typeface="Opun Mai"/>
              </a:rPr>
              <a:t>https://www.pdau.edu.ua/sites/default/files/node/1239/zbirnyktez2025poltava.pdf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666</Words>
  <Application>Microsoft Office PowerPoint</Application>
  <PresentationFormat>Довільний</PresentationFormat>
  <Paragraphs>41</Paragraphs>
  <Slides>19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31" baseType="lpstr">
      <vt:lpstr>Opun Mai Italics</vt:lpstr>
      <vt:lpstr>Opun Mai</vt:lpstr>
      <vt:lpstr>Noto Serif Display Bold</vt:lpstr>
      <vt:lpstr>PT Serif Bold</vt:lpstr>
      <vt:lpstr>Calibri</vt:lpstr>
      <vt:lpstr>Aptos</vt:lpstr>
      <vt:lpstr>Opun Mai Bold</vt:lpstr>
      <vt:lpstr>Noto Serif Display</vt:lpstr>
      <vt:lpstr>Inter Italics</vt:lpstr>
      <vt:lpstr>Inter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Студентський науковий гурток з внутрішніх хворобтварин</dc:title>
  <cp:lastModifiedBy>Ірина Ніколайчук</cp:lastModifiedBy>
  <cp:revision>2</cp:revision>
  <dcterms:created xsi:type="dcterms:W3CDTF">2006-08-16T00:00:00Z</dcterms:created>
  <dcterms:modified xsi:type="dcterms:W3CDTF">2026-04-30T15:42:46Z</dcterms:modified>
  <dc:identifier>DAHHC1v_rW0</dc:identifier>
</cp:coreProperties>
</file>