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6" r:id="rId2"/>
    <p:sldId id="346" r:id="rId3"/>
    <p:sldId id="426" r:id="rId4"/>
    <p:sldId id="347" r:id="rId5"/>
    <p:sldId id="261" r:id="rId6"/>
    <p:sldId id="355" r:id="rId7"/>
    <p:sldId id="262" r:id="rId8"/>
    <p:sldId id="263" r:id="rId9"/>
    <p:sldId id="264" r:id="rId10"/>
    <p:sldId id="266" r:id="rId11"/>
    <p:sldId id="356" r:id="rId12"/>
    <p:sldId id="362" r:id="rId13"/>
    <p:sldId id="357" r:id="rId14"/>
    <p:sldId id="358" r:id="rId15"/>
    <p:sldId id="368" r:id="rId16"/>
    <p:sldId id="369" r:id="rId17"/>
    <p:sldId id="427" r:id="rId18"/>
    <p:sldId id="428" r:id="rId19"/>
    <p:sldId id="429" r:id="rId20"/>
    <p:sldId id="430" r:id="rId21"/>
    <p:sldId id="373" r:id="rId22"/>
    <p:sldId id="374" r:id="rId23"/>
    <p:sldId id="375" r:id="rId24"/>
    <p:sldId id="432" r:id="rId25"/>
    <p:sldId id="433" r:id="rId26"/>
    <p:sldId id="380" r:id="rId27"/>
    <p:sldId id="376" r:id="rId28"/>
    <p:sldId id="378" r:id="rId29"/>
    <p:sldId id="379" r:id="rId30"/>
    <p:sldId id="381" r:id="rId31"/>
    <p:sldId id="382" r:id="rId32"/>
    <p:sldId id="383" r:id="rId33"/>
    <p:sldId id="384" r:id="rId34"/>
    <p:sldId id="385" r:id="rId35"/>
    <p:sldId id="434" r:id="rId36"/>
    <p:sldId id="386" r:id="rId37"/>
    <p:sldId id="391" r:id="rId38"/>
    <p:sldId id="393" r:id="rId39"/>
    <p:sldId id="394" r:id="rId40"/>
    <p:sldId id="328" r:id="rId41"/>
    <p:sldId id="329" r:id="rId42"/>
    <p:sldId id="327" r:id="rId43"/>
    <p:sldId id="339" r:id="rId44"/>
    <p:sldId id="340" r:id="rId45"/>
    <p:sldId id="392" r:id="rId46"/>
    <p:sldId id="291" r:id="rId47"/>
    <p:sldId id="292" r:id="rId48"/>
    <p:sldId id="389" r:id="rId49"/>
    <p:sldId id="390" r:id="rId50"/>
    <p:sldId id="399" r:id="rId51"/>
    <p:sldId id="395" r:id="rId52"/>
    <p:sldId id="400" r:id="rId53"/>
    <p:sldId id="401" r:id="rId54"/>
    <p:sldId id="396" r:id="rId55"/>
    <p:sldId id="397" r:id="rId56"/>
    <p:sldId id="420" r:id="rId57"/>
    <p:sldId id="398" r:id="rId58"/>
    <p:sldId id="435" r:id="rId59"/>
    <p:sldId id="436" r:id="rId60"/>
    <p:sldId id="437" r:id="rId61"/>
    <p:sldId id="438" r:id="rId62"/>
    <p:sldId id="439" r:id="rId63"/>
    <p:sldId id="402" r:id="rId64"/>
    <p:sldId id="387" r:id="rId65"/>
    <p:sldId id="421" r:id="rId66"/>
    <p:sldId id="422" r:id="rId67"/>
    <p:sldId id="423" r:id="rId68"/>
    <p:sldId id="440" r:id="rId69"/>
    <p:sldId id="403" r:id="rId70"/>
    <p:sldId id="388" r:id="rId71"/>
    <p:sldId id="404" r:id="rId72"/>
    <p:sldId id="405" r:id="rId73"/>
    <p:sldId id="406" r:id="rId74"/>
    <p:sldId id="407" r:id="rId75"/>
    <p:sldId id="408" r:id="rId76"/>
    <p:sldId id="409" r:id="rId77"/>
    <p:sldId id="442" r:id="rId78"/>
    <p:sldId id="443" r:id="rId79"/>
    <p:sldId id="441" r:id="rId80"/>
    <p:sldId id="410" r:id="rId81"/>
    <p:sldId id="411" r:id="rId82"/>
    <p:sldId id="412" r:id="rId83"/>
    <p:sldId id="414" r:id="rId84"/>
    <p:sldId id="415" r:id="rId85"/>
    <p:sldId id="419" r:id="rId86"/>
    <p:sldId id="413" r:id="rId87"/>
    <p:sldId id="416" r:id="rId88"/>
    <p:sldId id="425" r:id="rId89"/>
    <p:sldId id="417" r:id="rId90"/>
    <p:sldId id="445" r:id="rId91"/>
    <p:sldId id="446" r:id="rId92"/>
    <p:sldId id="447" r:id="rId93"/>
    <p:sldId id="448" r:id="rId94"/>
    <p:sldId id="449" r:id="rId95"/>
    <p:sldId id="450" r:id="rId96"/>
    <p:sldId id="451" r:id="rId97"/>
    <p:sldId id="418" r:id="rId98"/>
    <p:sldId id="444" r:id="rId99"/>
    <p:sldId id="258" r:id="rId10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108" d="100"/>
          <a:sy n="108" d="100"/>
        </p:scale>
        <p:origin x="6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E68C1-7C92-40E3-AFA3-304CB20DC52B}" type="datetimeFigureOut">
              <a:rPr lang="x-none" smtClean="0"/>
              <a:t>07.10.2025</a:t>
            </a:fld>
            <a:endParaRPr lang="x-none"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4E120-3DEE-4F71-A295-0D05B9AFF953}" type="slidenum">
              <a:rPr lang="x-none" smtClean="0"/>
              <a:t>‹#›</a:t>
            </a:fld>
            <a:endParaRPr lang="x-none" dirty="0"/>
          </a:p>
        </p:txBody>
      </p:sp>
    </p:spTree>
    <p:extLst>
      <p:ext uri="{BB962C8B-B14F-4D97-AF65-F5344CB8AC3E}">
        <p14:creationId xmlns:p14="http://schemas.microsoft.com/office/powerpoint/2010/main" val="133898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9F34E120-3DEE-4F71-A295-0D05B9AFF953}" type="slidenum">
              <a:rPr lang="x-none" smtClean="0"/>
              <a:t>1</a:t>
            </a:fld>
            <a:endParaRPr lang="x-none" dirty="0"/>
          </a:p>
        </p:txBody>
      </p:sp>
    </p:spTree>
    <p:extLst>
      <p:ext uri="{BB962C8B-B14F-4D97-AF65-F5344CB8AC3E}">
        <p14:creationId xmlns:p14="http://schemas.microsoft.com/office/powerpoint/2010/main" val="409460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385000-707A-BCCF-835E-7F5C1F87B2F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x-none"/>
          </a:p>
        </p:txBody>
      </p:sp>
      <p:sp>
        <p:nvSpPr>
          <p:cNvPr id="3" name="Подзаголовок 2">
            <a:extLst>
              <a:ext uri="{FF2B5EF4-FFF2-40B4-BE49-F238E27FC236}">
                <a16:creationId xmlns:a16="http://schemas.microsoft.com/office/drawing/2014/main" id="{B5C885A4-F2F7-313D-4396-F32C40C196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x-none"/>
          </a:p>
        </p:txBody>
      </p:sp>
      <p:sp>
        <p:nvSpPr>
          <p:cNvPr id="4" name="Дата 3">
            <a:extLst>
              <a:ext uri="{FF2B5EF4-FFF2-40B4-BE49-F238E27FC236}">
                <a16:creationId xmlns:a16="http://schemas.microsoft.com/office/drawing/2014/main" id="{62987EDC-D7B4-4309-7A65-BA0F86F2D151}"/>
              </a:ext>
            </a:extLst>
          </p:cNvPr>
          <p:cNvSpPr>
            <a:spLocks noGrp="1"/>
          </p:cNvSpPr>
          <p:nvPr>
            <p:ph type="dt" sz="half" idx="10"/>
          </p:nvPr>
        </p:nvSpPr>
        <p:spPr/>
        <p:txBody>
          <a:bodyPr/>
          <a:lstStyle/>
          <a:p>
            <a:fld id="{40EB4E91-D328-4C1A-9F88-B6C74C43005D}" type="datetimeFigureOut">
              <a:rPr lang="x-none" smtClean="0"/>
              <a:t>07.10.2025</a:t>
            </a:fld>
            <a:endParaRPr lang="x-none" dirty="0"/>
          </a:p>
        </p:txBody>
      </p:sp>
      <p:sp>
        <p:nvSpPr>
          <p:cNvPr id="5" name="Нижний колонтитул 4">
            <a:extLst>
              <a:ext uri="{FF2B5EF4-FFF2-40B4-BE49-F238E27FC236}">
                <a16:creationId xmlns:a16="http://schemas.microsoft.com/office/drawing/2014/main" id="{FD848406-63E5-56EB-1D09-4EDCAE85FF1E}"/>
              </a:ext>
            </a:extLst>
          </p:cNvPr>
          <p:cNvSpPr>
            <a:spLocks noGrp="1"/>
          </p:cNvSpPr>
          <p:nvPr>
            <p:ph type="ftr" sz="quarter" idx="11"/>
          </p:nvPr>
        </p:nvSpPr>
        <p:spPr/>
        <p:txBody>
          <a:bodyPr/>
          <a:lstStyle/>
          <a:p>
            <a:endParaRPr lang="x-none" dirty="0"/>
          </a:p>
        </p:txBody>
      </p:sp>
      <p:sp>
        <p:nvSpPr>
          <p:cNvPr id="6" name="Номер слайда 5">
            <a:extLst>
              <a:ext uri="{FF2B5EF4-FFF2-40B4-BE49-F238E27FC236}">
                <a16:creationId xmlns:a16="http://schemas.microsoft.com/office/drawing/2014/main" id="{CD806E60-E0DF-FF2C-1EC3-D3C989B67C9C}"/>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295861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49ABEA-5EC9-ECC2-E3B5-9873D9C7DABA}"/>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id="{6CFA7DBA-7D83-8F9A-D7D3-F69C4F406C9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id="{B0372317-6831-CB3F-7D3C-9BB8C113F95F}"/>
              </a:ext>
            </a:extLst>
          </p:cNvPr>
          <p:cNvSpPr>
            <a:spLocks noGrp="1"/>
          </p:cNvSpPr>
          <p:nvPr>
            <p:ph type="dt" sz="half" idx="10"/>
          </p:nvPr>
        </p:nvSpPr>
        <p:spPr/>
        <p:txBody>
          <a:bodyPr/>
          <a:lstStyle/>
          <a:p>
            <a:fld id="{40EB4E91-D328-4C1A-9F88-B6C74C43005D}" type="datetimeFigureOut">
              <a:rPr lang="x-none" smtClean="0"/>
              <a:t>07.10.2025</a:t>
            </a:fld>
            <a:endParaRPr lang="x-none" dirty="0"/>
          </a:p>
        </p:txBody>
      </p:sp>
      <p:sp>
        <p:nvSpPr>
          <p:cNvPr id="5" name="Нижний колонтитул 4">
            <a:extLst>
              <a:ext uri="{FF2B5EF4-FFF2-40B4-BE49-F238E27FC236}">
                <a16:creationId xmlns:a16="http://schemas.microsoft.com/office/drawing/2014/main" id="{545E5E74-576A-6E1F-7400-47EFA6575BCB}"/>
              </a:ext>
            </a:extLst>
          </p:cNvPr>
          <p:cNvSpPr>
            <a:spLocks noGrp="1"/>
          </p:cNvSpPr>
          <p:nvPr>
            <p:ph type="ftr" sz="quarter" idx="11"/>
          </p:nvPr>
        </p:nvSpPr>
        <p:spPr/>
        <p:txBody>
          <a:bodyPr/>
          <a:lstStyle/>
          <a:p>
            <a:endParaRPr lang="x-none" dirty="0"/>
          </a:p>
        </p:txBody>
      </p:sp>
      <p:sp>
        <p:nvSpPr>
          <p:cNvPr id="6" name="Номер слайда 5">
            <a:extLst>
              <a:ext uri="{FF2B5EF4-FFF2-40B4-BE49-F238E27FC236}">
                <a16:creationId xmlns:a16="http://schemas.microsoft.com/office/drawing/2014/main" id="{1FE83A1B-4961-9591-A98E-C4F73C87D57C}"/>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406758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993A219-09DA-408C-DED3-3526CE8EB8C2}"/>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id="{799B3CFB-840A-D179-5377-8AAAC9A5A1C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id="{EFDF2FCD-F469-031E-F433-852DCBA58E55}"/>
              </a:ext>
            </a:extLst>
          </p:cNvPr>
          <p:cNvSpPr>
            <a:spLocks noGrp="1"/>
          </p:cNvSpPr>
          <p:nvPr>
            <p:ph type="dt" sz="half" idx="10"/>
          </p:nvPr>
        </p:nvSpPr>
        <p:spPr/>
        <p:txBody>
          <a:bodyPr/>
          <a:lstStyle/>
          <a:p>
            <a:fld id="{40EB4E91-D328-4C1A-9F88-B6C74C43005D}" type="datetimeFigureOut">
              <a:rPr lang="x-none" smtClean="0"/>
              <a:t>07.10.2025</a:t>
            </a:fld>
            <a:endParaRPr lang="x-none" dirty="0"/>
          </a:p>
        </p:txBody>
      </p:sp>
      <p:sp>
        <p:nvSpPr>
          <p:cNvPr id="5" name="Нижний колонтитул 4">
            <a:extLst>
              <a:ext uri="{FF2B5EF4-FFF2-40B4-BE49-F238E27FC236}">
                <a16:creationId xmlns:a16="http://schemas.microsoft.com/office/drawing/2014/main" id="{A046EE27-8F74-0200-DBE5-02D89F50EBAB}"/>
              </a:ext>
            </a:extLst>
          </p:cNvPr>
          <p:cNvSpPr>
            <a:spLocks noGrp="1"/>
          </p:cNvSpPr>
          <p:nvPr>
            <p:ph type="ftr" sz="quarter" idx="11"/>
          </p:nvPr>
        </p:nvSpPr>
        <p:spPr/>
        <p:txBody>
          <a:bodyPr/>
          <a:lstStyle/>
          <a:p>
            <a:endParaRPr lang="x-none" dirty="0"/>
          </a:p>
        </p:txBody>
      </p:sp>
      <p:sp>
        <p:nvSpPr>
          <p:cNvPr id="6" name="Номер слайда 5">
            <a:extLst>
              <a:ext uri="{FF2B5EF4-FFF2-40B4-BE49-F238E27FC236}">
                <a16:creationId xmlns:a16="http://schemas.microsoft.com/office/drawing/2014/main" id="{5D145283-7451-CA30-F936-047105A91603}"/>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449669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641"/>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a:extLst>
              <a:ext uri="{FF2B5EF4-FFF2-40B4-BE49-F238E27FC236}">
                <a16:creationId xmlns:a16="http://schemas.microsoft.com/office/drawing/2014/main" id="{1950EAFB-9624-486B-AF31-03AB429F078A}"/>
              </a:ext>
            </a:extLst>
          </p:cNvPr>
          <p:cNvSpPr>
            <a:spLocks noGrp="1" noChangeArrowheads="1"/>
          </p:cNvSpPr>
          <p:nvPr>
            <p:ph type="dt" sz="half" idx="10"/>
          </p:nvPr>
        </p:nvSpPr>
        <p:spPr>
          <a:ln/>
        </p:spPr>
        <p:txBody>
          <a:bodyPr/>
          <a:lstStyle>
            <a:lvl1pPr>
              <a:defRPr/>
            </a:lvl1pPr>
          </a:lstStyle>
          <a:p>
            <a:pPr>
              <a:defRPr/>
            </a:pPr>
            <a:endParaRPr lang="ru-RU" dirty="0"/>
          </a:p>
        </p:txBody>
      </p:sp>
      <p:sp>
        <p:nvSpPr>
          <p:cNvPr id="4" name="Rectangle 5">
            <a:extLst>
              <a:ext uri="{FF2B5EF4-FFF2-40B4-BE49-F238E27FC236}">
                <a16:creationId xmlns:a16="http://schemas.microsoft.com/office/drawing/2014/main" id="{EEC53126-4657-40C6-978A-DB8353E5CBE2}"/>
              </a:ext>
            </a:extLst>
          </p:cNvPr>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a:extLst>
              <a:ext uri="{FF2B5EF4-FFF2-40B4-BE49-F238E27FC236}">
                <a16:creationId xmlns:a16="http://schemas.microsoft.com/office/drawing/2014/main" id="{7882A940-5040-4C56-9729-FE8BE52C3535}"/>
              </a:ext>
            </a:extLst>
          </p:cNvPr>
          <p:cNvSpPr>
            <a:spLocks noGrp="1" noChangeArrowheads="1"/>
          </p:cNvSpPr>
          <p:nvPr>
            <p:ph type="sldNum" sz="quarter" idx="12"/>
          </p:nvPr>
        </p:nvSpPr>
        <p:spPr>
          <a:ln/>
        </p:spPr>
        <p:txBody>
          <a:bodyPr/>
          <a:lstStyle>
            <a:lvl1pPr>
              <a:defRPr/>
            </a:lvl1pPr>
          </a:lstStyle>
          <a:p>
            <a:pPr>
              <a:defRPr/>
            </a:pPr>
            <a:fld id="{2A228F1C-5925-4D6A-B68D-E1BC7EE1CA5A}" type="slidenum">
              <a:rPr lang="ru-RU" altLang="ru-RU"/>
              <a:pPr>
                <a:defRPr/>
              </a:pPr>
              <a:t>‹#›</a:t>
            </a:fld>
            <a:endParaRPr lang="ru-RU" altLang="ru-RU" dirty="0"/>
          </a:p>
        </p:txBody>
      </p:sp>
    </p:spTree>
    <p:extLst>
      <p:ext uri="{BB962C8B-B14F-4D97-AF65-F5344CB8AC3E}">
        <p14:creationId xmlns:p14="http://schemas.microsoft.com/office/powerpoint/2010/main" val="139602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6A81A4-8B5A-801D-3B8A-BDFF3B0E5532}"/>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id="{9AF725C0-A518-D2A2-B85B-273A69FA7B2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id="{526C8244-87B8-E403-F110-F36CB799545B}"/>
              </a:ext>
            </a:extLst>
          </p:cNvPr>
          <p:cNvSpPr>
            <a:spLocks noGrp="1"/>
          </p:cNvSpPr>
          <p:nvPr>
            <p:ph type="dt" sz="half" idx="10"/>
          </p:nvPr>
        </p:nvSpPr>
        <p:spPr/>
        <p:txBody>
          <a:bodyPr/>
          <a:lstStyle/>
          <a:p>
            <a:fld id="{40EB4E91-D328-4C1A-9F88-B6C74C43005D}" type="datetimeFigureOut">
              <a:rPr lang="x-none" smtClean="0"/>
              <a:t>07.10.2025</a:t>
            </a:fld>
            <a:endParaRPr lang="x-none" dirty="0"/>
          </a:p>
        </p:txBody>
      </p:sp>
      <p:sp>
        <p:nvSpPr>
          <p:cNvPr id="5" name="Нижний колонтитул 4">
            <a:extLst>
              <a:ext uri="{FF2B5EF4-FFF2-40B4-BE49-F238E27FC236}">
                <a16:creationId xmlns:a16="http://schemas.microsoft.com/office/drawing/2014/main" id="{837BE8DE-4498-900E-BBAF-0E33892A5926}"/>
              </a:ext>
            </a:extLst>
          </p:cNvPr>
          <p:cNvSpPr>
            <a:spLocks noGrp="1"/>
          </p:cNvSpPr>
          <p:nvPr>
            <p:ph type="ftr" sz="quarter" idx="11"/>
          </p:nvPr>
        </p:nvSpPr>
        <p:spPr/>
        <p:txBody>
          <a:bodyPr/>
          <a:lstStyle/>
          <a:p>
            <a:endParaRPr lang="x-none" dirty="0"/>
          </a:p>
        </p:txBody>
      </p:sp>
      <p:sp>
        <p:nvSpPr>
          <p:cNvPr id="6" name="Номер слайда 5">
            <a:extLst>
              <a:ext uri="{FF2B5EF4-FFF2-40B4-BE49-F238E27FC236}">
                <a16:creationId xmlns:a16="http://schemas.microsoft.com/office/drawing/2014/main" id="{3D2E6655-2611-08B0-E863-54921C16F771}"/>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362159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535E5F-7103-9249-E8E1-83CE64C8ACF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a16="http://schemas.microsoft.com/office/drawing/2014/main" id="{FE40DF7D-7704-A638-86ED-E2B8772724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F075EF4-CE73-DCA5-39A0-909E82AFE982}"/>
              </a:ext>
            </a:extLst>
          </p:cNvPr>
          <p:cNvSpPr>
            <a:spLocks noGrp="1"/>
          </p:cNvSpPr>
          <p:nvPr>
            <p:ph type="dt" sz="half" idx="10"/>
          </p:nvPr>
        </p:nvSpPr>
        <p:spPr/>
        <p:txBody>
          <a:bodyPr/>
          <a:lstStyle/>
          <a:p>
            <a:fld id="{40EB4E91-D328-4C1A-9F88-B6C74C43005D}" type="datetimeFigureOut">
              <a:rPr lang="x-none" smtClean="0"/>
              <a:t>07.10.2025</a:t>
            </a:fld>
            <a:endParaRPr lang="x-none" dirty="0"/>
          </a:p>
        </p:txBody>
      </p:sp>
      <p:sp>
        <p:nvSpPr>
          <p:cNvPr id="5" name="Нижний колонтитул 4">
            <a:extLst>
              <a:ext uri="{FF2B5EF4-FFF2-40B4-BE49-F238E27FC236}">
                <a16:creationId xmlns:a16="http://schemas.microsoft.com/office/drawing/2014/main" id="{45830C5E-5D8C-2AE4-A59C-86A4DBFC68E7}"/>
              </a:ext>
            </a:extLst>
          </p:cNvPr>
          <p:cNvSpPr>
            <a:spLocks noGrp="1"/>
          </p:cNvSpPr>
          <p:nvPr>
            <p:ph type="ftr" sz="quarter" idx="11"/>
          </p:nvPr>
        </p:nvSpPr>
        <p:spPr/>
        <p:txBody>
          <a:bodyPr/>
          <a:lstStyle/>
          <a:p>
            <a:endParaRPr lang="x-none" dirty="0"/>
          </a:p>
        </p:txBody>
      </p:sp>
      <p:sp>
        <p:nvSpPr>
          <p:cNvPr id="6" name="Номер слайда 5">
            <a:extLst>
              <a:ext uri="{FF2B5EF4-FFF2-40B4-BE49-F238E27FC236}">
                <a16:creationId xmlns:a16="http://schemas.microsoft.com/office/drawing/2014/main" id="{E76A8D07-8C63-8D4E-890F-5CCD4DABEF35}"/>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364054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D1E84F-9D0C-3E11-B169-40846B9F74C7}"/>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id="{8CF45AA7-9DAE-6E84-1B86-3981B174604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a16="http://schemas.microsoft.com/office/drawing/2014/main" id="{26982E76-6529-CA58-0921-FA53A26A728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4">
            <a:extLst>
              <a:ext uri="{FF2B5EF4-FFF2-40B4-BE49-F238E27FC236}">
                <a16:creationId xmlns:a16="http://schemas.microsoft.com/office/drawing/2014/main" id="{5E7F426C-4AD1-C254-D5E5-99A9A3982047}"/>
              </a:ext>
            </a:extLst>
          </p:cNvPr>
          <p:cNvSpPr>
            <a:spLocks noGrp="1"/>
          </p:cNvSpPr>
          <p:nvPr>
            <p:ph type="dt" sz="half" idx="10"/>
          </p:nvPr>
        </p:nvSpPr>
        <p:spPr/>
        <p:txBody>
          <a:bodyPr/>
          <a:lstStyle/>
          <a:p>
            <a:fld id="{40EB4E91-D328-4C1A-9F88-B6C74C43005D}" type="datetimeFigureOut">
              <a:rPr lang="x-none" smtClean="0"/>
              <a:t>07.10.2025</a:t>
            </a:fld>
            <a:endParaRPr lang="x-none" dirty="0"/>
          </a:p>
        </p:txBody>
      </p:sp>
      <p:sp>
        <p:nvSpPr>
          <p:cNvPr id="6" name="Нижний колонтитул 5">
            <a:extLst>
              <a:ext uri="{FF2B5EF4-FFF2-40B4-BE49-F238E27FC236}">
                <a16:creationId xmlns:a16="http://schemas.microsoft.com/office/drawing/2014/main" id="{B41AD62C-12F2-2DE6-CF20-143C76EA32A2}"/>
              </a:ext>
            </a:extLst>
          </p:cNvPr>
          <p:cNvSpPr>
            <a:spLocks noGrp="1"/>
          </p:cNvSpPr>
          <p:nvPr>
            <p:ph type="ftr" sz="quarter" idx="11"/>
          </p:nvPr>
        </p:nvSpPr>
        <p:spPr/>
        <p:txBody>
          <a:bodyPr/>
          <a:lstStyle/>
          <a:p>
            <a:endParaRPr lang="x-none" dirty="0"/>
          </a:p>
        </p:txBody>
      </p:sp>
      <p:sp>
        <p:nvSpPr>
          <p:cNvPr id="7" name="Номер слайда 6">
            <a:extLst>
              <a:ext uri="{FF2B5EF4-FFF2-40B4-BE49-F238E27FC236}">
                <a16:creationId xmlns:a16="http://schemas.microsoft.com/office/drawing/2014/main" id="{7767BE87-7573-E18B-6D0D-4BAB4A5D472A}"/>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264193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AA9E12-6583-A01A-BC3C-20F6257FE009}"/>
              </a:ext>
            </a:extLst>
          </p:cNvPr>
          <p:cNvSpPr>
            <a:spLocks noGrp="1"/>
          </p:cNvSpPr>
          <p:nvPr>
            <p:ph type="title"/>
          </p:nvPr>
        </p:nvSpPr>
        <p:spPr>
          <a:xfrm>
            <a:off x="839788" y="365125"/>
            <a:ext cx="10515600" cy="1325563"/>
          </a:xfrm>
        </p:spPr>
        <p:txBody>
          <a:bodyPr/>
          <a:lstStyle/>
          <a:p>
            <a:r>
              <a:rPr lang="ru-RU"/>
              <a:t>Образец заголовка</a:t>
            </a:r>
            <a:endParaRPr lang="x-none"/>
          </a:p>
        </p:txBody>
      </p:sp>
      <p:sp>
        <p:nvSpPr>
          <p:cNvPr id="3" name="Текст 2">
            <a:extLst>
              <a:ext uri="{FF2B5EF4-FFF2-40B4-BE49-F238E27FC236}">
                <a16:creationId xmlns:a16="http://schemas.microsoft.com/office/drawing/2014/main" id="{CCA803DC-5192-9C09-EA3A-AF1B86684D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0D04708-5E30-D267-B4AE-73C467B107A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a16="http://schemas.microsoft.com/office/drawing/2014/main" id="{84B7D774-1765-A58A-8208-2782D97C9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DE84E1E-13F8-6FD5-3DDD-26FE85ECD72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6">
            <a:extLst>
              <a:ext uri="{FF2B5EF4-FFF2-40B4-BE49-F238E27FC236}">
                <a16:creationId xmlns:a16="http://schemas.microsoft.com/office/drawing/2014/main" id="{C0B547E3-8553-410E-D5FE-A5EDC1C6DBFF}"/>
              </a:ext>
            </a:extLst>
          </p:cNvPr>
          <p:cNvSpPr>
            <a:spLocks noGrp="1"/>
          </p:cNvSpPr>
          <p:nvPr>
            <p:ph type="dt" sz="half" idx="10"/>
          </p:nvPr>
        </p:nvSpPr>
        <p:spPr/>
        <p:txBody>
          <a:bodyPr/>
          <a:lstStyle/>
          <a:p>
            <a:fld id="{40EB4E91-D328-4C1A-9F88-B6C74C43005D}" type="datetimeFigureOut">
              <a:rPr lang="x-none" smtClean="0"/>
              <a:t>07.10.2025</a:t>
            </a:fld>
            <a:endParaRPr lang="x-none" dirty="0"/>
          </a:p>
        </p:txBody>
      </p:sp>
      <p:sp>
        <p:nvSpPr>
          <p:cNvPr id="8" name="Нижний колонтитул 7">
            <a:extLst>
              <a:ext uri="{FF2B5EF4-FFF2-40B4-BE49-F238E27FC236}">
                <a16:creationId xmlns:a16="http://schemas.microsoft.com/office/drawing/2014/main" id="{007960D5-4A4E-9B57-10ED-BCA85DD4380E}"/>
              </a:ext>
            </a:extLst>
          </p:cNvPr>
          <p:cNvSpPr>
            <a:spLocks noGrp="1"/>
          </p:cNvSpPr>
          <p:nvPr>
            <p:ph type="ftr" sz="quarter" idx="11"/>
          </p:nvPr>
        </p:nvSpPr>
        <p:spPr/>
        <p:txBody>
          <a:bodyPr/>
          <a:lstStyle/>
          <a:p>
            <a:endParaRPr lang="x-none" dirty="0"/>
          </a:p>
        </p:txBody>
      </p:sp>
      <p:sp>
        <p:nvSpPr>
          <p:cNvPr id="9" name="Номер слайда 8">
            <a:extLst>
              <a:ext uri="{FF2B5EF4-FFF2-40B4-BE49-F238E27FC236}">
                <a16:creationId xmlns:a16="http://schemas.microsoft.com/office/drawing/2014/main" id="{F401113B-5D02-9AC6-F3DF-619C38B06CFF}"/>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353944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43BE57-2D26-CA87-E7F3-CD69FD077B4A}"/>
              </a:ext>
            </a:extLst>
          </p:cNvPr>
          <p:cNvSpPr>
            <a:spLocks noGrp="1"/>
          </p:cNvSpPr>
          <p:nvPr>
            <p:ph type="title"/>
          </p:nvPr>
        </p:nvSpPr>
        <p:spPr/>
        <p:txBody>
          <a:bodyPr/>
          <a:lstStyle/>
          <a:p>
            <a:r>
              <a:rPr lang="ru-RU"/>
              <a:t>Образец заголовка</a:t>
            </a:r>
            <a:endParaRPr lang="x-none"/>
          </a:p>
        </p:txBody>
      </p:sp>
      <p:sp>
        <p:nvSpPr>
          <p:cNvPr id="3" name="Дата 2">
            <a:extLst>
              <a:ext uri="{FF2B5EF4-FFF2-40B4-BE49-F238E27FC236}">
                <a16:creationId xmlns:a16="http://schemas.microsoft.com/office/drawing/2014/main" id="{58C5AC4E-723E-8184-FAF0-47BF9C8B898A}"/>
              </a:ext>
            </a:extLst>
          </p:cNvPr>
          <p:cNvSpPr>
            <a:spLocks noGrp="1"/>
          </p:cNvSpPr>
          <p:nvPr>
            <p:ph type="dt" sz="half" idx="10"/>
          </p:nvPr>
        </p:nvSpPr>
        <p:spPr/>
        <p:txBody>
          <a:bodyPr/>
          <a:lstStyle/>
          <a:p>
            <a:fld id="{40EB4E91-D328-4C1A-9F88-B6C74C43005D}" type="datetimeFigureOut">
              <a:rPr lang="x-none" smtClean="0"/>
              <a:t>07.10.2025</a:t>
            </a:fld>
            <a:endParaRPr lang="x-none" dirty="0"/>
          </a:p>
        </p:txBody>
      </p:sp>
      <p:sp>
        <p:nvSpPr>
          <p:cNvPr id="4" name="Нижний колонтитул 3">
            <a:extLst>
              <a:ext uri="{FF2B5EF4-FFF2-40B4-BE49-F238E27FC236}">
                <a16:creationId xmlns:a16="http://schemas.microsoft.com/office/drawing/2014/main" id="{88AADDA3-7D9E-DDB5-1045-314880A33F87}"/>
              </a:ext>
            </a:extLst>
          </p:cNvPr>
          <p:cNvSpPr>
            <a:spLocks noGrp="1"/>
          </p:cNvSpPr>
          <p:nvPr>
            <p:ph type="ftr" sz="quarter" idx="11"/>
          </p:nvPr>
        </p:nvSpPr>
        <p:spPr/>
        <p:txBody>
          <a:bodyPr/>
          <a:lstStyle/>
          <a:p>
            <a:endParaRPr lang="x-none" dirty="0"/>
          </a:p>
        </p:txBody>
      </p:sp>
      <p:sp>
        <p:nvSpPr>
          <p:cNvPr id="5" name="Номер слайда 4">
            <a:extLst>
              <a:ext uri="{FF2B5EF4-FFF2-40B4-BE49-F238E27FC236}">
                <a16:creationId xmlns:a16="http://schemas.microsoft.com/office/drawing/2014/main" id="{8F37BDDA-B375-6758-8BB8-0D7CB2E125E3}"/>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333814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E3CEECD-5E0E-3D8A-FC1A-490CC88BE124}"/>
              </a:ext>
            </a:extLst>
          </p:cNvPr>
          <p:cNvSpPr>
            <a:spLocks noGrp="1"/>
          </p:cNvSpPr>
          <p:nvPr>
            <p:ph type="dt" sz="half" idx="10"/>
          </p:nvPr>
        </p:nvSpPr>
        <p:spPr/>
        <p:txBody>
          <a:bodyPr/>
          <a:lstStyle/>
          <a:p>
            <a:fld id="{40EB4E91-D328-4C1A-9F88-B6C74C43005D}" type="datetimeFigureOut">
              <a:rPr lang="x-none" smtClean="0"/>
              <a:t>07.10.2025</a:t>
            </a:fld>
            <a:endParaRPr lang="x-none" dirty="0"/>
          </a:p>
        </p:txBody>
      </p:sp>
      <p:sp>
        <p:nvSpPr>
          <p:cNvPr id="3" name="Нижний колонтитул 2">
            <a:extLst>
              <a:ext uri="{FF2B5EF4-FFF2-40B4-BE49-F238E27FC236}">
                <a16:creationId xmlns:a16="http://schemas.microsoft.com/office/drawing/2014/main" id="{5B7C465C-FE9B-8789-26AE-FE8DE7ED01FD}"/>
              </a:ext>
            </a:extLst>
          </p:cNvPr>
          <p:cNvSpPr>
            <a:spLocks noGrp="1"/>
          </p:cNvSpPr>
          <p:nvPr>
            <p:ph type="ftr" sz="quarter" idx="11"/>
          </p:nvPr>
        </p:nvSpPr>
        <p:spPr/>
        <p:txBody>
          <a:bodyPr/>
          <a:lstStyle/>
          <a:p>
            <a:endParaRPr lang="x-none" dirty="0"/>
          </a:p>
        </p:txBody>
      </p:sp>
      <p:sp>
        <p:nvSpPr>
          <p:cNvPr id="4" name="Номер слайда 3">
            <a:extLst>
              <a:ext uri="{FF2B5EF4-FFF2-40B4-BE49-F238E27FC236}">
                <a16:creationId xmlns:a16="http://schemas.microsoft.com/office/drawing/2014/main" id="{0E3032E9-0714-A208-E417-9467D324BE24}"/>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275630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9FAA62-16BB-EB07-570B-F5FC3FBCEDA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a16="http://schemas.microsoft.com/office/drawing/2014/main" id="{DD491E8F-14F0-4FEA-3B16-6405BB1E0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a16="http://schemas.microsoft.com/office/drawing/2014/main" id="{9A25E97B-95CB-27E1-A6AE-FFB789C91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838A689-2903-321A-6CD9-0E2F770FAC85}"/>
              </a:ext>
            </a:extLst>
          </p:cNvPr>
          <p:cNvSpPr>
            <a:spLocks noGrp="1"/>
          </p:cNvSpPr>
          <p:nvPr>
            <p:ph type="dt" sz="half" idx="10"/>
          </p:nvPr>
        </p:nvSpPr>
        <p:spPr/>
        <p:txBody>
          <a:bodyPr/>
          <a:lstStyle/>
          <a:p>
            <a:fld id="{40EB4E91-D328-4C1A-9F88-B6C74C43005D}" type="datetimeFigureOut">
              <a:rPr lang="x-none" smtClean="0"/>
              <a:t>07.10.2025</a:t>
            </a:fld>
            <a:endParaRPr lang="x-none" dirty="0"/>
          </a:p>
        </p:txBody>
      </p:sp>
      <p:sp>
        <p:nvSpPr>
          <p:cNvPr id="6" name="Нижний колонтитул 5">
            <a:extLst>
              <a:ext uri="{FF2B5EF4-FFF2-40B4-BE49-F238E27FC236}">
                <a16:creationId xmlns:a16="http://schemas.microsoft.com/office/drawing/2014/main" id="{29C25679-9BBB-1DA9-D3C3-4637A5790E9A}"/>
              </a:ext>
            </a:extLst>
          </p:cNvPr>
          <p:cNvSpPr>
            <a:spLocks noGrp="1"/>
          </p:cNvSpPr>
          <p:nvPr>
            <p:ph type="ftr" sz="quarter" idx="11"/>
          </p:nvPr>
        </p:nvSpPr>
        <p:spPr/>
        <p:txBody>
          <a:bodyPr/>
          <a:lstStyle/>
          <a:p>
            <a:endParaRPr lang="x-none" dirty="0"/>
          </a:p>
        </p:txBody>
      </p:sp>
      <p:sp>
        <p:nvSpPr>
          <p:cNvPr id="7" name="Номер слайда 6">
            <a:extLst>
              <a:ext uri="{FF2B5EF4-FFF2-40B4-BE49-F238E27FC236}">
                <a16:creationId xmlns:a16="http://schemas.microsoft.com/office/drawing/2014/main" id="{55AD7254-322E-E2C4-DADE-D962022CD026}"/>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176684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2C4B6-2F50-0009-DCB6-5C822BAEDAC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a16="http://schemas.microsoft.com/office/drawing/2014/main" id="{772FD7BB-1AEF-1BA5-ACE4-803ABEEA7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dirty="0"/>
          </a:p>
        </p:txBody>
      </p:sp>
      <p:sp>
        <p:nvSpPr>
          <p:cNvPr id="4" name="Текст 3">
            <a:extLst>
              <a:ext uri="{FF2B5EF4-FFF2-40B4-BE49-F238E27FC236}">
                <a16:creationId xmlns:a16="http://schemas.microsoft.com/office/drawing/2014/main" id="{345DEDEC-8F15-3726-E899-3CAD4A8C2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737B0F3-10C4-F0C2-2073-A4CD16059FDC}"/>
              </a:ext>
            </a:extLst>
          </p:cNvPr>
          <p:cNvSpPr>
            <a:spLocks noGrp="1"/>
          </p:cNvSpPr>
          <p:nvPr>
            <p:ph type="dt" sz="half" idx="10"/>
          </p:nvPr>
        </p:nvSpPr>
        <p:spPr/>
        <p:txBody>
          <a:bodyPr/>
          <a:lstStyle/>
          <a:p>
            <a:fld id="{40EB4E91-D328-4C1A-9F88-B6C74C43005D}" type="datetimeFigureOut">
              <a:rPr lang="x-none" smtClean="0"/>
              <a:t>07.10.2025</a:t>
            </a:fld>
            <a:endParaRPr lang="x-none" dirty="0"/>
          </a:p>
        </p:txBody>
      </p:sp>
      <p:sp>
        <p:nvSpPr>
          <p:cNvPr id="6" name="Нижний колонтитул 5">
            <a:extLst>
              <a:ext uri="{FF2B5EF4-FFF2-40B4-BE49-F238E27FC236}">
                <a16:creationId xmlns:a16="http://schemas.microsoft.com/office/drawing/2014/main" id="{431DA535-1ADD-735D-B48A-6501F188AA1B}"/>
              </a:ext>
            </a:extLst>
          </p:cNvPr>
          <p:cNvSpPr>
            <a:spLocks noGrp="1"/>
          </p:cNvSpPr>
          <p:nvPr>
            <p:ph type="ftr" sz="quarter" idx="11"/>
          </p:nvPr>
        </p:nvSpPr>
        <p:spPr/>
        <p:txBody>
          <a:bodyPr/>
          <a:lstStyle/>
          <a:p>
            <a:endParaRPr lang="x-none" dirty="0"/>
          </a:p>
        </p:txBody>
      </p:sp>
      <p:sp>
        <p:nvSpPr>
          <p:cNvPr id="7" name="Номер слайда 6">
            <a:extLst>
              <a:ext uri="{FF2B5EF4-FFF2-40B4-BE49-F238E27FC236}">
                <a16:creationId xmlns:a16="http://schemas.microsoft.com/office/drawing/2014/main" id="{BFD9602C-1E6E-2FDF-554E-11B01DC88EEE}"/>
              </a:ext>
            </a:extLst>
          </p:cNvPr>
          <p:cNvSpPr>
            <a:spLocks noGrp="1"/>
          </p:cNvSpPr>
          <p:nvPr>
            <p:ph type="sldNum" sz="quarter" idx="12"/>
          </p:nvPr>
        </p:nvSpPr>
        <p:spPr/>
        <p:txBody>
          <a:bodyPr/>
          <a:lstStyle/>
          <a:p>
            <a:fld id="{0D223EDF-C421-44D1-B1B7-87CB0D0E01A1}" type="slidenum">
              <a:rPr lang="x-none" smtClean="0"/>
              <a:t>‹#›</a:t>
            </a:fld>
            <a:endParaRPr lang="x-none" dirty="0"/>
          </a:p>
        </p:txBody>
      </p:sp>
    </p:spTree>
    <p:extLst>
      <p:ext uri="{BB962C8B-B14F-4D97-AF65-F5344CB8AC3E}">
        <p14:creationId xmlns:p14="http://schemas.microsoft.com/office/powerpoint/2010/main" val="57451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D18092-F94E-237C-BE5D-FC2D218DAA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x-none"/>
          </a:p>
        </p:txBody>
      </p:sp>
      <p:sp>
        <p:nvSpPr>
          <p:cNvPr id="3" name="Текст 2">
            <a:extLst>
              <a:ext uri="{FF2B5EF4-FFF2-40B4-BE49-F238E27FC236}">
                <a16:creationId xmlns:a16="http://schemas.microsoft.com/office/drawing/2014/main" id="{034ADDD6-1278-9207-8112-2E5B35BD0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id="{50F77769-7C36-F282-6765-33C8316B0D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B4E91-D328-4C1A-9F88-B6C74C43005D}" type="datetimeFigureOut">
              <a:rPr lang="x-none" smtClean="0"/>
              <a:t>07.10.2025</a:t>
            </a:fld>
            <a:endParaRPr lang="x-none" dirty="0"/>
          </a:p>
        </p:txBody>
      </p:sp>
      <p:sp>
        <p:nvSpPr>
          <p:cNvPr id="5" name="Нижний колонтитул 4">
            <a:extLst>
              <a:ext uri="{FF2B5EF4-FFF2-40B4-BE49-F238E27FC236}">
                <a16:creationId xmlns:a16="http://schemas.microsoft.com/office/drawing/2014/main" id="{BE7E5483-9F7D-CD3B-8B93-AAF64C6458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dirty="0"/>
          </a:p>
        </p:txBody>
      </p:sp>
      <p:sp>
        <p:nvSpPr>
          <p:cNvPr id="6" name="Номер слайда 5">
            <a:extLst>
              <a:ext uri="{FF2B5EF4-FFF2-40B4-BE49-F238E27FC236}">
                <a16:creationId xmlns:a16="http://schemas.microsoft.com/office/drawing/2014/main" id="{B05EE84C-34D2-B925-A9BC-731AF2DB58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23EDF-C421-44D1-B1B7-87CB0D0E01A1}" type="slidenum">
              <a:rPr lang="x-none" smtClean="0"/>
              <a:t>‹#›</a:t>
            </a:fld>
            <a:endParaRPr lang="x-none" dirty="0"/>
          </a:p>
        </p:txBody>
      </p:sp>
    </p:spTree>
    <p:extLst>
      <p:ext uri="{BB962C8B-B14F-4D97-AF65-F5344CB8AC3E}">
        <p14:creationId xmlns:p14="http://schemas.microsoft.com/office/powerpoint/2010/main" val="416338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auka.gov.ua/"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nubip.edu.ua/naukovi-novyny"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zakon.rada.gov.ua/laws/show/476-2024-%D0%BF#Text" TargetMode="External"/><Relationship Id="rId7" Type="http://schemas.openxmlformats.org/officeDocument/2006/relationships/image" Target="../media/image12.png"/><Relationship Id="rId2" Type="http://schemas.openxmlformats.org/officeDocument/2006/relationships/hyperlink" Target="https://zakon.rada.gov.ua/laws/show/2623-14#Text"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s://zakon.rada.gov.ua/laws/show/1351-2024-%D1%80#Tex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psu.gov.ua/"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diia.gov.ua/services/pidpisannya-dokumentiv" TargetMode="External"/><Relationship Id="rId5" Type="http://schemas.openxmlformats.org/officeDocument/2006/relationships/hyperlink" Target="https://dpsu.gov.ua/ua/Zayava-stosovno-peretinannya-osoboyu-derzhavnogo-kordonu/" TargetMode="External"/><Relationship Id="rId4" Type="http://schemas.openxmlformats.org/officeDocument/2006/relationships/hyperlink" Target="mailto:gcosi-dpsu@dpsu.gov.u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nauka.gov.ua/information/"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igee.nmu.org.ua/ua/" TargetMode="External"/><Relationship Id="rId7" Type="http://schemas.openxmlformats.org/officeDocument/2006/relationships/hyperlink" Target="https://www.sumdu.edu.ua/uk/science/science-info/scientific-infrastructure/research-centers/ccse.html"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matersciimc.lnu.edu.ua/" TargetMode="External"/><Relationship Id="rId5" Type="http://schemas.openxmlformats.org/officeDocument/2006/relationships/hyperlink" Target="https://www.uzhnu.edu.ua/uk/cat/deps-center_coll_use" TargetMode="External"/><Relationship Id="rId4" Type="http://schemas.openxmlformats.org/officeDocument/2006/relationships/hyperlink" Target="http://events.pstu.edu/centreuc/"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auka.gov.ua/docs/186/%D0%9D%D0%B0%D0%BA%D0%B0%D0%B7-1281.PDF" TargetMode="External"/><Relationship Id="rId2" Type="http://schemas.openxmlformats.org/officeDocument/2006/relationships/hyperlink" Target="https://mon.gov.ua/static-objects/mon/uploads/public/689/1f3/8e5/6891f38e50b2b774591100.pdf"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nubip.edu.ua/sites/default/files/rich_text_files/%D0%9F%D0%BE%D0%BB%D1%96%D1%82%D0%B8%D0%BA%D0%B0%20%D0%B2%D1%96%D0%B4%D0%BA%D1%80%D0%B8%D1%82%D0%BE%D1%97%20%D0%BD%D0%B0%D1%83%D0%BA%D0%B8%20%D0%9D%D0%A3%D0%91%D1%96%D0%9F%202025.pdf"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8" Type="http://schemas.openxmlformats.org/officeDocument/2006/relationships/hyperlink" Target="https://unesdoc.unesco.org/ark:/48223/pf0000379949" TargetMode="External"/><Relationship Id="rId3" Type="http://schemas.openxmlformats.org/officeDocument/2006/relationships/hyperlink" Target="https://zakon.rada.gov.ua/laws/show/848-19#Text" TargetMode="External"/><Relationship Id="rId7" Type="http://schemas.openxmlformats.org/officeDocument/2006/relationships/hyperlink" Target="https://zakon.rada.gov.ua/laws/show/541-2017-%D0%BF#Text"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hyperlink" Target="https://zakon.rada.gov.ua/laws/show/892-2022-%D1%80#Text" TargetMode="External"/><Relationship Id="rId5" Type="http://schemas.openxmlformats.org/officeDocument/2006/relationships/hyperlink" Target="https://www.kmu.gov.ua/npas/pro-shvalennya-strategiyi-rozvitku-vishchoyi-osviti-v-ukrayini-na-20222032-roki-286-" TargetMode="External"/><Relationship Id="rId4" Type="http://schemas.openxmlformats.org/officeDocument/2006/relationships/hyperlink" Target="https://zakon.rada.gov.ua/laws/show/1556-18#Text" TargetMode="External"/><Relationship Id="rId9" Type="http://schemas.openxmlformats.org/officeDocument/2006/relationships/hyperlink" Target="https://research-and-innovation.ec.europa.eu/strategy/strategy-research-and-innovation/our-digital-future/open-science_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ubip.edu.ua/sites/default/files/u169/polozhennya_pro_provedennya_konkursnogo_vidboru.pdf"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https://dglib.nubip.edu.ua/"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fair.or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rd-alliance.org/" TargetMode="External"/><Relationship Id="rId5" Type="http://schemas.openxmlformats.org/officeDocument/2006/relationships/hyperlink" Target="https://eosc-portal.eu/" TargetMode="External"/><Relationship Id="rId4" Type="http://schemas.openxmlformats.org/officeDocument/2006/relationships/hyperlink" Target="https://fairsharing.org/"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mon.gov.ua/static-objects/mon/sites/1/nauka/2024/12/31/metod-rekomendatsiyi-shchodo-upravlinnya-naukovymy-danymy-31-12-2024.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doi.org/10.15407/akademperiodyka.513.460" TargetMode="External"/><Relationship Id="rId4" Type="http://schemas.openxmlformats.org/officeDocument/2006/relationships/hyperlink" Target="https://akademperiodyka.org.ua/wp-content/uploads/E-Book-Prava_int_vlasnosti.pdf"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nubip.edu.ua/sustainability"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9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0">
            <a:extLst>
              <a:ext uri="{FF2B5EF4-FFF2-40B4-BE49-F238E27FC236}">
                <a16:creationId xmlns:a16="http://schemas.microsoft.com/office/drawing/2014/main" id="{DC65C607-AE32-E407-EA8C-F8517449409E}"/>
              </a:ext>
            </a:extLst>
          </p:cNvPr>
          <p:cNvSpPr txBox="1">
            <a:spLocks/>
          </p:cNvSpPr>
          <p:nvPr/>
        </p:nvSpPr>
        <p:spPr>
          <a:xfrm>
            <a:off x="3772273" y="79102"/>
            <a:ext cx="8297807" cy="1389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solidFill>
                  <a:srgbClr val="0166B3"/>
                </a:solidFill>
                <a:latin typeface="Minion Pro SmBd" panose="02040603060201020203" pitchFamily="18" charset="0"/>
                <a:cs typeface="Arial" panose="020B0604020202020204" pitchFamily="34" charset="0"/>
              </a:rPr>
              <a:t>НАЦІОНАЛЬНИЙ УНІВЕРСИТЕТ БІОРЕСУРСІВ </a:t>
            </a:r>
            <a:br>
              <a:rPr lang="ru-RU" sz="2800" dirty="0">
                <a:solidFill>
                  <a:srgbClr val="0166B3"/>
                </a:solidFill>
                <a:latin typeface="Minion Pro SmBd" panose="02040603060201020203" pitchFamily="18" charset="0"/>
                <a:cs typeface="Arial" panose="020B0604020202020204" pitchFamily="34" charset="0"/>
              </a:rPr>
            </a:br>
            <a:r>
              <a:rPr lang="ru-RU" sz="2800" dirty="0">
                <a:solidFill>
                  <a:srgbClr val="0166B3"/>
                </a:solidFill>
                <a:latin typeface="Minion Pro SmBd" panose="02040603060201020203" pitchFamily="18" charset="0"/>
                <a:cs typeface="Arial" panose="020B0604020202020204" pitchFamily="34" charset="0"/>
              </a:rPr>
              <a:t>І ПРИРОДОКОРИСТУВАННЯ УКРАЇНИ</a:t>
            </a:r>
            <a:endParaRPr lang="uk-UA" sz="2800" dirty="0">
              <a:solidFill>
                <a:srgbClr val="0166B3"/>
              </a:solidFill>
              <a:latin typeface="Minion Pro SmBd" panose="02040603060201020203" pitchFamily="18" charset="0"/>
              <a:cs typeface="Arial" panose="020B0604020202020204" pitchFamily="34" charset="0"/>
            </a:endParaRPr>
          </a:p>
        </p:txBody>
      </p:sp>
      <p:sp>
        <p:nvSpPr>
          <p:cNvPr id="9" name="Заголовок 1">
            <a:extLst>
              <a:ext uri="{FF2B5EF4-FFF2-40B4-BE49-F238E27FC236}">
                <a16:creationId xmlns:a16="http://schemas.microsoft.com/office/drawing/2014/main" id="{CB9CE909-26FE-0D58-F6E0-B52469306045}"/>
              </a:ext>
            </a:extLst>
          </p:cNvPr>
          <p:cNvSpPr>
            <a:spLocks noGrp="1"/>
          </p:cNvSpPr>
          <p:nvPr>
            <p:ph type="ctrTitle"/>
          </p:nvPr>
        </p:nvSpPr>
        <p:spPr>
          <a:xfrm>
            <a:off x="3462556" y="1915515"/>
            <a:ext cx="8297807" cy="2165607"/>
          </a:xfrm>
        </p:spPr>
        <p:txBody>
          <a:bodyPr>
            <a:noAutofit/>
          </a:bodyPr>
          <a:lstStyle/>
          <a:p>
            <a:r>
              <a:rPr lang="uk-UA" sz="3600" b="1" dirty="0">
                <a:solidFill>
                  <a:srgbClr val="0166B3"/>
                </a:solidFill>
                <a:latin typeface="Arial" panose="020B0604020202020204" pitchFamily="34" charset="0"/>
                <a:cs typeface="Arial" panose="020B0604020202020204" pitchFamily="34" charset="0"/>
              </a:rPr>
              <a:t>Про особливості підготовки наукових проєктів для участі у конкурсному відборі МОН України у </a:t>
            </a:r>
            <a:r>
              <a:rPr lang="uk-UA" sz="3600" b="1" dirty="0" smtClean="0">
                <a:solidFill>
                  <a:srgbClr val="0166B3"/>
                </a:solidFill>
                <a:latin typeface="Arial" panose="020B0604020202020204" pitchFamily="34" charset="0"/>
                <a:cs typeface="Arial" panose="020B0604020202020204" pitchFamily="34" charset="0"/>
              </a:rPr>
              <a:t>202</a:t>
            </a:r>
            <a:r>
              <a:rPr lang="en-US" sz="3600" b="1" dirty="0" smtClean="0">
                <a:solidFill>
                  <a:srgbClr val="0166B3"/>
                </a:solidFill>
                <a:latin typeface="Arial" panose="020B0604020202020204" pitchFamily="34" charset="0"/>
                <a:cs typeface="Arial" panose="020B0604020202020204" pitchFamily="34" charset="0"/>
              </a:rPr>
              <a:t>5</a:t>
            </a:r>
            <a:r>
              <a:rPr lang="uk-UA" sz="3600" b="1" dirty="0" smtClean="0">
                <a:solidFill>
                  <a:srgbClr val="0166B3"/>
                </a:solidFill>
                <a:latin typeface="Arial" panose="020B0604020202020204" pitchFamily="34" charset="0"/>
                <a:cs typeface="Arial" panose="020B0604020202020204" pitchFamily="34" charset="0"/>
              </a:rPr>
              <a:t> </a:t>
            </a:r>
            <a:r>
              <a:rPr lang="uk-UA" sz="3600" b="1" dirty="0">
                <a:solidFill>
                  <a:srgbClr val="0166B3"/>
                </a:solidFill>
                <a:latin typeface="Arial" panose="020B0604020202020204" pitchFamily="34" charset="0"/>
                <a:cs typeface="Arial" panose="020B0604020202020204" pitchFamily="34" charset="0"/>
              </a:rPr>
              <a:t>році </a:t>
            </a:r>
          </a:p>
        </p:txBody>
      </p:sp>
      <p:sp>
        <p:nvSpPr>
          <p:cNvPr id="2" name="Текст 4">
            <a:extLst>
              <a:ext uri="{FF2B5EF4-FFF2-40B4-BE49-F238E27FC236}">
                <a16:creationId xmlns:a16="http://schemas.microsoft.com/office/drawing/2014/main" id="{76B6E3E5-C952-EAEB-6155-84F2C494A295}"/>
              </a:ext>
            </a:extLst>
          </p:cNvPr>
          <p:cNvSpPr txBox="1">
            <a:spLocks/>
          </p:cNvSpPr>
          <p:nvPr/>
        </p:nvSpPr>
        <p:spPr>
          <a:xfrm>
            <a:off x="3772271" y="4528498"/>
            <a:ext cx="8297807" cy="808038"/>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uk-UA" sz="3200" b="1" i="1" dirty="0">
                <a:solidFill>
                  <a:srgbClr val="0166B3"/>
                </a:solidFill>
              </a:rPr>
              <a:t>Володимир ОТЧЕНАШКО</a:t>
            </a:r>
            <a:r>
              <a:rPr lang="uk-UA" sz="3000" dirty="0">
                <a:solidFill>
                  <a:srgbClr val="0166B3"/>
                </a:solidFill>
                <a:latin typeface="Minion Pro SmBd" panose="02040603060201020203" pitchFamily="18" charset="0"/>
              </a:rPr>
              <a:t>, </a:t>
            </a:r>
            <a:endParaRPr lang="en-US" sz="3000" dirty="0">
              <a:solidFill>
                <a:srgbClr val="0166B3"/>
              </a:solidFill>
              <a:latin typeface="Minion Pro SmBd" panose="02040603060201020203"/>
            </a:endParaRPr>
          </a:p>
          <a:p>
            <a:pPr algn="l"/>
            <a:r>
              <a:rPr lang="uk-UA" sz="2400" dirty="0">
                <a:solidFill>
                  <a:srgbClr val="0166B3"/>
                </a:solidFill>
                <a:latin typeface="Calibri"/>
              </a:rPr>
              <a:t>начальник науково-дослідної частини</a:t>
            </a:r>
            <a:endParaRPr kumimoji="0" lang="uk-UA" sz="2400" b="0" i="0" u="none" strike="noStrike" kern="1200" cap="none" spc="0" normalizeH="0" baseline="0" noProof="0" dirty="0">
              <a:ln>
                <a:noFill/>
              </a:ln>
              <a:solidFill>
                <a:srgbClr val="0166B3"/>
              </a:solidFill>
              <a:effectLst/>
              <a:uLnTx/>
              <a:uFillTx/>
              <a:latin typeface="Calibri"/>
            </a:endParaRPr>
          </a:p>
        </p:txBody>
      </p:sp>
      <p:sp>
        <p:nvSpPr>
          <p:cNvPr id="4" name="TextBox 3">
            <a:extLst>
              <a:ext uri="{FF2B5EF4-FFF2-40B4-BE49-F238E27FC236}">
                <a16:creationId xmlns:a16="http://schemas.microsoft.com/office/drawing/2014/main" id="{0319213B-5946-546F-99E2-27FDE61EC3B2}"/>
              </a:ext>
            </a:extLst>
          </p:cNvPr>
          <p:cNvSpPr txBox="1"/>
          <p:nvPr/>
        </p:nvSpPr>
        <p:spPr>
          <a:xfrm>
            <a:off x="3772270" y="6175989"/>
            <a:ext cx="8297807" cy="369332"/>
          </a:xfrm>
          <a:prstGeom prst="rect">
            <a:avLst/>
          </a:prstGeom>
          <a:noFill/>
        </p:spPr>
        <p:txBody>
          <a:bodyPr wrap="square">
            <a:spAutoFit/>
          </a:bodyPr>
          <a:lstStyle/>
          <a:p>
            <a:pPr algn="l"/>
            <a:r>
              <a:rPr lang="uk-UA" dirty="0" smtClean="0">
                <a:solidFill>
                  <a:srgbClr val="0166B3"/>
                </a:solidFill>
                <a:latin typeface="Minion Pro Med" panose="02040503050201020203" pitchFamily="18" charset="0"/>
              </a:rPr>
              <a:t>0</a:t>
            </a:r>
            <a:r>
              <a:rPr lang="en-US" dirty="0" smtClean="0">
                <a:solidFill>
                  <a:srgbClr val="0166B3"/>
                </a:solidFill>
                <a:latin typeface="Minion Pro Med" panose="02040503050201020203" pitchFamily="18" charset="0"/>
              </a:rPr>
              <a:t>8</a:t>
            </a:r>
            <a:r>
              <a:rPr lang="uk-UA" dirty="0" smtClean="0">
                <a:solidFill>
                  <a:srgbClr val="0166B3"/>
                </a:solidFill>
                <a:latin typeface="Minion Pro Med" panose="02040503050201020203" pitchFamily="18" charset="0"/>
              </a:rPr>
              <a:t> </a:t>
            </a:r>
            <a:r>
              <a:rPr lang="uk-UA" dirty="0">
                <a:solidFill>
                  <a:srgbClr val="0166B3"/>
                </a:solidFill>
                <a:latin typeface="Minion Pro Med" panose="02040503050201020203" pitchFamily="18" charset="0"/>
              </a:rPr>
              <a:t>жовтня </a:t>
            </a:r>
            <a:r>
              <a:rPr lang="uk-UA" dirty="0" smtClean="0">
                <a:solidFill>
                  <a:srgbClr val="0166B3"/>
                </a:solidFill>
                <a:latin typeface="Minion Pro Med" panose="02040503050201020203" pitchFamily="18" charset="0"/>
              </a:rPr>
              <a:t>202</a:t>
            </a:r>
            <a:r>
              <a:rPr lang="en-US" dirty="0" smtClean="0">
                <a:solidFill>
                  <a:srgbClr val="0166B3"/>
                </a:solidFill>
                <a:latin typeface="Minion Pro Med" panose="02040503050201020203" pitchFamily="18" charset="0"/>
              </a:rPr>
              <a:t>5</a:t>
            </a:r>
            <a:r>
              <a:rPr lang="uk-UA" dirty="0" smtClean="0">
                <a:solidFill>
                  <a:srgbClr val="0166B3"/>
                </a:solidFill>
                <a:latin typeface="Minion Pro Med" panose="02040503050201020203" pitchFamily="18" charset="0"/>
              </a:rPr>
              <a:t> </a:t>
            </a:r>
            <a:r>
              <a:rPr lang="uk-UA" dirty="0">
                <a:solidFill>
                  <a:srgbClr val="0166B3"/>
                </a:solidFill>
                <a:latin typeface="Minion Pro Med" panose="02040503050201020203" pitchFamily="18" charset="0"/>
              </a:rPr>
              <a:t>року, науково-методичний семінар</a:t>
            </a:r>
            <a:endParaRPr lang="ru-RU" sz="1800" dirty="0">
              <a:solidFill>
                <a:srgbClr val="0166B3"/>
              </a:solidFill>
              <a:latin typeface="Minion Pro Med" panose="02040503050201020203" pitchFamily="18" charset="0"/>
            </a:endParaRPr>
          </a:p>
        </p:txBody>
      </p:sp>
      <p:pic>
        <p:nvPicPr>
          <p:cNvPr id="7" name="Рисунок 6">
            <a:extLst>
              <a:ext uri="{FF2B5EF4-FFF2-40B4-BE49-F238E27FC236}">
                <a16:creationId xmlns:a16="http://schemas.microsoft.com/office/drawing/2014/main" id="{6B050F3B-A90D-74E6-AF97-9A283D8CA863}"/>
              </a:ext>
            </a:extLst>
          </p:cNvPr>
          <p:cNvPicPr>
            <a:picLocks noChangeAspect="1"/>
          </p:cNvPicPr>
          <p:nvPr/>
        </p:nvPicPr>
        <p:blipFill rotWithShape="1">
          <a:blip r:embed="rId3"/>
          <a:srcRect l="25242" t="8226" r="51617" b="4185"/>
          <a:stretch/>
        </p:blipFill>
        <p:spPr>
          <a:xfrm>
            <a:off x="0" y="0"/>
            <a:ext cx="3225421" cy="6867024"/>
          </a:xfrm>
          <a:prstGeom prst="rect">
            <a:avLst/>
          </a:prstGeom>
        </p:spPr>
      </p:pic>
    </p:spTree>
    <p:extLst>
      <p:ext uri="{BB962C8B-B14F-4D97-AF65-F5344CB8AC3E}">
        <p14:creationId xmlns:p14="http://schemas.microsoft.com/office/powerpoint/2010/main" val="238580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4294967295"/>
          </p:nvPr>
        </p:nvSpPr>
        <p:spPr>
          <a:xfrm>
            <a:off x="258708" y="980728"/>
            <a:ext cx="11726620" cy="5351821"/>
          </a:xfrm>
          <a:solidFill>
            <a:schemeClr val="bg1"/>
          </a:solidFill>
        </p:spPr>
        <p:txBody>
          <a:bodyPr>
            <a:normAutofit fontScale="92500" lnSpcReduction="10000"/>
          </a:bodyPr>
          <a:lstStyle/>
          <a:p>
            <a:pPr algn="ctr"/>
            <a:r>
              <a:rPr lang="uk-UA" sz="3000" b="1" dirty="0">
                <a:solidFill>
                  <a:srgbClr val="002060"/>
                </a:solidFill>
                <a:latin typeface="Arial" panose="020B0604020202020204" pitchFamily="34" charset="0"/>
                <a:cs typeface="Arial" panose="020B0604020202020204" pitchFamily="34" charset="0"/>
              </a:rPr>
              <a:t>П</a:t>
            </a:r>
            <a:r>
              <a:rPr lang="ru-UA" sz="3000" b="1" dirty="0" err="1">
                <a:solidFill>
                  <a:srgbClr val="002060"/>
                </a:solidFill>
                <a:latin typeface="Arial" panose="020B0604020202020204" pitchFamily="34" charset="0"/>
                <a:cs typeface="Arial" panose="020B0604020202020204" pitchFamily="34" charset="0"/>
              </a:rPr>
              <a:t>ерший</a:t>
            </a:r>
            <a:r>
              <a:rPr lang="ru-UA" sz="3000" b="1" dirty="0">
                <a:solidFill>
                  <a:srgbClr val="002060"/>
                </a:solidFill>
                <a:latin typeface="Arial" panose="020B0604020202020204" pitchFamily="34" charset="0"/>
                <a:cs typeface="Arial" panose="020B0604020202020204" pitchFamily="34" charset="0"/>
              </a:rPr>
              <a:t> </a:t>
            </a:r>
            <a:r>
              <a:rPr lang="ru-UA" sz="3000" b="1" dirty="0" err="1">
                <a:solidFill>
                  <a:srgbClr val="002060"/>
                </a:solidFill>
                <a:latin typeface="Arial" panose="020B0604020202020204" pitchFamily="34" charset="0"/>
                <a:cs typeface="Arial" panose="020B0604020202020204" pitchFamily="34" charset="0"/>
              </a:rPr>
              <a:t>етап</a:t>
            </a:r>
            <a:r>
              <a:rPr lang="ru-UA" sz="3000" b="1" dirty="0">
                <a:solidFill>
                  <a:srgbClr val="002060"/>
                </a:solidFill>
                <a:latin typeface="Arial" panose="020B0604020202020204" pitchFamily="34" charset="0"/>
                <a:cs typeface="Arial" panose="020B0604020202020204" pitchFamily="34" charset="0"/>
              </a:rPr>
              <a:t> - у ЗВО/НУ</a:t>
            </a:r>
            <a:r>
              <a:rPr lang="uk-UA" sz="3000" b="1" dirty="0">
                <a:solidFill>
                  <a:srgbClr val="002060"/>
                </a:solidFill>
                <a:latin typeface="Arial" panose="020B0604020202020204" pitchFamily="34" charset="0"/>
                <a:cs typeface="Arial" panose="020B0604020202020204" pitchFamily="34" charset="0"/>
              </a:rPr>
              <a:t> </a:t>
            </a:r>
            <a:r>
              <a:rPr lang="uk-UA" sz="2600" u="sng" dirty="0">
                <a:solidFill>
                  <a:srgbClr val="002060"/>
                </a:solidFill>
                <a:latin typeface="Arial" panose="020B0604020202020204" pitchFamily="34" charset="0"/>
                <a:cs typeface="Arial" panose="020B0604020202020204" pitchFamily="34" charset="0"/>
              </a:rPr>
              <a:t>(</a:t>
            </a:r>
            <a:r>
              <a:rPr lang="uk-UA" sz="2600" b="1" u="sng" dirty="0">
                <a:solidFill>
                  <a:srgbClr val="002060"/>
                </a:solidFill>
                <a:latin typeface="Arial" panose="020B0604020202020204" pitchFamily="34" charset="0"/>
                <a:cs typeface="Arial" panose="020B0604020202020204" pitchFamily="34" charset="0"/>
              </a:rPr>
              <a:t>з </a:t>
            </a:r>
            <a:r>
              <a:rPr lang="uk-UA" sz="2600" b="1" u="sng" dirty="0" smtClean="0">
                <a:solidFill>
                  <a:srgbClr val="002060"/>
                </a:solidFill>
                <a:latin typeface="Arial" panose="020B0604020202020204" pitchFamily="34" charset="0"/>
                <a:cs typeface="Arial" panose="020B0604020202020204" pitchFamily="34" charset="0"/>
              </a:rPr>
              <a:t>25 </a:t>
            </a:r>
            <a:r>
              <a:rPr lang="uk-UA" sz="2600" b="1" u="sng" dirty="0">
                <a:solidFill>
                  <a:srgbClr val="002060"/>
                </a:solidFill>
                <a:latin typeface="Arial" panose="020B0604020202020204" pitchFamily="34" charset="0"/>
                <a:cs typeface="Arial" panose="020B0604020202020204" pitchFamily="34" charset="0"/>
              </a:rPr>
              <a:t>вересня по 27 жовтня</a:t>
            </a:r>
            <a:r>
              <a:rPr lang="uk-UA" sz="2600" u="sng" dirty="0">
                <a:solidFill>
                  <a:srgbClr val="002060"/>
                </a:solidFill>
                <a:latin typeface="Arial" panose="020B0604020202020204" pitchFamily="34" charset="0"/>
                <a:cs typeface="Arial" panose="020B0604020202020204" pitchFamily="34" charset="0"/>
              </a:rPr>
              <a:t>) </a:t>
            </a:r>
            <a:r>
              <a:rPr lang="uk-UA" sz="2600" dirty="0">
                <a:solidFill>
                  <a:srgbClr val="002060"/>
                </a:solidFill>
                <a:latin typeface="Arial" panose="020B0604020202020204" pitchFamily="34" charset="0"/>
                <a:cs typeface="Arial" panose="020B0604020202020204" pitchFamily="34" charset="0"/>
              </a:rPr>
              <a:t>з використанням </a:t>
            </a:r>
            <a:r>
              <a:rPr lang="uk-UA" sz="2600" u="sng" dirty="0">
                <a:solidFill>
                  <a:srgbClr val="002060"/>
                </a:solidFill>
                <a:latin typeface="Arial" panose="020B0604020202020204" pitchFamily="34" charset="0"/>
                <a:cs typeface="Arial" panose="020B0604020202020204" pitchFamily="34" charset="0"/>
              </a:rPr>
              <a:t>Національної електронної науково-інформаційної </a:t>
            </a:r>
            <a:r>
              <a:rPr lang="uk-UA" sz="2600" u="sng" dirty="0" smtClean="0">
                <a:solidFill>
                  <a:srgbClr val="002060"/>
                </a:solidFill>
                <a:latin typeface="Arial" panose="020B0604020202020204" pitchFamily="34" charset="0"/>
                <a:cs typeface="Arial" panose="020B0604020202020204" pitchFamily="34" charset="0"/>
              </a:rPr>
              <a:t>системи </a:t>
            </a:r>
            <a:r>
              <a:rPr lang="en-US" sz="2600" u="sng" dirty="0" smtClean="0">
                <a:solidFill>
                  <a:srgbClr val="002060"/>
                </a:solidFill>
                <a:latin typeface="Arial" panose="020B0604020202020204" pitchFamily="34" charset="0"/>
                <a:cs typeface="Arial" panose="020B0604020202020204" pitchFamily="34" charset="0"/>
              </a:rPr>
              <a:t>URIS</a:t>
            </a:r>
            <a:endParaRPr lang="uk-UA" sz="2600" u="sng" dirty="0">
              <a:solidFill>
                <a:srgbClr val="002060"/>
              </a:solidFill>
              <a:latin typeface="Arial" panose="020B0604020202020204" pitchFamily="34" charset="0"/>
              <a:cs typeface="Arial" panose="020B0604020202020204" pitchFamily="34" charset="0"/>
            </a:endParaRPr>
          </a:p>
          <a:p>
            <a:pPr algn="just">
              <a:buFontTx/>
              <a:buChar char="-"/>
            </a:pPr>
            <a:r>
              <a:rPr lang="uk-UA" sz="2400" b="1" u="sng" dirty="0">
                <a:solidFill>
                  <a:srgbClr val="FF0000"/>
                </a:solidFill>
                <a:latin typeface="Arial" panose="020B0604020202020204" pitchFamily="34" charset="0"/>
                <a:cs typeface="Arial" panose="020B0604020202020204" pitchFamily="34" charset="0"/>
              </a:rPr>
              <a:t>до </a:t>
            </a:r>
            <a:r>
              <a:rPr lang="uk-UA" sz="2400" b="1" u="sng" dirty="0" smtClean="0">
                <a:solidFill>
                  <a:srgbClr val="FF0000"/>
                </a:solidFill>
                <a:latin typeface="Arial" panose="020B0604020202020204" pitchFamily="34" charset="0"/>
                <a:cs typeface="Arial" panose="020B0604020202020204" pitchFamily="34" charset="0"/>
              </a:rPr>
              <a:t>1</a:t>
            </a:r>
            <a:r>
              <a:rPr lang="en-US" sz="2400" b="1" u="sng" dirty="0" smtClean="0">
                <a:solidFill>
                  <a:srgbClr val="FF0000"/>
                </a:solidFill>
                <a:latin typeface="Arial" panose="020B0604020202020204" pitchFamily="34" charset="0"/>
                <a:cs typeface="Arial" panose="020B0604020202020204" pitchFamily="34" charset="0"/>
              </a:rPr>
              <a:t>4</a:t>
            </a:r>
            <a:r>
              <a:rPr lang="uk-UA" sz="2400" b="1" u="sng" dirty="0" smtClean="0">
                <a:solidFill>
                  <a:srgbClr val="FF0000"/>
                </a:solidFill>
                <a:latin typeface="Arial" panose="020B0604020202020204" pitchFamily="34" charset="0"/>
                <a:cs typeface="Arial" panose="020B0604020202020204" pitchFamily="34" charset="0"/>
              </a:rPr>
              <a:t> </a:t>
            </a:r>
            <a:r>
              <a:rPr lang="uk-UA" sz="2400" b="1" u="sng" dirty="0">
                <a:solidFill>
                  <a:srgbClr val="FF0000"/>
                </a:solidFill>
                <a:latin typeface="Arial" panose="020B0604020202020204" pitchFamily="34" charset="0"/>
                <a:cs typeface="Arial" panose="020B0604020202020204" pitchFamily="34" charset="0"/>
              </a:rPr>
              <a:t>жовтня</a:t>
            </a:r>
            <a:r>
              <a:rPr lang="uk-UA" sz="2400" b="1" dirty="0">
                <a:solidFill>
                  <a:srgbClr val="FF0000"/>
                </a:solidFill>
                <a:latin typeface="Arial" panose="020B0604020202020204" pitchFamily="34" charset="0"/>
                <a:cs typeface="Arial" panose="020B0604020202020204" pitchFamily="34" charset="0"/>
              </a:rPr>
              <a:t> </a:t>
            </a:r>
            <a:r>
              <a:rPr lang="uk-UA" sz="2400" dirty="0">
                <a:latin typeface="Arial" panose="020B0604020202020204" pitchFamily="34" charset="0"/>
                <a:cs typeface="Arial" panose="020B0604020202020204" pitchFamily="34" charset="0"/>
              </a:rPr>
              <a:t>керівники проєктів подають до НДЧ скориговані наукові проєкти для експертного оцінювання (</a:t>
            </a:r>
            <a:r>
              <a:rPr lang="uk-UA" sz="2400" b="1" dirty="0" err="1">
                <a:latin typeface="Arial" panose="020B0604020202020204" pitchFamily="34" charset="0"/>
                <a:cs typeface="Arial" panose="020B0604020202020204" pitchFamily="34" charset="0"/>
              </a:rPr>
              <a:t>корп</a:t>
            </a:r>
            <a:r>
              <a:rPr lang="uk-UA" sz="2400" b="1" dirty="0">
                <a:latin typeface="Arial" panose="020B0604020202020204" pitchFamily="34" charset="0"/>
                <a:cs typeface="Arial" panose="020B0604020202020204" pitchFamily="34" charset="0"/>
              </a:rPr>
              <a:t>. 3, кім. 215</a:t>
            </a:r>
            <a:r>
              <a:rPr lang="uk-UA" sz="2400" dirty="0">
                <a:latin typeface="Arial" panose="020B0604020202020204" pitchFamily="34" charset="0"/>
                <a:cs typeface="Arial" panose="020B0604020202020204" pitchFamily="34" charset="0"/>
              </a:rPr>
              <a:t>);</a:t>
            </a:r>
            <a:endParaRPr lang="uk-UA" sz="2400" dirty="0">
              <a:solidFill>
                <a:srgbClr val="FF0000"/>
              </a:solidFill>
              <a:latin typeface="Arial" panose="020B0604020202020204" pitchFamily="34" charset="0"/>
              <a:cs typeface="Arial" panose="020B0604020202020204" pitchFamily="34" charset="0"/>
            </a:endParaRPr>
          </a:p>
          <a:p>
            <a:pPr algn="just">
              <a:buFontTx/>
              <a:buChar char="-"/>
            </a:pPr>
            <a:r>
              <a:rPr lang="en-US" sz="2400" b="1" u="sng" dirty="0" smtClean="0">
                <a:solidFill>
                  <a:srgbClr val="FF0000"/>
                </a:solidFill>
                <a:latin typeface="Arial" panose="020B0604020202020204" pitchFamily="34" charset="0"/>
                <a:cs typeface="Arial" panose="020B0604020202020204" pitchFamily="34" charset="0"/>
              </a:rPr>
              <a:t>14</a:t>
            </a:r>
            <a:r>
              <a:rPr lang="uk-UA" sz="2400" b="1" u="sng" dirty="0" smtClean="0">
                <a:solidFill>
                  <a:srgbClr val="FF0000"/>
                </a:solidFill>
                <a:latin typeface="Arial" panose="020B0604020202020204" pitchFamily="34" charset="0"/>
                <a:cs typeface="Arial" panose="020B0604020202020204" pitchFamily="34" charset="0"/>
              </a:rPr>
              <a:t>-2</a:t>
            </a:r>
            <a:r>
              <a:rPr lang="en-US" sz="2400" b="1" u="sng" dirty="0" smtClean="0">
                <a:solidFill>
                  <a:srgbClr val="FF0000"/>
                </a:solidFill>
                <a:latin typeface="Arial" panose="020B0604020202020204" pitchFamily="34" charset="0"/>
                <a:cs typeface="Arial" panose="020B0604020202020204" pitchFamily="34" charset="0"/>
              </a:rPr>
              <a:t>0</a:t>
            </a:r>
            <a:r>
              <a:rPr lang="uk-UA" sz="2400" b="1" u="sng" dirty="0" smtClean="0">
                <a:solidFill>
                  <a:srgbClr val="FF0000"/>
                </a:solidFill>
                <a:latin typeface="Arial" panose="020B0604020202020204" pitchFamily="34" charset="0"/>
                <a:cs typeface="Arial" panose="020B0604020202020204" pitchFamily="34" charset="0"/>
              </a:rPr>
              <a:t> </a:t>
            </a:r>
            <a:r>
              <a:rPr lang="uk-UA" sz="2400" b="1" u="sng" dirty="0">
                <a:solidFill>
                  <a:srgbClr val="FF0000"/>
                </a:solidFill>
                <a:latin typeface="Arial" panose="020B0604020202020204" pitchFamily="34" charset="0"/>
                <a:cs typeface="Arial" panose="020B0604020202020204" pitchFamily="34" charset="0"/>
              </a:rPr>
              <a:t>жовтня</a:t>
            </a:r>
            <a:r>
              <a:rPr lang="uk-UA" sz="2400" b="1" dirty="0">
                <a:solidFill>
                  <a:srgbClr val="FF0000"/>
                </a:solidFill>
                <a:latin typeface="Arial" panose="020B0604020202020204" pitchFamily="34" charset="0"/>
                <a:cs typeface="Arial" panose="020B0604020202020204" pitchFamily="34" charset="0"/>
              </a:rPr>
              <a:t> </a:t>
            </a:r>
            <a:r>
              <a:rPr lang="uk-UA" sz="2400" dirty="0">
                <a:latin typeface="Arial" panose="020B0604020202020204" pitchFamily="34" charset="0"/>
                <a:cs typeface="Arial" panose="020B0604020202020204" pitchFamily="34" charset="0"/>
              </a:rPr>
              <a:t>структурний підрозділ (ННІ, НДІ, факультет) спільно з Експертною групою здійснює конкурсний відбір і подає до науково-організаційного відділу НДЧ </a:t>
            </a:r>
            <a:r>
              <a:rPr lang="uk-UA" sz="2400" b="1" dirty="0">
                <a:latin typeface="Arial" panose="020B0604020202020204" pitchFamily="34" charset="0"/>
                <a:cs typeface="Arial" panose="020B0604020202020204" pitchFamily="34" charset="0"/>
              </a:rPr>
              <a:t>(</a:t>
            </a:r>
            <a:r>
              <a:rPr lang="uk-UA" sz="2400" b="1" dirty="0" err="1">
                <a:latin typeface="Arial" panose="020B0604020202020204" pitchFamily="34" charset="0"/>
                <a:cs typeface="Arial" panose="020B0604020202020204" pitchFamily="34" charset="0"/>
              </a:rPr>
              <a:t>корп</a:t>
            </a:r>
            <a:r>
              <a:rPr lang="uk-UA" sz="2400" b="1" dirty="0">
                <a:latin typeface="Arial" panose="020B0604020202020204" pitchFamily="34" charset="0"/>
                <a:cs typeface="Arial" panose="020B0604020202020204" pitchFamily="34" charset="0"/>
              </a:rPr>
              <a:t>. 3, кім. 215) </a:t>
            </a:r>
            <a:r>
              <a:rPr lang="uk-UA" sz="2400" dirty="0">
                <a:latin typeface="Arial" panose="020B0604020202020204" pitchFamily="34" charset="0"/>
                <a:cs typeface="Arial" panose="020B0604020202020204" pitchFamily="34" charset="0"/>
              </a:rPr>
              <a:t>зведений перелік рекомендованих проєктів та витяги з протоколів вчених/наукових рад;</a:t>
            </a:r>
          </a:p>
          <a:p>
            <a:pPr algn="just">
              <a:buFontTx/>
              <a:buChar char="-"/>
            </a:pPr>
            <a:r>
              <a:rPr lang="uk-UA" sz="2400" b="1" u="sng" dirty="0" smtClean="0">
                <a:solidFill>
                  <a:srgbClr val="FF0000"/>
                </a:solidFill>
                <a:latin typeface="Arial" panose="020B0604020202020204" pitchFamily="34" charset="0"/>
                <a:cs typeface="Arial" panose="020B0604020202020204" pitchFamily="34" charset="0"/>
              </a:rPr>
              <a:t> до 17 </a:t>
            </a:r>
            <a:r>
              <a:rPr lang="uk-UA" sz="2400" b="1" u="sng" dirty="0">
                <a:solidFill>
                  <a:srgbClr val="FF0000"/>
                </a:solidFill>
                <a:latin typeface="Arial" panose="020B0604020202020204" pitchFamily="34" charset="0"/>
                <a:cs typeface="Arial" panose="020B0604020202020204" pitchFamily="34" charset="0"/>
              </a:rPr>
              <a:t>жовтня</a:t>
            </a:r>
            <a:r>
              <a:rPr lang="uk-UA" sz="2400" b="1" dirty="0">
                <a:solidFill>
                  <a:srgbClr val="FF0000"/>
                </a:solidFill>
                <a:latin typeface="Arial" panose="020B0604020202020204" pitchFamily="34" charset="0"/>
                <a:cs typeface="Arial" panose="020B0604020202020204" pitchFamily="34" charset="0"/>
              </a:rPr>
              <a:t> </a:t>
            </a:r>
            <a:r>
              <a:rPr lang="uk-UA" sz="2400" b="1" dirty="0">
                <a:latin typeface="Arial" panose="020B0604020202020204" pitchFamily="34" charset="0"/>
                <a:cs typeface="Arial" panose="020B0604020202020204" pitchFamily="34" charset="0"/>
              </a:rPr>
              <a:t>керівники вносять проєкти у науково-інформаційну систему </a:t>
            </a:r>
            <a:r>
              <a:rPr lang="uk-UA" sz="2400" dirty="0">
                <a:latin typeface="Arial" panose="020B0604020202020204" pitchFamily="34" charset="0"/>
                <a:cs typeface="Arial" panose="020B0604020202020204" pitchFamily="34" charset="0"/>
                <a:hlinkClick r:id="rId2"/>
              </a:rPr>
              <a:t>https://</a:t>
            </a:r>
            <a:r>
              <a:rPr lang="en-US" sz="2400" dirty="0" err="1">
                <a:latin typeface="Arial" panose="020B0604020202020204" pitchFamily="34" charset="0"/>
                <a:cs typeface="Arial" panose="020B0604020202020204" pitchFamily="34" charset="0"/>
                <a:hlinkClick r:id="rId2"/>
              </a:rPr>
              <a:t>nauka</a:t>
            </a:r>
            <a:r>
              <a:rPr lang="uk-UA" sz="2400" dirty="0">
                <a:latin typeface="Arial" panose="020B0604020202020204" pitchFamily="34" charset="0"/>
                <a:cs typeface="Arial" panose="020B0604020202020204" pitchFamily="34" charset="0"/>
                <a:hlinkClick r:id="rId2"/>
              </a:rPr>
              <a:t>.gov.ua</a:t>
            </a:r>
            <a:r>
              <a:rPr lang="en-US" sz="2400" dirty="0">
                <a:latin typeface="Arial" panose="020B0604020202020204" pitchFamily="34" charset="0"/>
                <a:cs typeface="Arial" panose="020B0604020202020204" pitchFamily="34" charset="0"/>
              </a:rPr>
              <a:t> </a:t>
            </a:r>
            <a:r>
              <a:rPr lang="uk-UA" sz="2400" dirty="0">
                <a:latin typeface="Arial" panose="020B0604020202020204" pitchFamily="34" charset="0"/>
                <a:cs typeface="Arial" panose="020B0604020202020204" pitchFamily="34" charset="0"/>
              </a:rPr>
              <a:t>з пакетом документів;</a:t>
            </a:r>
          </a:p>
          <a:p>
            <a:pPr algn="just">
              <a:buFontTx/>
              <a:buChar char="-"/>
            </a:pPr>
            <a:r>
              <a:rPr lang="uk-UA" sz="2400" b="1" u="sng" dirty="0" smtClean="0">
                <a:solidFill>
                  <a:srgbClr val="FF0000"/>
                </a:solidFill>
                <a:latin typeface="Arial" panose="020B0604020202020204" pitchFamily="34" charset="0"/>
                <a:cs typeface="Arial" panose="020B0604020202020204" pitchFamily="34" charset="0"/>
              </a:rPr>
              <a:t>20-21 </a:t>
            </a:r>
            <a:r>
              <a:rPr lang="uk-UA" sz="2400" b="1" u="sng" dirty="0">
                <a:solidFill>
                  <a:srgbClr val="FF0000"/>
                </a:solidFill>
                <a:latin typeface="Arial" panose="020B0604020202020204" pitchFamily="34" charset="0"/>
                <a:cs typeface="Arial" panose="020B0604020202020204" pitchFamily="34" charset="0"/>
              </a:rPr>
              <a:t>жовтня</a:t>
            </a:r>
            <a:r>
              <a:rPr lang="uk-UA" sz="2400" b="1" dirty="0">
                <a:solidFill>
                  <a:srgbClr val="FF0000"/>
                </a:solidFill>
                <a:latin typeface="Arial" panose="020B0604020202020204" pitchFamily="34" charset="0"/>
                <a:cs typeface="Arial" panose="020B0604020202020204" pitchFamily="34" charset="0"/>
              </a:rPr>
              <a:t> </a:t>
            </a:r>
            <a:r>
              <a:rPr lang="uk-UA" sz="2400" dirty="0">
                <a:latin typeface="Arial" panose="020B0604020202020204" pitchFamily="34" charset="0"/>
                <a:cs typeface="Arial" panose="020B0604020202020204" pitchFamily="34" charset="0"/>
              </a:rPr>
              <a:t>здійснюється розгляд результатів І етапу конкурсного відбору на засіданні координаційної ради з питань науково-технічної діяльності та ректорату;</a:t>
            </a:r>
          </a:p>
          <a:p>
            <a:pPr algn="just">
              <a:buFontTx/>
              <a:buChar char="-"/>
            </a:pPr>
            <a:r>
              <a:rPr lang="uk-UA" sz="2400" b="1" u="sng" dirty="0" smtClean="0">
                <a:solidFill>
                  <a:srgbClr val="C00000"/>
                </a:solidFill>
                <a:latin typeface="Arial" panose="020B0604020202020204" pitchFamily="34" charset="0"/>
                <a:cs typeface="Arial" panose="020B0604020202020204" pitchFamily="34" charset="0"/>
              </a:rPr>
              <a:t>22 </a:t>
            </a:r>
            <a:r>
              <a:rPr lang="uk-UA" sz="2400" b="1" u="sng" dirty="0">
                <a:solidFill>
                  <a:srgbClr val="C00000"/>
                </a:solidFill>
                <a:latin typeface="Arial" panose="020B0604020202020204" pitchFamily="34" charset="0"/>
                <a:cs typeface="Arial" panose="020B0604020202020204" pitchFamily="34" charset="0"/>
              </a:rPr>
              <a:t>жовтня</a:t>
            </a:r>
            <a:r>
              <a:rPr lang="uk-UA" sz="2400" b="1" dirty="0">
                <a:solidFill>
                  <a:srgbClr val="C00000"/>
                </a:solidFill>
                <a:latin typeface="Arial" panose="020B0604020202020204" pitchFamily="34" charset="0"/>
                <a:cs typeface="Arial" panose="020B0604020202020204" pitchFamily="34" charset="0"/>
              </a:rPr>
              <a:t> </a:t>
            </a:r>
            <a:r>
              <a:rPr lang="uk-UA" sz="2400" dirty="0">
                <a:latin typeface="Arial" panose="020B0604020202020204" pitchFamily="34" charset="0"/>
                <a:cs typeface="Arial" panose="020B0604020202020204" pitchFamily="34" charset="0"/>
              </a:rPr>
              <a:t>результати конкурсного відбору затверджується на засіданні Вченої ради Університету;</a:t>
            </a:r>
            <a:endParaRPr lang="uk-UA" sz="2400" b="1" dirty="0">
              <a:solidFill>
                <a:srgbClr val="FF0000"/>
              </a:solidFill>
              <a:latin typeface="Arial" panose="020B0604020202020204" pitchFamily="34" charset="0"/>
              <a:cs typeface="Arial" panose="020B0604020202020204" pitchFamily="34" charset="0"/>
            </a:endParaRPr>
          </a:p>
          <a:p>
            <a:pPr algn="just">
              <a:buFontTx/>
              <a:buChar char="-"/>
            </a:pPr>
            <a:r>
              <a:rPr lang="uk-UA" sz="2400" b="1" u="sng" dirty="0">
                <a:solidFill>
                  <a:srgbClr val="C00000"/>
                </a:solidFill>
                <a:latin typeface="Arial" panose="020B0604020202020204" pitchFamily="34" charset="0"/>
                <a:cs typeface="Arial" panose="020B0604020202020204" pitchFamily="34" charset="0"/>
              </a:rPr>
              <a:t>До 27 жовтня 2023 року </a:t>
            </a:r>
            <a:r>
              <a:rPr lang="uk-UA" sz="2400" dirty="0">
                <a:latin typeface="Arial" panose="020B0604020202020204" pitchFamily="34" charset="0"/>
                <a:cs typeface="Arial" panose="020B0604020202020204" pitchFamily="34" charset="0"/>
              </a:rPr>
              <a:t>рекомендовані наукові проєкти з пакетом документів  надаються до директорату розвитку науки МОН</a:t>
            </a:r>
          </a:p>
        </p:txBody>
      </p:sp>
      <p:sp>
        <p:nvSpPr>
          <p:cNvPr id="12291" name="TextBox 2"/>
          <p:cNvSpPr txBox="1">
            <a:spLocks noChangeArrowheads="1"/>
          </p:cNvSpPr>
          <p:nvPr/>
        </p:nvSpPr>
        <p:spPr bwMode="auto">
          <a:xfrm>
            <a:off x="4317371" y="157139"/>
            <a:ext cx="7667957" cy="584775"/>
          </a:xfrm>
          <a:prstGeom prst="rect">
            <a:avLst/>
          </a:prstGeom>
          <a:solidFill>
            <a:srgbClr val="7030A0"/>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uk-UA" sz="3200" b="1" dirty="0">
                <a:latin typeface="Arial" panose="020B0604020202020204" pitchFamily="34" charset="0"/>
                <a:cs typeface="Arial" panose="020B0604020202020204" pitchFamily="34" charset="0"/>
              </a:rPr>
              <a:t>2. Організація Конкурсу</a:t>
            </a:r>
            <a:endParaRPr lang="ru-RU" sz="3200" b="1" dirty="0">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307345FF-FA97-4A5F-9AD2-4DBC81C65100}"/>
              </a:ext>
            </a:extLst>
          </p:cNvPr>
          <p:cNvPicPr>
            <a:picLocks noChangeAspect="1"/>
          </p:cNvPicPr>
          <p:nvPr/>
        </p:nvPicPr>
        <p:blipFill rotWithShape="1">
          <a:blip r:embed="rId3"/>
          <a:srcRect l="16208" t="62439" r="16841" b="18233"/>
          <a:stretch/>
        </p:blipFill>
        <p:spPr>
          <a:xfrm>
            <a:off x="258708" y="67630"/>
            <a:ext cx="3858322" cy="626564"/>
          </a:xfrm>
          <a:prstGeom prst="rect">
            <a:avLst/>
          </a:prstGeom>
        </p:spPr>
      </p:pic>
      <p:sp>
        <p:nvSpPr>
          <p:cNvPr id="8" name="TextBox 7">
            <a:extLst>
              <a:ext uri="{FF2B5EF4-FFF2-40B4-BE49-F238E27FC236}">
                <a16:creationId xmlns:a16="http://schemas.microsoft.com/office/drawing/2014/main" id="{21E3F8DD-90B0-48B3-9BE0-A42EFAF98752}"/>
              </a:ext>
            </a:extLst>
          </p:cNvPr>
          <p:cNvSpPr txBox="1"/>
          <p:nvPr/>
        </p:nvSpPr>
        <p:spPr>
          <a:xfrm>
            <a:off x="3687521" y="6362046"/>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E2516B-F808-4D04-9768-BB9C570C6616}"/>
              </a:ext>
            </a:extLst>
          </p:cNvPr>
          <p:cNvSpPr>
            <a:spLocks noGrp="1"/>
          </p:cNvSpPr>
          <p:nvPr>
            <p:ph type="title"/>
          </p:nvPr>
        </p:nvSpPr>
        <p:spPr>
          <a:xfrm>
            <a:off x="4312392" y="203614"/>
            <a:ext cx="7486317" cy="626564"/>
          </a:xfrm>
          <a:solidFill>
            <a:schemeClr val="accent1">
              <a:lumMod val="20000"/>
              <a:lumOff val="80000"/>
            </a:schemeClr>
          </a:solidFill>
        </p:spPr>
        <p:txBody>
          <a:bodyPr>
            <a:normAutofit fontScale="90000"/>
          </a:bodyPr>
          <a:lstStyle/>
          <a:p>
            <a:pPr algn="r"/>
            <a:r>
              <a:rPr lang="uk-UA" sz="3200" b="1" dirty="0">
                <a:solidFill>
                  <a:srgbClr val="C00000"/>
                </a:solidFill>
                <a:latin typeface="Arial" panose="020B0604020202020204" pitchFamily="34" charset="0"/>
                <a:cs typeface="Arial" panose="020B0604020202020204" pitchFamily="34" charset="0"/>
              </a:rPr>
              <a:t>Другий етап – МОН (</a:t>
            </a:r>
            <a:r>
              <a:rPr lang="uk-UA" sz="3200" b="1" dirty="0" smtClean="0">
                <a:solidFill>
                  <a:srgbClr val="C00000"/>
                </a:solidFill>
                <a:latin typeface="Arial" panose="020B0604020202020204" pitchFamily="34" charset="0"/>
                <a:cs typeface="Arial" panose="020B0604020202020204" pitchFamily="34" charset="0"/>
              </a:rPr>
              <a:t>27.10-28.12.2025 </a:t>
            </a:r>
            <a:r>
              <a:rPr lang="uk-UA" sz="3200" b="1" dirty="0">
                <a:solidFill>
                  <a:srgbClr val="C00000"/>
                </a:solidFill>
                <a:latin typeface="Arial" panose="020B0604020202020204" pitchFamily="34" charset="0"/>
                <a:cs typeface="Arial" panose="020B0604020202020204" pitchFamily="34" charset="0"/>
              </a:rPr>
              <a:t>р.)</a:t>
            </a:r>
            <a:endParaRPr lang="ru-UA" sz="3200" b="1" dirty="0">
              <a:solidFill>
                <a:srgbClr val="C0000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D7E12C97-509E-4326-91AC-94907073D3FF}"/>
              </a:ext>
            </a:extLst>
          </p:cNvPr>
          <p:cNvSpPr>
            <a:spLocks noGrp="1"/>
          </p:cNvSpPr>
          <p:nvPr>
            <p:ph idx="1"/>
          </p:nvPr>
        </p:nvSpPr>
        <p:spPr>
          <a:xfrm>
            <a:off x="472708" y="1247730"/>
            <a:ext cx="11181507" cy="4813705"/>
          </a:xfrm>
        </p:spPr>
        <p:txBody>
          <a:bodyPr>
            <a:normAutofit/>
          </a:bodyPr>
          <a:lstStyle/>
          <a:p>
            <a:pPr algn="just"/>
            <a:r>
              <a:rPr lang="uk-UA" sz="2000" u="sng" dirty="0"/>
              <a:t>Експертиза проєкту здійснюється </a:t>
            </a:r>
            <a:r>
              <a:rPr lang="ru-RU" sz="2000" u="sng" dirty="0" err="1" smtClean="0">
                <a:solidFill>
                  <a:srgbClr val="FF0000"/>
                </a:solidFill>
              </a:rPr>
              <a:t>трьома</a:t>
            </a:r>
            <a:r>
              <a:rPr lang="uk-UA" sz="2000" u="sng" dirty="0" smtClean="0">
                <a:solidFill>
                  <a:srgbClr val="FF0000"/>
                </a:solidFill>
              </a:rPr>
              <a:t> </a:t>
            </a:r>
            <a:r>
              <a:rPr lang="uk-UA" sz="2000" u="sng" dirty="0">
                <a:solidFill>
                  <a:srgbClr val="FF0000"/>
                </a:solidFill>
              </a:rPr>
              <a:t>експертами</a:t>
            </a:r>
            <a:r>
              <a:rPr lang="uk-UA" sz="2000" dirty="0"/>
              <a:t>, які готують окремі висновки експерта.</a:t>
            </a:r>
            <a:endParaRPr lang="ru-UA" sz="2000" dirty="0"/>
          </a:p>
          <a:p>
            <a:pPr algn="just"/>
            <a:r>
              <a:rPr lang="uk-UA" sz="2000" u="sng" dirty="0"/>
              <a:t>Середній експертний бал </a:t>
            </a:r>
            <a:r>
              <a:rPr lang="uk-UA" sz="2000" u="sng" dirty="0" err="1"/>
              <a:t>проєкта</a:t>
            </a:r>
            <a:r>
              <a:rPr lang="uk-UA" sz="2000" u="sng" dirty="0"/>
              <a:t> вираховується як середнє арифметичне значення</a:t>
            </a:r>
            <a:r>
              <a:rPr lang="uk-UA" sz="2000" dirty="0"/>
              <a:t> оцінок, </a:t>
            </a:r>
            <a:r>
              <a:rPr lang="uk-UA" sz="2000" u="sng" dirty="0"/>
              <a:t>виставлених </a:t>
            </a:r>
            <a:r>
              <a:rPr lang="uk-UA" sz="2000" u="sng" dirty="0" smtClean="0"/>
              <a:t>експертами</a:t>
            </a:r>
            <a:r>
              <a:rPr lang="uk-UA" sz="2000" dirty="0" smtClean="0"/>
              <a:t>.</a:t>
            </a:r>
            <a:endParaRPr lang="ru-UA" sz="2000" dirty="0"/>
          </a:p>
          <a:p>
            <a:pPr algn="just"/>
            <a:r>
              <a:rPr lang="ru-RU" sz="2000" dirty="0"/>
              <a:t>Система автоматично направляє проект на розгляд </a:t>
            </a:r>
            <a:r>
              <a:rPr lang="ru-RU" sz="2000" u="sng" dirty="0" smtClean="0"/>
              <a:t>Комісії з етики експертів</a:t>
            </a:r>
            <a:r>
              <a:rPr lang="ru-RU" sz="2000" dirty="0" smtClean="0"/>
              <a:t>, </a:t>
            </a:r>
            <a:r>
              <a:rPr lang="ru-RU" sz="2000" dirty="0"/>
              <a:t>якщо один із експертних висновків відхиляється більш ніж на </a:t>
            </a:r>
            <a:r>
              <a:rPr lang="ru-RU" sz="2000" u="sng" dirty="0"/>
              <a:t>±25% від середнього балу за проектом</a:t>
            </a:r>
            <a:r>
              <a:rPr lang="ru-RU" sz="2000" dirty="0"/>
              <a:t>. У разі скасування такого висновку за рішенням Комісії, в автоматизованому режимі призначається інший </a:t>
            </a:r>
            <a:r>
              <a:rPr lang="ru-RU" sz="2000" dirty="0" smtClean="0"/>
              <a:t>експерт</a:t>
            </a:r>
            <a:r>
              <a:rPr lang="uk-UA" sz="2000" dirty="0" smtClean="0"/>
              <a:t>.</a:t>
            </a:r>
            <a:endParaRPr lang="ru-UA" sz="2000" dirty="0"/>
          </a:p>
          <a:p>
            <a:pPr algn="just"/>
            <a:r>
              <a:rPr lang="uk-UA" sz="2000" dirty="0" smtClean="0"/>
              <a:t>Результати Конкурсу за кожним науковим напрямом розглядаються </a:t>
            </a:r>
            <a:r>
              <a:rPr lang="uk-UA" sz="2000" u="sng" dirty="0" smtClean="0"/>
              <a:t>Науково-технічною Радою МОН </a:t>
            </a:r>
            <a:r>
              <a:rPr lang="uk-UA" sz="2000" dirty="0" smtClean="0"/>
              <a:t>на підставі рейтингу проектів, сформованого за результатами експертизи</a:t>
            </a:r>
            <a:r>
              <a:rPr lang="ru-RU" sz="2000" dirty="0" smtClean="0"/>
              <a:t>.</a:t>
            </a:r>
            <a:endParaRPr lang="ru-UA" sz="2000" dirty="0"/>
          </a:p>
          <a:p>
            <a:pPr algn="just"/>
            <a:r>
              <a:rPr lang="uk-UA" sz="2000" dirty="0"/>
              <a:t>За результатами розгляду Рада приймає рішення про рекомендацію до фінансування проектів досліджень та/або розробок, яке оформлюється у вигляді протоколу. Рішення Ради вважається ухваленим, якщо за нього проголосувала більшість від загального складу її членів</a:t>
            </a:r>
            <a:r>
              <a:rPr lang="uk-UA" sz="2000" dirty="0" smtClean="0"/>
              <a:t>.</a:t>
            </a:r>
            <a:endParaRPr lang="ru-UA" sz="2000" dirty="0"/>
          </a:p>
          <a:p>
            <a:pPr algn="just"/>
            <a:r>
              <a:rPr lang="uk-UA" sz="2000" b="1" dirty="0">
                <a:solidFill>
                  <a:srgbClr val="002060"/>
                </a:solidFill>
              </a:rPr>
              <a:t>За результатами роботи Ради МОН видає наказ, яким затверджується перелік проєктів досліджень і розробок, що пройшли Конкурс</a:t>
            </a:r>
            <a:r>
              <a:rPr lang="uk-UA" sz="2000" dirty="0"/>
              <a:t>.</a:t>
            </a:r>
            <a:endParaRPr lang="ru-UA" sz="2000" dirty="0"/>
          </a:p>
        </p:txBody>
      </p:sp>
      <p:pic>
        <p:nvPicPr>
          <p:cNvPr id="6" name="Рисунок 5">
            <a:extLst>
              <a:ext uri="{FF2B5EF4-FFF2-40B4-BE49-F238E27FC236}">
                <a16:creationId xmlns:a16="http://schemas.microsoft.com/office/drawing/2014/main" id="{73594F94-E8CE-4B7F-901F-100C054EA917}"/>
              </a:ext>
            </a:extLst>
          </p:cNvPr>
          <p:cNvPicPr>
            <a:picLocks noChangeAspect="1"/>
          </p:cNvPicPr>
          <p:nvPr/>
        </p:nvPicPr>
        <p:blipFill>
          <a:blip r:embed="rId2"/>
          <a:stretch>
            <a:fillRect/>
          </a:stretch>
        </p:blipFill>
        <p:spPr>
          <a:xfrm>
            <a:off x="1666010" y="338363"/>
            <a:ext cx="1549671" cy="357067"/>
          </a:xfrm>
          <a:prstGeom prst="rect">
            <a:avLst/>
          </a:prstGeom>
        </p:spPr>
      </p:pic>
      <p:pic>
        <p:nvPicPr>
          <p:cNvPr id="7" name="Рисунок 6">
            <a:extLst>
              <a:ext uri="{FF2B5EF4-FFF2-40B4-BE49-F238E27FC236}">
                <a16:creationId xmlns:a16="http://schemas.microsoft.com/office/drawing/2014/main" id="{E50F664D-D274-42B4-9CC4-A2CAF6F20D92}"/>
              </a:ext>
            </a:extLst>
          </p:cNvPr>
          <p:cNvPicPr>
            <a:picLocks noChangeAspect="1"/>
          </p:cNvPicPr>
          <p:nvPr/>
        </p:nvPicPr>
        <p:blipFill rotWithShape="1">
          <a:blip r:embed="rId3"/>
          <a:srcRect l="16208" t="62439" r="16841" b="18233"/>
          <a:stretch/>
        </p:blipFill>
        <p:spPr>
          <a:xfrm>
            <a:off x="258708" y="97127"/>
            <a:ext cx="3858322" cy="626564"/>
          </a:xfrm>
          <a:prstGeom prst="rect">
            <a:avLst/>
          </a:prstGeom>
        </p:spPr>
      </p:pic>
      <p:sp>
        <p:nvSpPr>
          <p:cNvPr id="8" name="TextBox 7">
            <a:extLst>
              <a:ext uri="{FF2B5EF4-FFF2-40B4-BE49-F238E27FC236}">
                <a16:creationId xmlns:a16="http://schemas.microsoft.com/office/drawing/2014/main" id="{0C3F6C4E-071C-4261-B85F-9C7A28E03B5C}"/>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121996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3642" y="2166938"/>
            <a:ext cx="3858322" cy="3970318"/>
          </a:xfrm>
          <a:prstGeom prst="rect">
            <a:avLst/>
          </a:prstGeom>
          <a:solidFill>
            <a:schemeClr val="bg1"/>
          </a:solidFill>
          <a:ln w="38100">
            <a:solidFill>
              <a:schemeClr val="accent1"/>
            </a:solidFill>
          </a:ln>
        </p:spPr>
        <p:txBody>
          <a:bodyPr wrap="square" rtlCol="0">
            <a:spAutoFit/>
          </a:bodyPr>
          <a:lstStyle/>
          <a:p>
            <a:pPr algn="ctr"/>
            <a:r>
              <a:rPr lang="en-US" sz="3600" b="1" dirty="0">
                <a:solidFill>
                  <a:schemeClr val="accent5">
                    <a:lumMod val="50000"/>
                  </a:schemeClr>
                </a:solidFill>
                <a:hlinkClick r:id="rId2"/>
              </a:rPr>
              <a:t>https://</a:t>
            </a:r>
            <a:r>
              <a:rPr lang="en-US" sz="3600" b="1" dirty="0" smtClean="0">
                <a:solidFill>
                  <a:schemeClr val="accent5">
                    <a:lumMod val="50000"/>
                  </a:schemeClr>
                </a:solidFill>
                <a:hlinkClick r:id="rId2"/>
              </a:rPr>
              <a:t>nubip.edu.ua/naukovi-novyny</a:t>
            </a:r>
            <a:r>
              <a:rPr lang="uk-UA" sz="3600" b="1" dirty="0" smtClean="0">
                <a:solidFill>
                  <a:schemeClr val="accent5">
                    <a:lumMod val="50000"/>
                  </a:schemeClr>
                </a:solidFill>
              </a:rPr>
              <a:t> </a:t>
            </a:r>
          </a:p>
          <a:p>
            <a:pPr algn="ctr"/>
            <a:r>
              <a:rPr lang="uk-UA" sz="3600" b="1" dirty="0" smtClean="0">
                <a:solidFill>
                  <a:schemeClr val="accent5">
                    <a:lumMod val="50000"/>
                  </a:schemeClr>
                </a:solidFill>
              </a:rPr>
              <a:t>Науковцю / Наукова діяльність</a:t>
            </a:r>
            <a:r>
              <a:rPr lang="ru-RU" sz="3600" b="1" dirty="0" smtClean="0">
                <a:solidFill>
                  <a:schemeClr val="accent5">
                    <a:lumMod val="50000"/>
                  </a:schemeClr>
                </a:solidFill>
              </a:rPr>
              <a:t> </a:t>
            </a:r>
            <a:r>
              <a:rPr lang="ru-RU" sz="3600" b="1" dirty="0">
                <a:solidFill>
                  <a:schemeClr val="accent5">
                    <a:lumMod val="50000"/>
                  </a:schemeClr>
                </a:solidFill>
              </a:rPr>
              <a:t>/ </a:t>
            </a:r>
          </a:p>
          <a:p>
            <a:pPr algn="ctr"/>
            <a:r>
              <a:rPr lang="ru-RU" sz="3600" b="1" dirty="0">
                <a:solidFill>
                  <a:schemeClr val="accent5">
                    <a:lumMod val="50000"/>
                  </a:schemeClr>
                </a:solidFill>
              </a:rPr>
              <a:t>Наукові новини</a:t>
            </a:r>
            <a:r>
              <a:rPr lang="ru-RU" sz="3600" b="1" dirty="0">
                <a:solidFill>
                  <a:schemeClr val="accent1">
                    <a:lumMod val="60000"/>
                    <a:lumOff val="40000"/>
                  </a:schemeClr>
                </a:solidFill>
              </a:rPr>
              <a:t> </a:t>
            </a:r>
          </a:p>
        </p:txBody>
      </p:sp>
      <p:pic>
        <p:nvPicPr>
          <p:cNvPr id="4" name="Рисунок 3">
            <a:extLst>
              <a:ext uri="{FF2B5EF4-FFF2-40B4-BE49-F238E27FC236}">
                <a16:creationId xmlns:a16="http://schemas.microsoft.com/office/drawing/2014/main" id="{3AA8EBFA-88F0-4F66-838D-74141564F085}"/>
              </a:ext>
            </a:extLst>
          </p:cNvPr>
          <p:cNvPicPr>
            <a:picLocks noChangeAspect="1"/>
          </p:cNvPicPr>
          <p:nvPr/>
        </p:nvPicPr>
        <p:blipFill>
          <a:blip r:embed="rId3"/>
          <a:stretch>
            <a:fillRect/>
          </a:stretch>
        </p:blipFill>
        <p:spPr>
          <a:xfrm>
            <a:off x="1924768" y="1028745"/>
            <a:ext cx="923870" cy="923870"/>
          </a:xfrm>
          <a:prstGeom prst="rect">
            <a:avLst/>
          </a:prstGeom>
        </p:spPr>
      </p:pic>
      <p:pic>
        <p:nvPicPr>
          <p:cNvPr id="2" name="Рисунок 1"/>
          <p:cNvPicPr>
            <a:picLocks noChangeAspect="1"/>
          </p:cNvPicPr>
          <p:nvPr/>
        </p:nvPicPr>
        <p:blipFill rotWithShape="1">
          <a:blip r:embed="rId4"/>
          <a:srcRect l="9141" t="10556" r="42604" b="30741"/>
          <a:stretch/>
        </p:blipFill>
        <p:spPr>
          <a:xfrm>
            <a:off x="4634771" y="97127"/>
            <a:ext cx="4571373" cy="3128178"/>
          </a:xfrm>
          <a:prstGeom prst="rect">
            <a:avLst/>
          </a:prstGeom>
        </p:spPr>
      </p:pic>
      <p:pic>
        <p:nvPicPr>
          <p:cNvPr id="8" name="Рисунок 7">
            <a:extLst>
              <a:ext uri="{FF2B5EF4-FFF2-40B4-BE49-F238E27FC236}">
                <a16:creationId xmlns:a16="http://schemas.microsoft.com/office/drawing/2014/main" id="{6C0551D7-8966-4EF5-884A-08575B2F43BC}"/>
              </a:ext>
            </a:extLst>
          </p:cNvPr>
          <p:cNvPicPr>
            <a:picLocks noChangeAspect="1"/>
          </p:cNvPicPr>
          <p:nvPr/>
        </p:nvPicPr>
        <p:blipFill rotWithShape="1">
          <a:blip r:embed="rId5"/>
          <a:srcRect l="16208" t="62439" r="16841" b="18233"/>
          <a:stretch/>
        </p:blipFill>
        <p:spPr>
          <a:xfrm>
            <a:off x="258708" y="97127"/>
            <a:ext cx="3858322" cy="626564"/>
          </a:xfrm>
          <a:prstGeom prst="rect">
            <a:avLst/>
          </a:prstGeom>
        </p:spPr>
      </p:pic>
      <p:sp>
        <p:nvSpPr>
          <p:cNvPr id="9" name="TextBox 8">
            <a:extLst>
              <a:ext uri="{FF2B5EF4-FFF2-40B4-BE49-F238E27FC236}">
                <a16:creationId xmlns:a16="http://schemas.microsoft.com/office/drawing/2014/main" id="{3D0DFCA8-9C17-42EF-8B83-93846717FD71}"/>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10" name="Рисунок 9">
            <a:extLst>
              <a:ext uri="{FF2B5EF4-FFF2-40B4-BE49-F238E27FC236}">
                <a16:creationId xmlns:a16="http://schemas.microsoft.com/office/drawing/2014/main" id="{3AA8EBFA-88F0-4F66-838D-74141564F085}"/>
              </a:ext>
            </a:extLst>
          </p:cNvPr>
          <p:cNvPicPr>
            <a:picLocks noChangeAspect="1"/>
          </p:cNvPicPr>
          <p:nvPr/>
        </p:nvPicPr>
        <p:blipFill>
          <a:blip r:embed="rId3"/>
          <a:stretch>
            <a:fillRect/>
          </a:stretch>
        </p:blipFill>
        <p:spPr>
          <a:xfrm>
            <a:off x="9261950" y="1025885"/>
            <a:ext cx="923870" cy="923870"/>
          </a:xfrm>
          <a:prstGeom prst="rect">
            <a:avLst/>
          </a:prstGeom>
        </p:spPr>
      </p:pic>
      <p:pic>
        <p:nvPicPr>
          <p:cNvPr id="6" name="Рисунок 5"/>
          <p:cNvPicPr>
            <a:picLocks noChangeAspect="1"/>
          </p:cNvPicPr>
          <p:nvPr/>
        </p:nvPicPr>
        <p:blipFill rotWithShape="1">
          <a:blip r:embed="rId6"/>
          <a:srcRect l="2004" r="17240"/>
          <a:stretch/>
        </p:blipFill>
        <p:spPr>
          <a:xfrm>
            <a:off x="4908041" y="3916621"/>
            <a:ext cx="5856766" cy="2415928"/>
          </a:xfrm>
          <a:prstGeom prst="rect">
            <a:avLst/>
          </a:prstGeom>
        </p:spPr>
      </p:pic>
      <p:sp>
        <p:nvSpPr>
          <p:cNvPr id="3" name="Прямоугольник: скругленные углы 2">
            <a:extLst>
              <a:ext uri="{FF2B5EF4-FFF2-40B4-BE49-F238E27FC236}">
                <a16:creationId xmlns:a16="http://schemas.microsoft.com/office/drawing/2014/main" id="{4D8835CD-A3F5-4092-9733-C42108CF7A46}"/>
              </a:ext>
            </a:extLst>
          </p:cNvPr>
          <p:cNvSpPr/>
          <p:nvPr/>
        </p:nvSpPr>
        <p:spPr>
          <a:xfrm rot="20172402">
            <a:off x="7475162" y="2221707"/>
            <a:ext cx="4248472" cy="122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800" b="1" dirty="0"/>
              <a:t>Повний комплект документів</a:t>
            </a:r>
            <a:endParaRPr lang="ru-UA" sz="2800" b="1" dirty="0"/>
          </a:p>
        </p:txBody>
      </p:sp>
    </p:spTree>
    <p:extLst>
      <p:ext uri="{BB962C8B-B14F-4D97-AF65-F5344CB8AC3E}">
        <p14:creationId xmlns:p14="http://schemas.microsoft.com/office/powerpoint/2010/main" val="308035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454012" y="340785"/>
            <a:ext cx="7531315" cy="809589"/>
          </a:xfrm>
          <a:solidFill>
            <a:srgbClr val="7030A0"/>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uk-UA" sz="4000" b="1" dirty="0">
                <a:solidFill>
                  <a:schemeClr val="bg1"/>
                </a:solidFill>
              </a:rPr>
              <a:t>3. Вимоги до проєктів</a:t>
            </a:r>
            <a:endParaRPr lang="ru-RU" sz="4000" b="1" dirty="0">
              <a:solidFill>
                <a:schemeClr val="bg1"/>
              </a:solidFill>
            </a:endParaRPr>
          </a:p>
        </p:txBody>
      </p:sp>
      <p:sp>
        <p:nvSpPr>
          <p:cNvPr id="19459" name="Содержимое 2"/>
          <p:cNvSpPr>
            <a:spLocks noGrp="1"/>
          </p:cNvSpPr>
          <p:nvPr>
            <p:ph idx="1"/>
          </p:nvPr>
        </p:nvSpPr>
        <p:spPr>
          <a:xfrm>
            <a:off x="1094874" y="1363997"/>
            <a:ext cx="10697653" cy="4968552"/>
          </a:xfrm>
        </p:spPr>
        <p:txBody>
          <a:bodyPr>
            <a:normAutofit fontScale="92500" lnSpcReduction="10000"/>
          </a:bodyPr>
          <a:lstStyle/>
          <a:p>
            <a:pPr marL="0" indent="0" algn="just">
              <a:buNone/>
            </a:pPr>
            <a:r>
              <a:rPr lang="uk-UA" b="1" dirty="0">
                <a:latin typeface="Arial" panose="020B0604020202020204" pitchFamily="34" charset="0"/>
                <a:cs typeface="Arial" panose="020B0604020202020204" pitchFamily="34" charset="0"/>
              </a:rPr>
              <a:t>Формування тематики наукових досліджень </a:t>
            </a:r>
            <a:r>
              <a:rPr lang="uk-UA" dirty="0">
                <a:latin typeface="Arial" panose="020B0604020202020204" pitchFamily="34" charset="0"/>
                <a:cs typeface="Arial" panose="020B0604020202020204" pitchFamily="34" charset="0"/>
              </a:rPr>
              <a:t>здійснюється </a:t>
            </a:r>
            <a:r>
              <a:rPr lang="uk-UA" dirty="0" smtClean="0">
                <a:latin typeface="Arial" panose="020B0604020202020204" pitchFamily="34" charset="0"/>
                <a:cs typeface="Arial" panose="020B0604020202020204" pitchFamily="34" charset="0"/>
              </a:rPr>
              <a:t>з урахуванням:</a:t>
            </a:r>
          </a:p>
          <a:p>
            <a:pPr algn="just"/>
            <a:r>
              <a:rPr lang="uk-UA" dirty="0" smtClean="0">
                <a:latin typeface="Arial" panose="020B0604020202020204" pitchFamily="34" charset="0"/>
                <a:cs typeface="Arial" panose="020B0604020202020204" pitchFamily="34" charset="0"/>
              </a:rPr>
              <a:t>вимог оборони та повоєнного відновлення України;</a:t>
            </a:r>
          </a:p>
          <a:p>
            <a:pPr algn="just"/>
            <a:r>
              <a:rPr lang="uk-UA" dirty="0" smtClean="0">
                <a:latin typeface="Arial" panose="020B0604020202020204" pitchFamily="34" charset="0"/>
                <a:cs typeface="Arial" panose="020B0604020202020204" pitchFamily="34" charset="0"/>
              </a:rPr>
              <a:t>Закону «</a:t>
            </a:r>
            <a:r>
              <a:rPr lang="uk-UA" dirty="0" smtClean="0">
                <a:latin typeface="Arial" panose="020B0604020202020204" pitchFamily="34" charset="0"/>
                <a:cs typeface="Arial" panose="020B0604020202020204" pitchFamily="34" charset="0"/>
                <a:hlinkClick r:id="rId2"/>
              </a:rPr>
              <a:t>Про пріоритетні напрями розвитку науки і техніки</a:t>
            </a:r>
            <a:r>
              <a:rPr lang="uk-UA" dirty="0" smtClean="0">
                <a:latin typeface="Arial" panose="020B0604020202020204" pitchFamily="34" charset="0"/>
                <a:cs typeface="Arial" panose="020B0604020202020204" pitchFamily="34" charset="0"/>
              </a:rPr>
              <a:t>»;</a:t>
            </a:r>
          </a:p>
          <a:p>
            <a:pPr algn="just"/>
            <a:r>
              <a:rPr lang="uk-UA" dirty="0" smtClean="0">
                <a:latin typeface="Arial" panose="020B0604020202020204" pitchFamily="34" charset="0"/>
                <a:cs typeface="Arial" panose="020B0604020202020204" pitchFamily="34" charset="0"/>
              </a:rPr>
              <a:t>Постанови КМУ «</a:t>
            </a:r>
            <a:r>
              <a:rPr lang="uk-UA" dirty="0" smtClean="0">
                <a:latin typeface="Arial" panose="020B0604020202020204" pitchFamily="34" charset="0"/>
                <a:cs typeface="Arial" panose="020B0604020202020204" pitchFamily="34" charset="0"/>
                <a:hlinkClick r:id="rId3"/>
              </a:rPr>
              <a:t>Перелік пріоритетних тематичних напрямів наукових досліджень</a:t>
            </a:r>
            <a:r>
              <a:rPr lang="uk-UA" dirty="0" smtClean="0">
                <a:latin typeface="Arial" panose="020B0604020202020204" pitchFamily="34" charset="0"/>
                <a:cs typeface="Arial" panose="020B0604020202020204" pitchFamily="34" charset="0"/>
              </a:rPr>
              <a:t>»; </a:t>
            </a:r>
            <a:endParaRPr lang="uk-UA" dirty="0">
              <a:latin typeface="Arial" panose="020B0604020202020204" pitchFamily="34" charset="0"/>
              <a:cs typeface="Arial" panose="020B0604020202020204" pitchFamily="34" charset="0"/>
            </a:endParaRPr>
          </a:p>
          <a:p>
            <a:pPr algn="just"/>
            <a:r>
              <a:rPr lang="uk-UA" dirty="0" smtClean="0">
                <a:latin typeface="Arial" panose="020B0604020202020204" pitchFamily="34" charset="0"/>
                <a:cs typeface="Arial" panose="020B0604020202020204" pitchFamily="34" charset="0"/>
              </a:rPr>
              <a:t>«</a:t>
            </a:r>
            <a:r>
              <a:rPr lang="uk-UA" dirty="0" smtClean="0">
                <a:latin typeface="Arial" panose="020B0604020202020204" pitchFamily="34" charset="0"/>
                <a:cs typeface="Arial" panose="020B0604020202020204" pitchFamily="34" charset="0"/>
                <a:hlinkClick r:id="rId4"/>
              </a:rPr>
              <a:t>Стратегії цифрового розвитку інноваційної діяльності України на період до 2030 року</a:t>
            </a:r>
            <a:r>
              <a:rPr lang="uk-UA" dirty="0" smtClean="0">
                <a:latin typeface="Arial" panose="020B0604020202020204" pitchFamily="34" charset="0"/>
                <a:cs typeface="Arial" panose="020B0604020202020204" pitchFamily="34" charset="0"/>
              </a:rPr>
              <a:t>».</a:t>
            </a:r>
          </a:p>
          <a:p>
            <a:pPr marL="0" indent="0">
              <a:buNone/>
            </a:pPr>
            <a:r>
              <a:rPr lang="uk-UA" dirty="0" smtClean="0">
                <a:solidFill>
                  <a:srgbClr val="FF0000"/>
                </a:solidFill>
              </a:rPr>
              <a:t>До участі у Конкурсі не допускаються проекти, у яких </a:t>
            </a:r>
            <a:r>
              <a:rPr lang="uk-UA" u="sng" dirty="0" smtClean="0">
                <a:solidFill>
                  <a:srgbClr val="FF0000"/>
                </a:solidFill>
              </a:rPr>
              <a:t>зазначена тематика, зміст та/або результати не відповідають затвердженій Тематиці Конкурсу</a:t>
            </a:r>
            <a:r>
              <a:rPr lang="uk-UA" dirty="0" smtClean="0">
                <a:solidFill>
                  <a:srgbClr val="FF0000"/>
                </a:solidFill>
              </a:rPr>
              <a:t>, мета та завдання проекту мають суто методичну спрямованість, відсутній або необґрунтований розрахунок вартості дослідження і розробки, або подано неповний пакет документів.</a:t>
            </a:r>
            <a:endParaRPr lang="uk-UA" dirty="0" smtClean="0">
              <a:solidFill>
                <a:srgbClr val="FF0000"/>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3482CF94-0D0D-4198-A41D-5C017E9166F5}"/>
              </a:ext>
            </a:extLst>
          </p:cNvPr>
          <p:cNvPicPr>
            <a:picLocks noChangeAspect="1"/>
          </p:cNvPicPr>
          <p:nvPr/>
        </p:nvPicPr>
        <p:blipFill rotWithShape="1">
          <a:blip r:embed="rId5"/>
          <a:srcRect l="16208" t="62439" r="16841" b="18233"/>
          <a:stretch/>
        </p:blipFill>
        <p:spPr>
          <a:xfrm>
            <a:off x="258708" y="97127"/>
            <a:ext cx="3858322" cy="626564"/>
          </a:xfrm>
          <a:prstGeom prst="rect">
            <a:avLst/>
          </a:prstGeom>
        </p:spPr>
      </p:pic>
      <p:sp>
        <p:nvSpPr>
          <p:cNvPr id="7" name="TextBox 6">
            <a:extLst>
              <a:ext uri="{FF2B5EF4-FFF2-40B4-BE49-F238E27FC236}">
                <a16:creationId xmlns:a16="http://schemas.microsoft.com/office/drawing/2014/main" id="{737B6402-7D55-4808-BE94-6DEFE30000E9}"/>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6" name="Picture 4" descr="Создать мем &quot;иконка новинка png, new пнг, акция png&quot; - Картинки -  Meme-arsenal.com">
            <a:extLst>
              <a:ext uri="{FF2B5EF4-FFF2-40B4-BE49-F238E27FC236}">
                <a16:creationId xmlns:a16="http://schemas.microsoft.com/office/drawing/2014/main" id="{2ACF2F4A-8C2B-4CAF-8C50-C50434F352E7}"/>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58708" y="1537113"/>
            <a:ext cx="653493" cy="41480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7"/>
          <a:stretch>
            <a:fillRect/>
          </a:stretch>
        </p:blipFill>
        <p:spPr>
          <a:xfrm>
            <a:off x="153433" y="5014151"/>
            <a:ext cx="758768" cy="604596"/>
          </a:xfrm>
          <a:prstGeom prst="rect">
            <a:avLst/>
          </a:prstGeom>
        </p:spPr>
      </p:pic>
    </p:spTree>
    <p:extLst>
      <p:ext uri="{BB962C8B-B14F-4D97-AF65-F5344CB8AC3E}">
        <p14:creationId xmlns:p14="http://schemas.microsoft.com/office/powerpoint/2010/main" val="3815433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92A3B4-7144-43EA-9118-F6F5637C023E}"/>
              </a:ext>
            </a:extLst>
          </p:cNvPr>
          <p:cNvSpPr>
            <a:spLocks noGrp="1"/>
          </p:cNvSpPr>
          <p:nvPr>
            <p:ph type="title"/>
          </p:nvPr>
        </p:nvSpPr>
        <p:spPr>
          <a:xfrm>
            <a:off x="4370200" y="290136"/>
            <a:ext cx="7409543" cy="778098"/>
          </a:xfrm>
          <a:solidFill>
            <a:srgbClr val="92D050"/>
          </a:solidFill>
        </p:spPr>
        <p:txBody>
          <a:bodyPr>
            <a:noAutofit/>
          </a:bodyPr>
          <a:lstStyle/>
          <a:p>
            <a:pPr algn="ctr"/>
            <a:r>
              <a:rPr lang="uk-UA" sz="2800" b="1" dirty="0">
                <a:latin typeface="Arial" panose="020B0604020202020204" pitchFamily="34" charset="0"/>
                <a:cs typeface="Arial" panose="020B0604020202020204" pitchFamily="34" charset="0"/>
              </a:rPr>
              <a:t>Пріоритетні напрями розвитку науки і техніки </a:t>
            </a:r>
          </a:p>
        </p:txBody>
      </p:sp>
      <p:sp>
        <p:nvSpPr>
          <p:cNvPr id="3" name="Объект 2">
            <a:extLst>
              <a:ext uri="{FF2B5EF4-FFF2-40B4-BE49-F238E27FC236}">
                <a16:creationId xmlns:a16="http://schemas.microsoft.com/office/drawing/2014/main" id="{8F9D115A-B704-4D9B-B538-CAA908173D2E}"/>
              </a:ext>
            </a:extLst>
          </p:cNvPr>
          <p:cNvSpPr>
            <a:spLocks noGrp="1"/>
          </p:cNvSpPr>
          <p:nvPr>
            <p:ph idx="1"/>
          </p:nvPr>
        </p:nvSpPr>
        <p:spPr>
          <a:xfrm>
            <a:off x="545689" y="1412777"/>
            <a:ext cx="11234053" cy="4713387"/>
          </a:xfrm>
        </p:spPr>
        <p:txBody>
          <a:bodyPr>
            <a:normAutofit lnSpcReduction="10000"/>
          </a:bodyPr>
          <a:lstStyle/>
          <a:p>
            <a:pPr marL="0" indent="0" algn="just">
              <a:buNone/>
            </a:pPr>
            <a:r>
              <a:rPr lang="uk-UA" dirty="0">
                <a:latin typeface="Arial" panose="020B0604020202020204" pitchFamily="34" charset="0"/>
                <a:cs typeface="Arial" panose="020B0604020202020204" pitchFamily="34" charset="0"/>
              </a:rPr>
              <a:t>1) фундаментальні наукові дослідження з найбільш важливих проблем розвитку науково-технічного, соціально-економічного, суспільно-політичного, людського потенціалу для забезпечення конкурентоспроможності України у світі та сталого розвитку суспільства і держави;</a:t>
            </a:r>
            <a:endParaRPr lang="ru-UA" dirty="0">
              <a:latin typeface="Arial" panose="020B0604020202020204" pitchFamily="34" charset="0"/>
              <a:cs typeface="Arial" panose="020B0604020202020204" pitchFamily="34" charset="0"/>
            </a:endParaRPr>
          </a:p>
          <a:p>
            <a:pPr marL="0" indent="0" algn="just">
              <a:buNone/>
            </a:pPr>
            <a:r>
              <a:rPr lang="uk-UA" dirty="0">
                <a:solidFill>
                  <a:schemeClr val="accent6">
                    <a:lumMod val="50000"/>
                  </a:schemeClr>
                </a:solidFill>
                <a:latin typeface="Arial" panose="020B0604020202020204" pitchFamily="34" charset="0"/>
                <a:cs typeface="Arial" panose="020B0604020202020204" pitchFamily="34" charset="0"/>
              </a:rPr>
              <a:t>2) </a:t>
            </a:r>
            <a:r>
              <a:rPr lang="uk-UA" dirty="0">
                <a:solidFill>
                  <a:schemeClr val="accent2">
                    <a:lumMod val="75000"/>
                  </a:schemeClr>
                </a:solidFill>
                <a:latin typeface="Arial" panose="020B0604020202020204" pitchFamily="34" charset="0"/>
                <a:cs typeface="Arial" panose="020B0604020202020204" pitchFamily="34" charset="0"/>
              </a:rPr>
              <a:t>інформаційні та комунікаційні технології</a:t>
            </a:r>
            <a:r>
              <a:rPr lang="uk-UA" dirty="0">
                <a:solidFill>
                  <a:schemeClr val="accent6">
                    <a:lumMod val="50000"/>
                  </a:schemeClr>
                </a:solidFill>
                <a:latin typeface="Arial" panose="020B0604020202020204" pitchFamily="34" charset="0"/>
                <a:cs typeface="Arial" panose="020B0604020202020204" pitchFamily="34" charset="0"/>
              </a:rPr>
              <a:t>;</a:t>
            </a:r>
            <a:endParaRPr lang="ru-UA" dirty="0">
              <a:solidFill>
                <a:schemeClr val="accent6">
                  <a:lumMod val="50000"/>
                </a:schemeClr>
              </a:solidFill>
              <a:latin typeface="Arial" panose="020B0604020202020204" pitchFamily="34" charset="0"/>
              <a:cs typeface="Arial" panose="020B0604020202020204" pitchFamily="34" charset="0"/>
            </a:endParaRPr>
          </a:p>
          <a:p>
            <a:pPr marL="0" indent="0" algn="just">
              <a:buNone/>
            </a:pPr>
            <a:r>
              <a:rPr lang="uk-UA" dirty="0">
                <a:solidFill>
                  <a:srgbClr val="7030A0"/>
                </a:solidFill>
                <a:latin typeface="Arial" panose="020B0604020202020204" pitchFamily="34" charset="0"/>
                <a:cs typeface="Arial" panose="020B0604020202020204" pitchFamily="34" charset="0"/>
              </a:rPr>
              <a:t>3) енергетика та енергоефективність;</a:t>
            </a:r>
            <a:endParaRPr lang="ru-UA" dirty="0">
              <a:solidFill>
                <a:srgbClr val="7030A0"/>
              </a:solidFill>
              <a:latin typeface="Arial" panose="020B0604020202020204" pitchFamily="34" charset="0"/>
              <a:cs typeface="Arial" panose="020B0604020202020204" pitchFamily="34" charset="0"/>
            </a:endParaRPr>
          </a:p>
          <a:p>
            <a:pPr marL="0" indent="0" algn="just">
              <a:buNone/>
            </a:pPr>
            <a:r>
              <a:rPr lang="uk-UA" dirty="0">
                <a:solidFill>
                  <a:schemeClr val="accent3">
                    <a:lumMod val="50000"/>
                  </a:schemeClr>
                </a:solidFill>
                <a:latin typeface="Arial" panose="020B0604020202020204" pitchFamily="34" charset="0"/>
                <a:cs typeface="Arial" panose="020B0604020202020204" pitchFamily="34" charset="0"/>
              </a:rPr>
              <a:t>4) </a:t>
            </a:r>
            <a:r>
              <a:rPr lang="uk-UA" dirty="0">
                <a:solidFill>
                  <a:srgbClr val="0070C0"/>
                </a:solidFill>
                <a:latin typeface="Arial" panose="020B0604020202020204" pitchFamily="34" charset="0"/>
                <a:cs typeface="Arial" panose="020B0604020202020204" pitchFamily="34" charset="0"/>
              </a:rPr>
              <a:t>раціональне природокористування</a:t>
            </a:r>
            <a:r>
              <a:rPr lang="uk-UA" dirty="0">
                <a:solidFill>
                  <a:schemeClr val="accent3">
                    <a:lumMod val="50000"/>
                  </a:schemeClr>
                </a:solidFill>
                <a:latin typeface="Arial" panose="020B0604020202020204" pitchFamily="34" charset="0"/>
                <a:cs typeface="Arial" panose="020B0604020202020204" pitchFamily="34" charset="0"/>
              </a:rPr>
              <a:t>;</a:t>
            </a:r>
            <a:endParaRPr lang="ru-UA" dirty="0">
              <a:solidFill>
                <a:schemeClr val="accent3">
                  <a:lumMod val="50000"/>
                </a:schemeClr>
              </a:solidFill>
              <a:latin typeface="Arial" panose="020B0604020202020204" pitchFamily="34" charset="0"/>
              <a:cs typeface="Arial" panose="020B0604020202020204" pitchFamily="34" charset="0"/>
            </a:endParaRPr>
          </a:p>
          <a:p>
            <a:pPr marL="0" indent="0" algn="just">
              <a:buNone/>
            </a:pPr>
            <a:r>
              <a:rPr lang="uk-UA" dirty="0">
                <a:solidFill>
                  <a:schemeClr val="accent6">
                    <a:lumMod val="75000"/>
                  </a:schemeClr>
                </a:solidFill>
                <a:latin typeface="Arial" panose="020B0604020202020204" pitchFamily="34" charset="0"/>
                <a:cs typeface="Arial" panose="020B0604020202020204" pitchFamily="34" charset="0"/>
              </a:rPr>
              <a:t>5) науки про життя, нові технології профілактики та лікування найпоширеніших захворювань;</a:t>
            </a:r>
            <a:endParaRPr lang="ru-UA" dirty="0">
              <a:solidFill>
                <a:schemeClr val="accent6">
                  <a:lumMod val="75000"/>
                </a:schemeClr>
              </a:solidFill>
              <a:latin typeface="Arial" panose="020B0604020202020204" pitchFamily="34" charset="0"/>
              <a:cs typeface="Arial" panose="020B0604020202020204" pitchFamily="34" charset="0"/>
            </a:endParaRPr>
          </a:p>
          <a:p>
            <a:pPr marL="0" indent="0" algn="just">
              <a:buNone/>
            </a:pPr>
            <a:r>
              <a:rPr lang="uk-UA" dirty="0">
                <a:solidFill>
                  <a:schemeClr val="accent4">
                    <a:lumMod val="75000"/>
                  </a:schemeClr>
                </a:solidFill>
                <a:latin typeface="Arial" panose="020B0604020202020204" pitchFamily="34" charset="0"/>
                <a:cs typeface="Arial" panose="020B0604020202020204" pitchFamily="34" charset="0"/>
              </a:rPr>
              <a:t>6) нові речовини і матеріали.</a:t>
            </a:r>
            <a:endParaRPr lang="ru-UA" dirty="0">
              <a:solidFill>
                <a:schemeClr val="accent4">
                  <a:lumMod val="75000"/>
                </a:schemeClr>
              </a:solidFill>
              <a:latin typeface="Arial" panose="020B0604020202020204" pitchFamily="34" charset="0"/>
              <a:cs typeface="Arial" panose="020B0604020202020204" pitchFamily="34" charset="0"/>
            </a:endParaRPr>
          </a:p>
          <a:p>
            <a:pPr marL="0" indent="0" algn="just">
              <a:buNone/>
            </a:pPr>
            <a:endParaRPr lang="ru-UA"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44EDB9E9-E7D3-4B2D-B73F-75C43BAF0C20}"/>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8E93D46B-F3A4-45E8-B7F7-67D025A12F54}"/>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3702172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F9AB05-BAB0-426F-9184-C2AA0A8852CA}"/>
              </a:ext>
            </a:extLst>
          </p:cNvPr>
          <p:cNvSpPr>
            <a:spLocks noGrp="1"/>
          </p:cNvSpPr>
          <p:nvPr>
            <p:ph type="title"/>
          </p:nvPr>
        </p:nvSpPr>
        <p:spPr>
          <a:xfrm>
            <a:off x="258708" y="1058020"/>
            <a:ext cx="11726620" cy="3735205"/>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uk-UA" dirty="0"/>
              <a:t>Перевага </a:t>
            </a:r>
            <a:r>
              <a:rPr lang="uk-UA" dirty="0" err="1"/>
              <a:t>проєктам</a:t>
            </a:r>
            <a:r>
              <a:rPr lang="uk-UA" dirty="0"/>
              <a:t>, тематика яких відповідає пріоритетній тематиці при проведенні конкурсів досліджень і розробок у 2024 році</a:t>
            </a:r>
            <a:br>
              <a:rPr lang="uk-UA" dirty="0"/>
            </a:br>
            <a:r>
              <a:rPr lang="uk-UA" sz="3100" dirty="0"/>
              <a:t>(проблеми з переліку нагальних проблем оборони, безпеки, економіки та суспільства України, який визначений ЦОВВ, державними відомствами тощо)</a:t>
            </a:r>
            <a:endParaRPr lang="ru-UA" dirty="0"/>
          </a:p>
        </p:txBody>
      </p:sp>
      <p:sp>
        <p:nvSpPr>
          <p:cNvPr id="6" name="TextBox 5">
            <a:extLst>
              <a:ext uri="{FF2B5EF4-FFF2-40B4-BE49-F238E27FC236}">
                <a16:creationId xmlns:a16="http://schemas.microsoft.com/office/drawing/2014/main" id="{9C0B1171-1068-4A0E-A9BD-1086C7D2C785}"/>
              </a:ext>
            </a:extLst>
          </p:cNvPr>
          <p:cNvSpPr txBox="1"/>
          <p:nvPr/>
        </p:nvSpPr>
        <p:spPr>
          <a:xfrm>
            <a:off x="289322" y="5127554"/>
            <a:ext cx="5462549" cy="1015663"/>
          </a:xfrm>
          <a:prstGeom prst="rect">
            <a:avLst/>
          </a:prstGeom>
          <a:noFill/>
          <a:ln>
            <a:solidFill>
              <a:srgbClr val="FF0000"/>
            </a:solidFill>
          </a:ln>
        </p:spPr>
        <p:txBody>
          <a:bodyPr wrap="square" rtlCol="0">
            <a:spAutoFit/>
          </a:bodyPr>
          <a:lstStyle/>
          <a:p>
            <a:pPr algn="ctr"/>
            <a:r>
              <a:rPr lang="uk-UA" sz="2800" b="1" dirty="0"/>
              <a:t>Наказ від 07.09.2023 р.  № 1104</a:t>
            </a:r>
          </a:p>
          <a:p>
            <a:pPr algn="ctr"/>
            <a:r>
              <a:rPr lang="uk-UA" sz="3200" b="1" dirty="0">
                <a:solidFill>
                  <a:srgbClr val="C00000"/>
                </a:solidFill>
              </a:rPr>
              <a:t>76 тематик</a:t>
            </a:r>
            <a:endParaRPr lang="ru-UA" sz="3200" b="1" dirty="0">
              <a:solidFill>
                <a:srgbClr val="C00000"/>
              </a:solidFill>
            </a:endParaRPr>
          </a:p>
        </p:txBody>
      </p:sp>
      <p:pic>
        <p:nvPicPr>
          <p:cNvPr id="8" name="Рисунок 7">
            <a:extLst>
              <a:ext uri="{FF2B5EF4-FFF2-40B4-BE49-F238E27FC236}">
                <a16:creationId xmlns:a16="http://schemas.microsoft.com/office/drawing/2014/main" id="{EDF6BD29-AB3F-4191-AC88-5757E211D235}"/>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9" name="TextBox 8">
            <a:extLst>
              <a:ext uri="{FF2B5EF4-FFF2-40B4-BE49-F238E27FC236}">
                <a16:creationId xmlns:a16="http://schemas.microsoft.com/office/drawing/2014/main" id="{DE957035-5706-4075-A2D6-2EB9E64793B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10" name="TextBox 9">
            <a:extLst>
              <a:ext uri="{FF2B5EF4-FFF2-40B4-BE49-F238E27FC236}">
                <a16:creationId xmlns:a16="http://schemas.microsoft.com/office/drawing/2014/main" id="{343C55B8-8866-444D-9050-4A4C04127B4D}"/>
              </a:ext>
            </a:extLst>
          </p:cNvPr>
          <p:cNvSpPr txBox="1"/>
          <p:nvPr/>
        </p:nvSpPr>
        <p:spPr>
          <a:xfrm>
            <a:off x="5957619" y="5127554"/>
            <a:ext cx="5462549" cy="1015663"/>
          </a:xfrm>
          <a:prstGeom prst="rect">
            <a:avLst/>
          </a:prstGeom>
          <a:noFill/>
          <a:ln>
            <a:solidFill>
              <a:srgbClr val="FF0000"/>
            </a:solidFill>
          </a:ln>
        </p:spPr>
        <p:txBody>
          <a:bodyPr wrap="square" rtlCol="0">
            <a:spAutoFit/>
          </a:bodyPr>
          <a:lstStyle/>
          <a:p>
            <a:pPr algn="ctr"/>
            <a:r>
              <a:rPr lang="uk-UA" sz="2800" b="1" dirty="0"/>
              <a:t>Наказ від 04.10.2023 р.  № 1202</a:t>
            </a:r>
          </a:p>
          <a:p>
            <a:pPr algn="ctr"/>
            <a:r>
              <a:rPr lang="uk-UA" sz="3200" b="1" dirty="0">
                <a:solidFill>
                  <a:srgbClr val="C00000"/>
                </a:solidFill>
              </a:rPr>
              <a:t>97 тематик</a:t>
            </a:r>
            <a:endParaRPr lang="ru-UA" sz="3200" b="1" dirty="0">
              <a:solidFill>
                <a:srgbClr val="C00000"/>
              </a:solidFill>
            </a:endParaRPr>
          </a:p>
        </p:txBody>
      </p:sp>
      <p:sp>
        <p:nvSpPr>
          <p:cNvPr id="3" name="Стрелка: вправо 2">
            <a:extLst>
              <a:ext uri="{FF2B5EF4-FFF2-40B4-BE49-F238E27FC236}">
                <a16:creationId xmlns:a16="http://schemas.microsoft.com/office/drawing/2014/main" id="{8884E7F9-0C79-4AA6-AC32-E27EB1A35E84}"/>
              </a:ext>
            </a:extLst>
          </p:cNvPr>
          <p:cNvSpPr/>
          <p:nvPr/>
        </p:nvSpPr>
        <p:spPr>
          <a:xfrm>
            <a:off x="5250062" y="5704007"/>
            <a:ext cx="1209367"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cxnSp>
        <p:nvCxnSpPr>
          <p:cNvPr id="5" name="Прямая соединительная линия 4"/>
          <p:cNvCxnSpPr/>
          <p:nvPr/>
        </p:nvCxnSpPr>
        <p:spPr>
          <a:xfrm>
            <a:off x="842211" y="830179"/>
            <a:ext cx="10876547" cy="5402179"/>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Прямая соединительная линия 10"/>
          <p:cNvCxnSpPr/>
          <p:nvPr/>
        </p:nvCxnSpPr>
        <p:spPr>
          <a:xfrm flipH="1">
            <a:off x="289322" y="409074"/>
            <a:ext cx="11561783" cy="6087979"/>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04959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FADE22CB-970C-48F0-B631-887F8E861B1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9" name="TextBox 8">
            <a:extLst>
              <a:ext uri="{FF2B5EF4-FFF2-40B4-BE49-F238E27FC236}">
                <a16:creationId xmlns:a16="http://schemas.microsoft.com/office/drawing/2014/main" id="{9E12740B-CFCE-4522-983F-65521738091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10" name="TextBox 9">
            <a:extLst>
              <a:ext uri="{FF2B5EF4-FFF2-40B4-BE49-F238E27FC236}">
                <a16:creationId xmlns:a16="http://schemas.microsoft.com/office/drawing/2014/main" id="{D6F879D1-68C3-4BA3-B8DB-08EF989B3C99}"/>
              </a:ext>
            </a:extLst>
          </p:cNvPr>
          <p:cNvSpPr txBox="1"/>
          <p:nvPr/>
        </p:nvSpPr>
        <p:spPr>
          <a:xfrm>
            <a:off x="5113421" y="322939"/>
            <a:ext cx="5541512" cy="523220"/>
          </a:xfrm>
          <a:prstGeom prst="rect">
            <a:avLst/>
          </a:prstGeom>
          <a:noFill/>
        </p:spPr>
        <p:txBody>
          <a:bodyPr wrap="square" rtlCol="0">
            <a:spAutoFit/>
          </a:bodyPr>
          <a:lstStyle/>
          <a:p>
            <a:pPr algn="ctr"/>
            <a:r>
              <a:rPr lang="uk-UA" sz="2800" b="1" dirty="0" smtClean="0">
                <a:solidFill>
                  <a:srgbClr val="0070C0"/>
                </a:solidFill>
                <a:latin typeface="Arial" panose="020B0604020202020204" pitchFamily="34" charset="0"/>
                <a:cs typeface="Arial" panose="020B0604020202020204" pitchFamily="34" charset="0"/>
              </a:rPr>
              <a:t>Тематичні напрями Конкурсу</a:t>
            </a:r>
            <a:endParaRPr lang="ru-UA" sz="2800" b="1" dirty="0">
              <a:solidFill>
                <a:srgbClr val="0070C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1544282-9ED9-4AB5-AEEA-F91FDD3DC072}"/>
              </a:ext>
            </a:extLst>
          </p:cNvPr>
          <p:cNvSpPr txBox="1"/>
          <p:nvPr/>
        </p:nvSpPr>
        <p:spPr>
          <a:xfrm>
            <a:off x="10938841" y="230606"/>
            <a:ext cx="842889" cy="707886"/>
          </a:xfrm>
          <a:prstGeom prst="rect">
            <a:avLst/>
          </a:prstGeom>
          <a:noFill/>
          <a:ln w="57150">
            <a:solidFill>
              <a:srgbClr val="FF0000"/>
            </a:solidFill>
          </a:ln>
        </p:spPr>
        <p:txBody>
          <a:bodyPr wrap="square" rtlCol="0">
            <a:spAutoFit/>
          </a:bodyPr>
          <a:lstStyle/>
          <a:p>
            <a:pPr algn="ctr"/>
            <a:r>
              <a:rPr lang="uk-UA" sz="4000" b="1" dirty="0">
                <a:latin typeface="Arial" panose="020B0604020202020204" pitchFamily="34" charset="0"/>
                <a:cs typeface="Arial" panose="020B0604020202020204" pitchFamily="34" charset="0"/>
              </a:rPr>
              <a:t>14</a:t>
            </a:r>
            <a:endParaRPr lang="ru-UA" sz="4000" b="1" dirty="0">
              <a:latin typeface="Arial" panose="020B0604020202020204" pitchFamily="34" charset="0"/>
              <a:cs typeface="Arial" panose="020B0604020202020204" pitchFamily="34" charset="0"/>
            </a:endParaRPr>
          </a:p>
        </p:txBody>
      </p:sp>
      <p:sp>
        <p:nvSpPr>
          <p:cNvPr id="12" name="Прямоугольник 11">
            <a:extLst>
              <a:ext uri="{FF2B5EF4-FFF2-40B4-BE49-F238E27FC236}">
                <a16:creationId xmlns:a16="http://schemas.microsoft.com/office/drawing/2014/main" id="{ECCD72E9-8208-49F1-9352-72885FB25738}"/>
              </a:ext>
            </a:extLst>
          </p:cNvPr>
          <p:cNvSpPr/>
          <p:nvPr/>
        </p:nvSpPr>
        <p:spPr>
          <a:xfrm>
            <a:off x="507200" y="1266283"/>
            <a:ext cx="11274530" cy="5262979"/>
          </a:xfrm>
          <a:prstGeom prst="rect">
            <a:avLst/>
          </a:prstGeom>
        </p:spPr>
        <p:txBody>
          <a:bodyPr wrap="square">
            <a:spAutoFit/>
          </a:bodyPr>
          <a:lstStyle/>
          <a:p>
            <a:pPr marL="457200" indent="-457200">
              <a:spcAft>
                <a:spcPts val="0"/>
              </a:spcAft>
              <a:buFont typeface="+mj-lt"/>
              <a:buAutoNum type="arabicPeriod"/>
            </a:pPr>
            <a:r>
              <a:rPr lang="uk-UA" sz="2400" b="1" dirty="0" smtClean="0">
                <a:latin typeface="Arial" panose="020B0604020202020204" pitchFamily="34" charset="0"/>
                <a:ea typeface="Times New Roman" panose="02020603050405020304" pitchFamily="18" charset="0"/>
                <a:cs typeface="Arial" panose="020B0604020202020204" pitchFamily="34" charset="0"/>
              </a:rPr>
              <a:t>Національна </a:t>
            </a:r>
            <a:r>
              <a:rPr lang="uk-UA" sz="2400" b="1" dirty="0">
                <a:latin typeface="Arial" panose="020B0604020202020204" pitchFamily="34" charset="0"/>
                <a:ea typeface="Times New Roman" panose="02020603050405020304" pitchFamily="18" charset="0"/>
                <a:cs typeface="Arial" panose="020B0604020202020204" pitchFamily="34" charset="0"/>
              </a:rPr>
              <a:t>безпека та </a:t>
            </a:r>
            <a:r>
              <a:rPr lang="uk-UA" sz="2400" b="1" dirty="0" smtClean="0">
                <a:latin typeface="Arial" panose="020B0604020202020204" pitchFamily="34" charset="0"/>
                <a:ea typeface="Times New Roman" panose="02020603050405020304" pitchFamily="18" charset="0"/>
                <a:cs typeface="Arial" panose="020B0604020202020204" pitchFamily="34" charset="0"/>
              </a:rPr>
              <a:t>оборона.</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marL="457200" indent="-457200">
              <a:spcAft>
                <a:spcPts val="0"/>
              </a:spcAft>
              <a:buFont typeface="+mj-lt"/>
              <a:buAutoNum type="arabicPeriod"/>
            </a:pPr>
            <a:r>
              <a:rPr lang="uk-UA" sz="2400" b="1" dirty="0" smtClean="0">
                <a:latin typeface="Arial" panose="020B0604020202020204" pitchFamily="34" charset="0"/>
                <a:ea typeface="Times New Roman" panose="02020603050405020304" pitchFamily="18" charset="0"/>
                <a:cs typeface="Arial" panose="020B0604020202020204" pitchFamily="34" charset="0"/>
              </a:rPr>
              <a:t>Математика </a:t>
            </a:r>
            <a:r>
              <a:rPr lang="uk-UA" sz="2400" b="1" dirty="0">
                <a:latin typeface="Arial" panose="020B0604020202020204" pitchFamily="34" charset="0"/>
                <a:ea typeface="Times New Roman" panose="02020603050405020304" pitchFamily="18" charset="0"/>
                <a:cs typeface="Arial" panose="020B0604020202020204" pitchFamily="34" charset="0"/>
              </a:rPr>
              <a:t>та </a:t>
            </a:r>
            <a:r>
              <a:rPr lang="uk-UA" sz="2400" b="1" dirty="0" smtClean="0">
                <a:latin typeface="Arial" panose="020B0604020202020204" pitchFamily="34" charset="0"/>
                <a:ea typeface="Times New Roman" panose="02020603050405020304" pitchFamily="18" charset="0"/>
                <a:cs typeface="Arial" panose="020B0604020202020204" pitchFamily="34" charset="0"/>
              </a:rPr>
              <a:t>статистика.</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marL="457200" indent="-457200">
              <a:spcAft>
                <a:spcPts val="0"/>
              </a:spcAft>
              <a:buFont typeface="+mj-lt"/>
              <a:buAutoNum type="arabicPeriod"/>
            </a:pPr>
            <a:r>
              <a:rPr lang="uk-UA" sz="2400" b="1" dirty="0" smtClean="0">
                <a:latin typeface="Arial" panose="020B0604020202020204" pitchFamily="34" charset="0"/>
                <a:ea typeface="Times New Roman" panose="02020603050405020304" pitchFamily="18" charset="0"/>
                <a:cs typeface="Arial" panose="020B0604020202020204" pitchFamily="34" charset="0"/>
              </a:rPr>
              <a:t>Фізика</a:t>
            </a:r>
            <a:r>
              <a:rPr lang="uk-UA" sz="2400" b="1" dirty="0">
                <a:latin typeface="Arial" panose="020B0604020202020204" pitchFamily="34" charset="0"/>
                <a:ea typeface="Times New Roman" panose="02020603050405020304" pitchFamily="18" charset="0"/>
                <a:cs typeface="Arial" panose="020B0604020202020204" pitchFamily="34" charset="0"/>
              </a:rPr>
              <a:t>, ядерна фізика та </a:t>
            </a:r>
            <a:r>
              <a:rPr lang="uk-UA" sz="2400" b="1" dirty="0" smtClean="0">
                <a:latin typeface="Arial" panose="020B0604020202020204" pitchFamily="34" charset="0"/>
                <a:ea typeface="Times New Roman" panose="02020603050405020304" pitchFamily="18" charset="0"/>
                <a:cs typeface="Arial" panose="020B0604020202020204" pitchFamily="34" charset="0"/>
              </a:rPr>
              <a:t>астрономія.</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marL="457200" indent="-457200">
              <a:spcAft>
                <a:spcPts val="0"/>
              </a:spcAft>
              <a:buFont typeface="+mj-lt"/>
              <a:buAutoNum type="arabicPeriod"/>
            </a:pPr>
            <a:r>
              <a:rPr lang="uk-UA" sz="2400" b="1" dirty="0">
                <a:latin typeface="Arial" panose="020B0604020202020204" pitchFamily="34" charset="0"/>
                <a:ea typeface="Times New Roman" panose="02020603050405020304" pitchFamily="18" charset="0"/>
                <a:cs typeface="Arial" panose="020B0604020202020204" pitchFamily="34" charset="0"/>
              </a:rPr>
              <a:t>Х</a:t>
            </a:r>
            <a:r>
              <a:rPr lang="uk-UA" sz="2400" b="1" dirty="0" smtClean="0">
                <a:latin typeface="Arial" panose="020B0604020202020204" pitchFamily="34" charset="0"/>
                <a:ea typeface="Times New Roman" panose="02020603050405020304" pitchFamily="18" charset="0"/>
                <a:cs typeface="Arial" panose="020B0604020202020204" pitchFamily="34" charset="0"/>
              </a:rPr>
              <a:t>імія</a:t>
            </a:r>
            <a:r>
              <a:rPr lang="uk-UA" sz="2400" b="1" dirty="0">
                <a:latin typeface="Arial" panose="020B0604020202020204" pitchFamily="34" charset="0"/>
                <a:ea typeface="Times New Roman" panose="02020603050405020304" pitchFamily="18" charset="0"/>
                <a:cs typeface="Arial" panose="020B0604020202020204" pitchFamily="34" charset="0"/>
              </a:rPr>
              <a:t>, хімічні технології та </a:t>
            </a:r>
            <a:r>
              <a:rPr lang="uk-UA" sz="2400" b="1" dirty="0" smtClean="0">
                <a:latin typeface="Arial" panose="020B0604020202020204" pitchFamily="34" charset="0"/>
                <a:ea typeface="Times New Roman" panose="02020603050405020304" pitchFamily="18" charset="0"/>
                <a:cs typeface="Arial" panose="020B0604020202020204" pitchFamily="34" charset="0"/>
              </a:rPr>
              <a:t>фармація.</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marL="457200" indent="-457200">
              <a:spcAft>
                <a:spcPts val="0"/>
              </a:spcAft>
              <a:buFont typeface="+mj-lt"/>
              <a:buAutoNum type="arabicPeriod"/>
            </a:pPr>
            <a:r>
              <a:rPr lang="uk-UA" sz="2400" b="1" dirty="0" smtClean="0">
                <a:latin typeface="Arial" panose="020B0604020202020204" pitchFamily="34" charset="0"/>
                <a:ea typeface="Times New Roman" panose="02020603050405020304" pitchFamily="18" charset="0"/>
                <a:cs typeface="Arial" panose="020B0604020202020204" pitchFamily="34" charset="0"/>
              </a:rPr>
              <a:t>Науки </a:t>
            </a:r>
            <a:r>
              <a:rPr lang="uk-UA" sz="2400" b="1" dirty="0">
                <a:latin typeface="Arial" panose="020B0604020202020204" pitchFamily="34" charset="0"/>
                <a:ea typeface="Times New Roman" panose="02020603050405020304" pitchFamily="18" charset="0"/>
                <a:cs typeface="Arial" panose="020B0604020202020204" pitchFamily="34" charset="0"/>
              </a:rPr>
              <a:t>про Землю та навколишнє </a:t>
            </a:r>
            <a:r>
              <a:rPr lang="uk-UA" sz="2400" b="1" dirty="0" smtClean="0">
                <a:latin typeface="Arial" panose="020B0604020202020204" pitchFamily="34" charset="0"/>
                <a:ea typeface="Times New Roman" panose="02020603050405020304" pitchFamily="18" charset="0"/>
                <a:cs typeface="Arial" panose="020B0604020202020204" pitchFamily="34" charset="0"/>
              </a:rPr>
              <a:t>середовище.</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marL="457200" indent="-457200">
              <a:spcAft>
                <a:spcPts val="0"/>
              </a:spcAft>
              <a:buFont typeface="+mj-lt"/>
              <a:buAutoNum type="arabicPeriod"/>
            </a:pPr>
            <a:r>
              <a:rPr lang="uk-UA" sz="2400" b="1" dirty="0" smtClean="0">
                <a:latin typeface="Arial" panose="020B0604020202020204" pitchFamily="34" charset="0"/>
                <a:ea typeface="Times New Roman" panose="02020603050405020304" pitchFamily="18" charset="0"/>
                <a:cs typeface="Arial" panose="020B0604020202020204" pitchFamily="34" charset="0"/>
              </a:rPr>
              <a:t>Біологія</a:t>
            </a:r>
            <a:r>
              <a:rPr lang="uk-UA" sz="2400" b="1" dirty="0">
                <a:latin typeface="Arial" panose="020B0604020202020204" pitchFamily="34" charset="0"/>
                <a:ea typeface="Times New Roman" panose="02020603050405020304" pitchFamily="18" charset="0"/>
                <a:cs typeface="Arial" panose="020B0604020202020204" pitchFamily="34" charset="0"/>
              </a:rPr>
              <a:t>, біотехнології, медицина та </a:t>
            </a:r>
            <a:r>
              <a:rPr lang="uk-UA" sz="2400" b="1" dirty="0" smtClean="0">
                <a:latin typeface="Arial" panose="020B0604020202020204" pitchFamily="34" charset="0"/>
                <a:ea typeface="Times New Roman" panose="02020603050405020304" pitchFamily="18" charset="0"/>
                <a:cs typeface="Arial" panose="020B0604020202020204" pitchFamily="34" charset="0"/>
              </a:rPr>
              <a:t>реабілітація.</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marL="457200" indent="-457200">
              <a:spcAft>
                <a:spcPts val="0"/>
              </a:spcAft>
              <a:buFont typeface="+mj-lt"/>
              <a:buAutoNum type="arabicPeriod"/>
            </a:pPr>
            <a:r>
              <a:rPr lang="uk-UA" sz="2400" b="1" dirty="0" smtClean="0">
                <a:latin typeface="Arial" panose="020B0604020202020204" pitchFamily="34" charset="0"/>
                <a:ea typeface="Times New Roman" panose="02020603050405020304" pitchFamily="18" charset="0"/>
                <a:cs typeface="Arial" panose="020B0604020202020204" pitchFamily="34" charset="0"/>
              </a:rPr>
              <a:t>Інформаційні </a:t>
            </a:r>
            <a:r>
              <a:rPr lang="uk-UA" sz="2400" b="1" dirty="0">
                <a:latin typeface="Arial" panose="020B0604020202020204" pitchFamily="34" charset="0"/>
                <a:ea typeface="Times New Roman" panose="02020603050405020304" pitchFamily="18" charset="0"/>
                <a:cs typeface="Arial" panose="020B0604020202020204" pitchFamily="34" charset="0"/>
              </a:rPr>
              <a:t>технології та </a:t>
            </a:r>
            <a:r>
              <a:rPr lang="uk-UA" sz="2400" b="1" dirty="0" smtClean="0">
                <a:latin typeface="Arial" panose="020B0604020202020204" pitchFamily="34" charset="0"/>
                <a:ea typeface="Times New Roman" panose="02020603050405020304" pitchFamily="18" charset="0"/>
                <a:cs typeface="Arial" panose="020B0604020202020204" pitchFamily="34" charset="0"/>
              </a:rPr>
              <a:t>електроніка.</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marL="457200" indent="-457200">
              <a:spcAft>
                <a:spcPts val="0"/>
              </a:spcAft>
              <a:buFont typeface="+mj-lt"/>
              <a:buAutoNum type="arabicPeriod"/>
            </a:pPr>
            <a:r>
              <a:rPr lang="uk-UA" sz="2400" b="1" dirty="0" smtClean="0">
                <a:latin typeface="Arial" panose="020B0604020202020204" pitchFamily="34" charset="0"/>
                <a:ea typeface="Times New Roman" panose="02020603050405020304" pitchFamily="18" charset="0"/>
                <a:cs typeface="Arial" panose="020B0604020202020204" pitchFamily="34" charset="0"/>
              </a:rPr>
              <a:t>Безпечна</a:t>
            </a:r>
            <a:r>
              <a:rPr lang="uk-UA" sz="2400" b="1" dirty="0">
                <a:latin typeface="Arial" panose="020B0604020202020204" pitchFamily="34" charset="0"/>
                <a:ea typeface="Times New Roman" panose="02020603050405020304" pitchFamily="18" charset="0"/>
                <a:cs typeface="Arial" panose="020B0604020202020204" pitchFamily="34" charset="0"/>
              </a:rPr>
              <a:t>, чиста енергетика та </a:t>
            </a:r>
            <a:r>
              <a:rPr lang="uk-UA" sz="2400" b="1" dirty="0" smtClean="0">
                <a:latin typeface="Arial" panose="020B0604020202020204" pitchFamily="34" charset="0"/>
                <a:ea typeface="Times New Roman" panose="02020603050405020304" pitchFamily="18" charset="0"/>
                <a:cs typeface="Arial" panose="020B0604020202020204" pitchFamily="34" charset="0"/>
              </a:rPr>
              <a:t>енергоефективність.</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marL="457200" indent="-457200">
              <a:spcAft>
                <a:spcPts val="0"/>
              </a:spcAft>
              <a:buFont typeface="+mj-lt"/>
              <a:buAutoNum type="arabicPeriod"/>
            </a:pPr>
            <a:r>
              <a:rPr lang="uk-UA" sz="2400" b="1" dirty="0" smtClean="0">
                <a:latin typeface="Arial" panose="020B0604020202020204" pitchFamily="34" charset="0"/>
                <a:ea typeface="Times New Roman" panose="02020603050405020304" pitchFamily="18" charset="0"/>
                <a:cs typeface="Arial" panose="020B0604020202020204" pitchFamily="34" charset="0"/>
              </a:rPr>
              <a:t>Механічна </a:t>
            </a:r>
            <a:r>
              <a:rPr lang="uk-UA" sz="2400" b="1" dirty="0">
                <a:latin typeface="Arial" panose="020B0604020202020204" pitchFamily="34" charset="0"/>
                <a:ea typeface="Times New Roman" panose="02020603050405020304" pitchFamily="18" charset="0"/>
                <a:cs typeface="Arial" panose="020B0604020202020204" pitchFamily="34" charset="0"/>
              </a:rPr>
              <a:t>інженерія та </a:t>
            </a:r>
            <a:r>
              <a:rPr lang="uk-UA" sz="2400" b="1" dirty="0" smtClean="0">
                <a:latin typeface="Arial" panose="020B0604020202020204" pitchFamily="34" charset="0"/>
                <a:ea typeface="Times New Roman" panose="02020603050405020304" pitchFamily="18" charset="0"/>
                <a:cs typeface="Arial" panose="020B0604020202020204" pitchFamily="34" charset="0"/>
              </a:rPr>
              <a:t>машинобудування.</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marL="457200" indent="-457200">
              <a:spcAft>
                <a:spcPts val="0"/>
              </a:spcAft>
              <a:buFont typeface="+mj-lt"/>
              <a:buAutoNum type="arabicPeriod"/>
            </a:pPr>
            <a:r>
              <a:rPr lang="uk-UA" sz="2400" b="1" dirty="0" smtClean="0">
                <a:latin typeface="Arial" panose="020B0604020202020204" pitchFamily="34" charset="0"/>
                <a:ea typeface="Times New Roman" panose="02020603050405020304" pitchFamily="18" charset="0"/>
                <a:cs typeface="Arial" panose="020B0604020202020204" pitchFamily="34" charset="0"/>
              </a:rPr>
              <a:t>Промислові </a:t>
            </a:r>
            <a:r>
              <a:rPr lang="uk-UA" sz="2400" b="1" dirty="0">
                <a:latin typeface="Arial" panose="020B0604020202020204" pitchFamily="34" charset="0"/>
                <a:ea typeface="Times New Roman" panose="02020603050405020304" pitchFamily="18" charset="0"/>
                <a:cs typeface="Arial" panose="020B0604020202020204" pitchFamily="34" charset="0"/>
              </a:rPr>
              <a:t>та будівельні технології, логістика, </a:t>
            </a:r>
            <a:r>
              <a:rPr lang="uk-UA" sz="2400" b="1" dirty="0" smtClean="0">
                <a:latin typeface="Arial" panose="020B0604020202020204" pitchFamily="34" charset="0"/>
                <a:ea typeface="Times New Roman" panose="02020603050405020304" pitchFamily="18" charset="0"/>
                <a:cs typeface="Arial" panose="020B0604020202020204" pitchFamily="34" charset="0"/>
              </a:rPr>
              <a:t>транспорт.</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marL="457200" indent="-457200">
              <a:spcAft>
                <a:spcPts val="0"/>
              </a:spcAft>
              <a:buFont typeface="+mj-lt"/>
              <a:buAutoNum type="arabicPeriod"/>
            </a:pPr>
            <a:r>
              <a:rPr lang="uk-UA" sz="2400" b="1" dirty="0" smtClean="0">
                <a:latin typeface="Arial" panose="020B0604020202020204" pitchFamily="34" charset="0"/>
                <a:ea typeface="Times New Roman" panose="02020603050405020304" pitchFamily="18" charset="0"/>
                <a:cs typeface="Arial" panose="020B0604020202020204" pitchFamily="34" charset="0"/>
              </a:rPr>
              <a:t> Сільськогосподарські </a:t>
            </a:r>
            <a:r>
              <a:rPr lang="uk-UA" sz="2400" b="1" dirty="0">
                <a:latin typeface="Arial" panose="020B0604020202020204" pitchFamily="34" charset="0"/>
                <a:ea typeface="Times New Roman" panose="02020603050405020304" pitchFamily="18" charset="0"/>
                <a:cs typeface="Arial" panose="020B0604020202020204" pitchFamily="34" charset="0"/>
              </a:rPr>
              <a:t>та ветеринарні </a:t>
            </a:r>
            <a:r>
              <a:rPr lang="uk-UA" sz="2400" b="1" dirty="0" smtClean="0">
                <a:latin typeface="Arial" panose="020B0604020202020204" pitchFamily="34" charset="0"/>
                <a:ea typeface="Times New Roman" panose="02020603050405020304" pitchFamily="18" charset="0"/>
                <a:cs typeface="Arial" panose="020B0604020202020204" pitchFamily="34" charset="0"/>
              </a:rPr>
              <a:t>науки.</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marL="457200" indent="-457200">
              <a:spcAft>
                <a:spcPts val="0"/>
              </a:spcAft>
              <a:buFont typeface="+mj-lt"/>
              <a:buAutoNum type="arabicPeriod"/>
            </a:pPr>
            <a:r>
              <a:rPr lang="uk-UA" sz="2400" b="1" dirty="0" smtClean="0">
                <a:latin typeface="Arial" panose="020B0604020202020204" pitchFamily="34" charset="0"/>
                <a:ea typeface="Times New Roman" panose="02020603050405020304" pitchFamily="18" charset="0"/>
                <a:cs typeface="Arial" panose="020B0604020202020204" pitchFamily="34" charset="0"/>
              </a:rPr>
              <a:t>Розвиток </a:t>
            </a:r>
            <a:r>
              <a:rPr lang="uk-UA" sz="2400" b="1" dirty="0">
                <a:latin typeface="Arial" panose="020B0604020202020204" pitchFamily="34" charset="0"/>
                <a:ea typeface="Times New Roman" panose="02020603050405020304" pitchFamily="18" charset="0"/>
                <a:cs typeface="Arial" panose="020B0604020202020204" pitchFamily="34" charset="0"/>
              </a:rPr>
              <a:t>людського капіталу, соціальні науки та </a:t>
            </a:r>
            <a:r>
              <a:rPr lang="uk-UA" sz="2400" b="1" dirty="0" smtClean="0">
                <a:latin typeface="Arial" panose="020B0604020202020204" pitchFamily="34" charset="0"/>
                <a:ea typeface="Times New Roman" panose="02020603050405020304" pitchFamily="18" charset="0"/>
                <a:cs typeface="Arial" panose="020B0604020202020204" pitchFamily="34" charset="0"/>
              </a:rPr>
              <a:t>журналістика.</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marL="457200" indent="-457200">
              <a:spcAft>
                <a:spcPts val="0"/>
              </a:spcAft>
              <a:buFont typeface="+mj-lt"/>
              <a:buAutoNum type="arabicPeriod"/>
            </a:pPr>
            <a:r>
              <a:rPr lang="uk-UA" sz="2400" b="1" dirty="0" smtClean="0">
                <a:latin typeface="Arial" panose="020B0604020202020204" pitchFamily="34" charset="0"/>
                <a:ea typeface="Times New Roman" panose="02020603050405020304" pitchFamily="18" charset="0"/>
                <a:cs typeface="Arial" panose="020B0604020202020204" pitchFamily="34" charset="0"/>
              </a:rPr>
              <a:t>Економічні </a:t>
            </a:r>
            <a:r>
              <a:rPr lang="uk-UA" sz="2400" b="1" dirty="0">
                <a:latin typeface="Arial" panose="020B0604020202020204" pitchFamily="34" charset="0"/>
                <a:ea typeface="Times New Roman" panose="02020603050405020304" pitchFamily="18" charset="0"/>
                <a:cs typeface="Arial" panose="020B0604020202020204" pitchFamily="34" charset="0"/>
              </a:rPr>
              <a:t>перетворення, бізнес, адміністрування та </a:t>
            </a:r>
            <a:r>
              <a:rPr lang="uk-UA" sz="2400" b="1" dirty="0" smtClean="0">
                <a:latin typeface="Arial" panose="020B0604020202020204" pitchFamily="34" charset="0"/>
                <a:ea typeface="Times New Roman" panose="02020603050405020304" pitchFamily="18" charset="0"/>
                <a:cs typeface="Arial" panose="020B0604020202020204" pitchFamily="34" charset="0"/>
              </a:rPr>
              <a:t>право.</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marL="457200" indent="-457200">
              <a:spcAft>
                <a:spcPts val="0"/>
              </a:spcAft>
              <a:buFont typeface="+mj-lt"/>
              <a:buAutoNum type="arabicPeriod"/>
            </a:pPr>
            <a:r>
              <a:rPr lang="uk-UA" sz="2400" b="1" dirty="0" smtClean="0">
                <a:latin typeface="Arial" panose="020B0604020202020204" pitchFamily="34" charset="0"/>
                <a:ea typeface="Times New Roman" panose="02020603050405020304" pitchFamily="18" charset="0"/>
                <a:cs typeface="Arial" panose="020B0604020202020204" pitchFamily="34" charset="0"/>
              </a:rPr>
              <a:t>Гуманітарні </a:t>
            </a:r>
            <a:r>
              <a:rPr lang="uk-UA" sz="2400" b="1" dirty="0">
                <a:latin typeface="Arial" panose="020B0604020202020204" pitchFamily="34" charset="0"/>
                <a:ea typeface="Times New Roman" panose="02020603050405020304" pitchFamily="18" charset="0"/>
                <a:cs typeface="Arial" panose="020B0604020202020204" pitchFamily="34" charset="0"/>
              </a:rPr>
              <a:t>науки і </a:t>
            </a:r>
            <a:r>
              <a:rPr lang="uk-UA" sz="2400" b="1" dirty="0" smtClean="0">
                <a:latin typeface="Arial" panose="020B0604020202020204" pitchFamily="34" charset="0"/>
                <a:ea typeface="Times New Roman" panose="02020603050405020304" pitchFamily="18" charset="0"/>
                <a:cs typeface="Arial" panose="020B0604020202020204" pitchFamily="34" charset="0"/>
              </a:rPr>
              <a:t>мистецтво.</a:t>
            </a:r>
            <a:endParaRPr lang="ru-UA" sz="24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4699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FADE22CB-970C-48F0-B631-887F8E861B1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9" name="TextBox 8">
            <a:extLst>
              <a:ext uri="{FF2B5EF4-FFF2-40B4-BE49-F238E27FC236}">
                <a16:creationId xmlns:a16="http://schemas.microsoft.com/office/drawing/2014/main" id="{9E12740B-CFCE-4522-983F-65521738091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10" name="TextBox 9">
            <a:extLst>
              <a:ext uri="{FF2B5EF4-FFF2-40B4-BE49-F238E27FC236}">
                <a16:creationId xmlns:a16="http://schemas.microsoft.com/office/drawing/2014/main" id="{D6F879D1-68C3-4BA3-B8DB-08EF989B3C99}"/>
              </a:ext>
            </a:extLst>
          </p:cNvPr>
          <p:cNvSpPr txBox="1"/>
          <p:nvPr/>
        </p:nvSpPr>
        <p:spPr>
          <a:xfrm>
            <a:off x="5197642" y="148799"/>
            <a:ext cx="5541512" cy="523220"/>
          </a:xfrm>
          <a:prstGeom prst="rect">
            <a:avLst/>
          </a:prstGeom>
          <a:noFill/>
        </p:spPr>
        <p:txBody>
          <a:bodyPr wrap="square" rtlCol="0">
            <a:spAutoFit/>
          </a:bodyPr>
          <a:lstStyle/>
          <a:p>
            <a:pPr algn="ctr"/>
            <a:r>
              <a:rPr lang="uk-UA" sz="2800" b="1" dirty="0" smtClean="0">
                <a:solidFill>
                  <a:srgbClr val="0070C0"/>
                </a:solidFill>
                <a:latin typeface="Arial" panose="020B0604020202020204" pitchFamily="34" charset="0"/>
                <a:cs typeface="Arial" panose="020B0604020202020204" pitchFamily="34" charset="0"/>
              </a:rPr>
              <a:t>Тематичні напрями Конкурсу</a:t>
            </a:r>
            <a:endParaRPr lang="ru-UA" sz="2800" b="1" dirty="0">
              <a:solidFill>
                <a:srgbClr val="0070C0"/>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rotWithShape="1">
          <a:blip r:embed="rId3"/>
          <a:srcRect l="3456" r="2924"/>
          <a:stretch/>
        </p:blipFill>
        <p:spPr>
          <a:xfrm>
            <a:off x="336884" y="846159"/>
            <a:ext cx="5914336" cy="5434718"/>
          </a:xfrm>
          <a:prstGeom prst="rect">
            <a:avLst/>
          </a:prstGeom>
          <a:ln>
            <a:solidFill>
              <a:schemeClr val="accent1"/>
            </a:solidFill>
          </a:ln>
        </p:spPr>
      </p:pic>
      <p:pic>
        <p:nvPicPr>
          <p:cNvPr id="3" name="Рисунок 2"/>
          <p:cNvPicPr>
            <a:picLocks noChangeAspect="1"/>
          </p:cNvPicPr>
          <p:nvPr/>
        </p:nvPicPr>
        <p:blipFill rotWithShape="1">
          <a:blip r:embed="rId4"/>
          <a:srcRect l="7148"/>
          <a:stretch/>
        </p:blipFill>
        <p:spPr>
          <a:xfrm>
            <a:off x="6364704" y="1002569"/>
            <a:ext cx="5620624" cy="3167347"/>
          </a:xfrm>
          <a:prstGeom prst="rect">
            <a:avLst/>
          </a:prstGeom>
        </p:spPr>
      </p:pic>
    </p:spTree>
    <p:extLst>
      <p:ext uri="{BB962C8B-B14F-4D97-AF65-F5344CB8AC3E}">
        <p14:creationId xmlns:p14="http://schemas.microsoft.com/office/powerpoint/2010/main" val="516325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FADE22CB-970C-48F0-B631-887F8E861B1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9" name="TextBox 8">
            <a:extLst>
              <a:ext uri="{FF2B5EF4-FFF2-40B4-BE49-F238E27FC236}">
                <a16:creationId xmlns:a16="http://schemas.microsoft.com/office/drawing/2014/main" id="{9E12740B-CFCE-4522-983F-65521738091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10" name="TextBox 9">
            <a:extLst>
              <a:ext uri="{FF2B5EF4-FFF2-40B4-BE49-F238E27FC236}">
                <a16:creationId xmlns:a16="http://schemas.microsoft.com/office/drawing/2014/main" id="{D6F879D1-68C3-4BA3-B8DB-08EF989B3C99}"/>
              </a:ext>
            </a:extLst>
          </p:cNvPr>
          <p:cNvSpPr txBox="1"/>
          <p:nvPr/>
        </p:nvSpPr>
        <p:spPr>
          <a:xfrm>
            <a:off x="5197642" y="148799"/>
            <a:ext cx="5541512" cy="523220"/>
          </a:xfrm>
          <a:prstGeom prst="rect">
            <a:avLst/>
          </a:prstGeom>
          <a:noFill/>
        </p:spPr>
        <p:txBody>
          <a:bodyPr wrap="square" rtlCol="0">
            <a:spAutoFit/>
          </a:bodyPr>
          <a:lstStyle/>
          <a:p>
            <a:pPr algn="ctr"/>
            <a:r>
              <a:rPr lang="uk-UA" sz="2800" b="1" dirty="0" smtClean="0">
                <a:solidFill>
                  <a:srgbClr val="0070C0"/>
                </a:solidFill>
                <a:latin typeface="Arial" panose="020B0604020202020204" pitchFamily="34" charset="0"/>
                <a:cs typeface="Arial" panose="020B0604020202020204" pitchFamily="34" charset="0"/>
              </a:rPr>
              <a:t>Тематичні напрями Конкурсу</a:t>
            </a:r>
            <a:endParaRPr lang="ru-UA" sz="2800" b="1" dirty="0">
              <a:solidFill>
                <a:srgbClr val="0070C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966016" y="776504"/>
            <a:ext cx="7468642" cy="5925377"/>
          </a:xfrm>
          <a:prstGeom prst="rect">
            <a:avLst/>
          </a:prstGeom>
        </p:spPr>
      </p:pic>
    </p:spTree>
    <p:extLst>
      <p:ext uri="{BB962C8B-B14F-4D97-AF65-F5344CB8AC3E}">
        <p14:creationId xmlns:p14="http://schemas.microsoft.com/office/powerpoint/2010/main" val="381837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FADE22CB-970C-48F0-B631-887F8E861B1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9" name="TextBox 8">
            <a:extLst>
              <a:ext uri="{FF2B5EF4-FFF2-40B4-BE49-F238E27FC236}">
                <a16:creationId xmlns:a16="http://schemas.microsoft.com/office/drawing/2014/main" id="{9E12740B-CFCE-4522-983F-65521738091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10" name="TextBox 9">
            <a:extLst>
              <a:ext uri="{FF2B5EF4-FFF2-40B4-BE49-F238E27FC236}">
                <a16:creationId xmlns:a16="http://schemas.microsoft.com/office/drawing/2014/main" id="{D6F879D1-68C3-4BA3-B8DB-08EF989B3C99}"/>
              </a:ext>
            </a:extLst>
          </p:cNvPr>
          <p:cNvSpPr txBox="1"/>
          <p:nvPr/>
        </p:nvSpPr>
        <p:spPr>
          <a:xfrm>
            <a:off x="5197642" y="148799"/>
            <a:ext cx="5541512" cy="523220"/>
          </a:xfrm>
          <a:prstGeom prst="rect">
            <a:avLst/>
          </a:prstGeom>
          <a:noFill/>
        </p:spPr>
        <p:txBody>
          <a:bodyPr wrap="square" rtlCol="0">
            <a:spAutoFit/>
          </a:bodyPr>
          <a:lstStyle/>
          <a:p>
            <a:pPr algn="ctr"/>
            <a:r>
              <a:rPr lang="uk-UA" sz="2800" b="1" dirty="0" smtClean="0">
                <a:solidFill>
                  <a:srgbClr val="0070C0"/>
                </a:solidFill>
                <a:latin typeface="Arial" panose="020B0604020202020204" pitchFamily="34" charset="0"/>
                <a:cs typeface="Arial" panose="020B0604020202020204" pitchFamily="34" charset="0"/>
              </a:rPr>
              <a:t>Тематичні напрями Конкурсу</a:t>
            </a:r>
            <a:endParaRPr lang="ru-UA" sz="2800" b="1" dirty="0">
              <a:solidFill>
                <a:srgbClr val="0070C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557683" y="1001580"/>
            <a:ext cx="9223991" cy="5183445"/>
          </a:xfrm>
          <a:prstGeom prst="rect">
            <a:avLst/>
          </a:prstGeom>
        </p:spPr>
      </p:pic>
    </p:spTree>
    <p:extLst>
      <p:ext uri="{BB962C8B-B14F-4D97-AF65-F5344CB8AC3E}">
        <p14:creationId xmlns:p14="http://schemas.microsoft.com/office/powerpoint/2010/main" val="300072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126624"/>
            <a:ext cx="3858322" cy="626564"/>
          </a:xfrm>
          <a:prstGeom prst="rect">
            <a:avLst/>
          </a:prstGeom>
        </p:spPr>
      </p:pic>
      <p:sp>
        <p:nvSpPr>
          <p:cNvPr id="3" name="TextBox 2">
            <a:extLst>
              <a:ext uri="{FF2B5EF4-FFF2-40B4-BE49-F238E27FC236}">
                <a16:creationId xmlns:a16="http://schemas.microsoft.com/office/drawing/2014/main" id="{B92C9291-9BDF-49C4-BCBD-8F1B7490D6EE}"/>
              </a:ext>
            </a:extLst>
          </p:cNvPr>
          <p:cNvSpPr txBox="1"/>
          <p:nvPr/>
        </p:nvSpPr>
        <p:spPr>
          <a:xfrm>
            <a:off x="4161275" y="156119"/>
            <a:ext cx="7816262" cy="523220"/>
          </a:xfrm>
          <a:prstGeom prst="rect">
            <a:avLst/>
          </a:prstGeom>
          <a:noFill/>
        </p:spPr>
        <p:txBody>
          <a:bodyPr wrap="square" rtlCol="0">
            <a:spAutoFit/>
          </a:bodyPr>
          <a:lstStyle/>
          <a:p>
            <a:pPr algn="ctr"/>
            <a:r>
              <a:rPr lang="uk-UA" sz="2800" b="1" dirty="0">
                <a:solidFill>
                  <a:srgbClr val="0166B3"/>
                </a:solidFill>
              </a:rPr>
              <a:t>Стан фінансування наукових проєктів у </a:t>
            </a:r>
            <a:r>
              <a:rPr lang="uk-UA" sz="2800" b="1" dirty="0" smtClean="0">
                <a:solidFill>
                  <a:srgbClr val="0166B3"/>
                </a:solidFill>
              </a:rPr>
              <a:t>202</a:t>
            </a:r>
            <a:r>
              <a:rPr lang="en-US" sz="2800" b="1" dirty="0" smtClean="0">
                <a:solidFill>
                  <a:srgbClr val="0166B3"/>
                </a:solidFill>
              </a:rPr>
              <a:t>5</a:t>
            </a:r>
            <a:r>
              <a:rPr lang="uk-UA" sz="2800" b="1" dirty="0" smtClean="0">
                <a:solidFill>
                  <a:srgbClr val="0166B3"/>
                </a:solidFill>
              </a:rPr>
              <a:t> </a:t>
            </a:r>
            <a:r>
              <a:rPr lang="uk-UA" sz="2800" b="1" dirty="0">
                <a:solidFill>
                  <a:srgbClr val="0166B3"/>
                </a:solidFill>
              </a:rPr>
              <a:t>році</a:t>
            </a:r>
            <a:endParaRPr lang="ru-UA" sz="2800" b="1" dirty="0">
              <a:solidFill>
                <a:srgbClr val="0166B3"/>
              </a:solidFill>
            </a:endParaRPr>
          </a:p>
        </p:txBody>
      </p:sp>
      <p:graphicFrame>
        <p:nvGraphicFramePr>
          <p:cNvPr id="6" name="Таблица 5">
            <a:extLst>
              <a:ext uri="{FF2B5EF4-FFF2-40B4-BE49-F238E27FC236}">
                <a16:creationId xmlns:a16="http://schemas.microsoft.com/office/drawing/2014/main" id="{C4F63D48-5791-4089-97C1-11EC21FCC5DE}"/>
              </a:ext>
            </a:extLst>
          </p:cNvPr>
          <p:cNvGraphicFramePr>
            <a:graphicFrameLocks noGrp="1"/>
          </p:cNvGraphicFramePr>
          <p:nvPr>
            <p:extLst>
              <p:ext uri="{D42A27DB-BD31-4B8C-83A1-F6EECF244321}">
                <p14:modId xmlns:p14="http://schemas.microsoft.com/office/powerpoint/2010/main" val="1965429467"/>
              </p:ext>
            </p:extLst>
          </p:nvPr>
        </p:nvGraphicFramePr>
        <p:xfrm>
          <a:off x="427518" y="860714"/>
          <a:ext cx="11193869" cy="5643738"/>
        </p:xfrm>
        <a:graphic>
          <a:graphicData uri="http://schemas.openxmlformats.org/drawingml/2006/table">
            <a:tbl>
              <a:tblPr firstRow="1" firstCol="1" bandRow="1">
                <a:tableStyleId>{5C22544A-7EE6-4342-B048-85BDC9FD1C3A}</a:tableStyleId>
              </a:tblPr>
              <a:tblGrid>
                <a:gridCol w="5174073">
                  <a:extLst>
                    <a:ext uri="{9D8B030D-6E8A-4147-A177-3AD203B41FA5}">
                      <a16:colId xmlns:a16="http://schemas.microsoft.com/office/drawing/2014/main" val="1513400039"/>
                    </a:ext>
                  </a:extLst>
                </a:gridCol>
                <a:gridCol w="1086202">
                  <a:extLst>
                    <a:ext uri="{9D8B030D-6E8A-4147-A177-3AD203B41FA5}">
                      <a16:colId xmlns:a16="http://schemas.microsoft.com/office/drawing/2014/main" val="1133433376"/>
                    </a:ext>
                  </a:extLst>
                </a:gridCol>
                <a:gridCol w="1761902">
                  <a:extLst>
                    <a:ext uri="{9D8B030D-6E8A-4147-A177-3AD203B41FA5}">
                      <a16:colId xmlns:a16="http://schemas.microsoft.com/office/drawing/2014/main" val="3102078808"/>
                    </a:ext>
                  </a:extLst>
                </a:gridCol>
                <a:gridCol w="1596419">
                  <a:extLst>
                    <a:ext uri="{9D8B030D-6E8A-4147-A177-3AD203B41FA5}">
                      <a16:colId xmlns:a16="http://schemas.microsoft.com/office/drawing/2014/main" val="2326111330"/>
                    </a:ext>
                  </a:extLst>
                </a:gridCol>
                <a:gridCol w="1575273">
                  <a:extLst>
                    <a:ext uri="{9D8B030D-6E8A-4147-A177-3AD203B41FA5}">
                      <a16:colId xmlns:a16="http://schemas.microsoft.com/office/drawing/2014/main" val="563328201"/>
                    </a:ext>
                  </a:extLst>
                </a:gridCol>
              </a:tblGrid>
              <a:tr h="400343">
                <a:tc rowSpan="2">
                  <a:txBody>
                    <a:bodyPr/>
                    <a:lstStyle/>
                    <a:p>
                      <a:pPr algn="ctr">
                        <a:lnSpc>
                          <a:spcPct val="107000"/>
                        </a:lnSpc>
                        <a:spcAft>
                          <a:spcPts val="0"/>
                        </a:spcAft>
                      </a:pPr>
                      <a:r>
                        <a:rPr lang="uk-UA" sz="1400" dirty="0">
                          <a:solidFill>
                            <a:schemeClr val="tx1"/>
                          </a:solidFill>
                          <a:effectLst/>
                          <a:latin typeface="Arial" panose="020B0604020202020204" pitchFamily="34" charset="0"/>
                          <a:cs typeface="Arial" panose="020B0604020202020204" pitchFamily="34" charset="0"/>
                        </a:rPr>
                        <a:t>Підрозділ</a:t>
                      </a:r>
                      <a:endParaRPr lang="ru-UA" sz="14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lnSpc>
                          <a:spcPct val="107000"/>
                        </a:lnSpc>
                        <a:spcAft>
                          <a:spcPts val="0"/>
                        </a:spcAft>
                      </a:pPr>
                      <a:r>
                        <a:rPr lang="uk-UA" sz="1400" dirty="0" smtClean="0">
                          <a:solidFill>
                            <a:schemeClr val="tx1"/>
                          </a:solidFill>
                          <a:effectLst/>
                          <a:latin typeface="Arial" panose="020B0604020202020204" pitchFamily="34" charset="0"/>
                          <a:cs typeface="Arial" panose="020B0604020202020204" pitchFamily="34" charset="0"/>
                        </a:rPr>
                        <a:t>Виконується</a:t>
                      </a:r>
                      <a:endParaRPr lang="ru-UA" sz="14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UA"/>
                    </a:p>
                  </a:txBody>
                  <a:tcPr/>
                </a:tc>
                <a:tc gridSpan="2">
                  <a:txBody>
                    <a:bodyPr/>
                    <a:lstStyle/>
                    <a:p>
                      <a:pPr algn="ctr">
                        <a:lnSpc>
                          <a:spcPct val="107000"/>
                        </a:lnSpc>
                        <a:spcAft>
                          <a:spcPts val="0"/>
                        </a:spcAft>
                      </a:pPr>
                      <a:r>
                        <a:rPr lang="uk-UA" sz="1400" dirty="0" smtClean="0">
                          <a:solidFill>
                            <a:schemeClr val="tx1"/>
                          </a:solidFill>
                          <a:effectLst/>
                          <a:latin typeface="Arial" panose="020B0604020202020204" pitchFamily="34" charset="0"/>
                          <a:ea typeface="DengXian" panose="02010600030101010101" pitchFamily="2" charset="-122"/>
                          <a:cs typeface="Arial" panose="020B0604020202020204" pitchFamily="34" charset="0"/>
                        </a:rPr>
                        <a:t>Завершується</a:t>
                      </a:r>
                      <a:endParaRPr lang="ru-UA" sz="140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UA"/>
                    </a:p>
                  </a:txBody>
                  <a:tcPr/>
                </a:tc>
                <a:extLst>
                  <a:ext uri="{0D108BD9-81ED-4DB2-BD59-A6C34878D82A}">
                    <a16:rowId xmlns:a16="http://schemas.microsoft.com/office/drawing/2014/main" val="3754717453"/>
                  </a:ext>
                </a:extLst>
              </a:tr>
              <a:tr h="247073">
                <a:tc vMerge="1">
                  <a:txBody>
                    <a:bodyPr/>
                    <a:lstStyle/>
                    <a:p>
                      <a:endParaRPr lang="ru-UA"/>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uk-UA" sz="1400" dirty="0" err="1" smtClean="0">
                          <a:solidFill>
                            <a:schemeClr val="tx1"/>
                          </a:solidFill>
                          <a:effectLst/>
                          <a:latin typeface="Arial" panose="020B0604020202020204" pitchFamily="34" charset="0"/>
                          <a:cs typeface="Arial" panose="020B0604020202020204" pitchFamily="34" charset="0"/>
                        </a:rPr>
                        <a:t>проєктів</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uk-UA" sz="1400" dirty="0">
                          <a:effectLst/>
                          <a:latin typeface="Arial" panose="020B0604020202020204" pitchFamily="34" charset="0"/>
                          <a:cs typeface="Arial" panose="020B0604020202020204" pitchFamily="34" charset="0"/>
                        </a:rPr>
                        <a:t>обсяг, тис. грн</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uk-UA" sz="1400" dirty="0" err="1" smtClean="0">
                          <a:effectLst/>
                          <a:latin typeface="Arial" panose="020B0604020202020204" pitchFamily="34" charset="0"/>
                          <a:ea typeface="DengXian" panose="02010600030101010101" pitchFamily="2" charset="-122"/>
                          <a:cs typeface="Arial" panose="020B0604020202020204" pitchFamily="34" charset="0"/>
                        </a:rPr>
                        <a:t>проєктів</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uk-UA" sz="1400" dirty="0">
                          <a:effectLst/>
                          <a:latin typeface="Arial" panose="020B0604020202020204" pitchFamily="34" charset="0"/>
                          <a:cs typeface="Arial" panose="020B0604020202020204" pitchFamily="34" charset="0"/>
                        </a:rPr>
                        <a:t>обсяг, тис. грн</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7003938"/>
                  </a:ext>
                </a:extLst>
              </a:tr>
              <a:tr h="247073">
                <a:tc>
                  <a:txBody>
                    <a:bodyPr/>
                    <a:lstStyle/>
                    <a:p>
                      <a:pPr>
                        <a:lnSpc>
                          <a:spcPct val="107000"/>
                        </a:lnSpc>
                        <a:spcAft>
                          <a:spcPts val="0"/>
                        </a:spcAft>
                      </a:pP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Факультет ветеринарної медицини</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7</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6664,0</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3</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2464,0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164245"/>
                  </a:ext>
                </a:extLst>
              </a:tr>
              <a:tr h="247073">
                <a:tc>
                  <a:txBody>
                    <a:bodyPr/>
                    <a:lstStyle/>
                    <a:p>
                      <a:pPr>
                        <a:lnSpc>
                          <a:spcPct val="107000"/>
                        </a:lnSpc>
                        <a:spcAft>
                          <a:spcPts val="0"/>
                        </a:spcAft>
                      </a:pP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Український нді сільськогосп. радіології</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4</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4043,5</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1</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1153,5</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0450689"/>
                  </a:ext>
                </a:extLst>
              </a:tr>
              <a:tr h="247073">
                <a:tc>
                  <a:txBody>
                    <a:bodyPr/>
                    <a:lstStyle/>
                    <a:p>
                      <a:pPr>
                        <a:lnSpc>
                          <a:spcPct val="107000"/>
                        </a:lnSpc>
                        <a:spcAft>
                          <a:spcPts val="0"/>
                        </a:spcAft>
                      </a:pP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Агробіологічний факультет</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4</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3883,5</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2</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1963,5</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6973314"/>
                  </a:ext>
                </a:extLst>
              </a:tr>
              <a:tr h="247073">
                <a:tc>
                  <a:txBody>
                    <a:bodyPr/>
                    <a:lstStyle/>
                    <a:p>
                      <a:pPr>
                        <a:lnSpc>
                          <a:spcPct val="107000"/>
                        </a:lnSpc>
                        <a:spcAft>
                          <a:spcPts val="0"/>
                        </a:spcAft>
                      </a:pPr>
                      <a:r>
                        <a:rPr lang="uk-UA" sz="1400" b="0" cap="all" baseline="0" dirty="0" err="1">
                          <a:solidFill>
                            <a:schemeClr val="tx1"/>
                          </a:solidFill>
                          <a:effectLst/>
                          <a:latin typeface="Arial" panose="020B0604020202020204" pitchFamily="34" charset="0"/>
                          <a:ea typeface="DengXian" panose="02010600030101010101" pitchFamily="2" charset="-122"/>
                          <a:cs typeface="Arial" panose="020B0604020202020204" pitchFamily="34" charset="0"/>
                        </a:rPr>
                        <a:t>Нні</a:t>
                      </a: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 лісового і садово-паркового господарства</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4</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3880,0</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2</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830,0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1959177"/>
                  </a:ext>
                </a:extLst>
              </a:tr>
              <a:tr h="247073">
                <a:tc>
                  <a:txBody>
                    <a:bodyPr/>
                    <a:lstStyle/>
                    <a:p>
                      <a:pPr>
                        <a:lnSpc>
                          <a:spcPct val="107000"/>
                        </a:lnSpc>
                        <a:spcAft>
                          <a:spcPts val="0"/>
                        </a:spcAft>
                      </a:pPr>
                      <a:r>
                        <a:rPr lang="uk-UA" sz="1400" b="0" cap="all" baseline="0" dirty="0" err="1">
                          <a:solidFill>
                            <a:schemeClr val="tx1"/>
                          </a:solidFill>
                          <a:effectLst/>
                          <a:latin typeface="Arial" panose="020B0604020202020204" pitchFamily="34" charset="0"/>
                          <a:ea typeface="DengXian" panose="02010600030101010101" pitchFamily="2" charset="-122"/>
                          <a:cs typeface="Arial" panose="020B0604020202020204" pitchFamily="34" charset="0"/>
                        </a:rPr>
                        <a:t>Нні</a:t>
                      </a: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 енергетики, автоматики і енергозбереження</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4</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3773,0</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1</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693,0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0735840"/>
                  </a:ext>
                </a:extLst>
              </a:tr>
              <a:tr h="247073">
                <a:tc>
                  <a:txBody>
                    <a:bodyPr/>
                    <a:lstStyle/>
                    <a:p>
                      <a:pPr>
                        <a:lnSpc>
                          <a:spcPct val="107000"/>
                        </a:lnSpc>
                        <a:spcAft>
                          <a:spcPts val="0"/>
                        </a:spcAft>
                      </a:pP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Факультет захисту рослин, </a:t>
                      </a:r>
                      <a:r>
                        <a:rPr lang="uk-UA" sz="1400" b="0" cap="all" baseline="0" dirty="0" err="1">
                          <a:solidFill>
                            <a:schemeClr val="tx1"/>
                          </a:solidFill>
                          <a:effectLst/>
                          <a:latin typeface="Arial" panose="020B0604020202020204" pitchFamily="34" charset="0"/>
                          <a:ea typeface="DengXian" panose="02010600030101010101" pitchFamily="2" charset="-122"/>
                          <a:cs typeface="Arial" panose="020B0604020202020204" pitchFamily="34" charset="0"/>
                        </a:rPr>
                        <a:t>біотехн</a:t>
                      </a: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 та екології</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4</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3637,0</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2</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1617,0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6480813"/>
                  </a:ext>
                </a:extLst>
              </a:tr>
              <a:tr h="247073">
                <a:tc>
                  <a:txBody>
                    <a:bodyPr/>
                    <a:lstStyle/>
                    <a:p>
                      <a:pPr>
                        <a:lnSpc>
                          <a:spcPct val="107000"/>
                        </a:lnSpc>
                        <a:spcAft>
                          <a:spcPts val="0"/>
                        </a:spcAft>
                      </a:pP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Факультет конструювання та дизайну</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2</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2200,0</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324239"/>
                  </a:ext>
                </a:extLst>
              </a:tr>
              <a:tr h="247073">
                <a:tc>
                  <a:txBody>
                    <a:bodyPr/>
                    <a:lstStyle/>
                    <a:p>
                      <a:pPr>
                        <a:lnSpc>
                          <a:spcPct val="107000"/>
                        </a:lnSpc>
                        <a:spcAft>
                          <a:spcPts val="0"/>
                        </a:spcAft>
                      </a:pP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Українська лабораторія якості і безпеки</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2</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2040,0</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5269430"/>
                  </a:ext>
                </a:extLst>
              </a:tr>
              <a:tr h="247073">
                <a:tc>
                  <a:txBody>
                    <a:bodyPr/>
                    <a:lstStyle/>
                    <a:p>
                      <a:pPr>
                        <a:lnSpc>
                          <a:spcPct val="107000"/>
                        </a:lnSpc>
                        <a:spcAft>
                          <a:spcPts val="0"/>
                        </a:spcAft>
                      </a:pP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Факультет харчових технологій та </a:t>
                      </a:r>
                      <a:r>
                        <a:rPr lang="uk-UA" sz="1400" b="0" cap="all" baseline="0" dirty="0" err="1">
                          <a:solidFill>
                            <a:schemeClr val="tx1"/>
                          </a:solidFill>
                          <a:effectLst/>
                          <a:latin typeface="Arial" panose="020B0604020202020204" pitchFamily="34" charset="0"/>
                          <a:ea typeface="DengXian" panose="02010600030101010101" pitchFamily="2" charset="-122"/>
                          <a:cs typeface="Arial" panose="020B0604020202020204" pitchFamily="34" charset="0"/>
                        </a:rPr>
                        <a:t>уяп</a:t>
                      </a: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 </a:t>
                      </a:r>
                      <a:r>
                        <a:rPr lang="uk-UA" sz="1400" b="0" cap="all" baseline="0" dirty="0" err="1">
                          <a:solidFill>
                            <a:schemeClr val="tx1"/>
                          </a:solidFill>
                          <a:effectLst/>
                          <a:latin typeface="Arial" panose="020B0604020202020204" pitchFamily="34" charset="0"/>
                          <a:ea typeface="DengXian" panose="02010600030101010101" pitchFamily="2" charset="-122"/>
                          <a:cs typeface="Arial" panose="020B0604020202020204" pitchFamily="34" charset="0"/>
                        </a:rPr>
                        <a:t>апк</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2</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1820,0</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1</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800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6741625"/>
                  </a:ext>
                </a:extLst>
              </a:tr>
              <a:tr h="247073">
                <a:tc>
                  <a:txBody>
                    <a:bodyPr/>
                    <a:lstStyle/>
                    <a:p>
                      <a:pPr>
                        <a:lnSpc>
                          <a:spcPct val="107000"/>
                        </a:lnSpc>
                        <a:spcAft>
                          <a:spcPts val="0"/>
                        </a:spcAft>
                      </a:pP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Економічний факультет</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2</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1665,0</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uk-UA"/>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uk-UA" dirty="0"/>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8986727"/>
                  </a:ext>
                </a:extLst>
              </a:tr>
              <a:tr h="247073">
                <a:tc>
                  <a:txBody>
                    <a:bodyPr/>
                    <a:lstStyle/>
                    <a:p>
                      <a:pPr>
                        <a:lnSpc>
                          <a:spcPct val="107000"/>
                        </a:lnSpc>
                        <a:spcAft>
                          <a:spcPts val="0"/>
                        </a:spcAft>
                      </a:pP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Юридичний факультет</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2</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1360,0</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406861"/>
                  </a:ext>
                </a:extLst>
              </a:tr>
              <a:tr h="247073">
                <a:tc>
                  <a:txBody>
                    <a:bodyPr/>
                    <a:lstStyle/>
                    <a:p>
                      <a:pPr>
                        <a:lnSpc>
                          <a:spcPct val="107000"/>
                        </a:lnSpc>
                        <a:spcAft>
                          <a:spcPts val="0"/>
                        </a:spcAft>
                      </a:pP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Тваринництва та водних біоресурсів </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1</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1020,0</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9350964"/>
                  </a:ext>
                </a:extLst>
              </a:tr>
              <a:tr h="247073">
                <a:tc>
                  <a:txBody>
                    <a:bodyPr/>
                    <a:lstStyle/>
                    <a:p>
                      <a:pPr>
                        <a:lnSpc>
                          <a:spcPct val="107000"/>
                        </a:lnSpc>
                        <a:spcAft>
                          <a:spcPts val="0"/>
                        </a:spcAft>
                      </a:pP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Факультет аграрного менеджменту </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1</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924,0</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1</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924,0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2450742"/>
                  </a:ext>
                </a:extLst>
              </a:tr>
              <a:tr h="247073">
                <a:tc>
                  <a:txBody>
                    <a:bodyPr/>
                    <a:lstStyle/>
                    <a:p>
                      <a:pPr>
                        <a:lnSpc>
                          <a:spcPct val="107000"/>
                        </a:lnSpc>
                        <a:spcAft>
                          <a:spcPts val="0"/>
                        </a:spcAft>
                      </a:pPr>
                      <a:r>
                        <a:rPr lang="uk-UA" sz="1400" b="0" cap="all" baseline="0" dirty="0" err="1">
                          <a:solidFill>
                            <a:schemeClr val="tx1"/>
                          </a:solidFill>
                          <a:effectLst/>
                          <a:latin typeface="Arial" panose="020B0604020202020204" pitchFamily="34" charset="0"/>
                          <a:ea typeface="DengXian" panose="02010600030101010101" pitchFamily="2" charset="-122"/>
                          <a:cs typeface="Arial" panose="020B0604020202020204" pitchFamily="34" charset="0"/>
                        </a:rPr>
                        <a:t>Ндпі</a:t>
                      </a: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 стандартизації і технологій </a:t>
                      </a:r>
                      <a:r>
                        <a:rPr lang="uk-UA" sz="1400" b="0" cap="all" baseline="0" dirty="0" err="1">
                          <a:solidFill>
                            <a:schemeClr val="tx1"/>
                          </a:solidFill>
                          <a:effectLst/>
                          <a:latin typeface="Arial" panose="020B0604020202020204" pitchFamily="34" charset="0"/>
                          <a:ea typeface="DengXian" panose="02010600030101010101" pitchFamily="2" charset="-122"/>
                          <a:cs typeface="Arial" panose="020B0604020202020204" pitchFamily="34" charset="0"/>
                        </a:rPr>
                        <a:t>екобезп</a:t>
                      </a: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 та ОП</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1</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900,0</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351970"/>
                  </a:ext>
                </a:extLst>
              </a:tr>
              <a:tr h="247073">
                <a:tc>
                  <a:txBody>
                    <a:bodyPr/>
                    <a:lstStyle/>
                    <a:p>
                      <a:pPr>
                        <a:lnSpc>
                          <a:spcPct val="107000"/>
                        </a:lnSpc>
                        <a:spcAft>
                          <a:spcPts val="0"/>
                        </a:spcAft>
                      </a:pP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Гуманітарно-педагогічний факультет</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1</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680,0</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5152946"/>
                  </a:ext>
                </a:extLst>
              </a:tr>
              <a:tr h="247073">
                <a:tc>
                  <a:txBody>
                    <a:bodyPr/>
                    <a:lstStyle/>
                    <a:p>
                      <a:pPr>
                        <a:lnSpc>
                          <a:spcPct val="107000"/>
                        </a:lnSpc>
                        <a:spcAft>
                          <a:spcPts val="0"/>
                        </a:spcAft>
                      </a:pP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Механіко-технологічний факультет</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a:lnSpc>
                          <a:spcPct val="107000"/>
                        </a:lnSpc>
                        <a:spcAft>
                          <a:spcPts val="0"/>
                        </a:spcAft>
                        <a:buFont typeface="Times New Roman" panose="02020603050405020304" pitchFamily="18" charset="0"/>
                        <a:buNone/>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a:lnSpc>
                          <a:spcPct val="107000"/>
                        </a:lnSpc>
                        <a:spcAft>
                          <a:spcPts val="0"/>
                        </a:spcAft>
                        <a:buFont typeface="Times New Roman" panose="02020603050405020304" pitchFamily="18" charset="0"/>
                        <a:buNone/>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5626256"/>
                  </a:ext>
                </a:extLst>
              </a:tr>
              <a:tr h="247073">
                <a:tc>
                  <a:txBody>
                    <a:bodyPr/>
                    <a:lstStyle/>
                    <a:p>
                      <a:pPr>
                        <a:lnSpc>
                          <a:spcPct val="107000"/>
                        </a:lnSpc>
                        <a:spcAft>
                          <a:spcPts val="0"/>
                        </a:spcAft>
                      </a:pP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Факультет інформаційних технологій</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a:lnSpc>
                          <a:spcPct val="107000"/>
                        </a:lnSpc>
                        <a:spcAft>
                          <a:spcPts val="0"/>
                        </a:spcAft>
                        <a:buFont typeface="Times New Roman" panose="02020603050405020304" pitchFamily="18" charset="0"/>
                        <a:buNone/>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a:lnSpc>
                          <a:spcPct val="107000"/>
                        </a:lnSpc>
                        <a:spcAft>
                          <a:spcPts val="0"/>
                        </a:spcAft>
                        <a:buFont typeface="Times New Roman" panose="02020603050405020304" pitchFamily="18" charset="0"/>
                        <a:buNone/>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3584843"/>
                  </a:ext>
                </a:extLst>
              </a:tr>
              <a:tr h="247073">
                <a:tc>
                  <a:txBody>
                    <a:bodyPr/>
                    <a:lstStyle/>
                    <a:p>
                      <a:pPr>
                        <a:lnSpc>
                          <a:spcPct val="107000"/>
                        </a:lnSpc>
                        <a:spcAft>
                          <a:spcPts val="0"/>
                        </a:spcAft>
                      </a:pP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Факультет землевпорядкування</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a:lnSpc>
                          <a:spcPct val="107000"/>
                        </a:lnSpc>
                        <a:spcAft>
                          <a:spcPts val="0"/>
                        </a:spcAft>
                        <a:buFont typeface="Times New Roman" panose="02020603050405020304" pitchFamily="18" charset="0"/>
                        <a:buNone/>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a:lnSpc>
                          <a:spcPct val="107000"/>
                        </a:lnSpc>
                        <a:spcAft>
                          <a:spcPts val="0"/>
                        </a:spcAft>
                        <a:buFont typeface="Times New Roman" panose="02020603050405020304" pitchFamily="18" charset="0"/>
                        <a:buNone/>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434985"/>
                  </a:ext>
                </a:extLst>
              </a:tr>
              <a:tr h="247073">
                <a:tc>
                  <a:txBody>
                    <a:bodyPr/>
                    <a:lstStyle/>
                    <a:p>
                      <a:pPr>
                        <a:lnSpc>
                          <a:spcPct val="107000"/>
                        </a:lnSpc>
                        <a:spcAft>
                          <a:spcPts val="0"/>
                        </a:spcAft>
                      </a:pPr>
                      <a:r>
                        <a:rPr lang="uk-UA" sz="1400" b="0" cap="all" baseline="0" dirty="0" err="1">
                          <a:solidFill>
                            <a:schemeClr val="tx1"/>
                          </a:solidFill>
                          <a:effectLst/>
                          <a:latin typeface="Arial" panose="020B0604020202020204" pitchFamily="34" charset="0"/>
                          <a:ea typeface="DengXian" panose="02010600030101010101" pitchFamily="2" charset="-122"/>
                          <a:cs typeface="Arial" panose="020B0604020202020204" pitchFamily="34" charset="0"/>
                        </a:rPr>
                        <a:t>Нні</a:t>
                      </a:r>
                      <a:r>
                        <a:rPr lang="uk-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rPr>
                        <a:t> неперервної </a:t>
                      </a:r>
                      <a:r>
                        <a:rPr lang="uk-UA" sz="1400" b="0" cap="all" baseline="0" dirty="0" smtClean="0">
                          <a:solidFill>
                            <a:schemeClr val="tx1"/>
                          </a:solidFill>
                          <a:effectLst/>
                          <a:latin typeface="Arial" panose="020B0604020202020204" pitchFamily="34" charset="0"/>
                          <a:ea typeface="DengXian" panose="02010600030101010101" pitchFamily="2" charset="-122"/>
                          <a:cs typeface="Arial" panose="020B0604020202020204" pitchFamily="34" charset="0"/>
                        </a:rPr>
                        <a:t>освіти</a:t>
                      </a:r>
                      <a:endParaRPr lang="ru-UA" sz="1400" b="0" cap="all" baseline="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uk-UA" sz="1400" dirty="0">
                          <a:effectLst/>
                          <a:latin typeface="Arial" panose="020B0604020202020204" pitchFamily="34" charset="0"/>
                          <a:ea typeface="DengXian" panose="02010600030101010101" pitchFamily="2" charset="-122"/>
                          <a:cs typeface="Arial" panose="020B0604020202020204" pitchFamily="34" charset="0"/>
                        </a:rPr>
                        <a:t>-</a:t>
                      </a: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a:lnSpc>
                          <a:spcPct val="107000"/>
                        </a:lnSpc>
                        <a:spcAft>
                          <a:spcPts val="0"/>
                        </a:spcAft>
                        <a:buFont typeface="Times New Roman" panose="02020603050405020304" pitchFamily="18" charset="0"/>
                        <a:buNone/>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a:lnSpc>
                          <a:spcPct val="107000"/>
                        </a:lnSpc>
                        <a:spcAft>
                          <a:spcPts val="0"/>
                        </a:spcAft>
                        <a:buFont typeface="Times New Roman" panose="02020603050405020304" pitchFamily="18" charset="0"/>
                        <a:buNone/>
                      </a:pPr>
                      <a:endParaRPr lang="ru-UA" sz="1400" dirty="0">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7230179"/>
                  </a:ext>
                </a:extLst>
              </a:tr>
              <a:tr h="247073">
                <a:tc>
                  <a:txBody>
                    <a:bodyPr/>
                    <a:lstStyle/>
                    <a:p>
                      <a:pPr algn="r">
                        <a:lnSpc>
                          <a:spcPct val="107000"/>
                        </a:lnSpc>
                        <a:spcAft>
                          <a:spcPts val="0"/>
                        </a:spcAft>
                      </a:pPr>
                      <a:r>
                        <a:rPr lang="uk-UA" sz="1400" b="1" dirty="0">
                          <a:solidFill>
                            <a:schemeClr val="tx1"/>
                          </a:solidFill>
                          <a:effectLst/>
                          <a:latin typeface="Arial" panose="020B0604020202020204" pitchFamily="34" charset="0"/>
                          <a:cs typeface="Arial" panose="020B0604020202020204" pitchFamily="34" charset="0"/>
                        </a:rPr>
                        <a:t>РАЗОМ</a:t>
                      </a:r>
                      <a:endParaRPr lang="ru-UA" sz="1400" b="1"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uk-UA" sz="1400" b="1" dirty="0">
                          <a:solidFill>
                            <a:schemeClr val="tx1"/>
                          </a:solidFill>
                          <a:effectLst/>
                          <a:latin typeface="Arial" panose="020B0604020202020204" pitchFamily="34" charset="0"/>
                          <a:ea typeface="DengXian" panose="02010600030101010101" pitchFamily="2" charset="-122"/>
                          <a:cs typeface="Arial" panose="020B0604020202020204" pitchFamily="34" charset="0"/>
                        </a:rPr>
                        <a:t>41</a:t>
                      </a:r>
                      <a:endParaRPr lang="ru-UA" sz="1400" b="1"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uk-UA" sz="1400" b="1" dirty="0">
                          <a:solidFill>
                            <a:schemeClr val="tx1"/>
                          </a:solidFill>
                          <a:effectLst/>
                          <a:latin typeface="Arial" panose="020B0604020202020204" pitchFamily="34" charset="0"/>
                          <a:ea typeface="DengXian" panose="02010600030101010101" pitchFamily="2" charset="-122"/>
                          <a:cs typeface="Arial" panose="020B0604020202020204" pitchFamily="34" charset="0"/>
                        </a:rPr>
                        <a:t>38490,0</a:t>
                      </a:r>
                      <a:endParaRPr lang="ru-UA" sz="1400" b="1"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uk-UA" sz="1600" b="1" kern="0" dirty="0">
                          <a:solidFill>
                            <a:srgbClr val="0166B3"/>
                          </a:solidFill>
                          <a:effectLst/>
                        </a:rPr>
                        <a:t>13</a:t>
                      </a:r>
                      <a:endParaRPr lang="uk-UA" sz="1600" b="1" kern="100" dirty="0">
                        <a:solidFill>
                          <a:srgbClr val="0166B3"/>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93" marR="27993" marT="6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uk-UA" sz="1600" b="1" kern="0" dirty="0">
                          <a:solidFill>
                            <a:srgbClr val="0166B3"/>
                          </a:solidFill>
                          <a:effectLst/>
                        </a:rPr>
                        <a:t>11215,0</a:t>
                      </a:r>
                      <a:endParaRPr lang="uk-UA" sz="1600" b="1" kern="100" dirty="0">
                        <a:solidFill>
                          <a:srgbClr val="0166B3"/>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93" marR="27993" marT="68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26023419"/>
                  </a:ext>
                </a:extLst>
              </a:tr>
            </a:tbl>
          </a:graphicData>
        </a:graphic>
      </p:graphicFrame>
    </p:spTree>
    <p:extLst>
      <p:ext uri="{BB962C8B-B14F-4D97-AF65-F5344CB8AC3E}">
        <p14:creationId xmlns:p14="http://schemas.microsoft.com/office/powerpoint/2010/main" val="76022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FADE22CB-970C-48F0-B631-887F8E861B1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9" name="TextBox 8">
            <a:extLst>
              <a:ext uri="{FF2B5EF4-FFF2-40B4-BE49-F238E27FC236}">
                <a16:creationId xmlns:a16="http://schemas.microsoft.com/office/drawing/2014/main" id="{9E12740B-CFCE-4522-983F-65521738091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10" name="TextBox 9">
            <a:extLst>
              <a:ext uri="{FF2B5EF4-FFF2-40B4-BE49-F238E27FC236}">
                <a16:creationId xmlns:a16="http://schemas.microsoft.com/office/drawing/2014/main" id="{D6F879D1-68C3-4BA3-B8DB-08EF989B3C99}"/>
              </a:ext>
            </a:extLst>
          </p:cNvPr>
          <p:cNvSpPr txBox="1"/>
          <p:nvPr/>
        </p:nvSpPr>
        <p:spPr>
          <a:xfrm>
            <a:off x="5197642" y="148799"/>
            <a:ext cx="5541512" cy="523220"/>
          </a:xfrm>
          <a:prstGeom prst="rect">
            <a:avLst/>
          </a:prstGeom>
          <a:noFill/>
        </p:spPr>
        <p:txBody>
          <a:bodyPr wrap="square" rtlCol="0">
            <a:spAutoFit/>
          </a:bodyPr>
          <a:lstStyle/>
          <a:p>
            <a:pPr algn="ctr"/>
            <a:r>
              <a:rPr lang="uk-UA" sz="2800" b="1" dirty="0" smtClean="0">
                <a:solidFill>
                  <a:srgbClr val="0070C0"/>
                </a:solidFill>
                <a:latin typeface="Arial" panose="020B0604020202020204" pitchFamily="34" charset="0"/>
                <a:cs typeface="Arial" panose="020B0604020202020204" pitchFamily="34" charset="0"/>
              </a:rPr>
              <a:t>Тематичні напрями Конкурсу</a:t>
            </a:r>
            <a:endParaRPr lang="ru-UA" sz="2800" b="1" dirty="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639521" y="920877"/>
            <a:ext cx="10874700" cy="1754326"/>
          </a:xfrm>
          <a:prstGeom prst="rect">
            <a:avLst/>
          </a:prstGeom>
        </p:spPr>
        <p:txBody>
          <a:bodyPr wrap="square">
            <a:spAutoFit/>
          </a:bodyPr>
          <a:lstStyle/>
          <a:p>
            <a:r>
              <a:rPr lang="uk-UA" b="1" dirty="0"/>
              <a:t>14. Гуманітарні науки і мистецтво</a:t>
            </a:r>
          </a:p>
          <a:p>
            <a:r>
              <a:rPr lang="uk-UA" dirty="0"/>
              <a:t>• Збереження культурної спадщини під час війни, зокрема через цифрові рішення</a:t>
            </a:r>
          </a:p>
          <a:p>
            <a:r>
              <a:rPr lang="uk-UA" dirty="0" smtClean="0"/>
              <a:t>• </a:t>
            </a:r>
            <a:r>
              <a:rPr lang="uk-UA" dirty="0"/>
              <a:t>Мистецькі практики для реабілітації і соціальної </a:t>
            </a:r>
            <a:r>
              <a:rPr lang="uk-UA" dirty="0" smtClean="0"/>
              <a:t>єдності</a:t>
            </a:r>
            <a:endParaRPr lang="uk-UA" dirty="0"/>
          </a:p>
          <a:p>
            <a:r>
              <a:rPr lang="uk-UA" dirty="0"/>
              <a:t>• Дослідження історичної пам’яті та формування національної ідентичності</a:t>
            </a:r>
          </a:p>
          <a:p>
            <a:r>
              <a:rPr lang="uk-UA" dirty="0"/>
              <a:t>• Протидія </a:t>
            </a:r>
            <a:r>
              <a:rPr lang="uk-UA" dirty="0" err="1"/>
              <a:t>наративам</a:t>
            </a:r>
            <a:r>
              <a:rPr lang="uk-UA" dirty="0"/>
              <a:t> </a:t>
            </a:r>
            <a:r>
              <a:rPr lang="uk-UA" dirty="0" err="1"/>
              <a:t>рф</a:t>
            </a:r>
            <a:r>
              <a:rPr lang="uk-UA" dirty="0"/>
              <a:t> у сферах культурного і публічного життя, зокрема на міжнародній арені</a:t>
            </a:r>
          </a:p>
          <a:p>
            <a:r>
              <a:rPr lang="uk-UA" dirty="0"/>
              <a:t>• Штучний інтелект та великі </a:t>
            </a:r>
            <a:r>
              <a:rPr lang="uk-UA" dirty="0" err="1"/>
              <a:t>мовні</a:t>
            </a:r>
            <a:r>
              <a:rPr lang="uk-UA" dirty="0"/>
              <a:t> моделі у забезпеченні гуманітарної безпеки</a:t>
            </a:r>
          </a:p>
        </p:txBody>
      </p:sp>
      <p:sp>
        <p:nvSpPr>
          <p:cNvPr id="5" name="Прямоугольник 4"/>
          <p:cNvSpPr/>
          <p:nvPr/>
        </p:nvSpPr>
        <p:spPr>
          <a:xfrm>
            <a:off x="2875547" y="3627146"/>
            <a:ext cx="8831178" cy="1938992"/>
          </a:xfrm>
          <a:prstGeom prst="rect">
            <a:avLst/>
          </a:prstGeom>
          <a:ln>
            <a:solidFill>
              <a:srgbClr val="FF0000"/>
            </a:solidFill>
          </a:ln>
        </p:spPr>
        <p:txBody>
          <a:bodyPr wrap="square">
            <a:spAutoFit/>
          </a:bodyPr>
          <a:lstStyle/>
          <a:p>
            <a:r>
              <a:rPr lang="uk-UA" sz="2400" b="1" dirty="0" smtClean="0">
                <a:latin typeface="Arial" panose="020B0604020202020204" pitchFamily="34" charset="0"/>
                <a:cs typeface="Arial" panose="020B0604020202020204" pitchFamily="34" charset="0"/>
              </a:rPr>
              <a:t>У випадку обґрунтованої невідповідності тематики проекту тематичним напрямам Конкурсу, проект визначається як не рекомендований експертом МОН до участі у конкурсі. При цьому загальна оцінка проекту експертом приймається рівною нулю.</a:t>
            </a:r>
            <a:endParaRPr lang="uk-UA" sz="2400" b="1" dirty="0">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3"/>
          <a:stretch>
            <a:fillRect/>
          </a:stretch>
        </p:blipFill>
        <p:spPr>
          <a:xfrm>
            <a:off x="392186" y="3642373"/>
            <a:ext cx="2268955" cy="1807932"/>
          </a:xfrm>
          <a:prstGeom prst="rect">
            <a:avLst/>
          </a:prstGeom>
        </p:spPr>
      </p:pic>
    </p:spTree>
    <p:extLst>
      <p:ext uri="{BB962C8B-B14F-4D97-AF65-F5344CB8AC3E}">
        <p14:creationId xmlns:p14="http://schemas.microsoft.com/office/powerpoint/2010/main" val="43187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2A87B785-B39E-4546-A1CD-B1A6D3EA2FAF}"/>
              </a:ext>
            </a:extLst>
          </p:cNvPr>
          <p:cNvSpPr/>
          <p:nvPr/>
        </p:nvSpPr>
        <p:spPr>
          <a:xfrm>
            <a:off x="258709" y="1069570"/>
            <a:ext cx="11500672" cy="4832092"/>
          </a:xfrm>
          <a:prstGeom prst="rect">
            <a:avLst/>
          </a:prstGeom>
        </p:spPr>
        <p:txBody>
          <a:bodyPr wrap="square">
            <a:spAutoFit/>
          </a:bodyPr>
          <a:lstStyle/>
          <a:p>
            <a:pPr algn="just"/>
            <a:r>
              <a:rPr lang="uk-UA" sz="2200" b="1" dirty="0">
                <a:latin typeface="Arial" panose="020B0604020202020204" pitchFamily="34" charset="0"/>
                <a:cs typeface="Arial" panose="020B0604020202020204" pitchFamily="34" charset="0"/>
              </a:rPr>
              <a:t>Максимальний обсяг фінансування проєкту дослідження на рік </a:t>
            </a:r>
            <a:r>
              <a:rPr lang="uk-UA" sz="2200" dirty="0">
                <a:latin typeface="Arial" panose="020B0604020202020204" pitchFamily="34" charset="0"/>
                <a:cs typeface="Arial" panose="020B0604020202020204" pitchFamily="34" charset="0"/>
              </a:rPr>
              <a:t>не має перевищувати: </a:t>
            </a:r>
          </a:p>
          <a:p>
            <a:pPr algn="just"/>
            <a:r>
              <a:rPr lang="uk-UA" sz="2200" u="sng" dirty="0">
                <a:latin typeface="Arial" panose="020B0604020202020204" pitchFamily="34" charset="0"/>
                <a:cs typeface="Arial" panose="020B0604020202020204" pitchFamily="34" charset="0"/>
              </a:rPr>
              <a:t>для теоретичних робіт</a:t>
            </a:r>
            <a:r>
              <a:rPr lang="uk-UA" sz="2200" dirty="0">
                <a:latin typeface="Arial" panose="020B0604020202020204" pitchFamily="34" charset="0"/>
                <a:cs typeface="Arial" panose="020B0604020202020204" pitchFamily="34" charset="0"/>
              </a:rPr>
              <a:t> </a:t>
            </a:r>
            <a:r>
              <a:rPr lang="uk-UA" sz="2200" dirty="0" smtClean="0">
                <a:latin typeface="Arial" panose="020B0604020202020204" pitchFamily="34" charset="0"/>
                <a:cs typeface="Arial" panose="020B0604020202020204" pitchFamily="34" charset="0"/>
              </a:rPr>
              <a:t>- </a:t>
            </a:r>
            <a:r>
              <a:rPr lang="uk-UA" sz="2200" b="1" dirty="0" smtClean="0">
                <a:solidFill>
                  <a:srgbClr val="FF0000"/>
                </a:solidFill>
                <a:latin typeface="Arial" panose="020B0604020202020204" pitchFamily="34" charset="0"/>
                <a:cs typeface="Arial" panose="020B0604020202020204" pitchFamily="34" charset="0"/>
              </a:rPr>
              <a:t>1200 </a:t>
            </a:r>
            <a:r>
              <a:rPr lang="uk-UA" sz="2200" b="1" dirty="0">
                <a:solidFill>
                  <a:srgbClr val="FF0000"/>
                </a:solidFill>
                <a:latin typeface="Arial" panose="020B0604020202020204" pitchFamily="34" charset="0"/>
                <a:cs typeface="Arial" panose="020B0604020202020204" pitchFamily="34" charset="0"/>
              </a:rPr>
              <a:t>тис. </a:t>
            </a:r>
            <a:r>
              <a:rPr lang="uk-UA" sz="2200" b="1" dirty="0" smtClean="0">
                <a:solidFill>
                  <a:srgbClr val="FF0000"/>
                </a:solidFill>
                <a:latin typeface="Arial" panose="020B0604020202020204" pitchFamily="34" charset="0"/>
                <a:cs typeface="Arial" panose="020B0604020202020204" pitchFamily="34" charset="0"/>
              </a:rPr>
              <a:t>грн;</a:t>
            </a:r>
            <a:r>
              <a:rPr lang="uk-UA" sz="2200" dirty="0" smtClean="0">
                <a:latin typeface="Arial" panose="020B0604020202020204" pitchFamily="34" charset="0"/>
                <a:cs typeface="Arial" panose="020B0604020202020204" pitchFamily="34" charset="0"/>
              </a:rPr>
              <a:t> </a:t>
            </a:r>
            <a:endParaRPr lang="uk-UA" sz="2200" dirty="0">
              <a:latin typeface="Arial" panose="020B0604020202020204" pitchFamily="34" charset="0"/>
              <a:cs typeface="Arial" panose="020B0604020202020204" pitchFamily="34" charset="0"/>
            </a:endParaRPr>
          </a:p>
          <a:p>
            <a:pPr algn="just"/>
            <a:r>
              <a:rPr lang="uk-UA" sz="2200" u="sng" dirty="0" smtClean="0">
                <a:latin typeface="Arial" panose="020B0604020202020204" pitchFamily="34" charset="0"/>
                <a:cs typeface="Arial" panose="020B0604020202020204" pitchFamily="34" charset="0"/>
              </a:rPr>
              <a:t>для </a:t>
            </a:r>
            <a:r>
              <a:rPr lang="uk-UA" sz="2200" u="sng" dirty="0">
                <a:latin typeface="Arial" panose="020B0604020202020204" pitchFamily="34" charset="0"/>
                <a:cs typeface="Arial" panose="020B0604020202020204" pitchFamily="34" charset="0"/>
              </a:rPr>
              <a:t>експериментальних </a:t>
            </a:r>
            <a:r>
              <a:rPr lang="uk-UA" sz="2200" u="sng" dirty="0" smtClean="0">
                <a:latin typeface="Arial" panose="020B0604020202020204" pitchFamily="34" charset="0"/>
                <a:cs typeface="Arial" panose="020B0604020202020204" pitchFamily="34" charset="0"/>
              </a:rPr>
              <a:t>робіт</a:t>
            </a:r>
            <a:r>
              <a:rPr lang="uk-UA" sz="2200" dirty="0" smtClean="0">
                <a:latin typeface="Arial" panose="020B0604020202020204" pitchFamily="34" charset="0"/>
                <a:cs typeface="Arial" panose="020B0604020202020204" pitchFamily="34" charset="0"/>
              </a:rPr>
              <a:t> - </a:t>
            </a:r>
            <a:r>
              <a:rPr lang="uk-UA" sz="2200" b="1" dirty="0" smtClean="0">
                <a:solidFill>
                  <a:srgbClr val="FF0000"/>
                </a:solidFill>
                <a:latin typeface="Arial" panose="020B0604020202020204" pitchFamily="34" charset="0"/>
                <a:cs typeface="Arial" panose="020B0604020202020204" pitchFamily="34" charset="0"/>
              </a:rPr>
              <a:t>1500 </a:t>
            </a:r>
            <a:r>
              <a:rPr lang="uk-UA" sz="2200" b="1" dirty="0">
                <a:solidFill>
                  <a:srgbClr val="FF0000"/>
                </a:solidFill>
                <a:latin typeface="Arial" panose="020B0604020202020204" pitchFamily="34" charset="0"/>
                <a:cs typeface="Arial" panose="020B0604020202020204" pitchFamily="34" charset="0"/>
              </a:rPr>
              <a:t>тис. грн </a:t>
            </a:r>
            <a:r>
              <a:rPr lang="uk-UA" sz="2200" dirty="0">
                <a:latin typeface="Arial" panose="020B0604020202020204" pitchFamily="34" charset="0"/>
                <a:cs typeface="Arial" panose="020B0604020202020204" pitchFamily="34" charset="0"/>
              </a:rPr>
              <a:t>(у т. ч. щонайменше </a:t>
            </a:r>
            <a:r>
              <a:rPr lang="uk-UA" sz="2200" b="1" dirty="0" smtClean="0">
                <a:solidFill>
                  <a:srgbClr val="FF0000"/>
                </a:solidFill>
                <a:latin typeface="Arial" panose="020B0604020202020204" pitchFamily="34" charset="0"/>
                <a:cs typeface="Arial" panose="020B0604020202020204" pitchFamily="34" charset="0"/>
              </a:rPr>
              <a:t>25 </a:t>
            </a:r>
            <a:r>
              <a:rPr lang="uk-UA" sz="2200" b="1" dirty="0">
                <a:solidFill>
                  <a:srgbClr val="FF0000"/>
                </a:solidFill>
                <a:latin typeface="Arial" panose="020B0604020202020204" pitchFamily="34" charset="0"/>
                <a:cs typeface="Arial" panose="020B0604020202020204" pitchFamily="34" charset="0"/>
              </a:rPr>
              <a:t>%</a:t>
            </a:r>
            <a:r>
              <a:rPr lang="uk-UA" sz="2200" dirty="0">
                <a:latin typeface="Arial" panose="020B0604020202020204" pitchFamily="34" charset="0"/>
                <a:cs typeface="Arial" panose="020B0604020202020204" pitchFamily="34" charset="0"/>
              </a:rPr>
              <a:t> від річного обсягу на придбання </a:t>
            </a:r>
            <a:r>
              <a:rPr lang="uk-UA" sz="2200" dirty="0" smtClean="0">
                <a:latin typeface="Arial" panose="020B0604020202020204" pitchFamily="34" charset="0"/>
                <a:cs typeface="Arial" panose="020B0604020202020204" pitchFamily="34" charset="0"/>
              </a:rPr>
              <a:t>матеріалів / реактивів / комплектуючих / </a:t>
            </a:r>
            <a:r>
              <a:rPr lang="uk-UA" sz="2200" u="sng" dirty="0" smtClean="0">
                <a:latin typeface="Arial" panose="020B0604020202020204" pitchFamily="34" charset="0"/>
                <a:cs typeface="Arial" panose="020B0604020202020204" pitchFamily="34" charset="0"/>
              </a:rPr>
              <a:t>обладнання (капітальних видатків)</a:t>
            </a:r>
            <a:r>
              <a:rPr lang="uk-UA" sz="2200" dirty="0" smtClean="0">
                <a:latin typeface="Arial" panose="020B0604020202020204" pitchFamily="34" charset="0"/>
                <a:cs typeface="Arial" panose="020B0604020202020204" pitchFamily="34" charset="0"/>
              </a:rPr>
              <a:t> або послуг з ремонту / повірки/атестації обладнання, виготовлення оснастки, проведення вимірювань) – </a:t>
            </a:r>
            <a:r>
              <a:rPr lang="uk-UA" sz="2200" dirty="0">
                <a:latin typeface="Arial" panose="020B0604020202020204" pitchFamily="34" charset="0"/>
                <a:cs typeface="Arial" panose="020B0604020202020204" pitchFamily="34" charset="0"/>
              </a:rPr>
              <a:t>при цьому розрахунки повинні бути </a:t>
            </a:r>
            <a:r>
              <a:rPr lang="uk-UA" sz="2200" dirty="0" smtClean="0">
                <a:latin typeface="Arial" panose="020B0604020202020204" pitchFamily="34" charset="0"/>
                <a:cs typeface="Arial" panose="020B0604020202020204" pitchFamily="34" charset="0"/>
              </a:rPr>
              <a:t>деталізованими і обґрунтованими.</a:t>
            </a:r>
          </a:p>
          <a:p>
            <a:pPr algn="just"/>
            <a:r>
              <a:rPr lang="uk-UA" sz="2200" u="sng" dirty="0" smtClean="0">
                <a:latin typeface="Arial" panose="020B0604020202020204" pitchFamily="34" charset="0"/>
                <a:cs typeface="Arial" panose="020B0604020202020204" pitchFamily="34" charset="0"/>
              </a:rPr>
              <a:t>Непрямі </a:t>
            </a:r>
            <a:r>
              <a:rPr lang="uk-UA" sz="2200" u="sng" dirty="0">
                <a:latin typeface="Arial" panose="020B0604020202020204" pitchFamily="34" charset="0"/>
                <a:cs typeface="Arial" panose="020B0604020202020204" pitchFamily="34" charset="0"/>
              </a:rPr>
              <a:t>(адміністративні, накладні) витрати, комунальні витрати, витрати на відрядження, інші витрати</a:t>
            </a:r>
            <a:r>
              <a:rPr lang="uk-UA" sz="2200" dirty="0">
                <a:latin typeface="Arial" panose="020B0604020202020204" pitchFamily="34" charset="0"/>
                <a:cs typeface="Arial" panose="020B0604020202020204" pitchFamily="34" charset="0"/>
              </a:rPr>
              <a:t> не пов’язані із закупівлею матеріалів та/або технічних послуг при розрахунку </a:t>
            </a:r>
            <a:r>
              <a:rPr lang="uk-UA" sz="2200" dirty="0" smtClean="0">
                <a:latin typeface="Arial" panose="020B0604020202020204" pitchFamily="34" charset="0"/>
                <a:cs typeface="Arial" panose="020B0604020202020204" pitchFamily="34" charset="0"/>
              </a:rPr>
              <a:t>25 </a:t>
            </a:r>
            <a:r>
              <a:rPr lang="uk-UA" sz="2200" dirty="0">
                <a:latin typeface="Arial" panose="020B0604020202020204" pitchFamily="34" charset="0"/>
                <a:cs typeface="Arial" panose="020B0604020202020204" pitchFamily="34" charset="0"/>
              </a:rPr>
              <a:t>% порогу не враховуються</a:t>
            </a:r>
            <a:r>
              <a:rPr lang="uk-UA" sz="2200" dirty="0" smtClean="0">
                <a:latin typeface="Arial" panose="020B0604020202020204" pitchFamily="34" charset="0"/>
                <a:cs typeface="Arial" panose="020B0604020202020204" pitchFamily="34" charset="0"/>
              </a:rPr>
              <a:t>.</a:t>
            </a:r>
          </a:p>
          <a:p>
            <a:pPr algn="just"/>
            <a:endParaRPr lang="uk-UA" sz="2200" dirty="0">
              <a:latin typeface="Arial" panose="020B0604020202020204" pitchFamily="34" charset="0"/>
              <a:cs typeface="Arial" panose="020B0604020202020204" pitchFamily="34" charset="0"/>
            </a:endParaRPr>
          </a:p>
          <a:p>
            <a:pPr algn="just"/>
            <a:r>
              <a:rPr lang="uk-UA" sz="2200" u="sng" dirty="0" smtClean="0">
                <a:latin typeface="Arial" panose="020B0604020202020204" pitchFamily="34" charset="0"/>
                <a:cs typeface="Arial" panose="020B0604020202020204" pitchFamily="34" charset="0"/>
              </a:rPr>
              <a:t>Обсяг адміністративних (накладних) витрат </a:t>
            </a:r>
            <a:r>
              <a:rPr lang="uk-UA" sz="2200" dirty="0" smtClean="0">
                <a:latin typeface="Arial" panose="020B0604020202020204" pitchFamily="34" charset="0"/>
                <a:cs typeface="Arial" panose="020B0604020202020204" pitchFamily="34" charset="0"/>
              </a:rPr>
              <a:t>не повинен перевищувати </a:t>
            </a:r>
            <a:r>
              <a:rPr lang="uk-UA" sz="2200" b="1" dirty="0" smtClean="0">
                <a:solidFill>
                  <a:srgbClr val="FF0000"/>
                </a:solidFill>
                <a:latin typeface="Arial" panose="020B0604020202020204" pitchFamily="34" charset="0"/>
                <a:cs typeface="Arial" panose="020B0604020202020204" pitchFamily="34" charset="0"/>
              </a:rPr>
              <a:t>15 %</a:t>
            </a:r>
            <a:r>
              <a:rPr lang="uk-UA" sz="2200" dirty="0" smtClean="0">
                <a:latin typeface="Arial" panose="020B0604020202020204" pitchFamily="34" charset="0"/>
                <a:cs typeface="Arial" panose="020B0604020202020204" pitchFamily="34" charset="0"/>
              </a:rPr>
              <a:t> для теоретичних та </a:t>
            </a:r>
            <a:r>
              <a:rPr lang="uk-UA" sz="2200" b="1" dirty="0" smtClean="0">
                <a:solidFill>
                  <a:srgbClr val="FF0000"/>
                </a:solidFill>
                <a:latin typeface="Arial" panose="020B0604020202020204" pitchFamily="34" charset="0"/>
                <a:cs typeface="Arial" panose="020B0604020202020204" pitchFamily="34" charset="0"/>
              </a:rPr>
              <a:t>12 %</a:t>
            </a:r>
            <a:r>
              <a:rPr lang="uk-UA" sz="2200" dirty="0" smtClean="0">
                <a:latin typeface="Arial" panose="020B0604020202020204" pitchFamily="34" charset="0"/>
                <a:cs typeface="Arial" panose="020B0604020202020204" pitchFamily="34" charset="0"/>
              </a:rPr>
              <a:t> для експериментальних робіт від загального обсягу проєкту.</a:t>
            </a:r>
            <a:endParaRPr lang="uk-UA" sz="2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1034D04-0063-418A-BD9F-97E520ECB100}"/>
              </a:ext>
            </a:extLst>
          </p:cNvPr>
          <p:cNvSpPr txBox="1"/>
          <p:nvPr/>
        </p:nvSpPr>
        <p:spPr>
          <a:xfrm>
            <a:off x="4763729" y="410409"/>
            <a:ext cx="6995651" cy="523220"/>
          </a:xfrm>
          <a:prstGeom prst="rect">
            <a:avLst/>
          </a:prstGeom>
          <a:noFill/>
        </p:spPr>
        <p:txBody>
          <a:bodyPr wrap="square" rtlCol="0">
            <a:spAutoFit/>
          </a:bodyPr>
          <a:lstStyle/>
          <a:p>
            <a:pPr algn="ctr"/>
            <a:r>
              <a:rPr lang="uk-UA" sz="2800" b="1" dirty="0">
                <a:solidFill>
                  <a:srgbClr val="0070C0"/>
                </a:solidFill>
                <a:latin typeface="Arial" panose="020B0604020202020204" pitchFamily="34" charset="0"/>
                <a:cs typeface="Arial" panose="020B0604020202020204" pitchFamily="34" charset="0"/>
              </a:rPr>
              <a:t>Фінансування проєктів</a:t>
            </a:r>
            <a:endParaRPr lang="ru-UA" sz="2800" b="1" dirty="0">
              <a:solidFill>
                <a:srgbClr val="0070C0"/>
              </a:solidFill>
              <a:latin typeface="Arial" panose="020B0604020202020204" pitchFamily="34" charset="0"/>
              <a:cs typeface="Arial" panose="020B0604020202020204" pitchFamily="34" charset="0"/>
            </a:endParaRPr>
          </a:p>
        </p:txBody>
      </p:sp>
      <p:pic>
        <p:nvPicPr>
          <p:cNvPr id="6" name="Picture 4" descr="Создать мем &quot;иконка новинка png, new пнг, акция png&quot; - Картинки -  Meme-arsenal.com">
            <a:extLst>
              <a:ext uri="{FF2B5EF4-FFF2-40B4-BE49-F238E27FC236}">
                <a16:creationId xmlns:a16="http://schemas.microsoft.com/office/drawing/2014/main" id="{7C1F68AB-02BA-414A-BA7C-4389F4D13E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729" y="206050"/>
            <a:ext cx="1287673" cy="81735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770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4" name="TextBox 3">
            <a:extLst>
              <a:ext uri="{FF2B5EF4-FFF2-40B4-BE49-F238E27FC236}">
                <a16:creationId xmlns:a16="http://schemas.microsoft.com/office/drawing/2014/main" id="{C00A5A24-7656-479A-87A5-B89A99CCCF31}"/>
              </a:ext>
            </a:extLst>
          </p:cNvPr>
          <p:cNvSpPr txBox="1"/>
          <p:nvPr/>
        </p:nvSpPr>
        <p:spPr>
          <a:xfrm>
            <a:off x="5269832" y="177282"/>
            <a:ext cx="4235618" cy="523220"/>
          </a:xfrm>
          <a:prstGeom prst="rect">
            <a:avLst/>
          </a:prstGeom>
          <a:noFill/>
        </p:spPr>
        <p:txBody>
          <a:bodyPr wrap="square" rtlCol="0">
            <a:spAutoFit/>
          </a:bodyPr>
          <a:lstStyle/>
          <a:p>
            <a:pPr algn="ctr"/>
            <a:r>
              <a:rPr lang="uk-UA" sz="2800" b="1" dirty="0">
                <a:solidFill>
                  <a:srgbClr val="0070C0"/>
                </a:solidFill>
                <a:latin typeface="Arial" panose="020B0604020202020204" pitchFamily="34" charset="0"/>
                <a:cs typeface="Arial" panose="020B0604020202020204" pitchFamily="34" charset="0"/>
              </a:rPr>
              <a:t>Тип проєкту</a:t>
            </a:r>
            <a:endParaRPr lang="ru-UA" sz="2800" b="1" dirty="0">
              <a:solidFill>
                <a:srgbClr val="0070C0"/>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AD9BF513-3509-4C64-8063-74F3F8D625D9}"/>
              </a:ext>
            </a:extLst>
          </p:cNvPr>
          <p:cNvSpPr/>
          <p:nvPr/>
        </p:nvSpPr>
        <p:spPr>
          <a:xfrm>
            <a:off x="4800600" y="723691"/>
            <a:ext cx="7220428" cy="5647700"/>
          </a:xfrm>
          <a:prstGeom prst="rect">
            <a:avLst/>
          </a:prstGeom>
        </p:spPr>
        <p:txBody>
          <a:bodyPr wrap="square">
            <a:spAutoFit/>
          </a:bodyPr>
          <a:lstStyle/>
          <a:p>
            <a:pPr algn="just"/>
            <a:r>
              <a:rPr lang="uk-UA" sz="1900" b="1" dirty="0">
                <a:latin typeface="Arial" panose="020B0604020202020204" pitchFamily="34" charset="0"/>
                <a:cs typeface="Arial" panose="020B0604020202020204" pitchFamily="34" charset="0"/>
              </a:rPr>
              <a:t>Тип роботи (</a:t>
            </a:r>
            <a:r>
              <a:rPr lang="uk-UA" sz="1900" b="1" dirty="0">
                <a:solidFill>
                  <a:srgbClr val="7030A0"/>
                </a:solidFill>
                <a:latin typeface="Arial" panose="020B0604020202020204" pitchFamily="34" charset="0"/>
                <a:cs typeface="Arial" panose="020B0604020202020204" pitchFamily="34" charset="0"/>
              </a:rPr>
              <a:t>теоретична</a:t>
            </a:r>
            <a:r>
              <a:rPr lang="uk-UA" sz="1900" b="1" dirty="0">
                <a:solidFill>
                  <a:srgbClr val="C00000"/>
                </a:solidFill>
                <a:latin typeface="Arial" panose="020B0604020202020204" pitchFamily="34" charset="0"/>
                <a:cs typeface="Arial" panose="020B0604020202020204" pitchFamily="34" charset="0"/>
              </a:rPr>
              <a:t> </a:t>
            </a:r>
            <a:r>
              <a:rPr lang="uk-UA" sz="1900" b="1" dirty="0">
                <a:latin typeface="Arial" panose="020B0604020202020204" pitchFamily="34" charset="0"/>
                <a:cs typeface="Arial" panose="020B0604020202020204" pitchFamily="34" charset="0"/>
              </a:rPr>
              <a:t>/ </a:t>
            </a:r>
            <a:r>
              <a:rPr lang="uk-UA" sz="1900" b="1" dirty="0">
                <a:solidFill>
                  <a:srgbClr val="C00000"/>
                </a:solidFill>
                <a:latin typeface="Arial" panose="020B0604020202020204" pitchFamily="34" charset="0"/>
                <a:cs typeface="Arial" panose="020B0604020202020204" pitchFamily="34" charset="0"/>
              </a:rPr>
              <a:t>експериментальна</a:t>
            </a:r>
            <a:r>
              <a:rPr lang="uk-UA" sz="1900" b="1" dirty="0">
                <a:latin typeface="Arial" panose="020B0604020202020204" pitchFamily="34" charset="0"/>
                <a:cs typeface="Arial" panose="020B0604020202020204" pitchFamily="34" charset="0"/>
              </a:rPr>
              <a:t>) </a:t>
            </a:r>
            <a:r>
              <a:rPr lang="uk-UA" sz="1900" u="sng" dirty="0">
                <a:latin typeface="Arial" panose="020B0604020202020204" pitchFamily="34" charset="0"/>
                <a:cs typeface="Arial" panose="020B0604020202020204" pitchFamily="34" charset="0"/>
              </a:rPr>
              <a:t>зазначається у відповідному полі інформаційної системи</a:t>
            </a:r>
            <a:r>
              <a:rPr lang="uk-UA" sz="1900" dirty="0">
                <a:latin typeface="Arial" panose="020B0604020202020204" pitchFamily="34" charset="0"/>
                <a:cs typeface="Arial" panose="020B0604020202020204" pitchFamily="34" charset="0"/>
              </a:rPr>
              <a:t> (далі - Система) під час введення інформації за кожним проєктом. </a:t>
            </a:r>
          </a:p>
          <a:p>
            <a:pPr algn="just"/>
            <a:r>
              <a:rPr lang="uk-UA" sz="1900" dirty="0">
                <a:latin typeface="Arial" panose="020B0604020202020204" pitchFamily="34" charset="0"/>
                <a:cs typeface="Arial" panose="020B0604020202020204" pitchFamily="34" charset="0"/>
              </a:rPr>
              <a:t>Просимо врахувати, що: </a:t>
            </a:r>
            <a:r>
              <a:rPr lang="uk-UA" sz="1900" b="1" dirty="0">
                <a:solidFill>
                  <a:srgbClr val="C00000"/>
                </a:solidFill>
                <a:latin typeface="Arial" panose="020B0604020202020204" pitchFamily="34" charset="0"/>
                <a:cs typeface="Arial" panose="020B0604020202020204" pitchFamily="34" charset="0"/>
              </a:rPr>
              <a:t>«експериментальна робота</a:t>
            </a:r>
            <a:r>
              <a:rPr lang="uk-UA" sz="1900" b="1" dirty="0" smtClean="0">
                <a:solidFill>
                  <a:srgbClr val="C00000"/>
                </a:solidFill>
                <a:latin typeface="Arial" panose="020B0604020202020204" pitchFamily="34" charset="0"/>
                <a:cs typeface="Arial" panose="020B0604020202020204" pitchFamily="34" charset="0"/>
              </a:rPr>
              <a:t>» - </a:t>
            </a:r>
            <a:r>
              <a:rPr lang="uk-UA" sz="1900" dirty="0" smtClean="0">
                <a:latin typeface="Arial" panose="020B0604020202020204" pitchFamily="34" charset="0"/>
                <a:cs typeface="Arial" panose="020B0604020202020204" pitchFamily="34" charset="0"/>
              </a:rPr>
              <a:t>це </a:t>
            </a:r>
            <a:r>
              <a:rPr lang="uk-UA" sz="1900" dirty="0">
                <a:latin typeface="Arial" panose="020B0604020202020204" pitchFamily="34" charset="0"/>
                <a:cs typeface="Arial" panose="020B0604020202020204" pitchFamily="34" charset="0"/>
              </a:rPr>
              <a:t>фундаментальне/прикладне наукове дослідження, науково-технічна (експериментальна) розробка, для виконання якого(</a:t>
            </a:r>
            <a:r>
              <a:rPr lang="uk-UA" sz="1900" dirty="0" err="1">
                <a:latin typeface="Arial" panose="020B0604020202020204" pitchFamily="34" charset="0"/>
                <a:cs typeface="Arial" panose="020B0604020202020204" pitchFamily="34" charset="0"/>
              </a:rPr>
              <a:t>ої</a:t>
            </a:r>
            <a:r>
              <a:rPr lang="uk-UA" sz="1900" dirty="0">
                <a:latin typeface="Arial" panose="020B0604020202020204" pitchFamily="34" charset="0"/>
                <a:cs typeface="Arial" panose="020B0604020202020204" pitchFamily="34" charset="0"/>
              </a:rPr>
              <a:t>), окрім оплати праці його (її) виконавців (авторів), </a:t>
            </a:r>
            <a:r>
              <a:rPr lang="uk-UA" sz="1900" u="sng" dirty="0">
                <a:latin typeface="Arial" panose="020B0604020202020204" pitchFamily="34" charset="0"/>
                <a:cs typeface="Arial" panose="020B0604020202020204" pitchFamily="34" charset="0"/>
              </a:rPr>
              <a:t>потрібне проведення емпіричного дослідження </a:t>
            </a:r>
            <a:r>
              <a:rPr lang="uk-UA" sz="1900" dirty="0">
                <a:latin typeface="Arial" panose="020B0604020202020204" pitchFamily="34" charset="0"/>
                <a:cs typeface="Arial" panose="020B0604020202020204" pitchFamily="34" charset="0"/>
              </a:rPr>
              <a:t>з придбанням для цього матеріалів (окрім канцелярського приладдя), реактивів, або послуг з ремонту/повірки/атестації обладнання, виготовлення оснастки, проведення вимірювань в ЦККНО та інших дій (окрім послуг з друку, перекладу, коригування, публікації текстів тощо), які безпосередньо будуть використовуватись для отримання наукового результату такого дослідження/розробки; </a:t>
            </a:r>
          </a:p>
          <a:p>
            <a:pPr algn="just"/>
            <a:r>
              <a:rPr lang="uk-UA" sz="1900" b="1" dirty="0">
                <a:solidFill>
                  <a:srgbClr val="7030A0"/>
                </a:solidFill>
                <a:latin typeface="Arial" panose="020B0604020202020204" pitchFamily="34" charset="0"/>
                <a:cs typeface="Arial" panose="020B0604020202020204" pitchFamily="34" charset="0"/>
              </a:rPr>
              <a:t>«теоретична робота</a:t>
            </a:r>
            <a:r>
              <a:rPr lang="uk-UA" sz="1900" dirty="0" smtClean="0">
                <a:solidFill>
                  <a:srgbClr val="7030A0"/>
                </a:solidFill>
                <a:latin typeface="Arial" panose="020B0604020202020204" pitchFamily="34" charset="0"/>
                <a:cs typeface="Arial" panose="020B0604020202020204" pitchFamily="34" charset="0"/>
              </a:rPr>
              <a:t>» - </a:t>
            </a:r>
            <a:r>
              <a:rPr lang="uk-UA" sz="1900" dirty="0" smtClean="0">
                <a:latin typeface="Arial" panose="020B0604020202020204" pitchFamily="34" charset="0"/>
                <a:cs typeface="Arial" panose="020B0604020202020204" pitchFamily="34" charset="0"/>
              </a:rPr>
              <a:t>це фундаментальне </a:t>
            </a:r>
            <a:r>
              <a:rPr lang="uk-UA" sz="1900" dirty="0">
                <a:latin typeface="Arial" panose="020B0604020202020204" pitchFamily="34" charset="0"/>
                <a:cs typeface="Arial" panose="020B0604020202020204" pitchFamily="34" charset="0"/>
              </a:rPr>
              <a:t>наукове дослідження, прикладне наукове дослідження, для виконання якого(</a:t>
            </a:r>
            <a:r>
              <a:rPr lang="uk-UA" sz="1900" dirty="0" err="1">
                <a:latin typeface="Arial" panose="020B0604020202020204" pitchFamily="34" charset="0"/>
                <a:cs typeface="Arial" panose="020B0604020202020204" pitchFamily="34" charset="0"/>
              </a:rPr>
              <a:t>ої</a:t>
            </a:r>
            <a:r>
              <a:rPr lang="uk-UA" sz="1900" dirty="0">
                <a:latin typeface="Arial" panose="020B0604020202020204" pitchFamily="34" charset="0"/>
                <a:cs typeface="Arial" panose="020B0604020202020204" pitchFamily="34" charset="0"/>
              </a:rPr>
              <a:t>) додаткового придбання матеріалів та/або послуг для отримання наукового результату не потребується.</a:t>
            </a:r>
          </a:p>
        </p:txBody>
      </p:sp>
      <p:pic>
        <p:nvPicPr>
          <p:cNvPr id="5" name="Рисунок 4"/>
          <p:cNvPicPr>
            <a:picLocks noChangeAspect="1"/>
          </p:cNvPicPr>
          <p:nvPr/>
        </p:nvPicPr>
        <p:blipFill>
          <a:blip r:embed="rId3"/>
          <a:stretch>
            <a:fillRect/>
          </a:stretch>
        </p:blipFill>
        <p:spPr>
          <a:xfrm>
            <a:off x="364190" y="1490760"/>
            <a:ext cx="4292031" cy="3355388"/>
          </a:xfrm>
          <a:prstGeom prst="rect">
            <a:avLst/>
          </a:prstGeom>
        </p:spPr>
      </p:pic>
    </p:spTree>
    <p:extLst>
      <p:ext uri="{BB962C8B-B14F-4D97-AF65-F5344CB8AC3E}">
        <p14:creationId xmlns:p14="http://schemas.microsoft.com/office/powerpoint/2010/main" val="4254413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4" name="TextBox 3">
            <a:extLst>
              <a:ext uri="{FF2B5EF4-FFF2-40B4-BE49-F238E27FC236}">
                <a16:creationId xmlns:a16="http://schemas.microsoft.com/office/drawing/2014/main" id="{5DF3758F-4CC9-4BBF-8CA5-D03F4F0A3201}"/>
              </a:ext>
            </a:extLst>
          </p:cNvPr>
          <p:cNvSpPr txBox="1"/>
          <p:nvPr/>
        </p:nvSpPr>
        <p:spPr>
          <a:xfrm>
            <a:off x="4418306" y="410409"/>
            <a:ext cx="6258232" cy="523220"/>
          </a:xfrm>
          <a:prstGeom prst="rect">
            <a:avLst/>
          </a:prstGeom>
          <a:noFill/>
        </p:spPr>
        <p:txBody>
          <a:bodyPr wrap="square" rtlCol="0">
            <a:spAutoFit/>
          </a:bodyPr>
          <a:lstStyle/>
          <a:p>
            <a:pPr algn="ctr"/>
            <a:r>
              <a:rPr lang="uk-UA" sz="2800" b="1" dirty="0">
                <a:solidFill>
                  <a:srgbClr val="0070C0"/>
                </a:solidFill>
                <a:latin typeface="Arial" panose="020B0604020202020204" pitchFamily="34" charset="0"/>
                <a:cs typeface="Arial" panose="020B0604020202020204" pitchFamily="34" charset="0"/>
              </a:rPr>
              <a:t>Вимоги до учасників</a:t>
            </a:r>
            <a:endParaRPr lang="ru-UA" sz="2800" b="1" dirty="0">
              <a:solidFill>
                <a:srgbClr val="0070C0"/>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7C24A94E-F116-4BDB-B4DA-4E4634AF7550}"/>
              </a:ext>
            </a:extLst>
          </p:cNvPr>
          <p:cNvSpPr/>
          <p:nvPr/>
        </p:nvSpPr>
        <p:spPr>
          <a:xfrm>
            <a:off x="459658" y="1008014"/>
            <a:ext cx="11272683" cy="5324535"/>
          </a:xfrm>
          <a:prstGeom prst="rect">
            <a:avLst/>
          </a:prstGeom>
        </p:spPr>
        <p:txBody>
          <a:bodyPr wrap="square">
            <a:spAutoFit/>
          </a:bodyPr>
          <a:lstStyle/>
          <a:p>
            <a:pPr algn="just"/>
            <a:r>
              <a:rPr lang="uk-UA" sz="2000" b="1" dirty="0">
                <a:solidFill>
                  <a:srgbClr val="000000"/>
                </a:solidFill>
                <a:latin typeface="Arial" panose="020B0604020202020204" pitchFamily="34" charset="0"/>
                <a:cs typeface="Arial" panose="020B0604020202020204" pitchFamily="34" charset="0"/>
              </a:rPr>
              <a:t>Проєкти досліджень, які оформлені в Системі </a:t>
            </a:r>
            <a:r>
              <a:rPr lang="uk-UA" sz="2000" dirty="0">
                <a:solidFill>
                  <a:srgbClr val="000000"/>
                </a:solidFill>
                <a:latin typeface="Arial" panose="020B0604020202020204" pitchFamily="34" charset="0"/>
                <a:cs typeface="Arial" panose="020B0604020202020204" pitchFamily="34" charset="0"/>
              </a:rPr>
              <a:t>(</a:t>
            </a:r>
            <a:r>
              <a:rPr lang="uk-UA" sz="2000" dirty="0">
                <a:solidFill>
                  <a:srgbClr val="0563C2"/>
                </a:solidFill>
                <a:latin typeface="Arial" panose="020B0604020202020204" pitchFamily="34" charset="0"/>
                <a:cs typeface="Arial" panose="020B0604020202020204" pitchFamily="34" charset="0"/>
              </a:rPr>
              <a:t>https://</a:t>
            </a:r>
            <a:r>
              <a:rPr lang="uk-UA" sz="2000" dirty="0" smtClean="0">
                <a:solidFill>
                  <a:srgbClr val="0563C2"/>
                </a:solidFill>
                <a:latin typeface="Arial" panose="020B0604020202020204" pitchFamily="34" charset="0"/>
                <a:cs typeface="Arial" panose="020B0604020202020204" pitchFamily="34" charset="0"/>
              </a:rPr>
              <a:t>nauka.gov.ua</a:t>
            </a:r>
            <a:r>
              <a:rPr lang="uk-UA" sz="2000" dirty="0" smtClean="0">
                <a:solidFill>
                  <a:srgbClr val="000000"/>
                </a:solidFill>
                <a:latin typeface="Arial" panose="020B0604020202020204" pitchFamily="34" charset="0"/>
                <a:cs typeface="Arial" panose="020B0604020202020204" pitchFamily="34" charset="0"/>
              </a:rPr>
              <a:t>), </a:t>
            </a:r>
            <a:r>
              <a:rPr lang="uk-UA" sz="2000" b="1" dirty="0">
                <a:solidFill>
                  <a:srgbClr val="000000"/>
                </a:solidFill>
                <a:latin typeface="Arial" panose="020B0604020202020204" pitchFamily="34" charset="0"/>
                <a:cs typeface="Arial" panose="020B0604020202020204" pitchFamily="34" charset="0"/>
              </a:rPr>
              <a:t>подаються на Конкурсний відбір із врахуванням наступного:</a:t>
            </a:r>
          </a:p>
          <a:p>
            <a:pPr marL="342900" indent="-342900" algn="just">
              <a:buFontTx/>
              <a:buChar char="-"/>
            </a:pPr>
            <a:r>
              <a:rPr lang="uk-UA" sz="2000" b="1" u="sng" dirty="0" smtClean="0">
                <a:solidFill>
                  <a:srgbClr val="C00000"/>
                </a:solidFill>
                <a:latin typeface="Arial" panose="020B0604020202020204" pitchFamily="34" charset="0"/>
                <a:cs typeface="Arial" panose="020B0604020202020204" pitchFamily="34" charset="0"/>
              </a:rPr>
              <a:t>керівниками </a:t>
            </a:r>
            <a:r>
              <a:rPr lang="uk-UA" sz="2000" b="1" u="sng" dirty="0" err="1">
                <a:solidFill>
                  <a:srgbClr val="C00000"/>
                </a:solidFill>
                <a:latin typeface="Arial" panose="020B0604020202020204" pitchFamily="34" charset="0"/>
                <a:cs typeface="Arial" panose="020B0604020202020204" pitchFamily="34" charset="0"/>
              </a:rPr>
              <a:t>проєктів</a:t>
            </a:r>
            <a:r>
              <a:rPr lang="uk-UA" sz="2000" b="1" u="sng" dirty="0">
                <a:solidFill>
                  <a:srgbClr val="C00000"/>
                </a:solidFill>
                <a:latin typeface="Arial" panose="020B0604020202020204" pitchFamily="34" charset="0"/>
                <a:cs typeface="Arial" panose="020B0604020202020204" pitchFamily="34" charset="0"/>
              </a:rPr>
              <a:t> можуть бути дослідники, які працюють у закладах вищої, наукових установах за основним місцем роботи та які за останні 12 місяців з дати подання проєкту на Конкурсний відбір щонайменше 6 місяців знаходились і працювали на території України </a:t>
            </a:r>
            <a:r>
              <a:rPr lang="uk-UA" sz="2000" dirty="0">
                <a:latin typeface="Arial" panose="020B0604020202020204" pitchFamily="34" charset="0"/>
                <a:cs typeface="Arial" panose="020B0604020202020204" pitchFamily="34" charset="0"/>
              </a:rPr>
              <a:t>(окрім керівників </a:t>
            </a:r>
            <a:r>
              <a:rPr lang="uk-UA" sz="2000" dirty="0" err="1">
                <a:latin typeface="Arial" panose="020B0604020202020204" pitchFamily="34" charset="0"/>
                <a:cs typeface="Arial" panose="020B0604020202020204" pitchFamily="34" charset="0"/>
              </a:rPr>
              <a:t>проєктів</a:t>
            </a:r>
            <a:r>
              <a:rPr lang="uk-UA" sz="2000" dirty="0">
                <a:latin typeface="Arial" panose="020B0604020202020204" pitchFamily="34" charset="0"/>
                <a:cs typeface="Arial" panose="020B0604020202020204" pitchFamily="34" charset="0"/>
              </a:rPr>
              <a:t> від ЗВО/НУ які знаходяться на територіях, які були тимчасово окуповані після 24.02.2022 р</a:t>
            </a:r>
            <a:r>
              <a:rPr lang="uk-UA" sz="2000" dirty="0" smtClean="0">
                <a:latin typeface="Arial" panose="020B0604020202020204" pitchFamily="34" charset="0"/>
                <a:cs typeface="Arial" panose="020B0604020202020204" pitchFamily="34" charset="0"/>
              </a:rPr>
              <a:t>.);</a:t>
            </a:r>
          </a:p>
          <a:p>
            <a:pPr marL="342900" indent="-342900" algn="just">
              <a:buFontTx/>
              <a:buChar char="-"/>
            </a:pPr>
            <a:r>
              <a:rPr lang="uk-UA" sz="2000" b="1" u="sng" dirty="0" smtClean="0">
                <a:solidFill>
                  <a:srgbClr val="C00000"/>
                </a:solidFill>
                <a:latin typeface="Arial" panose="020B0604020202020204" pitchFamily="34" charset="0"/>
                <a:cs typeface="Arial" panose="020B0604020202020204" pitchFamily="34" charset="0"/>
              </a:rPr>
              <a:t>вчений </a:t>
            </a:r>
            <a:r>
              <a:rPr lang="uk-UA" sz="2000" b="1" u="sng" dirty="0">
                <a:solidFill>
                  <a:srgbClr val="C00000"/>
                </a:solidFill>
                <a:latin typeface="Arial" panose="020B0604020202020204" pitchFamily="34" charset="0"/>
                <a:cs typeface="Arial" panose="020B0604020202020204" pitchFamily="34" charset="0"/>
              </a:rPr>
              <a:t>може бути керівником тільки в одному </a:t>
            </a:r>
            <a:r>
              <a:rPr lang="uk-UA" sz="2000" b="1" u="sng" dirty="0" smtClean="0">
                <a:solidFill>
                  <a:srgbClr val="C00000"/>
                </a:solidFill>
                <a:latin typeface="Arial" panose="020B0604020202020204" pitchFamily="34" charset="0"/>
                <a:cs typeface="Arial" panose="020B0604020202020204" pitchFamily="34" charset="0"/>
              </a:rPr>
              <a:t>дослідженні та/або співвиконавцем не більше одного іншого проєкту, що </a:t>
            </a:r>
            <a:r>
              <a:rPr lang="uk-UA" sz="2000" b="1" u="sng" dirty="0" err="1" smtClean="0">
                <a:solidFill>
                  <a:srgbClr val="C00000"/>
                </a:solidFill>
                <a:latin typeface="Arial" panose="020B0604020202020204" pitchFamily="34" charset="0"/>
                <a:cs typeface="Arial" panose="020B0604020202020204" pitchFamily="34" charset="0"/>
              </a:rPr>
              <a:t>фінасується</a:t>
            </a:r>
            <a:r>
              <a:rPr lang="uk-UA" sz="2000" b="1" u="sng" dirty="0" smtClean="0">
                <a:solidFill>
                  <a:srgbClr val="C00000"/>
                </a:solidFill>
                <a:latin typeface="Arial" panose="020B0604020202020204" pitchFamily="34" charset="0"/>
                <a:cs typeface="Arial" panose="020B0604020202020204" pitchFamily="34" charset="0"/>
              </a:rPr>
              <a:t> МОН в межах цього Конкурсу</a:t>
            </a:r>
            <a:r>
              <a:rPr lang="uk-UA" sz="2000" dirty="0" smtClean="0">
                <a:solidFill>
                  <a:srgbClr val="000000"/>
                </a:solidFill>
                <a:latin typeface="Arial" panose="020B0604020202020204" pitchFamily="34" charset="0"/>
                <a:cs typeface="Arial" panose="020B0604020202020204" pitchFamily="34" charset="0"/>
              </a:rPr>
              <a:t>, </a:t>
            </a:r>
            <a:r>
              <a:rPr lang="uk-UA" sz="2000" dirty="0">
                <a:solidFill>
                  <a:srgbClr val="000000"/>
                </a:solidFill>
                <a:latin typeface="Arial" panose="020B0604020202020204" pitchFamily="34" charset="0"/>
                <a:cs typeface="Arial" panose="020B0604020202020204" pitchFamily="34" charset="0"/>
              </a:rPr>
              <a:t>з урахуванням тих досліджень і розробок, що розпочаті в минулі роки та продовжуватимуться у </a:t>
            </a:r>
            <a:r>
              <a:rPr lang="uk-UA" sz="2000" dirty="0" smtClean="0">
                <a:solidFill>
                  <a:srgbClr val="000000"/>
                </a:solidFill>
                <a:latin typeface="Arial" panose="020B0604020202020204" pitchFamily="34" charset="0"/>
                <a:cs typeface="Arial" panose="020B0604020202020204" pitchFamily="34" charset="0"/>
              </a:rPr>
              <a:t>2026 </a:t>
            </a:r>
            <a:r>
              <a:rPr lang="uk-UA" sz="2000" dirty="0">
                <a:solidFill>
                  <a:srgbClr val="000000"/>
                </a:solidFill>
                <a:latin typeface="Arial" panose="020B0604020202020204" pitchFamily="34" charset="0"/>
                <a:cs typeface="Arial" panose="020B0604020202020204" pitchFamily="34" charset="0"/>
              </a:rPr>
              <a:t>році</a:t>
            </a:r>
            <a:r>
              <a:rPr lang="uk-UA" sz="2000" dirty="0" smtClean="0">
                <a:solidFill>
                  <a:srgbClr val="000000"/>
                </a:solidFill>
                <a:latin typeface="Arial" panose="020B0604020202020204" pitchFamily="34" charset="0"/>
                <a:cs typeface="Arial" panose="020B0604020202020204" pitchFamily="34" charset="0"/>
              </a:rPr>
              <a:t>;</a:t>
            </a:r>
          </a:p>
          <a:p>
            <a:pPr marL="342900" indent="-342900" algn="just">
              <a:buFontTx/>
              <a:buChar char="-"/>
            </a:pPr>
            <a:r>
              <a:rPr lang="uk-UA" sz="2000" dirty="0" smtClean="0">
                <a:solidFill>
                  <a:srgbClr val="000000"/>
                </a:solidFill>
                <a:latin typeface="Arial" panose="020B0604020202020204" pitchFamily="34" charset="0"/>
                <a:cs typeface="Arial" panose="020B0604020202020204" pitchFamily="34" charset="0"/>
              </a:rPr>
              <a:t>основний склад виконавців проєкту має налічувати </a:t>
            </a:r>
            <a:r>
              <a:rPr lang="uk-UA" sz="2000" b="1" dirty="0" smtClean="0">
                <a:solidFill>
                  <a:srgbClr val="C00000"/>
                </a:solidFill>
                <a:latin typeface="Arial" panose="020B0604020202020204" pitchFamily="34" charset="0"/>
                <a:cs typeface="Arial" panose="020B0604020202020204" pitchFamily="34" charset="0"/>
              </a:rPr>
              <a:t>не більше 6 осіб </a:t>
            </a:r>
            <a:r>
              <a:rPr lang="uk-UA" sz="2000" dirty="0" smtClean="0">
                <a:solidFill>
                  <a:srgbClr val="000000"/>
                </a:solidFill>
                <a:latin typeface="Arial" panose="020B0604020202020204" pitchFamily="34" charset="0"/>
                <a:cs typeface="Arial" panose="020B0604020202020204" pitchFamily="34" charset="0"/>
              </a:rPr>
              <a:t>разом з керівником проєкту (</a:t>
            </a:r>
            <a:r>
              <a:rPr lang="uk-UA" sz="2000" u="sng" dirty="0" smtClean="0">
                <a:solidFill>
                  <a:srgbClr val="000000"/>
                </a:solidFill>
                <a:latin typeface="Arial" panose="020B0604020202020204" pitchFamily="34" charset="0"/>
                <a:cs typeface="Arial" panose="020B0604020202020204" pitchFamily="34" charset="0"/>
              </a:rPr>
              <a:t>можуть долучатися представники інших установ – до 2-х осіб, їхній доробок не повинен перевищувати доробок виконавців головної установи</a:t>
            </a:r>
            <a:r>
              <a:rPr lang="uk-UA" sz="2000" dirty="0" smtClean="0">
                <a:solidFill>
                  <a:srgbClr val="000000"/>
                </a:solidFill>
                <a:latin typeface="Arial" panose="020B0604020202020204" pitchFamily="34" charset="0"/>
                <a:cs typeface="Arial" panose="020B0604020202020204" pitchFamily="34" charset="0"/>
              </a:rPr>
              <a:t>);</a:t>
            </a:r>
          </a:p>
          <a:p>
            <a:pPr marL="342900" indent="-342900" algn="just">
              <a:buFontTx/>
              <a:buChar char="-"/>
            </a:pPr>
            <a:r>
              <a:rPr lang="uk-UA" sz="2000" dirty="0" smtClean="0">
                <a:solidFill>
                  <a:srgbClr val="C00000"/>
                </a:solidFill>
                <a:latin typeface="Arial" panose="020B0604020202020204" pitchFamily="34" charset="0"/>
                <a:cs typeface="Arial" panose="020B0604020202020204" pitchFamily="34" charset="0"/>
              </a:rPr>
              <a:t>до колективу виконавців проєкту </a:t>
            </a:r>
            <a:r>
              <a:rPr lang="uk-UA" sz="2000" b="1" u="sng" dirty="0" smtClean="0">
                <a:solidFill>
                  <a:srgbClr val="C00000"/>
                </a:solidFill>
                <a:latin typeface="Arial" panose="020B0604020202020204" pitchFamily="34" charset="0"/>
                <a:cs typeface="Arial" panose="020B0604020202020204" pitchFamily="34" charset="0"/>
              </a:rPr>
              <a:t>не можуть бути включені особи</a:t>
            </a:r>
            <a:r>
              <a:rPr lang="uk-UA" sz="2000" dirty="0" smtClean="0">
                <a:solidFill>
                  <a:srgbClr val="C00000"/>
                </a:solidFill>
                <a:latin typeface="Arial" panose="020B0604020202020204" pitchFamily="34" charset="0"/>
                <a:cs typeface="Arial" panose="020B0604020202020204" pitchFamily="34" charset="0"/>
              </a:rPr>
              <a:t>, які після 24.02.2022 року співпрацювали з країною-агресором / країнами-сателітами країни-агресора (у </a:t>
            </a:r>
            <a:r>
              <a:rPr lang="uk-UA" sz="2000" dirty="0" err="1" smtClean="0">
                <a:solidFill>
                  <a:srgbClr val="C00000"/>
                </a:solidFill>
                <a:latin typeface="Arial" panose="020B0604020202020204" pitchFamily="34" charset="0"/>
                <a:cs typeface="Arial" panose="020B0604020202020204" pitchFamily="34" charset="0"/>
              </a:rPr>
              <a:t>т.ч</a:t>
            </a:r>
            <a:r>
              <a:rPr lang="uk-UA" sz="2000" dirty="0" smtClean="0">
                <a:solidFill>
                  <a:srgbClr val="C00000"/>
                </a:solidFill>
                <a:latin typeface="Arial" panose="020B0604020202020204" pitchFamily="34" charset="0"/>
                <a:cs typeface="Arial" panose="020B0604020202020204" pitchFamily="34" charset="0"/>
              </a:rPr>
              <a:t>. </a:t>
            </a:r>
            <a:r>
              <a:rPr lang="uk-UA" sz="2000" b="1" u="sng" dirty="0" smtClean="0">
                <a:solidFill>
                  <a:srgbClr val="C00000"/>
                </a:solidFill>
                <a:latin typeface="Arial" panose="020B0604020202020204" pitchFamily="34" charset="0"/>
                <a:cs typeface="Arial" panose="020B0604020202020204" pitchFamily="34" charset="0"/>
              </a:rPr>
              <a:t>співавторства в публікаціях</a:t>
            </a:r>
            <a:r>
              <a:rPr lang="uk-UA" sz="2000" dirty="0" smtClean="0">
                <a:solidFill>
                  <a:srgbClr val="C00000"/>
                </a:solidFill>
                <a:latin typeface="Arial" panose="020B0604020202020204" pitchFamily="34" charset="0"/>
                <a:cs typeface="Arial" panose="020B0604020202020204" pitchFamily="34" charset="0"/>
              </a:rPr>
              <a:t> після 24.02.2022 р.)</a:t>
            </a:r>
          </a:p>
        </p:txBody>
      </p:sp>
    </p:spTree>
    <p:extLst>
      <p:ext uri="{BB962C8B-B14F-4D97-AF65-F5344CB8AC3E}">
        <p14:creationId xmlns:p14="http://schemas.microsoft.com/office/powerpoint/2010/main" val="3268114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4" name="TextBox 3">
            <a:extLst>
              <a:ext uri="{FF2B5EF4-FFF2-40B4-BE49-F238E27FC236}">
                <a16:creationId xmlns:a16="http://schemas.microsoft.com/office/drawing/2014/main" id="{5DF3758F-4CC9-4BBF-8CA5-D03F4F0A3201}"/>
              </a:ext>
            </a:extLst>
          </p:cNvPr>
          <p:cNvSpPr txBox="1"/>
          <p:nvPr/>
        </p:nvSpPr>
        <p:spPr>
          <a:xfrm>
            <a:off x="5525211" y="337727"/>
            <a:ext cx="6258232" cy="523220"/>
          </a:xfrm>
          <a:prstGeom prst="rect">
            <a:avLst/>
          </a:prstGeom>
          <a:noFill/>
        </p:spPr>
        <p:txBody>
          <a:bodyPr wrap="square" rtlCol="0">
            <a:spAutoFit/>
          </a:bodyPr>
          <a:lstStyle/>
          <a:p>
            <a:pPr algn="ctr"/>
            <a:r>
              <a:rPr lang="uk-UA" sz="2800" b="1" dirty="0" smtClean="0">
                <a:solidFill>
                  <a:srgbClr val="0070C0"/>
                </a:solidFill>
                <a:latin typeface="Arial" panose="020B0604020202020204" pitchFamily="34" charset="0"/>
                <a:cs typeface="Arial" panose="020B0604020202020204" pitchFamily="34" charset="0"/>
              </a:rPr>
              <a:t>Академічна доброчесність</a:t>
            </a:r>
            <a:endParaRPr lang="ru-UA" sz="2800" b="1" dirty="0">
              <a:solidFill>
                <a:srgbClr val="0070C0"/>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7C24A94E-F116-4BDB-B4DA-4E4634AF7550}"/>
              </a:ext>
            </a:extLst>
          </p:cNvPr>
          <p:cNvSpPr/>
          <p:nvPr/>
        </p:nvSpPr>
        <p:spPr>
          <a:xfrm>
            <a:off x="3128212" y="1008014"/>
            <a:ext cx="8857116" cy="5078313"/>
          </a:xfrm>
          <a:prstGeom prst="rect">
            <a:avLst/>
          </a:prstGeom>
        </p:spPr>
        <p:txBody>
          <a:bodyPr wrap="square">
            <a:spAutoFit/>
          </a:bodyPr>
          <a:lstStyle/>
          <a:p>
            <a:pPr algn="just"/>
            <a:r>
              <a:rPr lang="ru-RU" dirty="0" smtClean="0">
                <a:latin typeface="Arial" panose="020B0604020202020204" pitchFamily="34" charset="0"/>
                <a:cs typeface="Arial" panose="020B0604020202020204" pitchFamily="34" charset="0"/>
              </a:rPr>
              <a:t>Заявка</a:t>
            </a:r>
            <a:r>
              <a:rPr lang="ru-RU" dirty="0">
                <a:latin typeface="Arial" panose="020B0604020202020204" pitchFamily="34" charset="0"/>
                <a:cs typeface="Arial" panose="020B0604020202020204" pitchFamily="34" charset="0"/>
              </a:rPr>
              <a:t>, супровідні документи на отримання фінансування, звітна документація проекту, зміст показників звітності по проекту, а також експертні висновки </a:t>
            </a:r>
            <a:r>
              <a:rPr lang="ru-RU" b="1" u="sng" dirty="0">
                <a:latin typeface="Arial" panose="020B0604020202020204" pitchFamily="34" charset="0"/>
                <a:cs typeface="Arial" panose="020B0604020202020204" pitchFamily="34" charset="0"/>
              </a:rPr>
              <a:t>не мають містити ознак порушень академічної доброчесності</a:t>
            </a:r>
            <a:r>
              <a:rPr lang="ru-RU" dirty="0">
                <a:latin typeface="Arial" panose="020B0604020202020204" pitchFamily="34" charset="0"/>
                <a:cs typeface="Arial" panose="020B0604020202020204" pitchFamily="34" charset="0"/>
              </a:rPr>
              <a:t>, визначених законодавством України та міжнародними </a:t>
            </a:r>
            <a:r>
              <a:rPr lang="uk-UA" dirty="0" smtClean="0">
                <a:latin typeface="Arial" panose="020B0604020202020204" pitchFamily="34" charset="0"/>
                <a:cs typeface="Arial" panose="020B0604020202020204" pitchFamily="34" charset="0"/>
              </a:rPr>
              <a:t>рекомендаціями, а також внутрішніми нормативними документами закладу вищої освіти або наукової установи, яку представляє Учасник</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p>
            <a:pPr algn="just"/>
            <a:r>
              <a:rPr lang="uk-UA" b="1" dirty="0">
                <a:solidFill>
                  <a:srgbClr val="C00000"/>
                </a:solidFill>
                <a:latin typeface="Arial" panose="020B0604020202020204" pitchFamily="34" charset="0"/>
                <a:cs typeface="Arial" panose="020B0604020202020204" pitchFamily="34" charset="0"/>
              </a:rPr>
              <a:t>Зокрема Учасникам Конкурсу забороняється:</a:t>
            </a:r>
          </a:p>
          <a:p>
            <a:pPr marL="285750" indent="-285750" algn="just">
              <a:buFont typeface="Wingdings" panose="05000000000000000000" pitchFamily="2" charset="2"/>
              <a:buChar char="§"/>
            </a:pPr>
            <a:r>
              <a:rPr lang="uk-UA" dirty="0">
                <a:latin typeface="Arial" panose="020B0604020202020204" pitchFamily="34" charset="0"/>
                <a:cs typeface="Arial" panose="020B0604020202020204" pitchFamily="34" charset="0"/>
              </a:rPr>
              <a:t>фабрикація чи фальсифікація даних;</a:t>
            </a:r>
          </a:p>
          <a:p>
            <a:pPr marL="285750" indent="-285750" algn="just">
              <a:buFont typeface="Wingdings" panose="05000000000000000000" pitchFamily="2" charset="2"/>
              <a:buChar char="§"/>
            </a:pPr>
            <a:r>
              <a:rPr lang="uk-UA" dirty="0" smtClean="0">
                <a:latin typeface="Arial" panose="020B0604020202020204" pitchFamily="34" charset="0"/>
                <a:cs typeface="Arial" panose="020B0604020202020204" pitchFamily="34" charset="0"/>
              </a:rPr>
              <a:t>запозичення матеріалів з чужих робіт без відповідного посилання;</a:t>
            </a:r>
          </a:p>
          <a:p>
            <a:pPr marL="285750" indent="-285750" algn="just">
              <a:buFont typeface="Wingdings" panose="05000000000000000000" pitchFamily="2" charset="2"/>
              <a:buChar char="§"/>
            </a:pPr>
            <a:r>
              <a:rPr lang="uk-UA" dirty="0" err="1" smtClean="0">
                <a:latin typeface="Arial" panose="020B0604020202020204" pitchFamily="34" charset="0"/>
                <a:cs typeface="Arial" panose="020B0604020202020204" pitchFamily="34" charset="0"/>
              </a:rPr>
              <a:t>самоплагіат</a:t>
            </a:r>
            <a:r>
              <a:rPr lang="uk-UA" dirty="0" smtClean="0">
                <a:latin typeface="Arial" panose="020B0604020202020204" pitchFamily="34" charset="0"/>
                <a:cs typeface="Arial" panose="020B0604020202020204" pitchFamily="34" charset="0"/>
              </a:rPr>
              <a:t> (без належного посилання на попередні роботи автора/авторів);</a:t>
            </a:r>
          </a:p>
          <a:p>
            <a:pPr marL="285750" indent="-285750" algn="just">
              <a:buFont typeface="Wingdings" panose="05000000000000000000" pitchFamily="2" charset="2"/>
              <a:buChar char="§"/>
            </a:pPr>
            <a:r>
              <a:rPr lang="uk-UA" dirty="0" smtClean="0">
                <a:latin typeface="Arial" panose="020B0604020202020204" pitchFamily="34" charset="0"/>
                <a:cs typeface="Arial" panose="020B0604020202020204" pitchFamily="34" charset="0"/>
              </a:rPr>
              <a:t>подання чужих результатів під виглядом власних.</a:t>
            </a:r>
          </a:p>
          <a:p>
            <a:pPr algn="just"/>
            <a:r>
              <a:rPr lang="uk-UA" b="1" u="sng" dirty="0" smtClean="0">
                <a:solidFill>
                  <a:srgbClr val="C00000"/>
                </a:solidFill>
                <a:latin typeface="Arial" panose="020B0604020202020204" pitchFamily="34" charset="0"/>
                <a:cs typeface="Arial" panose="020B0604020202020204" pitchFamily="34" charset="0"/>
              </a:rPr>
              <a:t>При </a:t>
            </a:r>
            <a:r>
              <a:rPr lang="uk-UA" b="1" u="sng" dirty="0">
                <a:solidFill>
                  <a:srgbClr val="C00000"/>
                </a:solidFill>
                <a:latin typeface="Arial" panose="020B0604020202020204" pitchFamily="34" charset="0"/>
                <a:cs typeface="Arial" panose="020B0604020202020204" pitchFamily="34" charset="0"/>
              </a:rPr>
              <a:t>підготовці проекту застосовування систем штучного інтелекту (далі - ШІ) як генератора </a:t>
            </a:r>
            <a:r>
              <a:rPr lang="uk-UA" b="1" u="sng" dirty="0" smtClean="0">
                <a:solidFill>
                  <a:srgbClr val="C00000"/>
                </a:solidFill>
                <a:latin typeface="Arial" panose="020B0604020202020204" pitchFamily="34" charset="0"/>
                <a:cs typeface="Arial" panose="020B0604020202020204" pitchFamily="34" charset="0"/>
              </a:rPr>
              <a:t>контенту </a:t>
            </a:r>
            <a:r>
              <a:rPr lang="uk-UA" b="1" u="sng" dirty="0">
                <a:solidFill>
                  <a:srgbClr val="C00000"/>
                </a:solidFill>
                <a:latin typeface="Arial" panose="020B0604020202020204" pitchFamily="34" charset="0"/>
                <a:cs typeface="Arial" panose="020B0604020202020204" pitchFamily="34" charset="0"/>
              </a:rPr>
              <a:t>є порушенням академічної доброчесності</a:t>
            </a:r>
            <a:r>
              <a:rPr lang="uk-UA" dirty="0">
                <a:latin typeface="Arial" panose="020B0604020202020204" pitchFamily="34" charset="0"/>
                <a:cs typeface="Arial" panose="020B0604020202020204" pitchFamily="34" charset="0"/>
              </a:rPr>
              <a:t>, окрім випадків, якщо завдання проекту передбачають такий вид застосування ШІ.</a:t>
            </a:r>
          </a:p>
          <a:p>
            <a:pPr algn="just"/>
            <a:r>
              <a:rPr lang="uk-UA" dirty="0">
                <a:solidFill>
                  <a:srgbClr val="C00000"/>
                </a:solidFill>
                <a:latin typeface="Arial" panose="020B0604020202020204" pitchFamily="34" charset="0"/>
                <a:cs typeface="Arial" panose="020B0604020202020204" pitchFamily="34" charset="0"/>
              </a:rPr>
              <a:t>У разі застосування ШІ (окрім випадків генерації контенту) як допоміжного інструменту</a:t>
            </a:r>
            <a:r>
              <a:rPr lang="uk-UA" dirty="0">
                <a:latin typeface="Arial" panose="020B0604020202020204" pitchFamily="34" charset="0"/>
                <a:cs typeface="Arial" panose="020B0604020202020204" pitchFamily="34" charset="0"/>
              </a:rPr>
              <a:t>, документи мають містити Інформацію про мету застосування ШІ, інструмент ШІ та дослівний запит (</a:t>
            </a:r>
            <a:r>
              <a:rPr lang="uk-UA" dirty="0" err="1">
                <a:latin typeface="Arial" panose="020B0604020202020204" pitchFamily="34" charset="0"/>
                <a:cs typeface="Arial" panose="020B0604020202020204" pitchFamily="34" charset="0"/>
              </a:rPr>
              <a:t>промпт</a:t>
            </a:r>
            <a:r>
              <a:rPr lang="uk-UA" dirty="0">
                <a:latin typeface="Arial" panose="020B0604020202020204" pitchFamily="34" charset="0"/>
                <a:cs typeface="Arial" panose="020B0604020202020204" pitchFamily="34" charset="0"/>
              </a:rPr>
              <a:t>), які дозволять однозначно встановити відсутність порушень академічної доброчесності під час застосування ШІ.</a:t>
            </a:r>
            <a:endParaRPr lang="uk-UA" dirty="0" smtClean="0">
              <a:solidFill>
                <a:srgbClr val="C0000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258708" y="1345242"/>
            <a:ext cx="2466975" cy="1857375"/>
          </a:xfrm>
          <a:prstGeom prst="rect">
            <a:avLst/>
          </a:prstGeom>
        </p:spPr>
      </p:pic>
      <p:pic>
        <p:nvPicPr>
          <p:cNvPr id="5" name="Рисунок 4"/>
          <p:cNvPicPr>
            <a:picLocks noChangeAspect="1"/>
          </p:cNvPicPr>
          <p:nvPr/>
        </p:nvPicPr>
        <p:blipFill>
          <a:blip r:embed="rId4"/>
          <a:stretch>
            <a:fillRect/>
          </a:stretch>
        </p:blipFill>
        <p:spPr>
          <a:xfrm>
            <a:off x="258708" y="3824169"/>
            <a:ext cx="2762250" cy="1657350"/>
          </a:xfrm>
          <a:prstGeom prst="rect">
            <a:avLst/>
          </a:prstGeom>
        </p:spPr>
      </p:pic>
      <p:pic>
        <p:nvPicPr>
          <p:cNvPr id="8" name="Picture 4" descr="Создать мем &quot;иконка новинка png, new пнг, акция png&quot; - Картинки -  Meme-arsenal.com">
            <a:extLst>
              <a:ext uri="{FF2B5EF4-FFF2-40B4-BE49-F238E27FC236}">
                <a16:creationId xmlns:a16="http://schemas.microsoft.com/office/drawing/2014/main" id="{7C1F68AB-02BA-414A-BA7C-4389F4D13E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8306" y="190661"/>
            <a:ext cx="1287673" cy="81735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07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4" name="TextBox 3">
            <a:extLst>
              <a:ext uri="{FF2B5EF4-FFF2-40B4-BE49-F238E27FC236}">
                <a16:creationId xmlns:a16="http://schemas.microsoft.com/office/drawing/2014/main" id="{5DF3758F-4CC9-4BBF-8CA5-D03F4F0A3201}"/>
              </a:ext>
            </a:extLst>
          </p:cNvPr>
          <p:cNvSpPr txBox="1"/>
          <p:nvPr/>
        </p:nvSpPr>
        <p:spPr>
          <a:xfrm>
            <a:off x="5525211" y="337727"/>
            <a:ext cx="6258232" cy="523220"/>
          </a:xfrm>
          <a:prstGeom prst="rect">
            <a:avLst/>
          </a:prstGeom>
          <a:noFill/>
        </p:spPr>
        <p:txBody>
          <a:bodyPr wrap="square" rtlCol="0">
            <a:spAutoFit/>
          </a:bodyPr>
          <a:lstStyle/>
          <a:p>
            <a:pPr algn="ctr"/>
            <a:r>
              <a:rPr lang="uk-UA" sz="2800" b="1" dirty="0" smtClean="0">
                <a:solidFill>
                  <a:srgbClr val="0070C0"/>
                </a:solidFill>
                <a:latin typeface="Arial" panose="020B0604020202020204" pitchFamily="34" charset="0"/>
                <a:cs typeface="Arial" panose="020B0604020202020204" pitchFamily="34" charset="0"/>
              </a:rPr>
              <a:t>Академічна доброчесність</a:t>
            </a:r>
            <a:endParaRPr lang="ru-UA" sz="2800" b="1" dirty="0">
              <a:solidFill>
                <a:srgbClr val="0070C0"/>
              </a:solidFill>
              <a:latin typeface="Arial" panose="020B0604020202020204" pitchFamily="34" charset="0"/>
              <a:cs typeface="Arial" panose="020B0604020202020204" pitchFamily="34" charset="0"/>
            </a:endParaRPr>
          </a:p>
        </p:txBody>
      </p:sp>
      <p:pic>
        <p:nvPicPr>
          <p:cNvPr id="8" name="Picture 4" descr="Создать мем &quot;иконка новинка png, new пнг, акция png&quot; - Картинки -  Meme-arsenal.com">
            <a:extLst>
              <a:ext uri="{FF2B5EF4-FFF2-40B4-BE49-F238E27FC236}">
                <a16:creationId xmlns:a16="http://schemas.microsoft.com/office/drawing/2014/main" id="{7C1F68AB-02BA-414A-BA7C-4389F4D13E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8306" y="190661"/>
            <a:ext cx="1287673" cy="81735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60947" y="1155080"/>
            <a:ext cx="11422496" cy="2862322"/>
          </a:xfrm>
          <a:prstGeom prst="rect">
            <a:avLst/>
          </a:prstGeom>
        </p:spPr>
        <p:txBody>
          <a:bodyPr wrap="square">
            <a:spAutoFit/>
          </a:bodyPr>
          <a:lstStyle/>
          <a:p>
            <a:r>
              <a:rPr lang="uk-UA" sz="2000" dirty="0" smtClean="0">
                <a:latin typeface="Arial" panose="020B0604020202020204" pitchFamily="34" charset="0"/>
                <a:cs typeface="Arial" panose="020B0604020202020204" pitchFamily="34" charset="0"/>
              </a:rPr>
              <a:t>Учасникам </a:t>
            </a:r>
            <a:r>
              <a:rPr lang="uk-UA" sz="2000" dirty="0">
                <a:latin typeface="Arial" panose="020B0604020202020204" pitchFamily="34" charset="0"/>
                <a:cs typeface="Arial" panose="020B0604020202020204" pitchFamily="34" charset="0"/>
              </a:rPr>
              <a:t>конкурсу, авторським колективам (керівнику та виконавцям) та експертам забороняється будь-яке використання (застосування) «хижацьких» практик у власній дослідницькій та/або публікаційній діяльності, а також співпраця з «</a:t>
            </a:r>
            <a:r>
              <a:rPr lang="uk-UA" sz="2000" dirty="0" err="1">
                <a:latin typeface="Arial" panose="020B0604020202020204" pitchFamily="34" charset="0"/>
                <a:cs typeface="Arial" panose="020B0604020202020204" pitchFamily="34" charset="0"/>
              </a:rPr>
              <a:t>фабриками</a:t>
            </a:r>
            <a:r>
              <a:rPr lang="uk-UA" sz="2000" dirty="0">
                <a:latin typeface="Arial" panose="020B0604020202020204" pitchFamily="34" charset="0"/>
                <a:cs typeface="Arial" panose="020B0604020202020204" pitchFamily="34" charset="0"/>
              </a:rPr>
              <a:t> наукових публікацій» (паперовими </a:t>
            </a:r>
            <a:r>
              <a:rPr lang="uk-UA" sz="2000" dirty="0" err="1">
                <a:latin typeface="Arial" panose="020B0604020202020204" pitchFamily="34" charset="0"/>
                <a:cs typeface="Arial" panose="020B0604020202020204" pitchFamily="34" charset="0"/>
              </a:rPr>
              <a:t>фабриками</a:t>
            </a:r>
            <a:r>
              <a:rPr lang="uk-UA" sz="2000" dirty="0">
                <a:latin typeface="Arial" panose="020B0604020202020204" pitchFamily="34" charset="0"/>
                <a:cs typeface="Arial" panose="020B0604020202020204" pitchFamily="34" charset="0"/>
              </a:rPr>
              <a:t>) - недоброчесними організаціями, які пропонують вченим послуги з написання (підготовки) дисертацій, монографій, наукових статей, тез доповідей, підручників тощо на замовлення, продаж співавторства в публікаціях, продаж членства в редакційних колегіях, штучне забезпечення цитувань публікацій, інших наукометричних показників, швидке оприлюднення рукопису та інші маніпуляції з процесом опублікування з метою отримання фінансової вигоди</a:t>
            </a:r>
            <a:r>
              <a:rPr lang="uk-UA" sz="2000" dirty="0" smtClean="0">
                <a:latin typeface="Arial" panose="020B0604020202020204" pitchFamily="34" charset="0"/>
                <a:cs typeface="Arial" panose="020B0604020202020204" pitchFamily="34" charset="0"/>
              </a:rPr>
              <a:t>.</a:t>
            </a:r>
            <a:endParaRPr lang="uk-UA" sz="2000" dirty="0">
              <a:latin typeface="Arial" panose="020B0604020202020204" pitchFamily="34" charset="0"/>
              <a:cs typeface="Arial" panose="020B0604020202020204" pitchFamily="34" charset="0"/>
            </a:endParaRPr>
          </a:p>
        </p:txBody>
      </p:sp>
      <p:sp>
        <p:nvSpPr>
          <p:cNvPr id="7" name="Прямоугольник 6"/>
          <p:cNvSpPr/>
          <p:nvPr/>
        </p:nvSpPr>
        <p:spPr>
          <a:xfrm>
            <a:off x="347037" y="4311535"/>
            <a:ext cx="11450316" cy="1323439"/>
          </a:xfrm>
          <a:prstGeom prst="rect">
            <a:avLst/>
          </a:prstGeom>
          <a:ln>
            <a:solidFill>
              <a:srgbClr val="FF0000"/>
            </a:solidFill>
          </a:ln>
        </p:spPr>
        <p:txBody>
          <a:bodyPr wrap="square">
            <a:spAutoFit/>
          </a:bodyPr>
          <a:lstStyle/>
          <a:p>
            <a:pPr algn="just"/>
            <a:r>
              <a:rPr lang="uk-UA" sz="2000" dirty="0">
                <a:solidFill>
                  <a:srgbClr val="FF0000"/>
                </a:solidFill>
                <a:latin typeface="Arial" panose="020B0604020202020204" pitchFamily="34" charset="0"/>
                <a:cs typeface="Arial" panose="020B0604020202020204" pitchFamily="34" charset="0"/>
              </a:rPr>
              <a:t>У разі виявлення підтвердженого порушення принципів академічної доброчесності, конкурсна </a:t>
            </a:r>
            <a:r>
              <a:rPr lang="uk-UA" sz="2000" b="1" u="sng" dirty="0">
                <a:solidFill>
                  <a:srgbClr val="FF0000"/>
                </a:solidFill>
                <a:latin typeface="Arial" panose="020B0604020202020204" pitchFamily="34" charset="0"/>
                <a:cs typeface="Arial" panose="020B0604020202020204" pitchFamily="34" charset="0"/>
              </a:rPr>
              <a:t>заявка буде відхилена</a:t>
            </a:r>
            <a:r>
              <a:rPr lang="uk-UA" sz="2000" dirty="0">
                <a:solidFill>
                  <a:srgbClr val="FF0000"/>
                </a:solidFill>
                <a:latin typeface="Arial" panose="020B0604020202020204" pitchFamily="34" charset="0"/>
                <a:cs typeface="Arial" panose="020B0604020202020204" pitchFamily="34" charset="0"/>
              </a:rPr>
              <a:t>, а Учасник - </a:t>
            </a:r>
            <a:r>
              <a:rPr lang="uk-UA" sz="2000" b="1" u="sng" dirty="0">
                <a:solidFill>
                  <a:srgbClr val="FF0000"/>
                </a:solidFill>
                <a:latin typeface="Arial" panose="020B0604020202020204" pitchFamily="34" charset="0"/>
                <a:cs typeface="Arial" panose="020B0604020202020204" pitchFamily="34" charset="0"/>
              </a:rPr>
              <a:t>може бути позбавлений права участі </a:t>
            </a:r>
            <a:r>
              <a:rPr lang="uk-UA" sz="2000" dirty="0">
                <a:solidFill>
                  <a:srgbClr val="FF0000"/>
                </a:solidFill>
                <a:latin typeface="Arial" panose="020B0604020202020204" pitchFamily="34" charset="0"/>
                <a:cs typeface="Arial" panose="020B0604020202020204" pitchFamily="34" charset="0"/>
              </a:rPr>
              <a:t>в Конкурсі (тимчасово або постійно) згідно з рішенням Науково-експертної ради Міністерства освіти і науки України.</a:t>
            </a:r>
          </a:p>
        </p:txBody>
      </p:sp>
    </p:spTree>
    <p:extLst>
      <p:ext uri="{BB962C8B-B14F-4D97-AF65-F5344CB8AC3E}">
        <p14:creationId xmlns:p14="http://schemas.microsoft.com/office/powerpoint/2010/main" val="1476466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4" name="TextBox 3">
            <a:extLst>
              <a:ext uri="{FF2B5EF4-FFF2-40B4-BE49-F238E27FC236}">
                <a16:creationId xmlns:a16="http://schemas.microsoft.com/office/drawing/2014/main" id="{FCA8CAA9-49CE-4E35-8EA4-3501124865E9}"/>
              </a:ext>
            </a:extLst>
          </p:cNvPr>
          <p:cNvSpPr txBox="1"/>
          <p:nvPr/>
        </p:nvSpPr>
        <p:spPr>
          <a:xfrm>
            <a:off x="5501148" y="97127"/>
            <a:ext cx="6258232" cy="523220"/>
          </a:xfrm>
          <a:prstGeom prst="rect">
            <a:avLst/>
          </a:prstGeom>
          <a:noFill/>
        </p:spPr>
        <p:txBody>
          <a:bodyPr wrap="square" rtlCol="0">
            <a:spAutoFit/>
          </a:bodyPr>
          <a:lstStyle/>
          <a:p>
            <a:pPr algn="ctr"/>
            <a:r>
              <a:rPr lang="uk-UA" sz="2800" b="1" dirty="0">
                <a:solidFill>
                  <a:srgbClr val="0070C0"/>
                </a:solidFill>
                <a:latin typeface="Arial" panose="020B0604020202020204" pitchFamily="34" charset="0"/>
                <a:cs typeface="Arial" panose="020B0604020202020204" pitchFamily="34" charset="0"/>
              </a:rPr>
              <a:t>Загальні вимоги</a:t>
            </a:r>
            <a:endParaRPr lang="ru-UA" sz="2800" b="1" dirty="0">
              <a:solidFill>
                <a:srgbClr val="0070C0"/>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3F53DD9B-01E8-49CB-BA86-A5525F1611D5}"/>
              </a:ext>
            </a:extLst>
          </p:cNvPr>
          <p:cNvSpPr/>
          <p:nvPr/>
        </p:nvSpPr>
        <p:spPr>
          <a:xfrm>
            <a:off x="258708" y="698124"/>
            <a:ext cx="11500672" cy="5324535"/>
          </a:xfrm>
          <a:prstGeom prst="rect">
            <a:avLst/>
          </a:prstGeom>
        </p:spPr>
        <p:txBody>
          <a:bodyPr wrap="square">
            <a:spAutoFit/>
          </a:bodyPr>
          <a:lstStyle/>
          <a:p>
            <a:pPr marL="342900" indent="-342900">
              <a:buFont typeface="Wingdings" panose="05000000000000000000" pitchFamily="2" charset="2"/>
              <a:buChar char="ü"/>
            </a:pPr>
            <a:r>
              <a:rPr lang="uk-UA" sz="2000" b="1" dirty="0">
                <a:latin typeface="Arial" panose="020B0604020202020204" pitchFamily="34" charset="0"/>
                <a:cs typeface="Arial" panose="020B0604020202020204" pitchFamily="34" charset="0"/>
              </a:rPr>
              <a:t>Кожен керівник проєкту завантажує самостійно проєкт та електронні копії таких документів:</a:t>
            </a:r>
          </a:p>
          <a:p>
            <a:r>
              <a:rPr lang="uk-UA" sz="2000" dirty="0">
                <a:latin typeface="Arial" panose="020B0604020202020204" pitchFamily="34" charset="0"/>
                <a:cs typeface="Arial" panose="020B0604020202020204" pitchFamily="34" charset="0"/>
              </a:rPr>
              <a:t>- супровідний лист з переліком проєктів досліджень, що пропонуються до виконання за рахунок коштів загального фонду державного бюджету з </a:t>
            </a:r>
            <a:r>
              <a:rPr lang="uk-UA" sz="2000" dirty="0" smtClean="0">
                <a:latin typeface="Arial" panose="020B0604020202020204" pitchFamily="34" charset="0"/>
                <a:cs typeface="Arial" panose="020B0604020202020204" pitchFamily="34" charset="0"/>
              </a:rPr>
              <a:t>2026 </a:t>
            </a:r>
            <a:r>
              <a:rPr lang="uk-UA" sz="2000" dirty="0">
                <a:latin typeface="Arial" panose="020B0604020202020204" pitchFamily="34" charset="0"/>
                <a:cs typeface="Arial" panose="020B0604020202020204" pitchFamily="34" charset="0"/>
              </a:rPr>
              <a:t>року;</a:t>
            </a:r>
          </a:p>
          <a:p>
            <a:pPr algn="just"/>
            <a:r>
              <a:rPr lang="uk-UA" sz="2000" dirty="0">
                <a:latin typeface="Arial" panose="020B0604020202020204" pitchFamily="34" charset="0"/>
                <a:cs typeface="Arial" panose="020B0604020202020204" pitchFamily="34" charset="0"/>
              </a:rPr>
              <a:t>- документи, що підтверджують проведення першого етапу Конкурсу (копія наказу про проведення першого етапу Конкурсу, витяг з протоколу вченої для подальшого проходження наукової та науково-технічної експертизи на другому етапі </a:t>
            </a:r>
            <a:r>
              <a:rPr lang="uk-UA" sz="2000" dirty="0" smtClean="0">
                <a:latin typeface="Arial" panose="020B0604020202020204" pitchFamily="34" charset="0"/>
                <a:cs typeface="Arial" panose="020B0604020202020204" pitchFamily="34" charset="0"/>
              </a:rPr>
              <a:t>Конкурсу);</a:t>
            </a:r>
            <a:endParaRPr lang="uk-UA" sz="2000" dirty="0">
              <a:latin typeface="Arial" panose="020B0604020202020204" pitchFamily="34" charset="0"/>
              <a:cs typeface="Arial" panose="020B0604020202020204" pitchFamily="34" charset="0"/>
            </a:endParaRPr>
          </a:p>
          <a:p>
            <a:pPr marL="342900" indent="-342900">
              <a:buFontTx/>
              <a:buChar char="-"/>
            </a:pPr>
            <a:r>
              <a:rPr lang="uk-UA" sz="2000" dirty="0" smtClean="0">
                <a:latin typeface="Arial" panose="020B0604020202020204" pitchFamily="34" charset="0"/>
                <a:cs typeface="Arial" panose="020B0604020202020204" pitchFamily="34" charset="0"/>
              </a:rPr>
              <a:t>довідку </a:t>
            </a:r>
            <a:r>
              <a:rPr lang="uk-UA" sz="2000" dirty="0">
                <a:latin typeface="Arial" panose="020B0604020202020204" pitchFamily="34" charset="0"/>
                <a:cs typeface="Arial" panose="020B0604020202020204" pitchFamily="34" charset="0"/>
              </a:rPr>
              <a:t>з </a:t>
            </a:r>
            <a:r>
              <a:rPr lang="uk-UA" sz="2000" dirty="0" smtClean="0">
                <a:latin typeface="Arial" panose="020B0604020202020204" pitchFamily="34" charset="0"/>
                <a:cs typeface="Arial" panose="020B0604020202020204" pitchFamily="34" charset="0"/>
              </a:rPr>
              <a:t>ДПСУ (</a:t>
            </a:r>
            <a:r>
              <a:rPr lang="uk-UA" sz="2000" b="1" u="sng" dirty="0" smtClean="0">
                <a:latin typeface="Arial" panose="020B0604020202020204" pitchFamily="34" charset="0"/>
                <a:cs typeface="Arial" panose="020B0604020202020204" pitchFamily="34" charset="0"/>
              </a:rPr>
              <a:t>період з 01.09.2024 по 01.09.2025</a:t>
            </a:r>
            <a:r>
              <a:rPr lang="uk-UA" sz="2000" dirty="0" smtClean="0">
                <a:latin typeface="Arial" panose="020B0604020202020204" pitchFamily="34" charset="0"/>
                <a:cs typeface="Arial" panose="020B0604020202020204" pitchFamily="34" charset="0"/>
              </a:rPr>
              <a:t>);</a:t>
            </a:r>
          </a:p>
          <a:p>
            <a:pPr marL="342900" indent="-342900">
              <a:buFontTx/>
              <a:buChar char="-"/>
            </a:pPr>
            <a:r>
              <a:rPr lang="uk-UA" sz="2000" dirty="0" smtClean="0">
                <a:latin typeface="Arial" panose="020B0604020202020204" pitchFamily="34" charset="0"/>
                <a:cs typeface="Arial" panose="020B0604020202020204" pitchFamily="34" charset="0"/>
              </a:rPr>
              <a:t>довідку </a:t>
            </a:r>
            <a:r>
              <a:rPr lang="uk-UA" sz="2000" dirty="0">
                <a:latin typeface="Arial" panose="020B0604020202020204" pitchFamily="34" charset="0"/>
                <a:cs typeface="Arial" panose="020B0604020202020204" pitchFamily="34" charset="0"/>
              </a:rPr>
              <a:t>з бухгалтерської служби;</a:t>
            </a:r>
          </a:p>
          <a:p>
            <a:pPr algn="just"/>
            <a:endParaRPr lang="uk-UA" sz="2000" dirty="0" smtClean="0">
              <a:solidFill>
                <a:srgbClr val="C00000"/>
              </a:solidFill>
            </a:endParaRPr>
          </a:p>
          <a:p>
            <a:pPr algn="just"/>
            <a:r>
              <a:rPr lang="uk-UA" sz="2000" dirty="0" smtClean="0">
                <a:solidFill>
                  <a:srgbClr val="C00000"/>
                </a:solidFill>
              </a:rPr>
              <a:t>Калькуляція </a:t>
            </a:r>
            <a:r>
              <a:rPr lang="uk-UA" sz="2000" dirty="0">
                <a:solidFill>
                  <a:srgbClr val="C00000"/>
                </a:solidFill>
              </a:rPr>
              <a:t>кошторисної вартості наукового проєкту з підписами – 2 прим. (+ </a:t>
            </a:r>
            <a:r>
              <a:rPr lang="uk-UA" sz="2000" i="1" dirty="0">
                <a:solidFill>
                  <a:srgbClr val="C00000"/>
                </a:solidFill>
              </a:rPr>
              <a:t>штатний розпис, розрахунки витрат</a:t>
            </a:r>
            <a:r>
              <a:rPr lang="uk-UA" sz="2000" dirty="0">
                <a:solidFill>
                  <a:srgbClr val="C00000"/>
                </a:solidFill>
              </a:rPr>
              <a:t>) – готується для обґрунтування фінансової </a:t>
            </a:r>
            <a:r>
              <a:rPr lang="uk-UA" sz="2000" dirty="0" smtClean="0">
                <a:solidFill>
                  <a:srgbClr val="C00000"/>
                </a:solidFill>
              </a:rPr>
              <a:t>складової.</a:t>
            </a:r>
          </a:p>
          <a:p>
            <a:pPr algn="just"/>
            <a:endParaRPr lang="uk-UA" sz="2000" dirty="0" smtClean="0">
              <a:solidFill>
                <a:srgbClr val="C00000"/>
              </a:solidFill>
            </a:endParaRPr>
          </a:p>
          <a:p>
            <a:pPr marL="342900" indent="-342900" algn="just">
              <a:buFont typeface="Wingdings" panose="05000000000000000000" pitchFamily="2" charset="2"/>
              <a:buChar char="ü"/>
            </a:pPr>
            <a:r>
              <a:rPr lang="ru-RU" sz="2000" b="1" dirty="0">
                <a:latin typeface="Arial" panose="020B0604020202020204" pitchFamily="34" charset="0"/>
                <a:cs typeface="Arial" panose="020B0604020202020204" pitchFamily="34" charset="0"/>
              </a:rPr>
              <a:t>Доступ до </a:t>
            </a:r>
            <a:r>
              <a:rPr lang="ru-RU" sz="2000" b="1" dirty="0" smtClean="0">
                <a:latin typeface="Arial" panose="020B0604020202020204" pitchFamily="34" charset="0"/>
                <a:cs typeface="Arial" panose="020B0604020202020204" pitchFamily="34" charset="0"/>
              </a:rPr>
              <a:t>подання </a:t>
            </a:r>
            <a:r>
              <a:rPr lang="ru-RU" sz="2000" b="1" dirty="0">
                <a:latin typeface="Arial" panose="020B0604020202020204" pitchFamily="34" charset="0"/>
                <a:cs typeface="Arial" panose="020B0604020202020204" pitchFamily="34" charset="0"/>
              </a:rPr>
              <a:t>форм через Систему буде </a:t>
            </a:r>
            <a:r>
              <a:rPr lang="uk-UA" sz="2000" b="1" dirty="0" smtClean="0">
                <a:latin typeface="Arial" panose="020B0604020202020204" pitchFamily="34" charset="0"/>
                <a:cs typeface="Arial" panose="020B0604020202020204" pitchFamily="34" charset="0"/>
              </a:rPr>
              <a:t>відкрито 6 жовтня </a:t>
            </a:r>
            <a:r>
              <a:rPr lang="ru-RU" sz="2000" b="1" dirty="0" smtClean="0">
                <a:latin typeface="Arial" panose="020B0604020202020204" pitchFamily="34" charset="0"/>
                <a:cs typeface="Arial" panose="020B0604020202020204" pitchFamily="34" charset="0"/>
              </a:rPr>
              <a:t>2025 </a:t>
            </a:r>
            <a:r>
              <a:rPr lang="ru-RU" sz="2000" b="1" dirty="0">
                <a:latin typeface="Arial" panose="020B0604020202020204" pitchFamily="34" charset="0"/>
                <a:cs typeface="Arial" panose="020B0604020202020204" pitchFamily="34" charset="0"/>
              </a:rPr>
              <a:t>року.</a:t>
            </a:r>
            <a:endParaRPr lang="uk-UA" sz="2400" dirty="0">
              <a:solidFill>
                <a:srgbClr val="C0000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uk-UA" sz="2000" b="1" dirty="0" smtClean="0">
                <a:latin typeface="Arial" panose="020B0604020202020204" pitchFamily="34" charset="0"/>
                <a:cs typeface="Arial" panose="020B0604020202020204" pitchFamily="34" charset="0"/>
              </a:rPr>
              <a:t>Тривалість </a:t>
            </a:r>
            <a:r>
              <a:rPr lang="uk-UA" sz="2000" b="1" dirty="0">
                <a:latin typeface="Arial" panose="020B0604020202020204" pitchFamily="34" charset="0"/>
                <a:cs typeface="Arial" panose="020B0604020202020204" pitchFamily="34" charset="0"/>
              </a:rPr>
              <a:t>виконання проєкту – до 36 місяців.</a:t>
            </a:r>
          </a:p>
          <a:p>
            <a:pPr marL="342900" indent="-342900">
              <a:buFont typeface="Wingdings" panose="05000000000000000000" pitchFamily="2" charset="2"/>
              <a:buChar char="ü"/>
            </a:pPr>
            <a:r>
              <a:rPr lang="uk-UA" sz="2000" b="1" dirty="0">
                <a:latin typeface="Arial" panose="020B0604020202020204" pitchFamily="34" charset="0"/>
                <a:cs typeface="Arial" panose="020B0604020202020204" pitchFamily="34" charset="0"/>
              </a:rPr>
              <a:t>Згода виконавців (авторів) на участь у виконанні проєкту буде автоматично фіксуватись </a:t>
            </a:r>
            <a:r>
              <a:rPr lang="uk-UA" sz="2000" dirty="0">
                <a:latin typeface="Arial" panose="020B0604020202020204" pitchFamily="34" charset="0"/>
                <a:cs typeface="Arial" panose="020B0604020202020204" pitchFamily="34" charset="0"/>
              </a:rPr>
              <a:t>у відповідному полі Системи під час введення інформації за кожним проєктом.</a:t>
            </a:r>
            <a:endParaRPr lang="uk-U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67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D07F50E0-6EA6-43FC-A927-55102981E036}"/>
              </a:ext>
            </a:extLst>
          </p:cNvPr>
          <p:cNvSpPr/>
          <p:nvPr/>
        </p:nvSpPr>
        <p:spPr>
          <a:xfrm>
            <a:off x="419912" y="697224"/>
            <a:ext cx="11513380" cy="5948039"/>
          </a:xfrm>
          <a:prstGeom prst="rect">
            <a:avLst/>
          </a:prstGeom>
        </p:spPr>
        <p:txBody>
          <a:bodyPr wrap="square">
            <a:spAutoFit/>
          </a:bodyPr>
          <a:lstStyle/>
          <a:p>
            <a:pPr algn="ctr">
              <a:lnSpc>
                <a:spcPct val="107000"/>
              </a:lnSpc>
              <a:spcAft>
                <a:spcPts val="0"/>
              </a:spcAft>
            </a:pPr>
            <a:r>
              <a:rPr lang="uk-UA" b="1" kern="100" dirty="0">
                <a:solidFill>
                  <a:srgbClr val="C00000"/>
                </a:solidFill>
                <a:latin typeface="Arial" panose="020B0604020202020204" pitchFamily="34" charset="0"/>
                <a:ea typeface="Aptos"/>
                <a:cs typeface="Arial" panose="020B0604020202020204" pitchFamily="34" charset="0"/>
              </a:rPr>
              <a:t>Порядок отримання довідки про перетин кордону (для керівників проектів)</a:t>
            </a:r>
            <a:endParaRPr lang="ru-UA" sz="1600" kern="100" dirty="0">
              <a:solidFill>
                <a:srgbClr val="C00000"/>
              </a:solidFill>
              <a:latin typeface="Arial" panose="020B0604020202020204" pitchFamily="34" charset="0"/>
              <a:ea typeface="Aptos"/>
              <a:cs typeface="Arial" panose="020B0604020202020204" pitchFamily="34" charset="0"/>
            </a:endParaRPr>
          </a:p>
          <a:p>
            <a:pPr algn="just"/>
            <a:r>
              <a:rPr lang="uk-UA" b="1" dirty="0">
                <a:latin typeface="Arial" panose="020B0604020202020204" pitchFamily="34" charset="0"/>
                <a:cs typeface="Arial" panose="020B0604020202020204" pitchFamily="34" charset="0"/>
              </a:rPr>
              <a:t>Інформацію щодо фактів перетину кордону надає Державна прикордонна служба України </a:t>
            </a:r>
            <a:r>
              <a:rPr lang="uk-UA" b="1" u="sng" dirty="0">
                <a:latin typeface="Arial" panose="020B0604020202020204" pitchFamily="34" charset="0"/>
                <a:cs typeface="Arial" panose="020B0604020202020204" pitchFamily="34" charset="0"/>
                <a:hlinkClick r:id="rId3"/>
              </a:rPr>
              <a:t>https://dpsu.gov.ua/</a:t>
            </a:r>
            <a:r>
              <a:rPr lang="uk-UA" b="1" dirty="0">
                <a:latin typeface="Arial" panose="020B0604020202020204" pitchFamily="34" charset="0"/>
                <a:cs typeface="Arial" panose="020B0604020202020204" pitchFamily="34" charset="0"/>
              </a:rPr>
              <a:t> </a:t>
            </a:r>
          </a:p>
          <a:p>
            <a:pPr algn="just"/>
            <a:r>
              <a:rPr lang="uk-UA" dirty="0">
                <a:latin typeface="Arial" panose="020B0604020202020204" pitchFamily="34" charset="0"/>
                <a:cs typeface="Arial" panose="020B0604020202020204" pitchFamily="34" charset="0"/>
              </a:rPr>
              <a:t>Подання звернень громадян до Головного центру обробки спеціальної інформації з питань фактів перетинання державного кордону України особами здійснюється на електронну пошту – </a:t>
            </a:r>
            <a:r>
              <a:rPr lang="uk-UA" u="sng" dirty="0">
                <a:latin typeface="Arial" panose="020B0604020202020204" pitchFamily="34" charset="0"/>
                <a:cs typeface="Arial" panose="020B0604020202020204" pitchFamily="34" charset="0"/>
                <a:hlinkClick r:id="rId4"/>
              </a:rPr>
              <a:t>gcosi-dpsu@dpsu.gov.ua</a:t>
            </a:r>
            <a:endParaRPr lang="uk-UA" dirty="0">
              <a:latin typeface="Arial" panose="020B0604020202020204" pitchFamily="34" charset="0"/>
              <a:cs typeface="Arial" panose="020B0604020202020204" pitchFamily="34" charset="0"/>
            </a:endParaRPr>
          </a:p>
          <a:p>
            <a:pPr algn="just"/>
            <a:r>
              <a:rPr lang="uk-UA" dirty="0">
                <a:latin typeface="Arial" panose="020B0604020202020204" pitchFamily="34" charset="0"/>
                <a:cs typeface="Arial" panose="020B0604020202020204" pitchFamily="34" charset="0"/>
              </a:rPr>
              <a:t>Порядок подання.</a:t>
            </a:r>
          </a:p>
          <a:p>
            <a:pPr lvl="0" algn="just"/>
            <a:r>
              <a:rPr lang="uk-UA" dirty="0" smtClean="0">
                <a:latin typeface="Arial" panose="020B0604020202020204" pitchFamily="34" charset="0"/>
                <a:cs typeface="Arial" panose="020B0604020202020204" pitchFamily="34" charset="0"/>
              </a:rPr>
              <a:t>1. Отримати </a:t>
            </a:r>
            <a:r>
              <a:rPr lang="uk-UA" dirty="0">
                <a:latin typeface="Arial" panose="020B0604020202020204" pitchFamily="34" charset="0"/>
                <a:cs typeface="Arial" panose="020B0604020202020204" pitchFamily="34" charset="0"/>
              </a:rPr>
              <a:t>зразок звернення. Зразок звернення знаходиться на веб-сайті Державної прикордонної служби України в розділі «Звернення громадян» в категорії ІІ «Вимоги до звернення та зразки заяв». </a:t>
            </a:r>
            <a:r>
              <a:rPr lang="uk-UA" u="sng" dirty="0">
                <a:latin typeface="Arial" panose="020B0604020202020204" pitchFamily="34" charset="0"/>
                <a:cs typeface="Arial" panose="020B0604020202020204" pitchFamily="34" charset="0"/>
                <a:hlinkClick r:id="rId5"/>
              </a:rPr>
              <a:t>https://dpsu.gov.ua/ua/Zayava-stosovno-peretinannya-osoboyu-derzhavnogo-kordonu/</a:t>
            </a:r>
            <a:endParaRPr lang="uk-UA" dirty="0">
              <a:latin typeface="Arial" panose="020B0604020202020204" pitchFamily="34" charset="0"/>
              <a:cs typeface="Arial" panose="020B0604020202020204" pitchFamily="34" charset="0"/>
            </a:endParaRPr>
          </a:p>
          <a:p>
            <a:pPr lvl="0" algn="just"/>
            <a:r>
              <a:rPr lang="uk-UA" dirty="0" smtClean="0">
                <a:latin typeface="Arial" panose="020B0604020202020204" pitchFamily="34" charset="0"/>
                <a:cs typeface="Arial" panose="020B0604020202020204" pitchFamily="34" charset="0"/>
              </a:rPr>
              <a:t>2. Заповнити </a:t>
            </a:r>
            <a:r>
              <a:rPr lang="uk-UA" dirty="0">
                <a:latin typeface="Arial" panose="020B0604020202020204" pitchFamily="34" charset="0"/>
                <a:cs typeface="Arial" panose="020B0604020202020204" pitchFamily="34" charset="0"/>
              </a:rPr>
              <a:t>звернення. Зазначити прізвище, ім’я та по батькові, місце проживання (місце перебування) і реквізити документа, що посвідчує фізичну особу, яка подає запит. Вказати період, за який слід надати інформацію про перетинання державного кордону України, </a:t>
            </a:r>
            <a:r>
              <a:rPr lang="uk-UA" dirty="0">
                <a:solidFill>
                  <a:srgbClr val="FF0000"/>
                </a:solidFill>
                <a:latin typeface="Arial" panose="020B0604020202020204" pitchFamily="34" charset="0"/>
                <a:cs typeface="Arial" panose="020B0604020202020204" pitchFamily="34" charset="0"/>
              </a:rPr>
              <a:t>з </a:t>
            </a:r>
            <a:r>
              <a:rPr lang="ru-RU" dirty="0">
                <a:solidFill>
                  <a:srgbClr val="FF0000"/>
                </a:solidFill>
                <a:latin typeface="Arial" panose="020B0604020202020204" pitchFamily="34" charset="0"/>
                <a:cs typeface="Arial" panose="020B0604020202020204" pitchFamily="34" charset="0"/>
              </a:rPr>
              <a:t>01.09.</a:t>
            </a:r>
            <a:r>
              <a:rPr lang="uk-UA" dirty="0">
                <a:solidFill>
                  <a:srgbClr val="FF0000"/>
                </a:solidFill>
                <a:latin typeface="Arial" panose="020B0604020202020204" pitchFamily="34" charset="0"/>
                <a:cs typeface="Arial" panose="020B0604020202020204" pitchFamily="34" charset="0"/>
              </a:rPr>
              <a:t>202</a:t>
            </a:r>
            <a:r>
              <a:rPr lang="ru-RU" dirty="0">
                <a:solidFill>
                  <a:srgbClr val="FF0000"/>
                </a:solidFill>
                <a:latin typeface="Arial" panose="020B0604020202020204" pitchFamily="34" charset="0"/>
                <a:cs typeface="Arial" panose="020B0604020202020204" pitchFamily="34" charset="0"/>
              </a:rPr>
              <a:t>4</a:t>
            </a:r>
            <a:r>
              <a:rPr lang="uk-UA" dirty="0">
                <a:solidFill>
                  <a:srgbClr val="FF0000"/>
                </a:solidFill>
                <a:latin typeface="Arial" panose="020B0604020202020204" pitchFamily="34" charset="0"/>
                <a:cs typeface="Arial" panose="020B0604020202020204" pitchFamily="34" charset="0"/>
              </a:rPr>
              <a:t> по </a:t>
            </a:r>
            <a:r>
              <a:rPr lang="ru-RU" dirty="0">
                <a:solidFill>
                  <a:srgbClr val="FF0000"/>
                </a:solidFill>
                <a:latin typeface="Arial" panose="020B0604020202020204" pitchFamily="34" charset="0"/>
                <a:cs typeface="Arial" panose="020B0604020202020204" pitchFamily="34" charset="0"/>
              </a:rPr>
              <a:t>01</a:t>
            </a:r>
            <a:r>
              <a:rPr lang="uk-UA" dirty="0">
                <a:solidFill>
                  <a:srgbClr val="FF0000"/>
                </a:solidFill>
                <a:latin typeface="Arial" panose="020B0604020202020204" pitchFamily="34" charset="0"/>
                <a:cs typeface="Arial" panose="020B0604020202020204" pitchFamily="34" charset="0"/>
              </a:rPr>
              <a:t>.09.2025</a:t>
            </a:r>
            <a:r>
              <a:rPr lang="uk-UA" dirty="0">
                <a:latin typeface="Arial" panose="020B0604020202020204" pitchFamily="34" charset="0"/>
                <a:cs typeface="Arial" panose="020B0604020202020204" pitchFamily="34" charset="0"/>
              </a:rPr>
              <a:t>.</a:t>
            </a:r>
          </a:p>
          <a:p>
            <a:pPr lvl="0" algn="just"/>
            <a:r>
              <a:rPr lang="uk-UA" dirty="0" smtClean="0">
                <a:latin typeface="Arial" panose="020B0604020202020204" pitchFamily="34" charset="0"/>
                <a:cs typeface="Arial" panose="020B0604020202020204" pitchFamily="34" charset="0"/>
              </a:rPr>
              <a:t>3. Прикріпити </a:t>
            </a:r>
            <a:r>
              <a:rPr lang="uk-UA" dirty="0">
                <a:latin typeface="Arial" panose="020B0604020202020204" pitchFamily="34" charset="0"/>
                <a:cs typeface="Arial" panose="020B0604020202020204" pitchFamily="34" charset="0"/>
              </a:rPr>
              <a:t>до звернення </a:t>
            </a:r>
            <a:r>
              <a:rPr lang="uk-UA" dirty="0" err="1">
                <a:latin typeface="Arial" panose="020B0604020202020204" pitchFamily="34" charset="0"/>
                <a:cs typeface="Arial" panose="020B0604020202020204" pitchFamily="34" charset="0"/>
              </a:rPr>
              <a:t>скан</a:t>
            </a:r>
            <a:r>
              <a:rPr lang="uk-UA" dirty="0">
                <a:latin typeface="Arial" panose="020B0604020202020204" pitchFamily="34" charset="0"/>
                <a:cs typeface="Arial" panose="020B0604020202020204" pitchFamily="34" charset="0"/>
              </a:rPr>
              <a:t>-копію документа, який посвідчує особу.</a:t>
            </a:r>
          </a:p>
          <a:p>
            <a:pPr lvl="0" algn="just"/>
            <a:r>
              <a:rPr lang="uk-UA" dirty="0" smtClean="0">
                <a:latin typeface="Arial" panose="020B0604020202020204" pitchFamily="34" charset="0"/>
                <a:cs typeface="Arial" panose="020B0604020202020204" pitchFamily="34" charset="0"/>
              </a:rPr>
              <a:t>4. Накласти </a:t>
            </a:r>
            <a:r>
              <a:rPr lang="uk-UA" dirty="0">
                <a:latin typeface="Arial" panose="020B0604020202020204" pitchFamily="34" charset="0"/>
                <a:cs typeface="Arial" panose="020B0604020202020204" pitchFamily="34" charset="0"/>
              </a:rPr>
              <a:t>на звернення КЕП. </a:t>
            </a:r>
            <a:r>
              <a:rPr lang="uk-UA" u="sng" dirty="0">
                <a:latin typeface="Arial" panose="020B0604020202020204" pitchFamily="34" charset="0"/>
                <a:cs typeface="Arial" panose="020B0604020202020204" pitchFamily="34" charset="0"/>
                <a:hlinkClick r:id="rId6"/>
              </a:rPr>
              <a:t>https://diia.gov.ua/services/pidpisannya-dokumentiv</a:t>
            </a:r>
            <a:endParaRPr lang="uk-UA" dirty="0">
              <a:latin typeface="Arial" panose="020B0604020202020204" pitchFamily="34" charset="0"/>
              <a:cs typeface="Arial" panose="020B0604020202020204" pitchFamily="34" charset="0"/>
            </a:endParaRPr>
          </a:p>
          <a:p>
            <a:pPr lvl="0" algn="just"/>
            <a:r>
              <a:rPr lang="uk-UA" dirty="0" smtClean="0">
                <a:latin typeface="Arial" panose="020B0604020202020204" pitchFamily="34" charset="0"/>
                <a:cs typeface="Arial" panose="020B0604020202020204" pitchFamily="34" charset="0"/>
              </a:rPr>
              <a:t>5. Відправити </a:t>
            </a:r>
            <a:r>
              <a:rPr lang="uk-UA" dirty="0">
                <a:latin typeface="Arial" panose="020B0604020202020204" pitchFamily="34" charset="0"/>
                <a:cs typeface="Arial" panose="020B0604020202020204" pitchFamily="34" charset="0"/>
              </a:rPr>
              <a:t>підписане звернення на електронну пошту – </a:t>
            </a:r>
            <a:r>
              <a:rPr lang="uk-UA" u="sng" dirty="0">
                <a:latin typeface="Arial" panose="020B0604020202020204" pitchFamily="34" charset="0"/>
                <a:cs typeface="Arial" panose="020B0604020202020204" pitchFamily="34" charset="0"/>
                <a:hlinkClick r:id="rId4"/>
              </a:rPr>
              <a:t>gcosi-dpsu@dpsu.gov.ua</a:t>
            </a:r>
            <a:endParaRPr lang="uk-UA" dirty="0">
              <a:latin typeface="Arial" panose="020B0604020202020204" pitchFamily="34" charset="0"/>
              <a:cs typeface="Arial" panose="020B0604020202020204" pitchFamily="34" charset="0"/>
            </a:endParaRPr>
          </a:p>
          <a:p>
            <a:pPr lvl="0" algn="just"/>
            <a:r>
              <a:rPr lang="uk-UA" dirty="0" smtClean="0">
                <a:latin typeface="Arial" panose="020B0604020202020204" pitchFamily="34" charset="0"/>
                <a:cs typeface="Arial" panose="020B0604020202020204" pitchFamily="34" charset="0"/>
              </a:rPr>
              <a:t>6. Отримати </a:t>
            </a:r>
            <a:r>
              <a:rPr lang="uk-UA" dirty="0">
                <a:latin typeface="Arial" panose="020B0604020202020204" pitchFamily="34" charset="0"/>
                <a:cs typeface="Arial" panose="020B0604020202020204" pitchFamily="34" charset="0"/>
              </a:rPr>
              <a:t>довідку на вказану у зверненні електронну пошту (зверніть увагу, відповідь може потрапити у папку спам або пропозиції Вашого поштового сервісу).</a:t>
            </a:r>
          </a:p>
          <a:p>
            <a:pPr lvl="0" algn="just"/>
            <a:r>
              <a:rPr lang="uk-UA" dirty="0" smtClean="0">
                <a:latin typeface="Arial" panose="020B0604020202020204" pitchFamily="34" charset="0"/>
                <a:cs typeface="Arial" panose="020B0604020202020204" pitchFamily="34" charset="0"/>
              </a:rPr>
              <a:t>7. Завантажити </a:t>
            </a:r>
            <a:r>
              <a:rPr lang="uk-UA" dirty="0">
                <a:latin typeface="Arial" panose="020B0604020202020204" pitchFamily="34" charset="0"/>
                <a:cs typeface="Arial" panose="020B0604020202020204" pitchFamily="34" charset="0"/>
              </a:rPr>
              <a:t>довідку до Національної електронної науково-інформаційної системи «URIS» в кабінеті керівника проєкту.</a:t>
            </a:r>
          </a:p>
          <a:p>
            <a:pPr marL="457200" algn="just">
              <a:lnSpc>
                <a:spcPct val="107000"/>
              </a:lnSpc>
              <a:spcAft>
                <a:spcPts val="0"/>
              </a:spcAft>
            </a:pPr>
            <a:r>
              <a:rPr lang="uk-UA" kern="100" dirty="0">
                <a:latin typeface="Arial" panose="020B0604020202020204" pitchFamily="34" charset="0"/>
                <a:ea typeface="Aptos"/>
                <a:cs typeface="Times New Roman" panose="02020603050405020304" pitchFamily="18" charset="0"/>
              </a:rPr>
              <a:t> </a:t>
            </a:r>
            <a:endParaRPr lang="ru-UA" sz="16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2689519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4" name="TextBox 3">
            <a:extLst>
              <a:ext uri="{FF2B5EF4-FFF2-40B4-BE49-F238E27FC236}">
                <a16:creationId xmlns:a16="http://schemas.microsoft.com/office/drawing/2014/main" id="{FCA8CAA9-49CE-4E35-8EA4-3501124865E9}"/>
              </a:ext>
            </a:extLst>
          </p:cNvPr>
          <p:cNvSpPr txBox="1"/>
          <p:nvPr/>
        </p:nvSpPr>
        <p:spPr>
          <a:xfrm>
            <a:off x="5501148" y="351415"/>
            <a:ext cx="6258232" cy="523220"/>
          </a:xfrm>
          <a:prstGeom prst="rect">
            <a:avLst/>
          </a:prstGeom>
          <a:noFill/>
        </p:spPr>
        <p:txBody>
          <a:bodyPr wrap="square" rtlCol="0">
            <a:spAutoFit/>
          </a:bodyPr>
          <a:lstStyle/>
          <a:p>
            <a:pPr algn="ctr"/>
            <a:r>
              <a:rPr lang="uk-UA" sz="2800" b="1" dirty="0">
                <a:solidFill>
                  <a:srgbClr val="0070C0"/>
                </a:solidFill>
                <a:latin typeface="Arial" panose="020B0604020202020204" pitchFamily="34" charset="0"/>
                <a:cs typeface="Arial" panose="020B0604020202020204" pitchFamily="34" charset="0"/>
              </a:rPr>
              <a:t>Загальні вимоги</a:t>
            </a:r>
            <a:endParaRPr lang="ru-UA" sz="2800" b="1" dirty="0">
              <a:solidFill>
                <a:srgbClr val="0070C0"/>
              </a:solidFill>
              <a:latin typeface="Arial" panose="020B0604020202020204" pitchFamily="34" charset="0"/>
              <a:cs typeface="Arial" panose="020B0604020202020204" pitchFamily="34" charset="0"/>
            </a:endParaRPr>
          </a:p>
        </p:txBody>
      </p:sp>
      <p:sp>
        <p:nvSpPr>
          <p:cNvPr id="2" name="Прямоугольник 1">
            <a:extLst>
              <a:ext uri="{FF2B5EF4-FFF2-40B4-BE49-F238E27FC236}">
                <a16:creationId xmlns:a16="http://schemas.microsoft.com/office/drawing/2014/main" id="{3F53DD9B-01E8-49CB-BA86-A5525F1611D5}"/>
              </a:ext>
            </a:extLst>
          </p:cNvPr>
          <p:cNvSpPr/>
          <p:nvPr/>
        </p:nvSpPr>
        <p:spPr>
          <a:xfrm>
            <a:off x="258708" y="918626"/>
            <a:ext cx="11726620" cy="5262979"/>
          </a:xfrm>
          <a:prstGeom prst="rect">
            <a:avLst/>
          </a:prstGeom>
        </p:spPr>
        <p:txBody>
          <a:bodyPr wrap="square">
            <a:spAutoFit/>
          </a:bodyPr>
          <a:lstStyle/>
          <a:p>
            <a:pPr marL="342900" indent="-342900" algn="just">
              <a:buFont typeface="Wingdings" panose="05000000000000000000" pitchFamily="2" charset="2"/>
              <a:buChar char="§"/>
            </a:pPr>
            <a:r>
              <a:rPr lang="uk-UA" sz="2800" dirty="0" smtClean="0">
                <a:latin typeface="Arial" panose="020B0604020202020204" pitchFamily="34" charset="0"/>
                <a:cs typeface="Arial" panose="020B0604020202020204" pitchFamily="34" charset="0"/>
              </a:rPr>
              <a:t>актуальна форма проєкту 2025 року!!!</a:t>
            </a:r>
          </a:p>
          <a:p>
            <a:pPr marL="342900" indent="-342900" algn="just">
              <a:buFont typeface="Wingdings" panose="05000000000000000000" pitchFamily="2" charset="2"/>
              <a:buChar char="§"/>
            </a:pPr>
            <a:r>
              <a:rPr lang="uk-UA" sz="2800" dirty="0" smtClean="0">
                <a:latin typeface="Arial" panose="020B0604020202020204" pitchFamily="34" charset="0"/>
                <a:cs typeface="Arial" panose="020B0604020202020204" pitchFamily="34" charset="0"/>
              </a:rPr>
              <a:t>при </a:t>
            </a:r>
            <a:r>
              <a:rPr lang="uk-UA" sz="2800" dirty="0">
                <a:latin typeface="Arial" panose="020B0604020202020204" pitchFamily="34" charset="0"/>
                <a:cs typeface="Arial" panose="020B0604020202020204" pitchFamily="34" charset="0"/>
              </a:rPr>
              <a:t>підготовці проєктів звертати увагу, щоб загальна сума, яка зазначена в проєкті, а саме: в орієнтовному обсязі фінансування, в етапах виконання проєкту (по роках) та плановій калькуляції кошторисної вартості була однаковою;</a:t>
            </a:r>
          </a:p>
          <a:p>
            <a:pPr marL="342900" indent="-342900" algn="just">
              <a:buFont typeface="Wingdings" panose="05000000000000000000" pitchFamily="2" charset="2"/>
              <a:buChar char="§"/>
            </a:pPr>
            <a:r>
              <a:rPr lang="uk-UA" sz="2800" dirty="0">
                <a:latin typeface="Arial" panose="020B0604020202020204" pitchFamily="34" charset="0"/>
                <a:cs typeface="Arial" panose="020B0604020202020204" pitchFamily="34" charset="0"/>
              </a:rPr>
              <a:t>в описі проєкту необхідно вказувати орієнтовний обсяг фінансування за весь період виконання проєкту;</a:t>
            </a:r>
          </a:p>
          <a:p>
            <a:pPr marL="342900" indent="-342900" algn="just">
              <a:buFont typeface="Wingdings" panose="05000000000000000000" pitchFamily="2" charset="2"/>
              <a:buChar char="§"/>
            </a:pPr>
            <a:r>
              <a:rPr lang="uk-UA" sz="2800" dirty="0">
                <a:latin typeface="Arial" panose="020B0604020202020204" pitchFamily="34" charset="0"/>
                <a:cs typeface="Arial" panose="020B0604020202020204" pitchFamily="34" charset="0"/>
              </a:rPr>
              <a:t>інформація щодо виконання наукових договорів (проєктів) авторами проєкту з оплатою праці, які фінансувались через спеціальний фонд ЗВО/НУ закордонними та/чи українськими організаціями, подається за примірною формою довідки з бухгалтерської служби, згідно з додатком </a:t>
            </a:r>
            <a:r>
              <a:rPr lang="uk-UA" sz="2800" dirty="0" smtClean="0">
                <a:latin typeface="Arial" panose="020B0604020202020204" pitchFamily="34" charset="0"/>
                <a:cs typeface="Arial" panose="020B0604020202020204" pitchFamily="34" charset="0"/>
              </a:rPr>
              <a:t>(</a:t>
            </a:r>
            <a:r>
              <a:rPr lang="uk-UA" sz="2800" dirty="0">
                <a:latin typeface="Arial" panose="020B0604020202020204" pitchFamily="34" charset="0"/>
                <a:cs typeface="Arial" panose="020B0604020202020204" pitchFamily="34" charset="0"/>
              </a:rPr>
              <a:t>пакет документів);</a:t>
            </a:r>
          </a:p>
        </p:txBody>
      </p:sp>
    </p:spTree>
    <p:extLst>
      <p:ext uri="{BB962C8B-B14F-4D97-AF65-F5344CB8AC3E}">
        <p14:creationId xmlns:p14="http://schemas.microsoft.com/office/powerpoint/2010/main" val="1251189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3" name="Рисунок 2"/>
          <p:cNvPicPr>
            <a:picLocks noChangeAspect="1"/>
          </p:cNvPicPr>
          <p:nvPr/>
        </p:nvPicPr>
        <p:blipFill rotWithShape="1">
          <a:blip r:embed="rId3"/>
          <a:srcRect t="5236"/>
          <a:stretch/>
        </p:blipFill>
        <p:spPr>
          <a:xfrm>
            <a:off x="980361" y="627155"/>
            <a:ext cx="10231278" cy="5705394"/>
          </a:xfrm>
          <a:prstGeom prst="rect">
            <a:avLst/>
          </a:prstGeom>
        </p:spPr>
      </p:pic>
    </p:spTree>
    <p:extLst>
      <p:ext uri="{BB962C8B-B14F-4D97-AF65-F5344CB8AC3E}">
        <p14:creationId xmlns:p14="http://schemas.microsoft.com/office/powerpoint/2010/main" val="383403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CD55769-0323-4F82-B8BA-B13ED66A58DB}"/>
              </a:ext>
            </a:extLst>
          </p:cNvPr>
          <p:cNvPicPr>
            <a:picLocks noChangeAspect="1"/>
          </p:cNvPicPr>
          <p:nvPr/>
        </p:nvPicPr>
        <p:blipFill rotWithShape="1">
          <a:blip r:embed="rId2"/>
          <a:srcRect l="16208" t="62439" r="16841" b="18233"/>
          <a:stretch/>
        </p:blipFill>
        <p:spPr>
          <a:xfrm>
            <a:off x="258708" y="39921"/>
            <a:ext cx="3858322" cy="626564"/>
          </a:xfrm>
          <a:prstGeom prst="rect">
            <a:avLst/>
          </a:prstGeom>
        </p:spPr>
      </p:pic>
      <p:sp>
        <p:nvSpPr>
          <p:cNvPr id="5" name="TextBox 4">
            <a:extLst>
              <a:ext uri="{FF2B5EF4-FFF2-40B4-BE49-F238E27FC236}">
                <a16:creationId xmlns:a16="http://schemas.microsoft.com/office/drawing/2014/main" id="{C81D9DCA-1F91-4FAC-B298-47E0429357BE}"/>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6" name="Прямоугольник 5"/>
          <p:cNvSpPr/>
          <p:nvPr/>
        </p:nvSpPr>
        <p:spPr>
          <a:xfrm>
            <a:off x="5075340" y="107230"/>
            <a:ext cx="6544796" cy="707886"/>
          </a:xfrm>
          <a:prstGeom prst="rect">
            <a:avLst/>
          </a:prstGeom>
        </p:spPr>
        <p:txBody>
          <a:bodyPr wrap="square">
            <a:spAutoFit/>
          </a:bodyPr>
          <a:lstStyle/>
          <a:p>
            <a:pPr algn="ctr"/>
            <a:r>
              <a:rPr lang="uk-UA" sz="2000" b="1" dirty="0" smtClean="0">
                <a:solidFill>
                  <a:srgbClr val="0070C0"/>
                </a:solidFill>
              </a:rPr>
              <a:t>Стан </a:t>
            </a:r>
            <a:r>
              <a:rPr lang="uk-UA" sz="2000" b="1" dirty="0">
                <a:solidFill>
                  <a:srgbClr val="0070C0"/>
                </a:solidFill>
              </a:rPr>
              <a:t>підготовки перспективних наукових проєктів для участі у </a:t>
            </a:r>
            <a:r>
              <a:rPr lang="uk-UA" sz="2000" b="1" dirty="0" smtClean="0">
                <a:solidFill>
                  <a:srgbClr val="0070C0"/>
                </a:solidFill>
              </a:rPr>
              <a:t>основному конкурсі </a:t>
            </a:r>
            <a:r>
              <a:rPr lang="uk-UA" sz="2000" b="1" dirty="0">
                <a:solidFill>
                  <a:srgbClr val="0070C0"/>
                </a:solidFill>
              </a:rPr>
              <a:t>МОН </a:t>
            </a:r>
            <a:r>
              <a:rPr lang="uk-UA" sz="2000" b="1" dirty="0" smtClean="0">
                <a:solidFill>
                  <a:srgbClr val="0070C0"/>
                </a:solidFill>
              </a:rPr>
              <a:t>України, 19.09.2025</a:t>
            </a:r>
            <a:r>
              <a:rPr lang="uk-UA" sz="2000" dirty="0" smtClean="0">
                <a:solidFill>
                  <a:srgbClr val="0070C0"/>
                </a:solidFill>
              </a:rPr>
              <a:t> </a:t>
            </a:r>
            <a:endParaRPr lang="uk-UA" sz="2000" dirty="0">
              <a:solidFill>
                <a:srgbClr val="0070C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808798873"/>
              </p:ext>
            </p:extLst>
          </p:nvPr>
        </p:nvGraphicFramePr>
        <p:xfrm>
          <a:off x="258708" y="896315"/>
          <a:ext cx="11567004" cy="5355035"/>
        </p:xfrm>
        <a:graphic>
          <a:graphicData uri="http://schemas.openxmlformats.org/drawingml/2006/table">
            <a:tbl>
              <a:tblPr firstRow="1" firstCol="1" bandRow="1">
                <a:tableStyleId>{5940675A-B579-460E-94D1-54222C63F5DA}</a:tableStyleId>
              </a:tblPr>
              <a:tblGrid>
                <a:gridCol w="4915744">
                  <a:extLst>
                    <a:ext uri="{9D8B030D-6E8A-4147-A177-3AD203B41FA5}">
                      <a16:colId xmlns:a16="http://schemas.microsoft.com/office/drawing/2014/main" val="1197892280"/>
                    </a:ext>
                  </a:extLst>
                </a:gridCol>
                <a:gridCol w="1325519">
                  <a:extLst>
                    <a:ext uri="{9D8B030D-6E8A-4147-A177-3AD203B41FA5}">
                      <a16:colId xmlns:a16="http://schemas.microsoft.com/office/drawing/2014/main" val="2146544466"/>
                    </a:ext>
                  </a:extLst>
                </a:gridCol>
                <a:gridCol w="1630079">
                  <a:extLst>
                    <a:ext uri="{9D8B030D-6E8A-4147-A177-3AD203B41FA5}">
                      <a16:colId xmlns:a16="http://schemas.microsoft.com/office/drawing/2014/main" val="674262729"/>
                    </a:ext>
                  </a:extLst>
                </a:gridCol>
                <a:gridCol w="1847831">
                  <a:extLst>
                    <a:ext uri="{9D8B030D-6E8A-4147-A177-3AD203B41FA5}">
                      <a16:colId xmlns:a16="http://schemas.microsoft.com/office/drawing/2014/main" val="2309093565"/>
                    </a:ext>
                  </a:extLst>
                </a:gridCol>
                <a:gridCol w="1847831">
                  <a:extLst>
                    <a:ext uri="{9D8B030D-6E8A-4147-A177-3AD203B41FA5}">
                      <a16:colId xmlns:a16="http://schemas.microsoft.com/office/drawing/2014/main" val="608733594"/>
                    </a:ext>
                  </a:extLst>
                </a:gridCol>
              </a:tblGrid>
              <a:tr h="377616">
                <a:tc rowSpan="2">
                  <a:txBody>
                    <a:bodyPr/>
                    <a:lstStyle/>
                    <a:p>
                      <a:pPr algn="ctr">
                        <a:lnSpc>
                          <a:spcPct val="107000"/>
                        </a:lnSpc>
                        <a:spcAft>
                          <a:spcPts val="0"/>
                        </a:spcAft>
                      </a:pPr>
                      <a:r>
                        <a:rPr lang="uk-UA" sz="1400" b="1" kern="1200" dirty="0">
                          <a:effectLst/>
                        </a:rPr>
                        <a:t>Підрозділ</a:t>
                      </a:r>
                      <a:endParaRPr lang="uk-UA"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993" marR="27993" marT="6883" marB="0" anchor="ctr">
                    <a:solidFill>
                      <a:schemeClr val="accent1">
                        <a:lumMod val="20000"/>
                        <a:lumOff val="80000"/>
                      </a:schemeClr>
                    </a:solidFill>
                  </a:tcPr>
                </a:tc>
                <a:tc gridSpan="2">
                  <a:txBody>
                    <a:bodyPr/>
                    <a:lstStyle/>
                    <a:p>
                      <a:pPr algn="ctr">
                        <a:lnSpc>
                          <a:spcPct val="107000"/>
                        </a:lnSpc>
                        <a:spcAft>
                          <a:spcPts val="0"/>
                        </a:spcAft>
                      </a:pPr>
                      <a:r>
                        <a:rPr lang="uk-UA" sz="1400" b="1" kern="1200" dirty="0">
                          <a:effectLst/>
                        </a:rPr>
                        <a:t>Завершується проєктів</a:t>
                      </a:r>
                      <a:endParaRPr lang="uk-UA"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993" marR="27993" marT="6883" marB="0">
                    <a:solidFill>
                      <a:schemeClr val="accent1">
                        <a:lumMod val="20000"/>
                        <a:lumOff val="80000"/>
                      </a:schemeClr>
                    </a:solidFill>
                  </a:tcPr>
                </a:tc>
                <a:tc hMerge="1">
                  <a:txBody>
                    <a:bodyPr/>
                    <a:lstStyle/>
                    <a:p>
                      <a:endParaRPr lang="uk-UA"/>
                    </a:p>
                  </a:txBody>
                  <a:tcPr/>
                </a:tc>
                <a:tc gridSpan="2">
                  <a:txBody>
                    <a:bodyPr/>
                    <a:lstStyle/>
                    <a:p>
                      <a:pPr algn="ctr">
                        <a:lnSpc>
                          <a:spcPct val="107000"/>
                        </a:lnSpc>
                        <a:spcAft>
                          <a:spcPts val="0"/>
                        </a:spcAft>
                      </a:pPr>
                      <a:r>
                        <a:rPr lang="uk-UA" sz="1400" b="1" kern="1200" dirty="0">
                          <a:effectLst/>
                        </a:rPr>
                        <a:t>Задекларовано / подано  проєктів</a:t>
                      </a:r>
                      <a:endParaRPr lang="uk-UA"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993" marR="27993" marT="6883" marB="0">
                    <a:solidFill>
                      <a:schemeClr val="accent1">
                        <a:lumMod val="20000"/>
                        <a:lumOff val="80000"/>
                      </a:schemeClr>
                    </a:solidFill>
                  </a:tcPr>
                </a:tc>
                <a:tc hMerge="1">
                  <a:txBody>
                    <a:bodyPr/>
                    <a:lstStyle/>
                    <a:p>
                      <a:endParaRPr lang="uk-UA"/>
                    </a:p>
                  </a:txBody>
                  <a:tcPr/>
                </a:tc>
                <a:extLst>
                  <a:ext uri="{0D108BD9-81ED-4DB2-BD59-A6C34878D82A}">
                    <a16:rowId xmlns:a16="http://schemas.microsoft.com/office/drawing/2014/main" val="3478601467"/>
                  </a:ext>
                </a:extLst>
              </a:tr>
              <a:tr h="173114">
                <a:tc vMerge="1">
                  <a:txBody>
                    <a:bodyPr/>
                    <a:lstStyle/>
                    <a:p>
                      <a:endParaRPr lang="uk-UA"/>
                    </a:p>
                  </a:txBody>
                  <a:tcPr/>
                </a:tc>
                <a:tc>
                  <a:txBody>
                    <a:bodyPr/>
                    <a:lstStyle/>
                    <a:p>
                      <a:pPr algn="ctr">
                        <a:lnSpc>
                          <a:spcPct val="107000"/>
                        </a:lnSpc>
                        <a:spcAft>
                          <a:spcPts val="0"/>
                        </a:spcAft>
                      </a:pPr>
                      <a:r>
                        <a:rPr lang="uk-UA" sz="1400" b="1" kern="1200" dirty="0">
                          <a:effectLst/>
                        </a:rPr>
                        <a:t>тем</a:t>
                      </a:r>
                      <a:endParaRPr lang="uk-UA"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993" marR="27993" marT="6883" marB="0">
                    <a:solidFill>
                      <a:schemeClr val="accent1">
                        <a:lumMod val="20000"/>
                        <a:lumOff val="80000"/>
                      </a:schemeClr>
                    </a:solidFill>
                  </a:tcPr>
                </a:tc>
                <a:tc>
                  <a:txBody>
                    <a:bodyPr/>
                    <a:lstStyle/>
                    <a:p>
                      <a:pPr algn="ctr">
                        <a:lnSpc>
                          <a:spcPct val="107000"/>
                        </a:lnSpc>
                        <a:spcAft>
                          <a:spcPts val="0"/>
                        </a:spcAft>
                      </a:pPr>
                      <a:r>
                        <a:rPr lang="uk-UA" sz="1400" b="1" kern="1200" dirty="0">
                          <a:effectLst/>
                        </a:rPr>
                        <a:t>обсяг, тис. грн.</a:t>
                      </a:r>
                      <a:endParaRPr lang="uk-UA"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993" marR="27993" marT="6883" marB="0">
                    <a:solidFill>
                      <a:schemeClr val="accent1">
                        <a:lumMod val="20000"/>
                        <a:lumOff val="80000"/>
                      </a:schemeClr>
                    </a:solidFill>
                  </a:tcPr>
                </a:tc>
                <a:tc>
                  <a:txBody>
                    <a:bodyPr/>
                    <a:lstStyle/>
                    <a:p>
                      <a:pPr algn="ctr">
                        <a:lnSpc>
                          <a:spcPct val="107000"/>
                        </a:lnSpc>
                        <a:spcAft>
                          <a:spcPts val="0"/>
                        </a:spcAft>
                      </a:pPr>
                      <a:r>
                        <a:rPr lang="uk-UA" sz="1400" b="1" kern="1200" dirty="0">
                          <a:effectLst/>
                        </a:rPr>
                        <a:t>тем</a:t>
                      </a:r>
                      <a:endParaRPr lang="uk-UA"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993" marR="27993" marT="6883" marB="0">
                    <a:solidFill>
                      <a:schemeClr val="accent1">
                        <a:lumMod val="20000"/>
                        <a:lumOff val="80000"/>
                      </a:schemeClr>
                    </a:solidFill>
                  </a:tcPr>
                </a:tc>
                <a:tc>
                  <a:txBody>
                    <a:bodyPr/>
                    <a:lstStyle/>
                    <a:p>
                      <a:pPr algn="ctr">
                        <a:lnSpc>
                          <a:spcPct val="107000"/>
                        </a:lnSpc>
                        <a:spcAft>
                          <a:spcPts val="0"/>
                        </a:spcAft>
                      </a:pPr>
                      <a:r>
                        <a:rPr lang="uk-UA" sz="1400" b="1" kern="1200" dirty="0">
                          <a:effectLst/>
                        </a:rPr>
                        <a:t>обсяг, тис. грн</a:t>
                      </a:r>
                      <a:endParaRPr lang="uk-UA"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993" marR="27993" marT="6883" marB="0">
                    <a:solidFill>
                      <a:schemeClr val="accent1">
                        <a:lumMod val="20000"/>
                        <a:lumOff val="80000"/>
                      </a:schemeClr>
                    </a:solidFill>
                  </a:tcPr>
                </a:tc>
                <a:extLst>
                  <a:ext uri="{0D108BD9-81ED-4DB2-BD59-A6C34878D82A}">
                    <a16:rowId xmlns:a16="http://schemas.microsoft.com/office/drawing/2014/main" val="3667629270"/>
                  </a:ext>
                </a:extLst>
              </a:tr>
              <a:tr h="264727">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ФАКУЛЬТЕТ ВЕТЕРИНАРНОЇ МЕДИЦИНИ</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3</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2464,0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100" dirty="0">
                          <a:effectLst/>
                          <a:latin typeface="Arial" panose="020B0604020202020204" pitchFamily="34" charset="0"/>
                          <a:ea typeface="Calibri" panose="020F0502020204030204" pitchFamily="34" charset="0"/>
                          <a:cs typeface="Arial" panose="020B0604020202020204" pitchFamily="34" charset="0"/>
                        </a:rPr>
                        <a:t>12 / </a:t>
                      </a:r>
                      <a:r>
                        <a:rPr lang="uk-UA" sz="1400" b="1" kern="100" dirty="0" smtClean="0">
                          <a:effectLst/>
                          <a:latin typeface="Arial" panose="020B0604020202020204" pitchFamily="34" charset="0"/>
                          <a:ea typeface="Calibri" panose="020F0502020204030204" pitchFamily="34" charset="0"/>
                          <a:cs typeface="Arial" panose="020B0604020202020204" pitchFamily="34" charset="0"/>
                        </a:rPr>
                        <a:t>11 </a:t>
                      </a:r>
                      <a:r>
                        <a:rPr lang="uk-UA" sz="1400" b="1" kern="100" dirty="0" smtClean="0">
                          <a:solidFill>
                            <a:srgbClr val="00B050"/>
                          </a:solidFill>
                          <a:effectLst/>
                          <a:latin typeface="Arial" panose="020B0604020202020204" pitchFamily="34" charset="0"/>
                          <a:ea typeface="Calibri" panose="020F0502020204030204" pitchFamily="34" charset="0"/>
                          <a:cs typeface="Arial" panose="020B0604020202020204" pitchFamily="34" charset="0"/>
                        </a:rPr>
                        <a:t>(92 %) </a:t>
                      </a:r>
                      <a:endParaRPr lang="uk-UA" sz="1400" b="1"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17438" marR="17438" marT="5048" marB="0" anchor="ctr">
                    <a:solidFill>
                      <a:schemeClr val="bg1"/>
                    </a:solidFill>
                  </a:tcPr>
                </a:tc>
                <a:tc>
                  <a:txBody>
                    <a:bodyPr/>
                    <a:lstStyle/>
                    <a:p>
                      <a:pPr algn="ctr">
                        <a:lnSpc>
                          <a:spcPct val="107000"/>
                        </a:lnSpc>
                        <a:spcAft>
                          <a:spcPts val="0"/>
                        </a:spcAft>
                      </a:pPr>
                      <a:r>
                        <a:rPr lang="uk-UA" sz="1400" kern="100" dirty="0">
                          <a:effectLst/>
                          <a:latin typeface="Arial" panose="020B0604020202020204" pitchFamily="34" charset="0"/>
                          <a:ea typeface="Calibri" panose="020F0502020204030204" pitchFamily="34" charset="0"/>
                          <a:cs typeface="Arial" panose="020B0604020202020204" pitchFamily="34" charset="0"/>
                        </a:rPr>
                        <a:t>13800,0</a:t>
                      </a:r>
                    </a:p>
                  </a:txBody>
                  <a:tcPr marL="37171" marR="37171" marT="5048" marB="0" anchor="ctr">
                    <a:solidFill>
                      <a:schemeClr val="bg1"/>
                    </a:solidFill>
                  </a:tcPr>
                </a:tc>
                <a:extLst>
                  <a:ext uri="{0D108BD9-81ED-4DB2-BD59-A6C34878D82A}">
                    <a16:rowId xmlns:a16="http://schemas.microsoft.com/office/drawing/2014/main" val="986877217"/>
                  </a:ext>
                </a:extLst>
              </a:tr>
              <a:tr h="264727">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ФАКУЛЬТЕТ ТВАРИННИЦТВА ТА ВОДНИХ БІОРЕСУРСІВ</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smtClean="0">
                          <a:effectLst/>
                          <a:latin typeface="Arial" panose="020B0604020202020204" pitchFamily="34" charset="0"/>
                          <a:cs typeface="Arial" panose="020B0604020202020204" pitchFamily="34" charset="0"/>
                        </a:rPr>
                        <a:t>8 </a:t>
                      </a:r>
                      <a:r>
                        <a:rPr lang="uk-UA" sz="1400" b="1" kern="0" dirty="0">
                          <a:effectLst/>
                          <a:latin typeface="Arial" panose="020B0604020202020204" pitchFamily="34" charset="0"/>
                          <a:cs typeface="Arial" panose="020B0604020202020204" pitchFamily="34" charset="0"/>
                        </a:rPr>
                        <a:t>/ 7 </a:t>
                      </a:r>
                      <a:r>
                        <a:rPr lang="uk-UA" sz="1400" b="1" kern="0" dirty="0" smtClean="0">
                          <a:solidFill>
                            <a:srgbClr val="00B050"/>
                          </a:solidFill>
                          <a:effectLst/>
                          <a:latin typeface="Arial" panose="020B0604020202020204" pitchFamily="34" charset="0"/>
                          <a:cs typeface="Arial" panose="020B0604020202020204" pitchFamily="34" charset="0"/>
                        </a:rPr>
                        <a:t>(87,5 </a:t>
                      </a:r>
                      <a:r>
                        <a:rPr lang="uk-UA" sz="1400" b="1" kern="0" dirty="0">
                          <a:solidFill>
                            <a:srgbClr val="00B050"/>
                          </a:solidFill>
                          <a:effectLst/>
                          <a:latin typeface="Arial" panose="020B0604020202020204" pitchFamily="34" charset="0"/>
                          <a:cs typeface="Arial" panose="020B0604020202020204" pitchFamily="34" charset="0"/>
                        </a:rPr>
                        <a:t>%)</a:t>
                      </a:r>
                      <a:endParaRPr lang="uk-UA" sz="1400" b="1"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17438" marR="17438" marT="5048" marB="0" anchor="ctr">
                    <a:solidFill>
                      <a:schemeClr val="bg1"/>
                    </a:solidFill>
                  </a:tcPr>
                </a:tc>
                <a:tc>
                  <a:txBody>
                    <a:bodyPr/>
                    <a:lstStyle/>
                    <a:p>
                      <a:pPr algn="ctr">
                        <a:lnSpc>
                          <a:spcPct val="107000"/>
                        </a:lnSpc>
                        <a:spcAft>
                          <a:spcPts val="0"/>
                        </a:spcAft>
                      </a:pPr>
                      <a:r>
                        <a:rPr lang="uk-UA" sz="1400" kern="0" dirty="0" smtClean="0">
                          <a:effectLst/>
                          <a:latin typeface="Arial" panose="020B0604020202020204" pitchFamily="34" charset="0"/>
                          <a:cs typeface="Arial" panose="020B0604020202020204" pitchFamily="34" charset="0"/>
                        </a:rPr>
                        <a:t>9800,0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1491283450"/>
                  </a:ext>
                </a:extLst>
              </a:tr>
              <a:tr h="264727">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ННІ ЛІСОВОГО І САДОВО-ПАРКОВОГО ГОСПОДАРСТВА</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2</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830,0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a:effectLst/>
                          <a:latin typeface="Arial" panose="020B0604020202020204" pitchFamily="34" charset="0"/>
                          <a:cs typeface="Arial" panose="020B0604020202020204" pitchFamily="34" charset="0"/>
                        </a:rPr>
                        <a:t>8 / </a:t>
                      </a:r>
                      <a:r>
                        <a:rPr lang="uk-UA" sz="1400" b="1" kern="0" dirty="0" smtClean="0">
                          <a:effectLst/>
                          <a:latin typeface="Arial" panose="020B0604020202020204" pitchFamily="34" charset="0"/>
                          <a:cs typeface="Arial" panose="020B0604020202020204" pitchFamily="34" charset="0"/>
                        </a:rPr>
                        <a:t>4 </a:t>
                      </a:r>
                      <a:r>
                        <a:rPr lang="uk-UA" sz="1400" b="1" kern="0" dirty="0" smtClean="0">
                          <a:solidFill>
                            <a:srgbClr val="FF0000"/>
                          </a:solidFill>
                          <a:effectLst/>
                          <a:latin typeface="Arial" panose="020B0604020202020204" pitchFamily="34" charset="0"/>
                          <a:cs typeface="Arial" panose="020B0604020202020204" pitchFamily="34" charset="0"/>
                        </a:rPr>
                        <a:t>(50 %) </a:t>
                      </a:r>
                      <a:endParaRPr lang="uk-UA" sz="1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7993" marR="27993" marT="5048"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9600,0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2160210935"/>
                  </a:ext>
                </a:extLst>
              </a:tr>
              <a:tr h="264727">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ФАКУЛЬТЕТ ЗЕМЛЕВПОРЯДКУВАННЯ</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a:effectLst/>
                          <a:latin typeface="Arial" panose="020B0604020202020204" pitchFamily="34" charset="0"/>
                          <a:cs typeface="Arial" panose="020B0604020202020204" pitchFamily="34" charset="0"/>
                        </a:rPr>
                        <a:t>6 / </a:t>
                      </a:r>
                      <a:r>
                        <a:rPr lang="uk-UA" sz="1400" b="1" kern="0" dirty="0" smtClean="0">
                          <a:effectLst/>
                          <a:latin typeface="Arial" panose="020B0604020202020204" pitchFamily="34" charset="0"/>
                          <a:cs typeface="Arial" panose="020B0604020202020204" pitchFamily="34" charset="0"/>
                        </a:rPr>
                        <a:t>4 </a:t>
                      </a:r>
                      <a:r>
                        <a:rPr lang="uk-UA" sz="1400" b="1" kern="0" dirty="0" smtClean="0">
                          <a:solidFill>
                            <a:srgbClr val="00B050"/>
                          </a:solidFill>
                          <a:effectLst/>
                          <a:latin typeface="Arial" panose="020B0604020202020204" pitchFamily="34" charset="0"/>
                          <a:cs typeface="Arial" panose="020B0604020202020204" pitchFamily="34" charset="0"/>
                        </a:rPr>
                        <a:t>(67 </a:t>
                      </a:r>
                      <a:r>
                        <a:rPr lang="uk-UA" sz="1400" b="1" kern="0" dirty="0">
                          <a:solidFill>
                            <a:srgbClr val="00B050"/>
                          </a:solidFill>
                          <a:effectLst/>
                          <a:latin typeface="Arial" panose="020B0604020202020204" pitchFamily="34" charset="0"/>
                          <a:cs typeface="Arial" panose="020B0604020202020204" pitchFamily="34" charset="0"/>
                        </a:rPr>
                        <a:t>%)</a:t>
                      </a:r>
                      <a:endParaRPr lang="uk-UA" sz="1400" b="1"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17438" marR="17438" marT="5048"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7000,0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2207616210"/>
                  </a:ext>
                </a:extLst>
              </a:tr>
              <a:tr h="264727">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АГРОБІОЛОГІЧНИЙ ФАКУЛЬТЕТ</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2</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1963,5</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a:effectLst/>
                          <a:latin typeface="Arial" panose="020B0604020202020204" pitchFamily="34" charset="0"/>
                          <a:cs typeface="Arial" panose="020B0604020202020204" pitchFamily="34" charset="0"/>
                        </a:rPr>
                        <a:t>6 / 3 </a:t>
                      </a:r>
                      <a:r>
                        <a:rPr lang="uk-UA" sz="1400" b="1" kern="0" dirty="0">
                          <a:solidFill>
                            <a:srgbClr val="FF0000"/>
                          </a:solidFill>
                          <a:effectLst/>
                          <a:latin typeface="Arial" panose="020B0604020202020204" pitchFamily="34" charset="0"/>
                          <a:cs typeface="Arial" panose="020B0604020202020204" pitchFamily="34" charset="0"/>
                        </a:rPr>
                        <a:t>(50 %)</a:t>
                      </a:r>
                      <a:endParaRPr lang="uk-UA" sz="1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7438" marR="17438" marT="5048"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7000,0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3522998226"/>
                  </a:ext>
                </a:extLst>
              </a:tr>
              <a:tr h="264727">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ФАКУЛЬТЕТ ЗАХИСТУ РОСЛИН</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2</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1617,0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a:solidFill>
                            <a:schemeClr val="tx1"/>
                          </a:solidFill>
                          <a:effectLst/>
                          <a:latin typeface="Arial" panose="020B0604020202020204" pitchFamily="34" charset="0"/>
                          <a:cs typeface="Arial" panose="020B0604020202020204" pitchFamily="34" charset="0"/>
                        </a:rPr>
                        <a:t>6 / </a:t>
                      </a:r>
                      <a:r>
                        <a:rPr lang="uk-UA" sz="1400" b="1" kern="0" dirty="0" smtClean="0">
                          <a:solidFill>
                            <a:schemeClr val="tx1"/>
                          </a:solidFill>
                          <a:effectLst/>
                          <a:latin typeface="Arial" panose="020B0604020202020204" pitchFamily="34" charset="0"/>
                          <a:cs typeface="Arial" panose="020B0604020202020204" pitchFamily="34" charset="0"/>
                        </a:rPr>
                        <a:t>4 </a:t>
                      </a:r>
                      <a:r>
                        <a:rPr lang="uk-UA" sz="1400" b="1" kern="0" dirty="0" smtClean="0">
                          <a:solidFill>
                            <a:srgbClr val="00B050"/>
                          </a:solidFill>
                          <a:effectLst/>
                          <a:latin typeface="Arial" panose="020B0604020202020204" pitchFamily="34" charset="0"/>
                          <a:cs typeface="Arial" panose="020B0604020202020204" pitchFamily="34" charset="0"/>
                        </a:rPr>
                        <a:t>(67 </a:t>
                      </a:r>
                      <a:r>
                        <a:rPr lang="uk-UA" sz="1400" b="1" kern="0" dirty="0">
                          <a:solidFill>
                            <a:srgbClr val="00B050"/>
                          </a:solidFill>
                          <a:effectLst/>
                          <a:latin typeface="Arial" panose="020B0604020202020204" pitchFamily="34" charset="0"/>
                          <a:cs typeface="Arial" panose="020B0604020202020204" pitchFamily="34" charset="0"/>
                        </a:rPr>
                        <a:t>%)</a:t>
                      </a:r>
                      <a:endParaRPr lang="uk-UA" sz="1400" b="1"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17438" marR="17438" marT="5048"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6500,0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830190033"/>
                  </a:ext>
                </a:extLst>
              </a:tr>
              <a:tr h="264727">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ФАКУЛЬТЕТ ІНФОРМАЦІЙНИХ ТЕХНОЛОГІЙ</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a:solidFill>
                            <a:schemeClr val="tx1"/>
                          </a:solidFill>
                          <a:effectLst/>
                          <a:latin typeface="Arial" panose="020B0604020202020204" pitchFamily="34" charset="0"/>
                          <a:cs typeface="Arial" panose="020B0604020202020204" pitchFamily="34" charset="0"/>
                        </a:rPr>
                        <a:t>6 / </a:t>
                      </a:r>
                      <a:r>
                        <a:rPr lang="uk-UA" sz="1400" b="1" kern="0" dirty="0" smtClean="0">
                          <a:solidFill>
                            <a:schemeClr val="tx1"/>
                          </a:solidFill>
                          <a:effectLst/>
                          <a:latin typeface="Arial" panose="020B0604020202020204" pitchFamily="34" charset="0"/>
                          <a:cs typeface="Arial" panose="020B0604020202020204" pitchFamily="34" charset="0"/>
                        </a:rPr>
                        <a:t>3 </a:t>
                      </a:r>
                      <a:r>
                        <a:rPr lang="uk-UA" sz="1400" b="1" kern="0" dirty="0" smtClean="0">
                          <a:solidFill>
                            <a:srgbClr val="FF0000"/>
                          </a:solidFill>
                          <a:effectLst/>
                          <a:latin typeface="Arial" panose="020B0604020202020204" pitchFamily="34" charset="0"/>
                          <a:cs typeface="Arial" panose="020B0604020202020204" pitchFamily="34" charset="0"/>
                        </a:rPr>
                        <a:t>(50 </a:t>
                      </a:r>
                      <a:r>
                        <a:rPr lang="uk-UA" sz="1400" b="1" kern="0" dirty="0">
                          <a:solidFill>
                            <a:srgbClr val="FF0000"/>
                          </a:solidFill>
                          <a:effectLst/>
                          <a:latin typeface="Arial" panose="020B0604020202020204" pitchFamily="34" charset="0"/>
                          <a:cs typeface="Arial" panose="020B0604020202020204" pitchFamily="34" charset="0"/>
                        </a:rPr>
                        <a:t>%)</a:t>
                      </a:r>
                      <a:endParaRPr lang="uk-UA" sz="1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7438" marR="17438" marT="5048"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6400,0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880652491"/>
                  </a:ext>
                </a:extLst>
              </a:tr>
              <a:tr h="264727">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МЕХАНІКО-ТЕХНОЛОГІЧНИЙ ФАКУЛЬТЕТ</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a:solidFill>
                            <a:schemeClr val="tx1"/>
                          </a:solidFill>
                          <a:effectLst/>
                          <a:latin typeface="Arial" panose="020B0604020202020204" pitchFamily="34" charset="0"/>
                          <a:cs typeface="Arial" panose="020B0604020202020204" pitchFamily="34" charset="0"/>
                        </a:rPr>
                        <a:t>5 / </a:t>
                      </a:r>
                      <a:r>
                        <a:rPr lang="uk-UA" sz="1400" b="1" kern="0" dirty="0" smtClean="0">
                          <a:solidFill>
                            <a:schemeClr val="tx1"/>
                          </a:solidFill>
                          <a:effectLst/>
                          <a:latin typeface="Arial" panose="020B0604020202020204" pitchFamily="34" charset="0"/>
                          <a:cs typeface="Arial" panose="020B0604020202020204" pitchFamily="34" charset="0"/>
                        </a:rPr>
                        <a:t>4 </a:t>
                      </a:r>
                      <a:r>
                        <a:rPr lang="uk-UA" sz="1400" b="1" kern="0" dirty="0" smtClean="0">
                          <a:solidFill>
                            <a:srgbClr val="00B050"/>
                          </a:solidFill>
                          <a:effectLst/>
                          <a:latin typeface="Arial" panose="020B0604020202020204" pitchFamily="34" charset="0"/>
                          <a:cs typeface="Arial" panose="020B0604020202020204" pitchFamily="34" charset="0"/>
                        </a:rPr>
                        <a:t>(80 </a:t>
                      </a:r>
                      <a:r>
                        <a:rPr lang="uk-UA" sz="1400" b="1" kern="0" dirty="0">
                          <a:solidFill>
                            <a:srgbClr val="00B050"/>
                          </a:solidFill>
                          <a:effectLst/>
                          <a:latin typeface="Arial" panose="020B0604020202020204" pitchFamily="34" charset="0"/>
                          <a:cs typeface="Arial" panose="020B0604020202020204" pitchFamily="34" charset="0"/>
                        </a:rPr>
                        <a:t>%)</a:t>
                      </a:r>
                      <a:endParaRPr lang="uk-UA" sz="1400" b="1"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17438" marR="17438" marT="5048"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5900,0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2668740217"/>
                  </a:ext>
                </a:extLst>
              </a:tr>
              <a:tr h="204609">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ГУМАНІТАРНО-ПЕДАГОГІЧНИЙ ФАКУЛЬТЕТ</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a:solidFill>
                            <a:schemeClr val="tx1"/>
                          </a:solidFill>
                          <a:effectLst/>
                          <a:latin typeface="Arial" panose="020B0604020202020204" pitchFamily="34" charset="0"/>
                          <a:cs typeface="Arial" panose="020B0604020202020204" pitchFamily="34" charset="0"/>
                        </a:rPr>
                        <a:t>5 / 5 </a:t>
                      </a:r>
                      <a:r>
                        <a:rPr lang="uk-UA" sz="1400" b="1" kern="0" dirty="0">
                          <a:solidFill>
                            <a:srgbClr val="00B050"/>
                          </a:solidFill>
                          <a:effectLst/>
                          <a:latin typeface="Arial" panose="020B0604020202020204" pitchFamily="34" charset="0"/>
                          <a:cs typeface="Arial" panose="020B0604020202020204" pitchFamily="34" charset="0"/>
                        </a:rPr>
                        <a:t>(100 %)</a:t>
                      </a:r>
                      <a:endParaRPr lang="uk-UA" sz="1400" b="1"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17438" marR="17438" marT="5048"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5000,0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1268659172"/>
                  </a:ext>
                </a:extLst>
              </a:tr>
              <a:tr h="240138">
                <a:tc>
                  <a:txBody>
                    <a:bodyPr/>
                    <a:lstStyle/>
                    <a:p>
                      <a:pPr>
                        <a:lnSpc>
                          <a:spcPct val="107000"/>
                        </a:lnSpc>
                        <a:spcAft>
                          <a:spcPts val="0"/>
                        </a:spcAft>
                      </a:pPr>
                      <a:r>
                        <a:rPr lang="uk-UA" sz="1400" kern="1200" dirty="0">
                          <a:solidFill>
                            <a:schemeClr val="tx1"/>
                          </a:solidFill>
                          <a:effectLst/>
                          <a:latin typeface="Arial" panose="020B0604020202020204" pitchFamily="34" charset="0"/>
                          <a:cs typeface="Arial" panose="020B0604020202020204" pitchFamily="34" charset="0"/>
                        </a:rPr>
                        <a:t>ФАКУЛЬТЕТ КОНСТРУЮВАННЯ ТА ДИЗАЙНУ</a:t>
                      </a:r>
                      <a:endParaRPr lang="uk-U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a:solidFill>
                            <a:schemeClr val="tx1"/>
                          </a:solidFill>
                          <a:effectLst/>
                          <a:latin typeface="Arial" panose="020B0604020202020204" pitchFamily="34" charset="0"/>
                          <a:cs typeface="Arial" panose="020B0604020202020204" pitchFamily="34" charset="0"/>
                        </a:rPr>
                        <a:t>4 / </a:t>
                      </a:r>
                      <a:r>
                        <a:rPr lang="uk-UA" sz="1400" b="1" kern="0" dirty="0" smtClean="0">
                          <a:solidFill>
                            <a:schemeClr val="tx1"/>
                          </a:solidFill>
                          <a:effectLst/>
                          <a:latin typeface="Arial" panose="020B0604020202020204" pitchFamily="34" charset="0"/>
                          <a:cs typeface="Arial" panose="020B0604020202020204" pitchFamily="34" charset="0"/>
                        </a:rPr>
                        <a:t>2 </a:t>
                      </a:r>
                      <a:r>
                        <a:rPr lang="uk-UA" sz="1400" b="1" kern="0" dirty="0" smtClean="0">
                          <a:solidFill>
                            <a:srgbClr val="FF0000"/>
                          </a:solidFill>
                          <a:effectLst/>
                          <a:latin typeface="Arial" panose="020B0604020202020204" pitchFamily="34" charset="0"/>
                          <a:cs typeface="Arial" panose="020B0604020202020204" pitchFamily="34" charset="0"/>
                        </a:rPr>
                        <a:t>(50 </a:t>
                      </a:r>
                      <a:r>
                        <a:rPr lang="uk-UA" sz="1400" b="1" kern="0" dirty="0">
                          <a:solidFill>
                            <a:srgbClr val="FF0000"/>
                          </a:solidFill>
                          <a:effectLst/>
                          <a:latin typeface="Arial" panose="020B0604020202020204" pitchFamily="34" charset="0"/>
                          <a:cs typeface="Arial" panose="020B0604020202020204" pitchFamily="34" charset="0"/>
                        </a:rPr>
                        <a:t>%)</a:t>
                      </a:r>
                      <a:endParaRPr lang="uk-UA" sz="1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7438" marR="17438" marT="5048"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4800,0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929582702"/>
                  </a:ext>
                </a:extLst>
              </a:tr>
              <a:tr h="204609">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ННІ ЕНЕРГЕТИКИ, АВТОМАТИКИ І ЕНЕРГОЗБЕРЕЖ.</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1</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693,0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a:solidFill>
                            <a:schemeClr val="tx1"/>
                          </a:solidFill>
                          <a:effectLst/>
                          <a:latin typeface="Arial" panose="020B0604020202020204" pitchFamily="34" charset="0"/>
                          <a:cs typeface="Arial" panose="020B0604020202020204" pitchFamily="34" charset="0"/>
                        </a:rPr>
                        <a:t>3 / 2 </a:t>
                      </a:r>
                      <a:r>
                        <a:rPr lang="uk-UA" sz="1400" b="1" kern="0" dirty="0">
                          <a:solidFill>
                            <a:srgbClr val="00B050"/>
                          </a:solidFill>
                          <a:effectLst/>
                          <a:latin typeface="Arial" panose="020B0604020202020204" pitchFamily="34" charset="0"/>
                          <a:cs typeface="Arial" panose="020B0604020202020204" pitchFamily="34" charset="0"/>
                        </a:rPr>
                        <a:t>(67 %)</a:t>
                      </a:r>
                      <a:endParaRPr lang="uk-UA" sz="1400" b="1"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17438" marR="17438" marT="5048"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3000,0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2346623980"/>
                  </a:ext>
                </a:extLst>
              </a:tr>
              <a:tr h="204609">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ФАКУЛЬТЕТ ХАРЧОВИХ ТЕХНОЛОГІЙ</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1</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800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a:solidFill>
                            <a:schemeClr val="tx1"/>
                          </a:solidFill>
                          <a:effectLst/>
                          <a:latin typeface="Arial" panose="020B0604020202020204" pitchFamily="34" charset="0"/>
                          <a:cs typeface="Arial" panose="020B0604020202020204" pitchFamily="34" charset="0"/>
                        </a:rPr>
                        <a:t>3 / 3 </a:t>
                      </a:r>
                      <a:r>
                        <a:rPr lang="uk-UA" sz="1400" b="1" kern="0" dirty="0">
                          <a:solidFill>
                            <a:srgbClr val="00B050"/>
                          </a:solidFill>
                          <a:effectLst/>
                          <a:latin typeface="Arial" panose="020B0604020202020204" pitchFamily="34" charset="0"/>
                          <a:cs typeface="Arial" panose="020B0604020202020204" pitchFamily="34" charset="0"/>
                        </a:rPr>
                        <a:t>(100 %)</a:t>
                      </a:r>
                      <a:endParaRPr lang="uk-UA" sz="1400" b="1"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27993" marR="27993" marT="5048"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3400,0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3557066043"/>
                  </a:ext>
                </a:extLst>
              </a:tr>
              <a:tr h="204609">
                <a:tc>
                  <a:txBody>
                    <a:bodyPr/>
                    <a:lstStyle/>
                    <a:p>
                      <a:pPr>
                        <a:lnSpc>
                          <a:spcPct val="107000"/>
                        </a:lnSpc>
                        <a:spcAft>
                          <a:spcPts val="0"/>
                        </a:spcAft>
                      </a:pPr>
                      <a:r>
                        <a:rPr lang="uk-UA" sz="1400" kern="1200" dirty="0">
                          <a:solidFill>
                            <a:schemeClr val="tx1"/>
                          </a:solidFill>
                          <a:effectLst/>
                          <a:latin typeface="Arial" panose="020B0604020202020204" pitchFamily="34" charset="0"/>
                          <a:cs typeface="Arial" panose="020B0604020202020204" pitchFamily="34" charset="0"/>
                        </a:rPr>
                        <a:t>УКРНДІ С.-Г. РАДІОЛОГІЇ</a:t>
                      </a:r>
                      <a:endParaRPr lang="uk-U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solidFill>
                            <a:schemeClr val="tx1"/>
                          </a:solidFill>
                          <a:effectLst/>
                          <a:latin typeface="Arial" panose="020B0604020202020204" pitchFamily="34" charset="0"/>
                          <a:cs typeface="Arial" panose="020B0604020202020204" pitchFamily="34" charset="0"/>
                        </a:rPr>
                        <a:t>1</a:t>
                      </a:r>
                      <a:endParaRPr lang="uk-U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solidFill>
                            <a:schemeClr val="tx1"/>
                          </a:solidFill>
                          <a:effectLst/>
                          <a:latin typeface="Arial" panose="020B0604020202020204" pitchFamily="34" charset="0"/>
                          <a:cs typeface="Arial" panose="020B0604020202020204" pitchFamily="34" charset="0"/>
                        </a:rPr>
                        <a:t>1153,5</a:t>
                      </a:r>
                      <a:endParaRPr lang="uk-U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a:solidFill>
                            <a:schemeClr val="tx1"/>
                          </a:solidFill>
                          <a:effectLst/>
                          <a:latin typeface="Arial" panose="020B0604020202020204" pitchFamily="34" charset="0"/>
                          <a:cs typeface="Arial" panose="020B0604020202020204" pitchFamily="34" charset="0"/>
                        </a:rPr>
                        <a:t>3 / </a:t>
                      </a:r>
                      <a:r>
                        <a:rPr lang="uk-UA" sz="1400" b="1" kern="0" dirty="0" smtClean="0">
                          <a:solidFill>
                            <a:schemeClr val="tx1"/>
                          </a:solidFill>
                          <a:effectLst/>
                          <a:latin typeface="Arial" panose="020B0604020202020204" pitchFamily="34" charset="0"/>
                          <a:cs typeface="Arial" panose="020B0604020202020204" pitchFamily="34" charset="0"/>
                        </a:rPr>
                        <a:t>2 </a:t>
                      </a:r>
                      <a:r>
                        <a:rPr lang="uk-UA" sz="1400" b="1" kern="0" dirty="0" smtClean="0">
                          <a:solidFill>
                            <a:srgbClr val="00B050"/>
                          </a:solidFill>
                          <a:effectLst/>
                          <a:latin typeface="Arial" panose="020B0604020202020204" pitchFamily="34" charset="0"/>
                          <a:cs typeface="Arial" panose="020B0604020202020204" pitchFamily="34" charset="0"/>
                        </a:rPr>
                        <a:t>(67 </a:t>
                      </a:r>
                      <a:r>
                        <a:rPr lang="uk-UA" sz="1400" b="1" kern="0" dirty="0">
                          <a:solidFill>
                            <a:srgbClr val="00B050"/>
                          </a:solidFill>
                          <a:effectLst/>
                          <a:latin typeface="Arial" panose="020B0604020202020204" pitchFamily="34" charset="0"/>
                          <a:cs typeface="Arial" panose="020B0604020202020204" pitchFamily="34" charset="0"/>
                        </a:rPr>
                        <a:t>%)</a:t>
                      </a:r>
                      <a:endParaRPr lang="uk-UA" sz="1400" b="1"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17438" marR="17438" marT="5048"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3600,0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1332285479"/>
                  </a:ext>
                </a:extLst>
              </a:tr>
              <a:tr h="204609">
                <a:tc>
                  <a:txBody>
                    <a:bodyPr/>
                    <a:lstStyle/>
                    <a:p>
                      <a:pPr>
                        <a:lnSpc>
                          <a:spcPct val="107000"/>
                        </a:lnSpc>
                        <a:spcAft>
                          <a:spcPts val="0"/>
                        </a:spcAft>
                      </a:pPr>
                      <a:r>
                        <a:rPr lang="uk-UA" sz="1400" kern="1200" dirty="0">
                          <a:solidFill>
                            <a:schemeClr val="tx1"/>
                          </a:solidFill>
                          <a:effectLst/>
                          <a:latin typeface="Arial" panose="020B0604020202020204" pitchFamily="34" charset="0"/>
                          <a:cs typeface="Arial" panose="020B0604020202020204" pitchFamily="34" charset="0"/>
                        </a:rPr>
                        <a:t>ФАКУЛЬТЕТ АГРАРНОГО МЕНЕДЖМЕНТУ </a:t>
                      </a:r>
                      <a:endParaRPr lang="uk-U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smtClean="0">
                          <a:solidFill>
                            <a:schemeClr val="tx1"/>
                          </a:solidFill>
                          <a:effectLst/>
                          <a:latin typeface="Arial" panose="020B0604020202020204" pitchFamily="34" charset="0"/>
                          <a:cs typeface="Arial" panose="020B0604020202020204" pitchFamily="34" charset="0"/>
                        </a:rPr>
                        <a:t>3 / 2 </a:t>
                      </a:r>
                      <a:r>
                        <a:rPr lang="uk-UA" sz="1400" b="1" kern="0" dirty="0" smtClean="0">
                          <a:solidFill>
                            <a:srgbClr val="00B050"/>
                          </a:solidFill>
                          <a:effectLst/>
                          <a:latin typeface="Arial" panose="020B0604020202020204" pitchFamily="34" charset="0"/>
                          <a:cs typeface="Arial" panose="020B0604020202020204" pitchFamily="34" charset="0"/>
                        </a:rPr>
                        <a:t>(67 </a:t>
                      </a:r>
                      <a:r>
                        <a:rPr lang="uk-UA" sz="1400" b="1" kern="0" dirty="0">
                          <a:solidFill>
                            <a:srgbClr val="00B050"/>
                          </a:solidFill>
                          <a:effectLst/>
                          <a:latin typeface="Arial" panose="020B0604020202020204" pitchFamily="34" charset="0"/>
                          <a:cs typeface="Arial" panose="020B0604020202020204" pitchFamily="34" charset="0"/>
                        </a:rPr>
                        <a:t>%)</a:t>
                      </a:r>
                      <a:endParaRPr lang="uk-UA" sz="1400" b="1"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17438" marR="17438" marT="5048"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3000,0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4101934625"/>
                  </a:ext>
                </a:extLst>
              </a:tr>
              <a:tr h="204609">
                <a:tc>
                  <a:txBody>
                    <a:bodyPr/>
                    <a:lstStyle/>
                    <a:p>
                      <a:pPr>
                        <a:lnSpc>
                          <a:spcPct val="107000"/>
                        </a:lnSpc>
                        <a:spcAft>
                          <a:spcPts val="0"/>
                        </a:spcAft>
                      </a:pPr>
                      <a:r>
                        <a:rPr lang="uk-UA" sz="1400" kern="1200" dirty="0">
                          <a:solidFill>
                            <a:schemeClr val="tx1"/>
                          </a:solidFill>
                          <a:effectLst/>
                          <a:latin typeface="Arial" panose="020B0604020202020204" pitchFamily="34" charset="0"/>
                          <a:cs typeface="Arial" panose="020B0604020202020204" pitchFamily="34" charset="0"/>
                        </a:rPr>
                        <a:t>ЮРИДИЧНИЙ ФАКУЛЬТЕТ</a:t>
                      </a:r>
                      <a:endParaRPr lang="uk-U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solidFill>
                            <a:srgbClr val="FF0000"/>
                          </a:solidFill>
                          <a:effectLst/>
                          <a:latin typeface="Arial" panose="020B0604020202020204" pitchFamily="34" charset="0"/>
                          <a:cs typeface="Arial" panose="020B0604020202020204" pitchFamily="34" charset="0"/>
                        </a:rPr>
                        <a:t>-</a:t>
                      </a:r>
                      <a:endParaRPr lang="uk-UA" sz="14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solidFill>
                            <a:srgbClr val="FF0000"/>
                          </a:solidFill>
                          <a:effectLst/>
                          <a:latin typeface="Arial" panose="020B0604020202020204" pitchFamily="34" charset="0"/>
                          <a:cs typeface="Arial" panose="020B0604020202020204" pitchFamily="34" charset="0"/>
                        </a:rPr>
                        <a:t>-</a:t>
                      </a:r>
                      <a:endParaRPr lang="uk-UA" sz="14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a:solidFill>
                            <a:srgbClr val="FF0000"/>
                          </a:solidFill>
                          <a:effectLst/>
                          <a:latin typeface="Arial" panose="020B0604020202020204" pitchFamily="34" charset="0"/>
                          <a:cs typeface="Arial" panose="020B0604020202020204" pitchFamily="34" charset="0"/>
                        </a:rPr>
                        <a:t>3 / </a:t>
                      </a:r>
                      <a:r>
                        <a:rPr lang="uk-UA" sz="1400" b="1" kern="0" dirty="0" smtClean="0">
                          <a:solidFill>
                            <a:srgbClr val="FF0000"/>
                          </a:solidFill>
                          <a:effectLst/>
                          <a:latin typeface="Arial" panose="020B0604020202020204" pitchFamily="34" charset="0"/>
                          <a:cs typeface="Arial" panose="020B0604020202020204" pitchFamily="34" charset="0"/>
                        </a:rPr>
                        <a:t>0 (0 </a:t>
                      </a:r>
                      <a:r>
                        <a:rPr lang="uk-UA" sz="1400" b="1" kern="0" dirty="0">
                          <a:solidFill>
                            <a:srgbClr val="FF0000"/>
                          </a:solidFill>
                          <a:effectLst/>
                          <a:latin typeface="Arial" panose="020B0604020202020204" pitchFamily="34" charset="0"/>
                          <a:cs typeface="Arial" panose="020B0604020202020204" pitchFamily="34" charset="0"/>
                        </a:rPr>
                        <a:t>%)</a:t>
                      </a:r>
                      <a:endParaRPr lang="uk-UA" sz="1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7993" marR="27993" marT="5048"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3000,0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1147983122"/>
                  </a:ext>
                </a:extLst>
              </a:tr>
              <a:tr h="204609">
                <a:tc>
                  <a:txBody>
                    <a:bodyPr/>
                    <a:lstStyle/>
                    <a:p>
                      <a:pPr>
                        <a:lnSpc>
                          <a:spcPct val="107000"/>
                        </a:lnSpc>
                        <a:spcAft>
                          <a:spcPts val="0"/>
                        </a:spcAft>
                      </a:pPr>
                      <a:r>
                        <a:rPr lang="uk-UA" sz="1400" kern="1200" dirty="0">
                          <a:solidFill>
                            <a:schemeClr val="tx1"/>
                          </a:solidFill>
                          <a:effectLst/>
                          <a:latin typeface="Arial" panose="020B0604020202020204" pitchFamily="34" charset="0"/>
                          <a:cs typeface="Arial" panose="020B0604020202020204" pitchFamily="34" charset="0"/>
                        </a:rPr>
                        <a:t>ЕКОНОМІЧНИЙ ФАКУЛЬТЕТ</a:t>
                      </a:r>
                      <a:endParaRPr lang="uk-U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1</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924,0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a:effectLst/>
                          <a:latin typeface="Arial" panose="020B0604020202020204" pitchFamily="34" charset="0"/>
                          <a:cs typeface="Arial" panose="020B0604020202020204" pitchFamily="34" charset="0"/>
                        </a:rPr>
                        <a:t>2 / 2 </a:t>
                      </a:r>
                      <a:r>
                        <a:rPr lang="uk-UA" sz="1400" b="1" kern="0" dirty="0">
                          <a:solidFill>
                            <a:srgbClr val="00B050"/>
                          </a:solidFill>
                          <a:effectLst/>
                          <a:latin typeface="Arial" panose="020B0604020202020204" pitchFamily="34" charset="0"/>
                          <a:cs typeface="Arial" panose="020B0604020202020204" pitchFamily="34" charset="0"/>
                        </a:rPr>
                        <a:t>(100 %)</a:t>
                      </a:r>
                      <a:endParaRPr lang="uk-UA" sz="1400" b="1"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17438" marR="17438" marT="5048"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2200,0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1948888195"/>
                  </a:ext>
                </a:extLst>
              </a:tr>
              <a:tr h="204609">
                <a:tc>
                  <a:txBody>
                    <a:bodyPr/>
                    <a:lstStyle/>
                    <a:p>
                      <a:pPr>
                        <a:lnSpc>
                          <a:spcPct val="107000"/>
                        </a:lnSpc>
                        <a:spcAft>
                          <a:spcPts val="0"/>
                        </a:spcAft>
                      </a:pPr>
                      <a:r>
                        <a:rPr lang="uk-UA" sz="1400" kern="1200" dirty="0">
                          <a:solidFill>
                            <a:schemeClr val="tx1"/>
                          </a:solidFill>
                          <a:effectLst/>
                          <a:latin typeface="Arial" panose="020B0604020202020204" pitchFamily="34" charset="0"/>
                          <a:cs typeface="Arial" panose="020B0604020202020204" pitchFamily="34" charset="0"/>
                        </a:rPr>
                        <a:t>ННІ НЕПЕРЕРВНОЇ </a:t>
                      </a:r>
                      <a:r>
                        <a:rPr lang="uk-UA" sz="1400" kern="1200" dirty="0" smtClean="0">
                          <a:solidFill>
                            <a:schemeClr val="tx1"/>
                          </a:solidFill>
                          <a:effectLst/>
                          <a:latin typeface="Arial" panose="020B0604020202020204" pitchFamily="34" charset="0"/>
                          <a:cs typeface="Arial" panose="020B0604020202020204" pitchFamily="34" charset="0"/>
                        </a:rPr>
                        <a:t>ОСВІТИ</a:t>
                      </a:r>
                      <a:endParaRPr lang="uk-U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0" dirty="0">
                          <a:solidFill>
                            <a:srgbClr val="FF0000"/>
                          </a:solidFill>
                          <a:effectLst/>
                          <a:latin typeface="Arial" panose="020B0604020202020204" pitchFamily="34" charset="0"/>
                          <a:cs typeface="Arial" panose="020B0604020202020204" pitchFamily="34" charset="0"/>
                        </a:rPr>
                        <a:t>0 / 0 (0 %)</a:t>
                      </a:r>
                      <a:endParaRPr lang="uk-UA" sz="1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7438" marR="17438" marT="5048"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0,0</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37171" marR="37171" marT="5048" marB="0" anchor="ctr">
                    <a:solidFill>
                      <a:schemeClr val="bg1"/>
                    </a:solidFill>
                  </a:tcPr>
                </a:tc>
                <a:extLst>
                  <a:ext uri="{0D108BD9-81ED-4DB2-BD59-A6C34878D82A}">
                    <a16:rowId xmlns:a16="http://schemas.microsoft.com/office/drawing/2014/main" val="2179281851"/>
                  </a:ext>
                </a:extLst>
              </a:tr>
              <a:tr h="204609">
                <a:tc>
                  <a:txBody>
                    <a:bodyPr/>
                    <a:lstStyle/>
                    <a:p>
                      <a:pPr>
                        <a:lnSpc>
                          <a:spcPct val="107000"/>
                        </a:lnSpc>
                        <a:spcAft>
                          <a:spcPts val="0"/>
                        </a:spcAft>
                      </a:pPr>
                      <a:r>
                        <a:rPr lang="uk-UA" sz="1400" kern="1200" dirty="0">
                          <a:effectLst/>
                          <a:latin typeface="Arial" panose="020B0604020202020204" pitchFamily="34" charset="0"/>
                          <a:cs typeface="Arial" panose="020B0604020202020204" pitchFamily="34" charset="0"/>
                        </a:rPr>
                        <a:t>УЛЯБП АПК</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27993" marR="27993" marT="6883" marB="0">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kern="0" dirty="0">
                          <a:effectLst/>
                          <a:latin typeface="Arial" panose="020B0604020202020204" pitchFamily="34" charset="0"/>
                          <a:cs typeface="Arial" panose="020B0604020202020204" pitchFamily="34" charset="0"/>
                        </a:rPr>
                        <a:t>-</a:t>
                      </a:r>
                      <a:endParaRPr lang="uk-UA" sz="1400" kern="100" dirty="0">
                        <a:effectLst/>
                        <a:latin typeface="Arial" panose="020B0604020202020204" pitchFamily="34" charset="0"/>
                        <a:ea typeface="Calibri" panose="020F0502020204030204" pitchFamily="34" charset="0"/>
                        <a:cs typeface="Arial" panose="020B0604020202020204" pitchFamily="34" charset="0"/>
                      </a:endParaRPr>
                    </a:p>
                  </a:txBody>
                  <a:tcPr marL="6883" marR="6883" marT="6883" marB="0" anchor="ctr">
                    <a:solidFill>
                      <a:schemeClr val="bg1"/>
                    </a:solidFill>
                  </a:tcPr>
                </a:tc>
                <a:tc>
                  <a:txBody>
                    <a:bodyPr/>
                    <a:lstStyle/>
                    <a:p>
                      <a:pPr algn="ctr">
                        <a:lnSpc>
                          <a:spcPct val="107000"/>
                        </a:lnSpc>
                        <a:spcAft>
                          <a:spcPts val="0"/>
                        </a:spcAft>
                      </a:pPr>
                      <a:r>
                        <a:rPr lang="uk-UA" sz="14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1 / 1 (100 %)</a:t>
                      </a:r>
                    </a:p>
                  </a:txBody>
                  <a:tcPr marL="17438" marR="17438" marT="5048" marB="0" anchor="ctr">
                    <a:solidFill>
                      <a:schemeClr val="bg1"/>
                    </a:solidFill>
                  </a:tcPr>
                </a:tc>
                <a:tc>
                  <a:txBody>
                    <a:bodyPr/>
                    <a:lstStyle/>
                    <a:p>
                      <a:pPr algn="ctr">
                        <a:lnSpc>
                          <a:spcPct val="107000"/>
                        </a:lnSpc>
                        <a:spcAft>
                          <a:spcPts val="0"/>
                        </a:spcAft>
                      </a:pPr>
                      <a:r>
                        <a:rPr lang="uk-UA" sz="1400" kern="100" dirty="0">
                          <a:effectLst/>
                          <a:latin typeface="Arial" panose="020B0604020202020204" pitchFamily="34" charset="0"/>
                          <a:ea typeface="Calibri" panose="020F0502020204030204" pitchFamily="34" charset="0"/>
                          <a:cs typeface="Arial" panose="020B0604020202020204" pitchFamily="34" charset="0"/>
                        </a:rPr>
                        <a:t>1200,0</a:t>
                      </a:r>
                    </a:p>
                  </a:txBody>
                  <a:tcPr marL="37171" marR="37171" marT="5048" marB="0" anchor="ctr">
                    <a:solidFill>
                      <a:schemeClr val="bg1"/>
                    </a:solidFill>
                  </a:tcPr>
                </a:tc>
                <a:extLst>
                  <a:ext uri="{0D108BD9-81ED-4DB2-BD59-A6C34878D82A}">
                    <a16:rowId xmlns:a16="http://schemas.microsoft.com/office/drawing/2014/main" val="1457685473"/>
                  </a:ext>
                </a:extLst>
              </a:tr>
              <a:tr h="228123">
                <a:tc>
                  <a:txBody>
                    <a:bodyPr/>
                    <a:lstStyle/>
                    <a:p>
                      <a:pPr>
                        <a:lnSpc>
                          <a:spcPct val="107000"/>
                        </a:lnSpc>
                        <a:spcAft>
                          <a:spcPts val="0"/>
                        </a:spcAft>
                      </a:pPr>
                      <a:r>
                        <a:rPr lang="uk-UA" sz="1600" b="1" kern="1200" dirty="0">
                          <a:effectLst/>
                        </a:rPr>
                        <a:t>РАЗОМ</a:t>
                      </a:r>
                      <a:endParaRPr lang="uk-UA"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993" marR="27993" marT="6883" marB="0">
                    <a:solidFill>
                      <a:schemeClr val="accent2">
                        <a:lumMod val="20000"/>
                        <a:lumOff val="80000"/>
                      </a:schemeClr>
                    </a:solidFill>
                  </a:tcPr>
                </a:tc>
                <a:tc>
                  <a:txBody>
                    <a:bodyPr/>
                    <a:lstStyle/>
                    <a:p>
                      <a:pPr algn="ctr">
                        <a:lnSpc>
                          <a:spcPct val="107000"/>
                        </a:lnSpc>
                        <a:spcAft>
                          <a:spcPts val="0"/>
                        </a:spcAft>
                      </a:pPr>
                      <a:r>
                        <a:rPr lang="uk-UA" sz="1600" b="1" kern="0" dirty="0">
                          <a:solidFill>
                            <a:srgbClr val="0166B3"/>
                          </a:solidFill>
                          <a:effectLst/>
                        </a:rPr>
                        <a:t>13</a:t>
                      </a:r>
                      <a:endParaRPr lang="uk-UA" sz="1600" b="1" kern="100" dirty="0">
                        <a:solidFill>
                          <a:srgbClr val="0166B3"/>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93" marR="27993" marT="6883" marB="0">
                    <a:solidFill>
                      <a:schemeClr val="accent2">
                        <a:lumMod val="20000"/>
                        <a:lumOff val="80000"/>
                      </a:schemeClr>
                    </a:solidFill>
                  </a:tcPr>
                </a:tc>
                <a:tc>
                  <a:txBody>
                    <a:bodyPr/>
                    <a:lstStyle/>
                    <a:p>
                      <a:pPr algn="ctr">
                        <a:lnSpc>
                          <a:spcPct val="107000"/>
                        </a:lnSpc>
                        <a:spcAft>
                          <a:spcPts val="0"/>
                        </a:spcAft>
                      </a:pPr>
                      <a:r>
                        <a:rPr lang="uk-UA" sz="1600" b="1" kern="0" dirty="0">
                          <a:solidFill>
                            <a:srgbClr val="0166B3"/>
                          </a:solidFill>
                          <a:effectLst/>
                        </a:rPr>
                        <a:t>11215,0</a:t>
                      </a:r>
                      <a:endParaRPr lang="uk-UA" sz="1600" b="1" kern="100" dirty="0">
                        <a:solidFill>
                          <a:srgbClr val="0166B3"/>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93" marR="27993" marT="6883" marB="0">
                    <a:solidFill>
                      <a:schemeClr val="accent2">
                        <a:lumMod val="20000"/>
                        <a:lumOff val="80000"/>
                      </a:schemeClr>
                    </a:solidFill>
                  </a:tcPr>
                </a:tc>
                <a:tc>
                  <a:txBody>
                    <a:bodyPr/>
                    <a:lstStyle/>
                    <a:p>
                      <a:pPr algn="ctr">
                        <a:lnSpc>
                          <a:spcPct val="107000"/>
                        </a:lnSpc>
                        <a:spcAft>
                          <a:spcPts val="0"/>
                        </a:spcAft>
                      </a:pPr>
                      <a:r>
                        <a:rPr lang="uk-UA" sz="1600" b="1" kern="0" dirty="0" smtClean="0">
                          <a:effectLst/>
                          <a:latin typeface="+mn-lt"/>
                          <a:ea typeface="+mn-ea"/>
                          <a:cs typeface="+mn-cs"/>
                        </a:rPr>
                        <a:t>84 </a:t>
                      </a:r>
                      <a:r>
                        <a:rPr lang="uk-UA" sz="1600" b="1" kern="0" dirty="0">
                          <a:effectLst/>
                          <a:latin typeface="+mn-lt"/>
                          <a:ea typeface="+mn-ea"/>
                          <a:cs typeface="+mn-cs"/>
                        </a:rPr>
                        <a:t>/ </a:t>
                      </a:r>
                      <a:r>
                        <a:rPr lang="uk-UA" sz="1600" b="1" kern="0" dirty="0" smtClean="0">
                          <a:effectLst/>
                          <a:latin typeface="+mn-lt"/>
                          <a:ea typeface="+mn-ea"/>
                          <a:cs typeface="+mn-cs"/>
                        </a:rPr>
                        <a:t>60 </a:t>
                      </a:r>
                      <a:r>
                        <a:rPr lang="uk-UA" sz="1600" b="1" kern="0" dirty="0" smtClean="0">
                          <a:solidFill>
                            <a:srgbClr val="FF0000"/>
                          </a:solidFill>
                          <a:effectLst/>
                          <a:latin typeface="+mn-lt"/>
                          <a:ea typeface="+mn-ea"/>
                          <a:cs typeface="+mn-cs"/>
                        </a:rPr>
                        <a:t>(</a:t>
                      </a:r>
                      <a:r>
                        <a:rPr lang="uk-UA" sz="1600" b="1" kern="0" dirty="0" smtClean="0">
                          <a:solidFill>
                            <a:srgbClr val="FF0000"/>
                          </a:solidFill>
                          <a:effectLst/>
                          <a:latin typeface="+mn-lt"/>
                          <a:ea typeface="+mn-ea"/>
                          <a:cs typeface="+mn-cs"/>
                        </a:rPr>
                        <a:t>71 </a:t>
                      </a:r>
                      <a:r>
                        <a:rPr lang="uk-UA" sz="1600" b="1" kern="0" dirty="0">
                          <a:solidFill>
                            <a:srgbClr val="FF0000"/>
                          </a:solidFill>
                          <a:effectLst/>
                          <a:latin typeface="+mn-lt"/>
                          <a:ea typeface="+mn-ea"/>
                          <a:cs typeface="+mn-cs"/>
                        </a:rPr>
                        <a:t>%)</a:t>
                      </a:r>
                      <a:endParaRPr lang="uk-UA"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993" marR="27993" marT="6883" marB="0">
                    <a:solidFill>
                      <a:schemeClr val="accent2">
                        <a:lumMod val="20000"/>
                        <a:lumOff val="80000"/>
                      </a:schemeClr>
                    </a:solidFill>
                  </a:tcPr>
                </a:tc>
                <a:tc>
                  <a:txBody>
                    <a:bodyPr/>
                    <a:lstStyle/>
                    <a:p>
                      <a:pPr algn="ctr">
                        <a:lnSpc>
                          <a:spcPct val="107000"/>
                        </a:lnSpc>
                        <a:spcAft>
                          <a:spcPts val="0"/>
                        </a:spcAft>
                      </a:pPr>
                      <a:r>
                        <a:rPr lang="uk-UA" sz="1600" b="1" kern="100" dirty="0" smtClean="0">
                          <a:effectLst/>
                          <a:latin typeface="Calibri" panose="020F0502020204030204" pitchFamily="34" charset="0"/>
                          <a:ea typeface="Calibri" panose="020F0502020204030204" pitchFamily="34" charset="0"/>
                          <a:cs typeface="Times New Roman" panose="02020603050405020304" pitchFamily="18" charset="0"/>
                        </a:rPr>
                        <a:t>95200,0</a:t>
                      </a:r>
                      <a:endParaRPr lang="uk-UA"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993" marR="27993" marT="6883" marB="0">
                    <a:solidFill>
                      <a:schemeClr val="accent2">
                        <a:lumMod val="20000"/>
                        <a:lumOff val="80000"/>
                      </a:schemeClr>
                    </a:solidFill>
                  </a:tcPr>
                </a:tc>
                <a:extLst>
                  <a:ext uri="{0D108BD9-81ED-4DB2-BD59-A6C34878D82A}">
                    <a16:rowId xmlns:a16="http://schemas.microsoft.com/office/drawing/2014/main" val="2370348296"/>
                  </a:ext>
                </a:extLst>
              </a:tr>
            </a:tbl>
          </a:graphicData>
        </a:graphic>
      </p:graphicFrame>
      <p:pic>
        <p:nvPicPr>
          <p:cNvPr id="7" name="Рисунок 6"/>
          <p:cNvPicPr>
            <a:picLocks noChangeAspect="1"/>
          </p:cNvPicPr>
          <p:nvPr/>
        </p:nvPicPr>
        <p:blipFill rotWithShape="1">
          <a:blip r:embed="rId3"/>
          <a:srcRect l="31722" t="22358" r="32078" b="18290"/>
          <a:stretch/>
        </p:blipFill>
        <p:spPr>
          <a:xfrm>
            <a:off x="4454097" y="134712"/>
            <a:ext cx="621243" cy="721004"/>
          </a:xfrm>
          <a:prstGeom prst="rect">
            <a:avLst/>
          </a:prstGeom>
        </p:spPr>
      </p:pic>
      <p:sp>
        <p:nvSpPr>
          <p:cNvPr id="2" name="Стрелка вверх 1"/>
          <p:cNvSpPr/>
          <p:nvPr/>
        </p:nvSpPr>
        <p:spPr>
          <a:xfrm>
            <a:off x="9689284" y="1551963"/>
            <a:ext cx="184558" cy="16778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9" name="Стрелка вверх 8"/>
          <p:cNvSpPr/>
          <p:nvPr/>
        </p:nvSpPr>
        <p:spPr>
          <a:xfrm>
            <a:off x="9689284" y="2090257"/>
            <a:ext cx="184558" cy="16778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10" name="Стрелка вверх 9"/>
          <p:cNvSpPr/>
          <p:nvPr/>
        </p:nvSpPr>
        <p:spPr>
          <a:xfrm>
            <a:off x="9689284" y="2348324"/>
            <a:ext cx="184558" cy="16778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11" name="Стрелка вверх 10"/>
          <p:cNvSpPr/>
          <p:nvPr/>
        </p:nvSpPr>
        <p:spPr>
          <a:xfrm>
            <a:off x="9689284" y="2886618"/>
            <a:ext cx="184558" cy="16778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12" name="Стрелка вверх 11"/>
          <p:cNvSpPr/>
          <p:nvPr/>
        </p:nvSpPr>
        <p:spPr>
          <a:xfrm>
            <a:off x="9689284" y="3150439"/>
            <a:ext cx="184558" cy="16778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13" name="Стрелка вверх 12"/>
          <p:cNvSpPr/>
          <p:nvPr/>
        </p:nvSpPr>
        <p:spPr>
          <a:xfrm>
            <a:off x="9689284" y="3898779"/>
            <a:ext cx="184558" cy="16778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14" name="Стрелка вверх 13"/>
          <p:cNvSpPr/>
          <p:nvPr/>
        </p:nvSpPr>
        <p:spPr>
          <a:xfrm>
            <a:off x="9689284" y="4814578"/>
            <a:ext cx="184558" cy="16778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15" name="Стрелка вверх 14"/>
          <p:cNvSpPr/>
          <p:nvPr/>
        </p:nvSpPr>
        <p:spPr>
          <a:xfrm>
            <a:off x="9689284" y="6027099"/>
            <a:ext cx="184558" cy="16778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16" name="Стрелка вверх 15"/>
          <p:cNvSpPr/>
          <p:nvPr/>
        </p:nvSpPr>
        <p:spPr>
          <a:xfrm>
            <a:off x="9689284" y="4596947"/>
            <a:ext cx="184558" cy="16778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
        <p:nvSpPr>
          <p:cNvPr id="17" name="Стрелка вверх 16"/>
          <p:cNvSpPr/>
          <p:nvPr/>
        </p:nvSpPr>
        <p:spPr>
          <a:xfrm>
            <a:off x="9689284" y="1834590"/>
            <a:ext cx="184558" cy="16778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144629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999702" y="288618"/>
            <a:ext cx="6985625" cy="864394"/>
          </a:xfrm>
          <a:solidFill>
            <a:schemeClr val="accent1"/>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ru-RU" sz="3600" b="1" dirty="0">
                <a:solidFill>
                  <a:schemeClr val="bg1"/>
                </a:solidFill>
                <a:latin typeface="Arial" panose="020B0604020202020204" pitchFamily="34" charset="0"/>
                <a:cs typeface="Arial" panose="020B0604020202020204" pitchFamily="34" charset="0"/>
              </a:rPr>
              <a:t>Робота в </a:t>
            </a:r>
            <a:r>
              <a:rPr lang="ru-RU" sz="3600" b="1" dirty="0" err="1">
                <a:solidFill>
                  <a:schemeClr val="bg1"/>
                </a:solidFill>
                <a:latin typeface="Arial" panose="020B0604020202020204" pitchFamily="34" charset="0"/>
                <a:cs typeface="Arial" panose="020B0604020202020204" pitchFamily="34" charset="0"/>
              </a:rPr>
              <a:t>Системі</a:t>
            </a:r>
            <a:endParaRPr lang="ru-RU" sz="3600" b="1" dirty="0">
              <a:solidFill>
                <a:schemeClr val="bg1"/>
              </a:solidFill>
              <a:latin typeface="Arial" panose="020B0604020202020204" pitchFamily="34" charset="0"/>
              <a:cs typeface="Arial" panose="020B0604020202020204" pitchFamily="34" charset="0"/>
            </a:endParaRPr>
          </a:p>
        </p:txBody>
      </p:sp>
      <p:pic>
        <p:nvPicPr>
          <p:cNvPr id="2" name="Рисунок 1">
            <a:extLst>
              <a:ext uri="{FF2B5EF4-FFF2-40B4-BE49-F238E27FC236}">
                <a16:creationId xmlns:a16="http://schemas.microsoft.com/office/drawing/2014/main" id="{7201D93F-6B82-44D8-9BF7-BA667A61C1A2}"/>
              </a:ext>
            </a:extLst>
          </p:cNvPr>
          <p:cNvPicPr>
            <a:picLocks noChangeAspect="1"/>
          </p:cNvPicPr>
          <p:nvPr/>
        </p:nvPicPr>
        <p:blipFill>
          <a:blip r:embed="rId2"/>
          <a:stretch>
            <a:fillRect/>
          </a:stretch>
        </p:blipFill>
        <p:spPr>
          <a:xfrm>
            <a:off x="9994816" y="1740917"/>
            <a:ext cx="1018830" cy="936104"/>
          </a:xfrm>
          <a:prstGeom prst="rect">
            <a:avLst/>
          </a:prstGeom>
        </p:spPr>
      </p:pic>
      <p:sp>
        <p:nvSpPr>
          <p:cNvPr id="4" name="Объект 3">
            <a:extLst>
              <a:ext uri="{FF2B5EF4-FFF2-40B4-BE49-F238E27FC236}">
                <a16:creationId xmlns:a16="http://schemas.microsoft.com/office/drawing/2014/main" id="{458A74CC-0976-47DB-B74E-B49BE1EB90D2}"/>
              </a:ext>
            </a:extLst>
          </p:cNvPr>
          <p:cNvSpPr>
            <a:spLocks noGrp="1"/>
          </p:cNvSpPr>
          <p:nvPr>
            <p:ph idx="1"/>
          </p:nvPr>
        </p:nvSpPr>
        <p:spPr/>
        <p:txBody>
          <a:bodyPr>
            <a:normAutofit/>
          </a:bodyPr>
          <a:lstStyle/>
          <a:p>
            <a:pPr marL="0" indent="0">
              <a:buNone/>
            </a:pPr>
            <a:r>
              <a:rPr lang="uk-UA" sz="3200" b="1" dirty="0">
                <a:latin typeface="Arial" panose="020B0604020202020204" pitchFamily="34" charset="0"/>
                <a:cs typeface="Arial" panose="020B0604020202020204" pitchFamily="34" charset="0"/>
              </a:rPr>
              <a:t>Керівники та учасники проєктів</a:t>
            </a:r>
            <a:r>
              <a:rPr lang="uk-UA" sz="3200" dirty="0">
                <a:latin typeface="Arial" panose="020B0604020202020204" pitchFamily="34" charset="0"/>
                <a:cs typeface="Arial" panose="020B0604020202020204" pitchFamily="34" charset="0"/>
              </a:rPr>
              <a:t>:</a:t>
            </a:r>
            <a:endParaRPr lang="ru-UA" sz="3200" dirty="0">
              <a:latin typeface="Arial" panose="020B0604020202020204" pitchFamily="34" charset="0"/>
              <a:cs typeface="Arial" panose="020B0604020202020204" pitchFamily="34" charset="0"/>
            </a:endParaRPr>
          </a:p>
          <a:p>
            <a:r>
              <a:rPr lang="uk-UA" sz="3200" dirty="0">
                <a:latin typeface="Arial" panose="020B0604020202020204" pitchFamily="34" charset="0"/>
                <a:cs typeface="Arial" panose="020B0604020202020204" pitchFamily="34" charset="0"/>
              </a:rPr>
              <a:t>авторизуються самостійно в Національній електронній науково-інформаційній системі. Інструкції щодо роботи в системі для керівників та виконавців опубліковані в розділі «Модуль конкурсів» -  «Конкурс </a:t>
            </a:r>
            <a:r>
              <a:rPr lang="uk-UA" sz="3200" dirty="0" smtClean="0">
                <a:latin typeface="Arial" panose="020B0604020202020204" pitchFamily="34" charset="0"/>
                <a:cs typeface="Arial" panose="020B0604020202020204" pitchFamily="34" charset="0"/>
              </a:rPr>
              <a:t>2025» </a:t>
            </a:r>
            <a:r>
              <a:rPr lang="uk-UA" sz="3200" dirty="0">
                <a:latin typeface="Arial" panose="020B0604020202020204" pitchFamily="34" charset="0"/>
                <a:cs typeface="Arial" panose="020B0604020202020204" pitchFamily="34" charset="0"/>
              </a:rPr>
              <a:t>– «Основний» за покликанням</a:t>
            </a:r>
            <a:r>
              <a:rPr lang="ru-RU" sz="3200" dirty="0">
                <a:latin typeface="Arial" panose="020B0604020202020204" pitchFamily="34" charset="0"/>
                <a:cs typeface="Arial" panose="020B0604020202020204" pitchFamily="34" charset="0"/>
              </a:rPr>
              <a:t>: </a:t>
            </a:r>
            <a:r>
              <a:rPr lang="en-US" sz="3200" u="sng" dirty="0">
                <a:latin typeface="Arial" panose="020B0604020202020204" pitchFamily="34" charset="0"/>
                <a:cs typeface="Arial" panose="020B0604020202020204" pitchFamily="34" charset="0"/>
                <a:hlinkClick r:id="rId3"/>
              </a:rPr>
              <a:t>https</a:t>
            </a:r>
            <a:r>
              <a:rPr lang="ru-RU" sz="3200" u="sng" dirty="0">
                <a:latin typeface="Arial" panose="020B0604020202020204" pitchFamily="34" charset="0"/>
                <a:cs typeface="Arial" panose="020B0604020202020204" pitchFamily="34" charset="0"/>
                <a:hlinkClick r:id="rId3"/>
              </a:rPr>
              <a:t>://</a:t>
            </a:r>
            <a:r>
              <a:rPr lang="ru-RU" sz="3200" u="sng" dirty="0" err="1">
                <a:latin typeface="Arial" panose="020B0604020202020204" pitchFamily="34" charset="0"/>
                <a:cs typeface="Arial" panose="020B0604020202020204" pitchFamily="34" charset="0"/>
                <a:hlinkClick r:id="rId3"/>
              </a:rPr>
              <a:t>nauka</a:t>
            </a:r>
            <a:r>
              <a:rPr lang="ru-RU" sz="3200" u="sng" dirty="0">
                <a:latin typeface="Arial" panose="020B0604020202020204" pitchFamily="34" charset="0"/>
                <a:cs typeface="Arial" panose="020B0604020202020204" pitchFamily="34" charset="0"/>
                <a:hlinkClick r:id="rId3"/>
              </a:rPr>
              <a:t>.</a:t>
            </a:r>
            <a:r>
              <a:rPr lang="en-US" sz="3200" u="sng" dirty="0">
                <a:latin typeface="Arial" panose="020B0604020202020204" pitchFamily="34" charset="0"/>
                <a:cs typeface="Arial" panose="020B0604020202020204" pitchFamily="34" charset="0"/>
                <a:hlinkClick r:id="rId3"/>
              </a:rPr>
              <a:t>gov</a:t>
            </a:r>
            <a:r>
              <a:rPr lang="ru-RU" sz="3200" u="sng" dirty="0">
                <a:latin typeface="Arial" panose="020B0604020202020204" pitchFamily="34" charset="0"/>
                <a:cs typeface="Arial" panose="020B0604020202020204" pitchFamily="34" charset="0"/>
                <a:hlinkClick r:id="rId3"/>
              </a:rPr>
              <a:t>.</a:t>
            </a:r>
            <a:r>
              <a:rPr lang="en-US" sz="3200" u="sng" dirty="0" err="1">
                <a:latin typeface="Arial" panose="020B0604020202020204" pitchFamily="34" charset="0"/>
                <a:cs typeface="Arial" panose="020B0604020202020204" pitchFamily="34" charset="0"/>
                <a:hlinkClick r:id="rId3"/>
              </a:rPr>
              <a:t>ua</a:t>
            </a:r>
            <a:r>
              <a:rPr lang="ru-RU" sz="3200" u="sng" dirty="0">
                <a:latin typeface="Arial" panose="020B0604020202020204" pitchFamily="34" charset="0"/>
                <a:cs typeface="Arial" panose="020B0604020202020204" pitchFamily="34" charset="0"/>
                <a:hlinkClick r:id="rId3"/>
              </a:rPr>
              <a:t>/</a:t>
            </a:r>
            <a:r>
              <a:rPr lang="ru-RU" sz="3200" u="sng" dirty="0" err="1">
                <a:latin typeface="Arial" panose="020B0604020202020204" pitchFamily="34" charset="0"/>
                <a:cs typeface="Arial" panose="020B0604020202020204" pitchFamily="34" charset="0"/>
                <a:hlinkClick r:id="rId3"/>
              </a:rPr>
              <a:t>information</a:t>
            </a:r>
            <a:r>
              <a:rPr lang="ru-RU" sz="3200" u="sng" dirty="0">
                <a:latin typeface="Arial" panose="020B0604020202020204" pitchFamily="34" charset="0"/>
                <a:cs typeface="Arial" panose="020B0604020202020204" pitchFamily="34" charset="0"/>
                <a:hlinkClick r:id="rId3"/>
              </a:rPr>
              <a:t>/</a:t>
            </a:r>
            <a:endParaRPr lang="ru-UA" sz="3200" dirty="0">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FF037F1E-2EDC-4783-99AF-892C3BB21266}"/>
              </a:ext>
            </a:extLst>
          </p:cNvPr>
          <p:cNvPicPr>
            <a:picLocks noChangeAspect="1"/>
          </p:cNvPicPr>
          <p:nvPr/>
        </p:nvPicPr>
        <p:blipFill rotWithShape="1">
          <a:blip r:embed="rId4"/>
          <a:srcRect l="16208" t="62439" r="16841" b="18233"/>
          <a:stretch/>
        </p:blipFill>
        <p:spPr>
          <a:xfrm>
            <a:off x="258708" y="97127"/>
            <a:ext cx="3858322" cy="626564"/>
          </a:xfrm>
          <a:prstGeom prst="rect">
            <a:avLst/>
          </a:prstGeom>
        </p:spPr>
      </p:pic>
      <p:sp>
        <p:nvSpPr>
          <p:cNvPr id="9" name="TextBox 8">
            <a:extLst>
              <a:ext uri="{FF2B5EF4-FFF2-40B4-BE49-F238E27FC236}">
                <a16:creationId xmlns:a16="http://schemas.microsoft.com/office/drawing/2014/main" id="{2CF859EB-9709-47B9-ACAF-470A463EF6A9}"/>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1761084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A7D914A-050E-47CC-894D-9B20396254F7}"/>
              </a:ext>
            </a:extLst>
          </p:cNvPr>
          <p:cNvPicPr>
            <a:picLocks noChangeAspect="1"/>
          </p:cNvPicPr>
          <p:nvPr/>
        </p:nvPicPr>
        <p:blipFill rotWithShape="1">
          <a:blip r:embed="rId2"/>
          <a:srcRect l="1963" t="5179" r="1176" b="6579"/>
          <a:stretch/>
        </p:blipFill>
        <p:spPr>
          <a:xfrm>
            <a:off x="1136564" y="1663859"/>
            <a:ext cx="9334789" cy="4536505"/>
          </a:xfrm>
          <a:prstGeom prst="rect">
            <a:avLst/>
          </a:prstGeom>
        </p:spPr>
      </p:pic>
      <p:sp>
        <p:nvSpPr>
          <p:cNvPr id="5" name="Прямоугольник 4">
            <a:extLst>
              <a:ext uri="{FF2B5EF4-FFF2-40B4-BE49-F238E27FC236}">
                <a16:creationId xmlns:a16="http://schemas.microsoft.com/office/drawing/2014/main" id="{65EA9807-1ADE-4F02-82F8-B07B718482AE}"/>
              </a:ext>
            </a:extLst>
          </p:cNvPr>
          <p:cNvSpPr/>
          <p:nvPr/>
        </p:nvSpPr>
        <p:spPr>
          <a:xfrm>
            <a:off x="3009202" y="813407"/>
            <a:ext cx="6711004" cy="523220"/>
          </a:xfrm>
          <a:prstGeom prst="rect">
            <a:avLst/>
          </a:prstGeom>
        </p:spPr>
        <p:txBody>
          <a:bodyPr wrap="none">
            <a:spAutoFit/>
          </a:bodyPr>
          <a:lstStyle/>
          <a:p>
            <a:r>
              <a:rPr lang="ru-UA" sz="2800" b="1" dirty="0"/>
              <a:t>https://nauka.gov.ua/information/pm-inst/</a:t>
            </a:r>
          </a:p>
        </p:txBody>
      </p:sp>
      <p:pic>
        <p:nvPicPr>
          <p:cNvPr id="7" name="Рисунок 6">
            <a:extLst>
              <a:ext uri="{FF2B5EF4-FFF2-40B4-BE49-F238E27FC236}">
                <a16:creationId xmlns:a16="http://schemas.microsoft.com/office/drawing/2014/main" id="{E173D3D1-A3C1-4206-8C2B-948991647008}"/>
              </a:ext>
            </a:extLst>
          </p:cNvPr>
          <p:cNvPicPr>
            <a:picLocks noChangeAspect="1"/>
          </p:cNvPicPr>
          <p:nvPr/>
        </p:nvPicPr>
        <p:blipFill rotWithShape="1">
          <a:blip r:embed="rId3"/>
          <a:srcRect l="16208" t="62439" r="16841" b="18233"/>
          <a:stretch/>
        </p:blipFill>
        <p:spPr>
          <a:xfrm>
            <a:off x="258708" y="97127"/>
            <a:ext cx="3858322" cy="626564"/>
          </a:xfrm>
          <a:prstGeom prst="rect">
            <a:avLst/>
          </a:prstGeom>
        </p:spPr>
      </p:pic>
      <p:sp>
        <p:nvSpPr>
          <p:cNvPr id="8" name="TextBox 7">
            <a:extLst>
              <a:ext uri="{FF2B5EF4-FFF2-40B4-BE49-F238E27FC236}">
                <a16:creationId xmlns:a16="http://schemas.microsoft.com/office/drawing/2014/main" id="{CCA5EC0F-02F4-4E23-993E-FB97299FE402}"/>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3473146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9B70067-A24F-4365-97C1-9BF1B7035C10}"/>
              </a:ext>
            </a:extLst>
          </p:cNvPr>
          <p:cNvPicPr>
            <a:picLocks noChangeAspect="1"/>
          </p:cNvPicPr>
          <p:nvPr/>
        </p:nvPicPr>
        <p:blipFill rotWithShape="1">
          <a:blip r:embed="rId2"/>
          <a:srcRect t="5179" r="1176" b="6579"/>
          <a:stretch/>
        </p:blipFill>
        <p:spPr>
          <a:xfrm>
            <a:off x="973068" y="1616644"/>
            <a:ext cx="9036496" cy="4536505"/>
          </a:xfrm>
          <a:prstGeom prst="rect">
            <a:avLst/>
          </a:prstGeom>
        </p:spPr>
      </p:pic>
      <p:sp>
        <p:nvSpPr>
          <p:cNvPr id="5" name="Прямоугольник 4">
            <a:extLst>
              <a:ext uri="{FF2B5EF4-FFF2-40B4-BE49-F238E27FC236}">
                <a16:creationId xmlns:a16="http://schemas.microsoft.com/office/drawing/2014/main" id="{D0734311-EA26-40CA-B8E7-E609FDC94F3F}"/>
              </a:ext>
            </a:extLst>
          </p:cNvPr>
          <p:cNvSpPr/>
          <p:nvPr/>
        </p:nvSpPr>
        <p:spPr>
          <a:xfrm>
            <a:off x="3526835" y="940355"/>
            <a:ext cx="5138330" cy="461665"/>
          </a:xfrm>
          <a:prstGeom prst="rect">
            <a:avLst/>
          </a:prstGeom>
        </p:spPr>
        <p:txBody>
          <a:bodyPr wrap="none">
            <a:spAutoFit/>
          </a:bodyPr>
          <a:lstStyle/>
          <a:p>
            <a:r>
              <a:rPr lang="ru-UA" sz="2400" b="1" dirty="0"/>
              <a:t>https://nauka.gov.ua/information/pp/</a:t>
            </a:r>
          </a:p>
        </p:txBody>
      </p:sp>
      <p:pic>
        <p:nvPicPr>
          <p:cNvPr id="7" name="Рисунок 6">
            <a:extLst>
              <a:ext uri="{FF2B5EF4-FFF2-40B4-BE49-F238E27FC236}">
                <a16:creationId xmlns:a16="http://schemas.microsoft.com/office/drawing/2014/main" id="{A550B3B7-1F6F-490F-83A6-3E75DE1DE733}"/>
              </a:ext>
            </a:extLst>
          </p:cNvPr>
          <p:cNvPicPr>
            <a:picLocks noChangeAspect="1"/>
          </p:cNvPicPr>
          <p:nvPr/>
        </p:nvPicPr>
        <p:blipFill rotWithShape="1">
          <a:blip r:embed="rId3"/>
          <a:srcRect l="16208" t="62439" r="16841" b="18233"/>
          <a:stretch/>
        </p:blipFill>
        <p:spPr>
          <a:xfrm>
            <a:off x="258708" y="97127"/>
            <a:ext cx="3858322" cy="626564"/>
          </a:xfrm>
          <a:prstGeom prst="rect">
            <a:avLst/>
          </a:prstGeom>
        </p:spPr>
      </p:pic>
      <p:sp>
        <p:nvSpPr>
          <p:cNvPr id="8" name="TextBox 7">
            <a:extLst>
              <a:ext uri="{FF2B5EF4-FFF2-40B4-BE49-F238E27FC236}">
                <a16:creationId xmlns:a16="http://schemas.microsoft.com/office/drawing/2014/main" id="{A4A0BFFA-9E28-4D0A-B696-E7B3FAE2E963}"/>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TextBox 1">
            <a:extLst>
              <a:ext uri="{FF2B5EF4-FFF2-40B4-BE49-F238E27FC236}">
                <a16:creationId xmlns:a16="http://schemas.microsoft.com/office/drawing/2014/main" id="{5A6D5325-EF7A-4ECA-AE3E-4F7BEA0FB78F}"/>
              </a:ext>
            </a:extLst>
          </p:cNvPr>
          <p:cNvSpPr txBox="1"/>
          <p:nvPr/>
        </p:nvSpPr>
        <p:spPr>
          <a:xfrm rot="19138870">
            <a:off x="7659654" y="3281553"/>
            <a:ext cx="4699819" cy="707886"/>
          </a:xfrm>
          <a:prstGeom prst="rect">
            <a:avLst/>
          </a:prstGeom>
          <a:solidFill>
            <a:schemeClr val="bg1"/>
          </a:solidFill>
          <a:ln>
            <a:solidFill>
              <a:srgbClr val="FF0000"/>
            </a:solidFill>
          </a:ln>
        </p:spPr>
        <p:txBody>
          <a:bodyPr wrap="square" rtlCol="0">
            <a:spAutoFit/>
          </a:bodyPr>
          <a:lstStyle/>
          <a:p>
            <a:pPr algn="ctr"/>
            <a:r>
              <a:rPr lang="uk-UA" sz="2000" b="1" dirty="0">
                <a:latin typeface="Arial" panose="020B0604020202020204" pitchFamily="34" charset="0"/>
                <a:cs typeface="Arial" panose="020B0604020202020204" pitchFamily="34" charset="0"/>
              </a:rPr>
              <a:t>Учасник має підтвердити свою участь у визначеному проєкті</a:t>
            </a:r>
            <a:endParaRPr lang="ru-U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81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649A4C-EE27-4E6D-938C-32202C28A0E2}"/>
              </a:ext>
            </a:extLst>
          </p:cNvPr>
          <p:cNvSpPr>
            <a:spLocks noGrp="1"/>
          </p:cNvSpPr>
          <p:nvPr>
            <p:ph type="title"/>
          </p:nvPr>
        </p:nvSpPr>
        <p:spPr>
          <a:xfrm>
            <a:off x="4852218" y="365126"/>
            <a:ext cx="6501581" cy="755752"/>
          </a:xfrm>
          <a:ln>
            <a:solidFill>
              <a:srgbClr val="FF0000"/>
            </a:solidFill>
          </a:ln>
        </p:spPr>
        <p:txBody>
          <a:bodyPr>
            <a:normAutofit/>
          </a:bodyPr>
          <a:lstStyle/>
          <a:p>
            <a:r>
              <a:rPr lang="uk-UA" sz="3600" dirty="0">
                <a:latin typeface="Arial" panose="020B0604020202020204" pitchFamily="34" charset="0"/>
                <a:cs typeface="Arial" panose="020B0604020202020204" pitchFamily="34" charset="0"/>
              </a:rPr>
              <a:t>Відповіді на питання:</a:t>
            </a:r>
            <a:endParaRPr lang="ru-UA" sz="3600"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5502D9B3-BBA2-454D-ACEE-952AF35EADDF}"/>
              </a:ext>
            </a:extLst>
          </p:cNvPr>
          <p:cNvSpPr>
            <a:spLocks noGrp="1"/>
          </p:cNvSpPr>
          <p:nvPr>
            <p:ph idx="1"/>
          </p:nvPr>
        </p:nvSpPr>
        <p:spPr>
          <a:xfrm>
            <a:off x="501445" y="1604463"/>
            <a:ext cx="10852354" cy="4604607"/>
          </a:xfrm>
        </p:spPr>
        <p:txBody>
          <a:bodyPr>
            <a:normAutofit/>
          </a:bodyPr>
          <a:lstStyle/>
          <a:p>
            <a:pPr algn="just"/>
            <a:r>
              <a:rPr lang="uk-UA" sz="2400" b="1" u="sng" dirty="0">
                <a:latin typeface="Arial" panose="020B0604020202020204" pitchFamily="34" charset="0"/>
                <a:cs typeface="Arial" panose="020B0604020202020204" pitchFamily="34" charset="0"/>
              </a:rPr>
              <a:t>Щоб додати учасника проєкту необхідно вказати його ідентифікатор у Системі.</a:t>
            </a:r>
          </a:p>
          <a:p>
            <a:pPr algn="just"/>
            <a:r>
              <a:rPr lang="uk-UA" sz="2400" b="1" dirty="0">
                <a:solidFill>
                  <a:srgbClr val="FF0000"/>
                </a:solidFill>
                <a:latin typeface="Arial" panose="020B0604020202020204" pitchFamily="34" charset="0"/>
                <a:cs typeface="Arial" panose="020B0604020202020204" pitchFamily="34" charset="0"/>
              </a:rPr>
              <a:t>Учасник проєкту може бути доданий лише до 2-х </a:t>
            </a:r>
            <a:r>
              <a:rPr lang="uk-UA" sz="2400" b="1" dirty="0" smtClean="0">
                <a:solidFill>
                  <a:srgbClr val="FF0000"/>
                </a:solidFill>
                <a:latin typeface="Arial" panose="020B0604020202020204" pitchFamily="34" charset="0"/>
                <a:cs typeface="Arial" panose="020B0604020202020204" pitchFamily="34" charset="0"/>
              </a:rPr>
              <a:t>заявок!</a:t>
            </a:r>
            <a:endParaRPr lang="uk-UA" sz="2400" b="1" dirty="0">
              <a:solidFill>
                <a:srgbClr val="FF0000"/>
              </a:solidFill>
              <a:latin typeface="Arial" panose="020B0604020202020204" pitchFamily="34" charset="0"/>
              <a:cs typeface="Arial" panose="020B0604020202020204" pitchFamily="34" charset="0"/>
            </a:endParaRPr>
          </a:p>
          <a:p>
            <a:pPr algn="just"/>
            <a:r>
              <a:rPr lang="uk-UA" sz="2400" dirty="0">
                <a:latin typeface="Arial" panose="020B0604020202020204" pitchFamily="34" charset="0"/>
                <a:cs typeface="Arial" panose="020B0604020202020204" pitchFamily="34" charset="0"/>
              </a:rPr>
              <a:t>Дані внесені в форму зберігаються автоматично (кнопок "Зберегти" натискати не треба).</a:t>
            </a:r>
          </a:p>
          <a:p>
            <a:pPr algn="just"/>
            <a:r>
              <a:rPr lang="uk-UA" sz="2400" dirty="0">
                <a:latin typeface="Arial" panose="020B0604020202020204" pitchFamily="34" charset="0"/>
                <a:cs typeface="Arial" panose="020B0604020202020204" pitchFamily="34" charset="0"/>
              </a:rPr>
              <a:t>Проте, якщо довго не закривається сторінка то може розірватись </a:t>
            </a:r>
            <a:r>
              <a:rPr lang="uk-UA" sz="2400" dirty="0" err="1">
                <a:latin typeface="Arial" panose="020B0604020202020204" pitchFamily="34" charset="0"/>
                <a:cs typeface="Arial" panose="020B0604020202020204" pitchFamily="34" charset="0"/>
              </a:rPr>
              <a:t>зʼєднання</a:t>
            </a:r>
            <a:r>
              <a:rPr lang="uk-UA" sz="2400" dirty="0">
                <a:latin typeface="Arial" panose="020B0604020202020204" pitchFamily="34" charset="0"/>
                <a:cs typeface="Arial" panose="020B0604020202020204" pitchFamily="34" charset="0"/>
              </a:rPr>
              <a:t> із сервером, через що не буде відбуватись збереження даних.</a:t>
            </a:r>
          </a:p>
          <a:p>
            <a:pPr algn="just"/>
            <a:r>
              <a:rPr lang="uk-UA" sz="2400" dirty="0">
                <a:latin typeface="Arial" panose="020B0604020202020204" pitchFamily="34" charset="0"/>
                <a:cs typeface="Arial" panose="020B0604020202020204" pitchFamily="34" charset="0"/>
              </a:rPr>
              <a:t>Через велику кількість файлів, які вносяться в Систему існує обмеження на розмір документів, які можна завантажити. Дані щодо обмеження вказуються відповідно для кожного поля.</a:t>
            </a:r>
          </a:p>
          <a:p>
            <a:pPr algn="just"/>
            <a:endParaRPr lang="uk-UA" sz="24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1966848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10" name="TextBox 9">
            <a:extLst>
              <a:ext uri="{FF2B5EF4-FFF2-40B4-BE49-F238E27FC236}">
                <a16:creationId xmlns:a16="http://schemas.microsoft.com/office/drawing/2014/main" id="{0F730F50-C0CD-4C6B-9CD0-F7B1E1CAC41A}"/>
              </a:ext>
            </a:extLst>
          </p:cNvPr>
          <p:cNvSpPr txBox="1"/>
          <p:nvPr/>
        </p:nvSpPr>
        <p:spPr>
          <a:xfrm>
            <a:off x="5527790" y="156119"/>
            <a:ext cx="6280525" cy="1077218"/>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uk-UA" sz="3200" b="1" dirty="0">
                <a:latin typeface="Arial" panose="020B0604020202020204" pitchFamily="34" charset="0"/>
                <a:cs typeface="Arial" panose="020B0604020202020204" pitchFamily="34" charset="0"/>
              </a:rPr>
              <a:t>4. Критерії оцінювання проєктів </a:t>
            </a:r>
            <a:endParaRPr lang="ru-RU" sz="32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F2A184A-0C02-4646-95AB-FBAC546F01EB}"/>
              </a:ext>
            </a:extLst>
          </p:cNvPr>
          <p:cNvSpPr txBox="1"/>
          <p:nvPr/>
        </p:nvSpPr>
        <p:spPr>
          <a:xfrm>
            <a:off x="520555" y="5584579"/>
            <a:ext cx="9733935" cy="646331"/>
          </a:xfrm>
          <a:prstGeom prst="rect">
            <a:avLst/>
          </a:prstGeom>
          <a:noFill/>
          <a:ln w="38100">
            <a:solidFill>
              <a:srgbClr val="FF0000"/>
            </a:solidFill>
          </a:ln>
        </p:spPr>
        <p:txBody>
          <a:bodyPr wrap="square" rtlCol="0">
            <a:spAutoFit/>
          </a:bodyPr>
          <a:lstStyle/>
          <a:p>
            <a:pPr algn="ctr"/>
            <a:r>
              <a:rPr lang="uk-UA" i="1" dirty="0">
                <a:latin typeface="Arial" panose="020B0604020202020204" pitchFamily="34" charset="0"/>
                <a:cs typeface="Arial" panose="020B0604020202020204" pitchFamily="34" charset="0"/>
              </a:rPr>
              <a:t>Критерії оцінювання розділів проєкту взяти за основу змістової складової, спрямованості проєкту (дивись </a:t>
            </a:r>
            <a:r>
              <a:rPr lang="uk-UA" i="1" dirty="0" smtClean="0">
                <a:latin typeface="Arial" panose="020B0604020202020204" pitchFamily="34" charset="0"/>
                <a:cs typeface="Arial" panose="020B0604020202020204" pitchFamily="34" charset="0"/>
              </a:rPr>
              <a:t>додатки 4, 5 наказу </a:t>
            </a:r>
            <a:r>
              <a:rPr lang="uk-UA" i="1" dirty="0">
                <a:latin typeface="Arial" panose="020B0604020202020204" pitchFamily="34" charset="0"/>
                <a:cs typeface="Arial" panose="020B0604020202020204" pitchFamily="34" charset="0"/>
              </a:rPr>
              <a:t>МОН про оголошення </a:t>
            </a:r>
            <a:r>
              <a:rPr lang="uk-UA" i="1" dirty="0" smtClean="0">
                <a:latin typeface="Arial" panose="020B0604020202020204" pitchFamily="34" charset="0"/>
                <a:cs typeface="Arial" panose="020B0604020202020204" pitchFamily="34" charset="0"/>
              </a:rPr>
              <a:t>конкурсу)</a:t>
            </a:r>
            <a:endParaRPr lang="ru-UA" i="1" dirty="0">
              <a:latin typeface="Arial" panose="020B0604020202020204" pitchFamily="34" charset="0"/>
              <a:cs typeface="Arial" panose="020B0604020202020204" pitchFamily="34" charset="0"/>
            </a:endParaRPr>
          </a:p>
        </p:txBody>
      </p:sp>
      <p:sp>
        <p:nvSpPr>
          <p:cNvPr id="2" name="Прямоугольник 1"/>
          <p:cNvSpPr/>
          <p:nvPr/>
        </p:nvSpPr>
        <p:spPr>
          <a:xfrm>
            <a:off x="520555" y="1534115"/>
            <a:ext cx="11287760" cy="923330"/>
          </a:xfrm>
          <a:prstGeom prst="rect">
            <a:avLst/>
          </a:prstGeom>
        </p:spPr>
        <p:txBody>
          <a:bodyPr wrap="square">
            <a:spAutoFit/>
          </a:bodyPr>
          <a:lstStyle/>
          <a:p>
            <a:r>
              <a:rPr lang="uk-UA" b="1" dirty="0" smtClean="0">
                <a:latin typeface="Arial" panose="020B0604020202020204" pitchFamily="34" charset="0"/>
                <a:cs typeface="Arial" panose="020B0604020202020204" pitchFamily="34" charset="0"/>
              </a:rPr>
              <a:t>Кожен </a:t>
            </a:r>
            <a:r>
              <a:rPr lang="uk-UA" b="1" dirty="0">
                <a:latin typeface="Arial" panose="020B0604020202020204" pitchFamily="34" charset="0"/>
                <a:cs typeface="Arial" panose="020B0604020202020204" pitchFamily="34" charset="0"/>
              </a:rPr>
              <a:t>проект оцінюється за такими аспектами з відповідною максимальною кількістю балів для кожного з них (для оцінювання розділів 1, 2, 3 використовуються відповідні вагові коефіцієнти):</a:t>
            </a:r>
          </a:p>
        </p:txBody>
      </p:sp>
      <p:graphicFrame>
        <p:nvGraphicFramePr>
          <p:cNvPr id="3" name="Таблица 2"/>
          <p:cNvGraphicFramePr>
            <a:graphicFrameLocks noGrp="1"/>
          </p:cNvGraphicFramePr>
          <p:nvPr>
            <p:extLst>
              <p:ext uri="{D42A27DB-BD31-4B8C-83A1-F6EECF244321}">
                <p14:modId xmlns:p14="http://schemas.microsoft.com/office/powerpoint/2010/main" val="276916164"/>
              </p:ext>
            </p:extLst>
          </p:nvPr>
        </p:nvGraphicFramePr>
        <p:xfrm>
          <a:off x="838200" y="2538254"/>
          <a:ext cx="10515600" cy="2651760"/>
        </p:xfrm>
        <a:graphic>
          <a:graphicData uri="http://schemas.openxmlformats.org/drawingml/2006/table">
            <a:tbl>
              <a:tblPr>
                <a:tableStyleId>{5940675A-B579-460E-94D1-54222C63F5DA}</a:tableStyleId>
              </a:tblPr>
              <a:tblGrid>
                <a:gridCol w="3324726">
                  <a:extLst>
                    <a:ext uri="{9D8B030D-6E8A-4147-A177-3AD203B41FA5}">
                      <a16:colId xmlns:a16="http://schemas.microsoft.com/office/drawing/2014/main" val="2992006074"/>
                    </a:ext>
                  </a:extLst>
                </a:gridCol>
                <a:gridCol w="7190874">
                  <a:extLst>
                    <a:ext uri="{9D8B030D-6E8A-4147-A177-3AD203B41FA5}">
                      <a16:colId xmlns:a16="http://schemas.microsoft.com/office/drawing/2014/main" val="605990432"/>
                    </a:ext>
                  </a:extLst>
                </a:gridCol>
              </a:tblGrid>
              <a:tr h="0">
                <a:tc>
                  <a:txBody>
                    <a:bodyPr/>
                    <a:lstStyle/>
                    <a:p>
                      <a:r>
                        <a:rPr lang="ru-RU" b="1" dirty="0"/>
                        <a:t>Максимальна </a:t>
                      </a:r>
                      <a:r>
                        <a:rPr lang="ru-RU" b="1" dirty="0" err="1"/>
                        <a:t>кількість</a:t>
                      </a:r>
                      <a:r>
                        <a:rPr lang="ru-RU" b="1" dirty="0"/>
                        <a:t> </a:t>
                      </a:r>
                      <a:r>
                        <a:rPr lang="ru-RU" b="1" dirty="0" err="1"/>
                        <a:t>балів</a:t>
                      </a:r>
                      <a:r>
                        <a:rPr lang="ru-RU" b="1" dirty="0"/>
                        <a:t> </a:t>
                      </a:r>
                      <a:r>
                        <a:rPr lang="ru-RU" b="1" dirty="0" smtClean="0"/>
                        <a:t/>
                      </a:r>
                      <a:br>
                        <a:rPr lang="ru-RU" b="1" dirty="0" smtClean="0"/>
                      </a:br>
                      <a:r>
                        <a:rPr lang="ru-RU" b="1" dirty="0" smtClean="0"/>
                        <a:t>(</a:t>
                      </a:r>
                      <a:r>
                        <a:rPr lang="ru-RU" b="1" dirty="0"/>
                        <a:t>100 </a:t>
                      </a:r>
                      <a:r>
                        <a:rPr lang="ru-RU" b="1" dirty="0" err="1"/>
                        <a:t>балів</a:t>
                      </a:r>
                      <a:r>
                        <a:rPr lang="ru-RU" b="1" dirty="0"/>
                        <a:t>)</a:t>
                      </a:r>
                    </a:p>
                  </a:txBody>
                  <a:tcPr anchor="ctr"/>
                </a:tc>
                <a:tc>
                  <a:txBody>
                    <a:bodyPr/>
                    <a:lstStyle/>
                    <a:p>
                      <a:r>
                        <a:rPr lang="uk-UA" b="1" dirty="0"/>
                        <a:t>Критерій оцінки</a:t>
                      </a:r>
                    </a:p>
                  </a:txBody>
                  <a:tcPr anchor="ctr"/>
                </a:tc>
                <a:extLst>
                  <a:ext uri="{0D108BD9-81ED-4DB2-BD59-A6C34878D82A}">
                    <a16:rowId xmlns:a16="http://schemas.microsoft.com/office/drawing/2014/main" val="1914403306"/>
                  </a:ext>
                </a:extLst>
              </a:tr>
              <a:tr h="0">
                <a:tc>
                  <a:txBody>
                    <a:bodyPr/>
                    <a:lstStyle/>
                    <a:p>
                      <a:r>
                        <a:rPr lang="uk-UA"/>
                        <a:t>30</a:t>
                      </a:r>
                    </a:p>
                  </a:txBody>
                  <a:tcPr anchor="ctr"/>
                </a:tc>
                <a:tc>
                  <a:txBody>
                    <a:bodyPr/>
                    <a:lstStyle/>
                    <a:p>
                      <a:r>
                        <a:rPr lang="ru-RU" dirty="0" err="1"/>
                        <a:t>Якість</a:t>
                      </a:r>
                      <a:r>
                        <a:rPr lang="ru-RU" dirty="0"/>
                        <a:t> та </a:t>
                      </a:r>
                      <a:r>
                        <a:rPr lang="ru-RU" dirty="0" err="1"/>
                        <a:t>реалістичність</a:t>
                      </a:r>
                      <a:r>
                        <a:rPr lang="ru-RU" dirty="0"/>
                        <a:t> </a:t>
                      </a:r>
                      <a:r>
                        <a:rPr lang="ru-RU" dirty="0" err="1"/>
                        <a:t>запланованого</a:t>
                      </a:r>
                      <a:r>
                        <a:rPr lang="ru-RU" dirty="0"/>
                        <a:t> </a:t>
                      </a:r>
                      <a:r>
                        <a:rPr lang="ru-RU" dirty="0" err="1"/>
                        <a:t>дослідження</a:t>
                      </a:r>
                      <a:r>
                        <a:rPr lang="ru-RU" dirty="0"/>
                        <a:t> </a:t>
                      </a:r>
                      <a:r>
                        <a:rPr lang="ru-RU" b="1" dirty="0"/>
                        <a:t>(EXCELLENCE)</a:t>
                      </a:r>
                    </a:p>
                  </a:txBody>
                  <a:tcPr anchor="ctr"/>
                </a:tc>
                <a:extLst>
                  <a:ext uri="{0D108BD9-81ED-4DB2-BD59-A6C34878D82A}">
                    <a16:rowId xmlns:a16="http://schemas.microsoft.com/office/drawing/2014/main" val="2621761467"/>
                  </a:ext>
                </a:extLst>
              </a:tr>
              <a:tr h="0">
                <a:tc>
                  <a:txBody>
                    <a:bodyPr/>
                    <a:lstStyle/>
                    <a:p>
                      <a:r>
                        <a:rPr lang="uk-UA"/>
                        <a:t>30</a:t>
                      </a:r>
                    </a:p>
                  </a:txBody>
                  <a:tcPr anchor="ctr"/>
                </a:tc>
                <a:tc>
                  <a:txBody>
                    <a:bodyPr/>
                    <a:lstStyle/>
                    <a:p>
                      <a:r>
                        <a:rPr lang="ru-RU" dirty="0" err="1"/>
                        <a:t>Значущість</a:t>
                      </a:r>
                      <a:r>
                        <a:rPr lang="ru-RU" dirty="0"/>
                        <a:t> проєкту для </a:t>
                      </a:r>
                      <a:r>
                        <a:rPr lang="ru-RU" dirty="0" err="1"/>
                        <a:t>подальшого</a:t>
                      </a:r>
                      <a:r>
                        <a:rPr lang="ru-RU" dirty="0"/>
                        <a:t> </a:t>
                      </a:r>
                      <a:r>
                        <a:rPr lang="ru-RU" dirty="0" err="1"/>
                        <a:t>розвитку</a:t>
                      </a:r>
                      <a:r>
                        <a:rPr lang="ru-RU" dirty="0"/>
                        <a:t> науки / </a:t>
                      </a:r>
                      <a:r>
                        <a:rPr lang="ru-RU" dirty="0" err="1"/>
                        <a:t>техніки</a:t>
                      </a:r>
                      <a:r>
                        <a:rPr lang="ru-RU" dirty="0"/>
                        <a:t> / </a:t>
                      </a:r>
                      <a:r>
                        <a:rPr lang="ru-RU" dirty="0" err="1"/>
                        <a:t>технологій</a:t>
                      </a:r>
                      <a:r>
                        <a:rPr lang="ru-RU" dirty="0"/>
                        <a:t> / </a:t>
                      </a:r>
                      <a:r>
                        <a:rPr lang="ru-RU" dirty="0" err="1"/>
                        <a:t>суспільства</a:t>
                      </a:r>
                      <a:r>
                        <a:rPr lang="ru-RU" dirty="0"/>
                        <a:t> </a:t>
                      </a:r>
                      <a:r>
                        <a:rPr lang="ru-RU" b="1" dirty="0"/>
                        <a:t>(IMPACT)</a:t>
                      </a:r>
                    </a:p>
                  </a:txBody>
                  <a:tcPr anchor="ctr"/>
                </a:tc>
                <a:extLst>
                  <a:ext uri="{0D108BD9-81ED-4DB2-BD59-A6C34878D82A}">
                    <a16:rowId xmlns:a16="http://schemas.microsoft.com/office/drawing/2014/main" val="2420244507"/>
                  </a:ext>
                </a:extLst>
              </a:tr>
              <a:tr h="0">
                <a:tc>
                  <a:txBody>
                    <a:bodyPr/>
                    <a:lstStyle/>
                    <a:p>
                      <a:r>
                        <a:rPr lang="uk-UA"/>
                        <a:t>10</a:t>
                      </a:r>
                    </a:p>
                  </a:txBody>
                  <a:tcPr anchor="ctr"/>
                </a:tc>
                <a:tc>
                  <a:txBody>
                    <a:bodyPr/>
                    <a:lstStyle/>
                    <a:p>
                      <a:r>
                        <a:rPr lang="ru-RU" dirty="0" err="1"/>
                        <a:t>Якість</a:t>
                      </a:r>
                      <a:r>
                        <a:rPr lang="ru-RU" dirty="0"/>
                        <a:t> та </a:t>
                      </a:r>
                      <a:r>
                        <a:rPr lang="ru-RU" dirty="0" err="1"/>
                        <a:t>реалістичність</a:t>
                      </a:r>
                      <a:r>
                        <a:rPr lang="ru-RU" dirty="0"/>
                        <a:t> </a:t>
                      </a:r>
                      <a:r>
                        <a:rPr lang="ru-RU" dirty="0" err="1"/>
                        <a:t>запропонованого</a:t>
                      </a:r>
                      <a:r>
                        <a:rPr lang="ru-RU" dirty="0"/>
                        <a:t> плану </a:t>
                      </a:r>
                      <a:r>
                        <a:rPr lang="ru-RU" dirty="0" err="1"/>
                        <a:t>виконання</a:t>
                      </a:r>
                      <a:r>
                        <a:rPr lang="ru-RU" dirty="0"/>
                        <a:t> проєкту та </a:t>
                      </a:r>
                      <a:r>
                        <a:rPr lang="ru-RU" dirty="0" err="1"/>
                        <a:t>очікуваних</a:t>
                      </a:r>
                      <a:r>
                        <a:rPr lang="ru-RU" dirty="0"/>
                        <a:t> </a:t>
                      </a:r>
                      <a:r>
                        <a:rPr lang="ru-RU" dirty="0" err="1"/>
                        <a:t>результатів</a:t>
                      </a:r>
                      <a:r>
                        <a:rPr lang="ru-RU" dirty="0"/>
                        <a:t> </a:t>
                      </a:r>
                      <a:r>
                        <a:rPr lang="ru-RU" b="1" dirty="0"/>
                        <a:t>(IMPLEMENTATION)</a:t>
                      </a:r>
                    </a:p>
                  </a:txBody>
                  <a:tcPr anchor="ctr"/>
                </a:tc>
                <a:extLst>
                  <a:ext uri="{0D108BD9-81ED-4DB2-BD59-A6C34878D82A}">
                    <a16:rowId xmlns:a16="http://schemas.microsoft.com/office/drawing/2014/main" val="231230868"/>
                  </a:ext>
                </a:extLst>
              </a:tr>
              <a:tr h="0">
                <a:tc>
                  <a:txBody>
                    <a:bodyPr/>
                    <a:lstStyle/>
                    <a:p>
                      <a:r>
                        <a:rPr lang="uk-UA"/>
                        <a:t>30</a:t>
                      </a:r>
                    </a:p>
                  </a:txBody>
                  <a:tcPr anchor="ctr"/>
                </a:tc>
                <a:tc>
                  <a:txBody>
                    <a:bodyPr/>
                    <a:lstStyle/>
                    <a:p>
                      <a:r>
                        <a:rPr lang="uk-UA" dirty="0"/>
                        <a:t>Науковий доробок виконавців проєкту</a:t>
                      </a:r>
                    </a:p>
                  </a:txBody>
                  <a:tcPr anchor="ctr"/>
                </a:tc>
                <a:extLst>
                  <a:ext uri="{0D108BD9-81ED-4DB2-BD59-A6C34878D82A}">
                    <a16:rowId xmlns:a16="http://schemas.microsoft.com/office/drawing/2014/main" val="3407841726"/>
                  </a:ext>
                </a:extLst>
              </a:tr>
            </a:tbl>
          </a:graphicData>
        </a:graphic>
      </p:graphicFrame>
    </p:spTree>
    <p:extLst>
      <p:ext uri="{BB962C8B-B14F-4D97-AF65-F5344CB8AC3E}">
        <p14:creationId xmlns:p14="http://schemas.microsoft.com/office/powerpoint/2010/main" val="3773969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7" name="Прямоугольник 6"/>
          <p:cNvSpPr/>
          <p:nvPr/>
        </p:nvSpPr>
        <p:spPr>
          <a:xfrm>
            <a:off x="930441" y="723691"/>
            <a:ext cx="10956759" cy="707886"/>
          </a:xfrm>
          <a:prstGeom prst="rect">
            <a:avLst/>
          </a:prstGeom>
        </p:spPr>
        <p:txBody>
          <a:bodyPr wrap="square">
            <a:spAutoFit/>
          </a:bodyPr>
          <a:lstStyle/>
          <a:p>
            <a:r>
              <a:rPr lang="uk-UA" sz="2000" dirty="0" smtClean="0">
                <a:latin typeface="Arial" panose="020B0604020202020204" pitchFamily="34" charset="0"/>
                <a:cs typeface="Arial" panose="020B0604020202020204" pitchFamily="34" charset="0"/>
              </a:rPr>
              <a:t>Під час оцінювання проекту для кожного критерію в розділі 1 та 2 використовується </a:t>
            </a:r>
            <a:br>
              <a:rPr lang="uk-UA" sz="2000" dirty="0" smtClean="0">
                <a:latin typeface="Arial" panose="020B0604020202020204" pitchFamily="34" charset="0"/>
                <a:cs typeface="Arial" panose="020B0604020202020204" pitchFamily="34" charset="0"/>
              </a:rPr>
            </a:br>
            <a:r>
              <a:rPr lang="uk-UA" sz="2000" dirty="0" smtClean="0">
                <a:latin typeface="Arial" panose="020B0604020202020204" pitchFamily="34" charset="0"/>
                <a:cs typeface="Arial" panose="020B0604020202020204" pitchFamily="34" charset="0"/>
              </a:rPr>
              <a:t>5- бальна шкапа з таким значенням балів:</a:t>
            </a:r>
            <a:endParaRPr lang="uk-UA" sz="2000" dirty="0">
              <a:latin typeface="Arial" panose="020B0604020202020204" pitchFamily="34" charset="0"/>
              <a:cs typeface="Arial" panose="020B0604020202020204" pitchFamily="34" charset="0"/>
            </a:endParaRPr>
          </a:p>
        </p:txBody>
      </p:sp>
      <p:pic>
        <p:nvPicPr>
          <p:cNvPr id="12" name="Рисунок 11"/>
          <p:cNvPicPr>
            <a:picLocks noChangeAspect="1"/>
          </p:cNvPicPr>
          <p:nvPr/>
        </p:nvPicPr>
        <p:blipFill>
          <a:blip r:embed="rId3"/>
          <a:stretch>
            <a:fillRect/>
          </a:stretch>
        </p:blipFill>
        <p:spPr>
          <a:xfrm>
            <a:off x="1030291" y="1649964"/>
            <a:ext cx="9401088" cy="4821070"/>
          </a:xfrm>
          <a:prstGeom prst="rect">
            <a:avLst/>
          </a:prstGeom>
        </p:spPr>
      </p:pic>
    </p:spTree>
    <p:extLst>
      <p:ext uri="{BB962C8B-B14F-4D97-AF65-F5344CB8AC3E}">
        <p14:creationId xmlns:p14="http://schemas.microsoft.com/office/powerpoint/2010/main" val="3501662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2" name="TextBox 1">
            <a:extLst>
              <a:ext uri="{FF2B5EF4-FFF2-40B4-BE49-F238E27FC236}">
                <a16:creationId xmlns:a16="http://schemas.microsoft.com/office/drawing/2014/main" id="{63FAEFE6-C974-44D6-9361-A9A7D0B8C45A}"/>
              </a:ext>
            </a:extLst>
          </p:cNvPr>
          <p:cNvSpPr txBox="1"/>
          <p:nvPr/>
        </p:nvSpPr>
        <p:spPr>
          <a:xfrm>
            <a:off x="4117030" y="117992"/>
            <a:ext cx="7816262" cy="707886"/>
          </a:xfrm>
          <a:prstGeom prst="rect">
            <a:avLst/>
          </a:prstGeom>
          <a:noFill/>
          <a:ln>
            <a:solidFill>
              <a:srgbClr val="FF0000"/>
            </a:solidFill>
          </a:ln>
        </p:spPr>
        <p:txBody>
          <a:bodyPr wrap="square" rtlCol="0">
            <a:spAutoFit/>
          </a:bodyPr>
          <a:lstStyle/>
          <a:p>
            <a:r>
              <a:rPr lang="uk-UA" sz="2000" b="1" cap="all" dirty="0">
                <a:solidFill>
                  <a:srgbClr val="C00000"/>
                </a:solidFill>
                <a:latin typeface="Arial" panose="020B0604020202020204" pitchFamily="34" charset="0"/>
                <a:cs typeface="Arial" panose="020B0604020202020204" pitchFamily="34" charset="0"/>
              </a:rPr>
              <a:t>Розділ 1. Якість та реалістичність запланованого дослідження (</a:t>
            </a:r>
            <a:r>
              <a:rPr lang="en-US" sz="2000" b="1" cap="all" dirty="0">
                <a:solidFill>
                  <a:srgbClr val="C00000"/>
                </a:solidFill>
                <a:latin typeface="Arial" panose="020B0604020202020204" pitchFamily="34" charset="0"/>
                <a:cs typeface="Arial" panose="020B0604020202020204" pitchFamily="34" charset="0"/>
              </a:rPr>
              <a:t>EXCELLENCE)</a:t>
            </a:r>
            <a:r>
              <a:rPr lang="uk-UA" sz="2000" b="1" cap="all" dirty="0">
                <a:solidFill>
                  <a:srgbClr val="C00000"/>
                </a:solidFill>
                <a:latin typeface="Arial" panose="020B0604020202020204" pitchFamily="34" charset="0"/>
                <a:cs typeface="Arial" panose="020B0604020202020204" pitchFamily="34" charset="0"/>
              </a:rPr>
              <a:t>  </a:t>
            </a:r>
            <a:r>
              <a:rPr lang="en-US" sz="2000" b="1" cap="all" dirty="0">
                <a:solidFill>
                  <a:srgbClr val="C00000"/>
                </a:solidFill>
                <a:latin typeface="Arial" panose="020B0604020202020204" pitchFamily="34" charset="0"/>
                <a:cs typeface="Arial" panose="020B0604020202020204" pitchFamily="34" charset="0"/>
              </a:rPr>
              <a:t>max 30</a:t>
            </a:r>
            <a:endParaRPr lang="ru-UA" sz="2000" b="1" cap="all" dirty="0">
              <a:solidFill>
                <a:srgbClr val="C00000"/>
              </a:solidFill>
              <a:latin typeface="Arial" panose="020B0604020202020204" pitchFamily="34" charset="0"/>
              <a:cs typeface="Arial" panose="020B0604020202020204" pitchFamily="34" charset="0"/>
            </a:endParaRPr>
          </a:p>
        </p:txBody>
      </p:sp>
      <p:graphicFrame>
        <p:nvGraphicFramePr>
          <p:cNvPr id="3" name="Таблица 3">
            <a:extLst>
              <a:ext uri="{FF2B5EF4-FFF2-40B4-BE49-F238E27FC236}">
                <a16:creationId xmlns:a16="http://schemas.microsoft.com/office/drawing/2014/main" id="{B1DE65FD-0E94-489C-AA24-369FCD2F2B25}"/>
              </a:ext>
            </a:extLst>
          </p:cNvPr>
          <p:cNvGraphicFramePr>
            <a:graphicFrameLocks noGrp="1"/>
          </p:cNvGraphicFramePr>
          <p:nvPr>
            <p:extLst>
              <p:ext uri="{D42A27DB-BD31-4B8C-83A1-F6EECF244321}">
                <p14:modId xmlns:p14="http://schemas.microsoft.com/office/powerpoint/2010/main" val="614264317"/>
              </p:ext>
            </p:extLst>
          </p:nvPr>
        </p:nvGraphicFramePr>
        <p:xfrm>
          <a:off x="258708" y="958651"/>
          <a:ext cx="11674583" cy="5433233"/>
        </p:xfrm>
        <a:graphic>
          <a:graphicData uri="http://schemas.openxmlformats.org/drawingml/2006/table">
            <a:tbl>
              <a:tblPr firstRow="1" bandRow="1">
                <a:tableStyleId>{BC89EF96-8CEA-46FF-86C4-4CE0E7609802}</a:tableStyleId>
              </a:tblPr>
              <a:tblGrid>
                <a:gridCol w="11674583">
                  <a:extLst>
                    <a:ext uri="{9D8B030D-6E8A-4147-A177-3AD203B41FA5}">
                      <a16:colId xmlns:a16="http://schemas.microsoft.com/office/drawing/2014/main" val="2572026348"/>
                    </a:ext>
                  </a:extLst>
                </a:gridCol>
              </a:tblGrid>
              <a:tr h="661127">
                <a:tc>
                  <a:txBody>
                    <a:bodyPr/>
                    <a:lstStyle/>
                    <a:p>
                      <a:r>
                        <a:rPr lang="uk-UA" sz="1700" b="1" dirty="0">
                          <a:latin typeface="Arial" panose="020B0604020202020204" pitchFamily="34" charset="0"/>
                          <a:cs typeface="Arial" panose="020B0604020202020204" pitchFamily="34" charset="0"/>
                        </a:rPr>
                        <a:t>1.1. </a:t>
                      </a:r>
                      <a:r>
                        <a:rPr lang="uk-UA" sz="1700" b="1" dirty="0">
                          <a:solidFill>
                            <a:srgbClr val="FF0000"/>
                          </a:solidFill>
                          <a:latin typeface="Arial" panose="020B0604020202020204" pitchFamily="34" charset="0"/>
                          <a:cs typeface="Arial" panose="020B0604020202020204" pitchFamily="34" charset="0"/>
                        </a:rPr>
                        <a:t>Ступінь </a:t>
                      </a:r>
                      <a:r>
                        <a:rPr lang="uk-UA" sz="1700" b="1" dirty="0" smtClean="0">
                          <a:solidFill>
                            <a:srgbClr val="FF0000"/>
                          </a:solidFill>
                          <a:latin typeface="Arial" panose="020B0604020202020204" pitchFamily="34" charset="0"/>
                          <a:cs typeface="Arial" panose="020B0604020202020204" pitchFamily="34" charset="0"/>
                        </a:rPr>
                        <a:t>відповідності / невідповідності </a:t>
                      </a:r>
                      <a:r>
                        <a:rPr lang="uk-UA" sz="1700" b="1" dirty="0">
                          <a:solidFill>
                            <a:srgbClr val="FF0000"/>
                          </a:solidFill>
                          <a:latin typeface="Arial" panose="020B0604020202020204" pitchFamily="34" charset="0"/>
                          <a:cs typeface="Arial" panose="020B0604020202020204" pitchFamily="34" charset="0"/>
                        </a:rPr>
                        <a:t>тематики </a:t>
                      </a:r>
                      <a:r>
                        <a:rPr lang="uk-UA" sz="1700" b="1" dirty="0" smtClean="0">
                          <a:solidFill>
                            <a:srgbClr val="FF0000"/>
                          </a:solidFill>
                          <a:latin typeface="Arial" panose="020B0604020202020204" pitchFamily="34" charset="0"/>
                          <a:cs typeface="Arial" panose="020B0604020202020204" pitchFamily="34" charset="0"/>
                        </a:rPr>
                        <a:t>проєкту тематичним напрямам Конкурсу </a:t>
                      </a:r>
                      <a:r>
                        <a:rPr lang="uk-UA" sz="1700" b="1" dirty="0" smtClean="0">
                          <a:latin typeface="Arial" panose="020B0604020202020204" pitchFamily="34" charset="0"/>
                          <a:cs typeface="Arial" panose="020B0604020202020204" pitchFamily="34" charset="0"/>
                        </a:rPr>
                        <a:t>(затвердженим наказом</a:t>
                      </a:r>
                      <a:r>
                        <a:rPr lang="uk-UA" sz="1700" b="1" baseline="0" dirty="0" smtClean="0">
                          <a:latin typeface="Arial" panose="020B0604020202020204" pitchFamily="34" charset="0"/>
                          <a:cs typeface="Arial" panose="020B0604020202020204" pitchFamily="34" charset="0"/>
                        </a:rPr>
                        <a:t> МОН про Конкурс)</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5660120"/>
                  </a:ext>
                </a:extLst>
              </a:tr>
              <a:tr h="779226">
                <a:tc>
                  <a:txBody>
                    <a:bodyPr/>
                    <a:lstStyle/>
                    <a:p>
                      <a:r>
                        <a:rPr lang="uk-UA" sz="1700" b="1" dirty="0">
                          <a:latin typeface="Arial" panose="020B0604020202020204" pitchFamily="34" charset="0"/>
                          <a:cs typeface="Arial" panose="020B0604020202020204" pitchFamily="34" charset="0"/>
                        </a:rPr>
                        <a:t>1.2. Подана вичерпна інформація про стан проблеми, на вирішення якої направлений проєкт. Надане порівняння з існуючими аналогами та показано переваги нового підходу до вирішення поставленої проблеми. Надано стислий перелік ключових положень. Наведено вичерпний список посилань.</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9282854"/>
                  </a:ext>
                </a:extLst>
              </a:tr>
              <a:tr h="779226">
                <a:tc>
                  <a:txBody>
                    <a:bodyPr/>
                    <a:lstStyle/>
                    <a:p>
                      <a:r>
                        <a:rPr lang="uk-UA" sz="1700" b="1" dirty="0">
                          <a:latin typeface="Arial" panose="020B0604020202020204" pitchFamily="34" charset="0"/>
                          <a:cs typeface="Arial" panose="020B0604020202020204" pitchFamily="34" charset="0"/>
                        </a:rPr>
                        <a:t>1.3. Сформульовану мету проєкту та детально описані завдання, які поставлені для досягнення мети. Ідентифіковано показники, за якими може бути оцінена повнота досягнення мети та виконання завдань.</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2693634"/>
                  </a:ext>
                </a:extLst>
              </a:tr>
              <a:tr h="779226">
                <a:tc>
                  <a:txBody>
                    <a:bodyPr/>
                    <a:lstStyle/>
                    <a:p>
                      <a:r>
                        <a:rPr lang="uk-UA" sz="1700" b="1" dirty="0">
                          <a:latin typeface="Arial" panose="020B0604020202020204" pitchFamily="34" charset="0"/>
                          <a:cs typeface="Arial" panose="020B0604020202020204" pitchFamily="34" charset="0"/>
                        </a:rPr>
                        <a:t>1.4. Описана та пояснена загальна методологія, яка буде використана для вирішення завдань проєкту (концепції, моделі, припущення – в основі роботи). Надано пояснення того, як методологічні підходи дозволяють досягнути цілей. Описана концепція виконання проєкту та підходи до його реалізації.</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4239116"/>
                  </a:ext>
                </a:extLst>
              </a:tr>
              <a:tr h="779226">
                <a:tc>
                  <a:txBody>
                    <a:bodyPr/>
                    <a:lstStyle/>
                    <a:p>
                      <a:r>
                        <a:rPr lang="uk-UA" sz="1700" b="1" dirty="0">
                          <a:latin typeface="Arial" panose="020B0604020202020204" pitchFamily="34" charset="0"/>
                          <a:cs typeface="Arial" panose="020B0604020202020204" pitchFamily="34" charset="0"/>
                        </a:rPr>
                        <a:t>1.5. Описано як відповідні практики відкритої науки реалізуються у методології проєкту. Показано вибір практик та їх впровадження для реалізації завдань. Описано у який спосіб буде забезпечений доступ до результатів проєкту. Наявні затверджені документи щодо відкритої науки в ЗВО</a:t>
                      </a:r>
                      <a:r>
                        <a:rPr lang="uk-UA" sz="1700" b="1" dirty="0" smtClean="0">
                          <a:latin typeface="Arial" panose="020B0604020202020204" pitchFamily="34" charset="0"/>
                          <a:cs typeface="Arial" panose="020B0604020202020204" pitchFamily="34" charset="0"/>
                        </a:rPr>
                        <a:t>. Вказано в який спосіб проєкт буде сприяти їх реалізації.</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93875990"/>
                  </a:ext>
                </a:extLst>
              </a:tr>
              <a:tr h="779226">
                <a:tc>
                  <a:txBody>
                    <a:bodyPr/>
                    <a:lstStyle/>
                    <a:p>
                      <a:r>
                        <a:rPr lang="uk-UA" sz="1700" b="1" dirty="0">
                          <a:latin typeface="Arial" panose="020B0604020202020204" pitchFamily="34" charset="0"/>
                          <a:cs typeface="Arial" panose="020B0604020202020204" pitchFamily="34" charset="0"/>
                        </a:rPr>
                        <a:t>1.6. Описано процес управління науковими даними (отримання, зберігання та використання). Вказано яким чином будуть використовуватися дані під час і після завершення дослідження. Описано як управління відповідає принципам </a:t>
                      </a:r>
                      <a:r>
                        <a:rPr lang="en-US" sz="1700" b="1" dirty="0" smtClean="0">
                          <a:latin typeface="Arial" panose="020B0604020202020204" pitchFamily="34" charset="0"/>
                          <a:cs typeface="Arial" panose="020B0604020202020204" pitchFamily="34" charset="0"/>
                        </a:rPr>
                        <a:t>FAIR</a:t>
                      </a:r>
                      <a:r>
                        <a:rPr lang="uk-UA" sz="1700" b="1" dirty="0" smtClean="0">
                          <a:latin typeface="Arial" panose="020B0604020202020204" pitchFamily="34" charset="0"/>
                          <a:cs typeface="Arial" panose="020B0604020202020204" pitchFamily="34" charset="0"/>
                        </a:rPr>
                        <a:t>, зокрема щодо інтероперабельності та повторного використання даних.</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1365931"/>
                  </a:ext>
                </a:extLst>
              </a:tr>
            </a:tbl>
          </a:graphicData>
        </a:graphic>
      </p:graphicFrame>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3125219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2" name="TextBox 1">
            <a:extLst>
              <a:ext uri="{FF2B5EF4-FFF2-40B4-BE49-F238E27FC236}">
                <a16:creationId xmlns:a16="http://schemas.microsoft.com/office/drawing/2014/main" id="{63FAEFE6-C974-44D6-9361-A9A7D0B8C45A}"/>
              </a:ext>
            </a:extLst>
          </p:cNvPr>
          <p:cNvSpPr txBox="1"/>
          <p:nvPr/>
        </p:nvSpPr>
        <p:spPr>
          <a:xfrm>
            <a:off x="4166841" y="108562"/>
            <a:ext cx="7816261" cy="646331"/>
          </a:xfrm>
          <a:prstGeom prst="rect">
            <a:avLst/>
          </a:prstGeom>
          <a:noFill/>
          <a:ln>
            <a:solidFill>
              <a:srgbClr val="FF0000"/>
            </a:solidFill>
          </a:ln>
        </p:spPr>
        <p:txBody>
          <a:bodyPr wrap="square" rtlCol="0">
            <a:spAutoFit/>
          </a:bodyPr>
          <a:lstStyle/>
          <a:p>
            <a:pPr algn="ctr"/>
            <a:r>
              <a:rPr lang="uk-UA" b="1" cap="all" dirty="0">
                <a:solidFill>
                  <a:srgbClr val="C00000"/>
                </a:solidFill>
                <a:latin typeface="Arial" panose="020B0604020202020204" pitchFamily="34" charset="0"/>
                <a:cs typeface="Arial" panose="020B0604020202020204" pitchFamily="34" charset="0"/>
              </a:rPr>
              <a:t>Розділ </a:t>
            </a:r>
            <a:r>
              <a:rPr lang="en-US" b="1" cap="all" dirty="0">
                <a:solidFill>
                  <a:srgbClr val="C00000"/>
                </a:solidFill>
                <a:latin typeface="Arial" panose="020B0604020202020204" pitchFamily="34" charset="0"/>
                <a:cs typeface="Arial" panose="020B0604020202020204" pitchFamily="34" charset="0"/>
              </a:rPr>
              <a:t>2</a:t>
            </a:r>
            <a:r>
              <a:rPr lang="uk-UA" b="1" cap="all" dirty="0">
                <a:solidFill>
                  <a:srgbClr val="C00000"/>
                </a:solidFill>
                <a:latin typeface="Arial" panose="020B0604020202020204" pitchFamily="34" charset="0"/>
                <a:cs typeface="Arial" panose="020B0604020202020204" pitchFamily="34" charset="0"/>
              </a:rPr>
              <a:t>. Значущість проєкту для подальшого розвитку науки / техніки /  економіки / суспільства (</a:t>
            </a:r>
            <a:r>
              <a:rPr lang="en-US" b="1" cap="all" dirty="0">
                <a:solidFill>
                  <a:srgbClr val="C00000"/>
                </a:solidFill>
                <a:latin typeface="Arial" panose="020B0604020202020204" pitchFamily="34" charset="0"/>
                <a:cs typeface="Arial" panose="020B0604020202020204" pitchFamily="34" charset="0"/>
              </a:rPr>
              <a:t>IMPACT)</a:t>
            </a:r>
            <a:r>
              <a:rPr lang="uk-UA" b="1" cap="all" dirty="0">
                <a:solidFill>
                  <a:srgbClr val="C00000"/>
                </a:solidFill>
                <a:latin typeface="Arial" panose="020B0604020202020204" pitchFamily="34" charset="0"/>
                <a:cs typeface="Arial" panose="020B0604020202020204" pitchFamily="34" charset="0"/>
              </a:rPr>
              <a:t>  </a:t>
            </a:r>
            <a:r>
              <a:rPr lang="en-US" b="1" cap="all" dirty="0">
                <a:solidFill>
                  <a:srgbClr val="C00000"/>
                </a:solidFill>
                <a:latin typeface="Arial" panose="020B0604020202020204" pitchFamily="34" charset="0"/>
                <a:cs typeface="Arial" panose="020B0604020202020204" pitchFamily="34" charset="0"/>
              </a:rPr>
              <a:t>max 30</a:t>
            </a:r>
            <a:endParaRPr lang="ru-UA" b="1" cap="all" dirty="0">
              <a:solidFill>
                <a:srgbClr val="C00000"/>
              </a:solidFill>
              <a:latin typeface="Arial" panose="020B0604020202020204" pitchFamily="34" charset="0"/>
              <a:cs typeface="Arial" panose="020B0604020202020204" pitchFamily="34" charset="0"/>
            </a:endParaRPr>
          </a:p>
        </p:txBody>
      </p:sp>
      <p:graphicFrame>
        <p:nvGraphicFramePr>
          <p:cNvPr id="3" name="Таблица 3">
            <a:extLst>
              <a:ext uri="{FF2B5EF4-FFF2-40B4-BE49-F238E27FC236}">
                <a16:creationId xmlns:a16="http://schemas.microsoft.com/office/drawing/2014/main" id="{B1DE65FD-0E94-489C-AA24-369FCD2F2B25}"/>
              </a:ext>
            </a:extLst>
          </p:cNvPr>
          <p:cNvGraphicFramePr>
            <a:graphicFrameLocks noGrp="1"/>
          </p:cNvGraphicFramePr>
          <p:nvPr>
            <p:extLst>
              <p:ext uri="{D42A27DB-BD31-4B8C-83A1-F6EECF244321}">
                <p14:modId xmlns:p14="http://schemas.microsoft.com/office/powerpoint/2010/main" val="2082121350"/>
              </p:ext>
            </p:extLst>
          </p:nvPr>
        </p:nvGraphicFramePr>
        <p:xfrm>
          <a:off x="258708" y="874392"/>
          <a:ext cx="11674583" cy="5828551"/>
        </p:xfrm>
        <a:graphic>
          <a:graphicData uri="http://schemas.openxmlformats.org/drawingml/2006/table">
            <a:tbl>
              <a:tblPr firstRow="1" bandRow="1">
                <a:tableStyleId>{BC89EF96-8CEA-46FF-86C4-4CE0E7609802}</a:tableStyleId>
              </a:tblPr>
              <a:tblGrid>
                <a:gridCol w="11674583">
                  <a:extLst>
                    <a:ext uri="{9D8B030D-6E8A-4147-A177-3AD203B41FA5}">
                      <a16:colId xmlns:a16="http://schemas.microsoft.com/office/drawing/2014/main" val="2572026348"/>
                    </a:ext>
                  </a:extLst>
                </a:gridCol>
              </a:tblGrid>
              <a:tr h="744616">
                <a:tc>
                  <a:txBody>
                    <a:bodyPr/>
                    <a:lstStyle/>
                    <a:p>
                      <a:r>
                        <a:rPr lang="uk-UA" sz="1700" b="1" dirty="0">
                          <a:latin typeface="Arial" panose="020B0604020202020204" pitchFamily="34" charset="0"/>
                          <a:cs typeface="Arial" panose="020B0604020202020204" pitchFamily="34" charset="0"/>
                        </a:rPr>
                        <a:t>2.1. Надано опис ключових результатів проєкту та описано їх потенціал для впровадження. Вказано </a:t>
                      </a:r>
                      <a:r>
                        <a:rPr lang="en-US" sz="1700" b="1" u="sng" dirty="0">
                          <a:latin typeface="Arial" panose="020B0604020202020204" pitchFamily="34" charset="0"/>
                          <a:cs typeface="Arial" panose="020B0604020202020204" pitchFamily="34" charset="0"/>
                        </a:rPr>
                        <a:t>TRL </a:t>
                      </a:r>
                      <a:r>
                        <a:rPr lang="uk-UA" sz="1700" b="1" u="sng" dirty="0">
                          <a:latin typeface="Arial" panose="020B0604020202020204" pitchFamily="34" charset="0"/>
                          <a:cs typeface="Arial" panose="020B0604020202020204" pitchFamily="34" charset="0"/>
                        </a:rPr>
                        <a:t>результатів проєкту </a:t>
                      </a:r>
                      <a:r>
                        <a:rPr lang="uk-UA" sz="1700" b="1" dirty="0">
                          <a:latin typeface="Arial" panose="020B0604020202020204" pitchFamily="34" charset="0"/>
                          <a:cs typeface="Arial" panose="020B0604020202020204" pitchFamily="34" charset="0"/>
                        </a:rPr>
                        <a:t>на момент його завершення, які підтверджують прикладну складову результатів дослідження.</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5660120"/>
                  </a:ext>
                </a:extLst>
              </a:tr>
              <a:tr h="1385468">
                <a:tc>
                  <a:txBody>
                    <a:bodyPr/>
                    <a:lstStyle/>
                    <a:p>
                      <a:r>
                        <a:rPr lang="uk-UA" sz="1700" b="1" dirty="0">
                          <a:latin typeface="Arial" panose="020B0604020202020204" pitchFamily="34" charset="0"/>
                          <a:cs typeface="Arial" panose="020B0604020202020204" pitchFamily="34" charset="0"/>
                        </a:rPr>
                        <a:t>2.2. Детально описано вплив (науковий, економічний, технологічний, соціальний, вплив на безпеку і обороноздатність (за наявності) очікуваних результатів проєкту на розвиток наукового напряму, за яким подана заявка. Оцінено можливість впливу отриманих результатів на економічний розвиток країни (регіону) та їх соціальний вплив. Зазначено цільові групи, які отримують користь від реалізації мети і завдань проєкту.</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9282854"/>
                  </a:ext>
                </a:extLst>
              </a:tr>
              <a:tr h="1125693">
                <a:tc>
                  <a:txBody>
                    <a:bodyPr/>
                    <a:lstStyle/>
                    <a:p>
                      <a:r>
                        <a:rPr lang="uk-UA" sz="1700" b="1" dirty="0">
                          <a:latin typeface="Arial" panose="020B0604020202020204" pitchFamily="34" charset="0"/>
                          <a:cs typeface="Arial" panose="020B0604020202020204" pitchFamily="34" charset="0"/>
                        </a:rPr>
                        <a:t>2.3. Описано шляхи поширення результатів проєкту серед різних груп, включаючи наукову спільноту, бізнес та суспільство. Вказано конкретні шляхи дисемінації та поширення результатів. Заплановано кількісні індикатори, які </a:t>
                      </a:r>
                      <a:r>
                        <a:rPr lang="uk-UA" sz="1700" b="1" dirty="0" err="1">
                          <a:latin typeface="Arial" panose="020B0604020202020204" pitchFamily="34" charset="0"/>
                          <a:cs typeface="Arial" panose="020B0604020202020204" pitchFamily="34" charset="0"/>
                        </a:rPr>
                        <a:t>реалістично</a:t>
                      </a:r>
                      <a:r>
                        <a:rPr lang="uk-UA" sz="1700" b="1" dirty="0">
                          <a:latin typeface="Arial" panose="020B0604020202020204" pitchFamily="34" charset="0"/>
                          <a:cs typeface="Arial" panose="020B0604020202020204" pitchFamily="34" charset="0"/>
                        </a:rPr>
                        <a:t> виконати та які повною мірою дозволяють оцінити результативність наукової складової результатів проєкту.</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2693634"/>
                  </a:ext>
                </a:extLst>
              </a:tr>
              <a:tr h="1125693">
                <a:tc>
                  <a:txBody>
                    <a:bodyPr/>
                    <a:lstStyle/>
                    <a:p>
                      <a:r>
                        <a:rPr lang="uk-UA" sz="1700" b="1" dirty="0">
                          <a:latin typeface="Arial" panose="020B0604020202020204" pitchFamily="34" charset="0"/>
                          <a:cs typeface="Arial" panose="020B0604020202020204" pitchFamily="34" charset="0"/>
                        </a:rPr>
                        <a:t>2.4. Вказано яким чином планується використання результатів після закінчення проєкту. Деталізовано майбутніх стейкхолдерів або користувачів та план роботи з ними (виставки, стартап конкурси, пошук фінансування, план комерціалізації тощо). Вказано конкретні шляхи використання результатів.</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4239116"/>
                  </a:ext>
                </a:extLst>
              </a:tr>
              <a:tr h="747251">
                <a:tc>
                  <a:txBody>
                    <a:bodyPr/>
                    <a:lstStyle/>
                    <a:p>
                      <a:r>
                        <a:rPr lang="uk-UA" sz="1700" b="1" dirty="0">
                          <a:latin typeface="Arial" panose="020B0604020202020204" pitchFamily="34" charset="0"/>
                          <a:cs typeface="Arial" panose="020B0604020202020204" pitchFamily="34" charset="0"/>
                        </a:rPr>
                        <a:t>2.5. </a:t>
                      </a:r>
                      <a:r>
                        <a:rPr lang="uk-UA" sz="1700" b="1" dirty="0" smtClean="0">
                          <a:latin typeface="Arial" panose="020B0604020202020204" pitchFamily="34" charset="0"/>
                          <a:cs typeface="Arial" panose="020B0604020202020204" pitchFamily="34" charset="0"/>
                        </a:rPr>
                        <a:t>Показано, </a:t>
                      </a:r>
                      <a:r>
                        <a:rPr lang="uk-UA" sz="1700" b="1" dirty="0">
                          <a:latin typeface="Arial" panose="020B0604020202020204" pitchFamily="34" charset="0"/>
                          <a:cs typeface="Arial" panose="020B0604020202020204" pitchFamily="34" charset="0"/>
                        </a:rPr>
                        <a:t>яким чином виконання проєкту буде впливати на розвиток керівника та виконавців проєкту (навички, вміння, кар'єрні перспективи, навчальний процесор, потенціал молодих вчених </a:t>
                      </a:r>
                      <a:r>
                        <a:rPr lang="uk-UA" sz="1700" b="1" dirty="0" smtClean="0">
                          <a:latin typeface="Arial" panose="020B0604020202020204" pitchFamily="34" charset="0"/>
                          <a:cs typeface="Arial" panose="020B0604020202020204" pitchFamily="34" charset="0"/>
                        </a:rPr>
                        <a:t>(конкретний вплив та навести </a:t>
                      </a:r>
                      <a:r>
                        <a:rPr lang="uk-UA" sz="1700" b="1" dirty="0">
                          <a:latin typeface="Arial" panose="020B0604020202020204" pitchFamily="34" charset="0"/>
                          <a:cs typeface="Arial" panose="020B0604020202020204" pitchFamily="34" charset="0"/>
                        </a:rPr>
                        <a:t>кількісні індикатори)</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9721938"/>
                  </a:ext>
                </a:extLst>
              </a:tr>
              <a:tr h="450898">
                <a:tc>
                  <a:txBody>
                    <a:bodyPr/>
                    <a:lstStyle/>
                    <a:p>
                      <a:r>
                        <a:rPr lang="uk-UA" sz="1700" b="1" dirty="0">
                          <a:latin typeface="Arial" panose="020B0604020202020204" pitchFamily="34" charset="0"/>
                          <a:cs typeface="Arial" panose="020B0604020202020204" pitchFamily="34" charset="0"/>
                        </a:rPr>
                        <a:t>2.6. План захисту інтелектуальної власності результатів  (заплановано кількісні індикатори).</a:t>
                      </a:r>
                      <a:endParaRPr lang="ru-U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3478690"/>
                  </a:ext>
                </a:extLst>
              </a:tr>
            </a:tbl>
          </a:graphicData>
        </a:graphic>
      </p:graphicFrame>
    </p:spTree>
    <p:extLst>
      <p:ext uri="{BB962C8B-B14F-4D97-AF65-F5344CB8AC3E}">
        <p14:creationId xmlns:p14="http://schemas.microsoft.com/office/powerpoint/2010/main" val="1047088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2" name="TextBox 1">
            <a:extLst>
              <a:ext uri="{FF2B5EF4-FFF2-40B4-BE49-F238E27FC236}">
                <a16:creationId xmlns:a16="http://schemas.microsoft.com/office/drawing/2014/main" id="{63FAEFE6-C974-44D6-9361-A9A7D0B8C45A}"/>
              </a:ext>
            </a:extLst>
          </p:cNvPr>
          <p:cNvSpPr txBox="1"/>
          <p:nvPr/>
        </p:nvSpPr>
        <p:spPr>
          <a:xfrm>
            <a:off x="4166841" y="383637"/>
            <a:ext cx="7816261" cy="1015663"/>
          </a:xfrm>
          <a:prstGeom prst="rect">
            <a:avLst/>
          </a:prstGeom>
          <a:noFill/>
          <a:ln>
            <a:solidFill>
              <a:srgbClr val="FF0000"/>
            </a:solidFill>
          </a:ln>
        </p:spPr>
        <p:txBody>
          <a:bodyPr wrap="square" rtlCol="0">
            <a:spAutoFit/>
          </a:bodyPr>
          <a:lstStyle/>
          <a:p>
            <a:pPr algn="ctr"/>
            <a:r>
              <a:rPr lang="uk-UA" sz="2000" b="1" cap="all" dirty="0">
                <a:solidFill>
                  <a:srgbClr val="C00000"/>
                </a:solidFill>
                <a:latin typeface="Arial" panose="020B0604020202020204" pitchFamily="34" charset="0"/>
                <a:cs typeface="Arial" panose="020B0604020202020204" pitchFamily="34" charset="0"/>
              </a:rPr>
              <a:t>Розділ 3. ЯКІСТЬ ТА РЕАЛІСТИЧНІСТЬ ЗАПЛАНОВАНОГО ПЛАНУ ВИКОНАННЯ ПРОЄКТУ ТА ОЧІКУВАНИХ РЕЗУЛЬТАТІВ (</a:t>
            </a:r>
            <a:r>
              <a:rPr lang="en-US" sz="2000" b="1" cap="all" dirty="0">
                <a:solidFill>
                  <a:srgbClr val="C00000"/>
                </a:solidFill>
                <a:latin typeface="Arial" panose="020B0604020202020204" pitchFamily="34" charset="0"/>
                <a:cs typeface="Arial" panose="020B0604020202020204" pitchFamily="34" charset="0"/>
              </a:rPr>
              <a:t>IMPLEMINTATION)</a:t>
            </a:r>
            <a:r>
              <a:rPr lang="uk-UA" sz="2000" b="1" cap="all" dirty="0">
                <a:solidFill>
                  <a:srgbClr val="C00000"/>
                </a:solidFill>
                <a:latin typeface="Arial" panose="020B0604020202020204" pitchFamily="34" charset="0"/>
                <a:cs typeface="Arial" panose="020B0604020202020204" pitchFamily="34" charset="0"/>
              </a:rPr>
              <a:t>  </a:t>
            </a:r>
            <a:r>
              <a:rPr lang="en-US" sz="2000" b="1" cap="all" dirty="0">
                <a:solidFill>
                  <a:srgbClr val="C00000"/>
                </a:solidFill>
                <a:latin typeface="Arial" panose="020B0604020202020204" pitchFamily="34" charset="0"/>
                <a:cs typeface="Arial" panose="020B0604020202020204" pitchFamily="34" charset="0"/>
              </a:rPr>
              <a:t>max </a:t>
            </a:r>
            <a:r>
              <a:rPr lang="ru-RU" sz="2000" b="1" cap="all" dirty="0">
                <a:solidFill>
                  <a:srgbClr val="C00000"/>
                </a:solidFill>
                <a:latin typeface="Arial" panose="020B0604020202020204" pitchFamily="34" charset="0"/>
                <a:cs typeface="Arial" panose="020B0604020202020204" pitchFamily="34" charset="0"/>
              </a:rPr>
              <a:t>1</a:t>
            </a:r>
            <a:r>
              <a:rPr lang="en-US" sz="2000" b="1" cap="all" dirty="0">
                <a:solidFill>
                  <a:srgbClr val="C00000"/>
                </a:solidFill>
                <a:latin typeface="Arial" panose="020B0604020202020204" pitchFamily="34" charset="0"/>
                <a:cs typeface="Arial" panose="020B0604020202020204" pitchFamily="34" charset="0"/>
              </a:rPr>
              <a:t>0</a:t>
            </a:r>
            <a:endParaRPr lang="ru-UA" sz="2000" b="1" cap="all" dirty="0">
              <a:solidFill>
                <a:srgbClr val="C00000"/>
              </a:solidFill>
              <a:latin typeface="Arial" panose="020B0604020202020204" pitchFamily="34" charset="0"/>
              <a:cs typeface="Arial" panose="020B0604020202020204" pitchFamily="34" charset="0"/>
            </a:endParaRPr>
          </a:p>
        </p:txBody>
      </p:sp>
      <p:graphicFrame>
        <p:nvGraphicFramePr>
          <p:cNvPr id="3" name="Таблица 3">
            <a:extLst>
              <a:ext uri="{FF2B5EF4-FFF2-40B4-BE49-F238E27FC236}">
                <a16:creationId xmlns:a16="http://schemas.microsoft.com/office/drawing/2014/main" id="{B1DE65FD-0E94-489C-AA24-369FCD2F2B25}"/>
              </a:ext>
            </a:extLst>
          </p:cNvPr>
          <p:cNvGraphicFramePr>
            <a:graphicFrameLocks noGrp="1"/>
          </p:cNvGraphicFramePr>
          <p:nvPr>
            <p:extLst>
              <p:ext uri="{D42A27DB-BD31-4B8C-83A1-F6EECF244321}">
                <p14:modId xmlns:p14="http://schemas.microsoft.com/office/powerpoint/2010/main" val="3272626630"/>
              </p:ext>
            </p:extLst>
          </p:nvPr>
        </p:nvGraphicFramePr>
        <p:xfrm>
          <a:off x="308519" y="1578077"/>
          <a:ext cx="11674583" cy="4406996"/>
        </p:xfrm>
        <a:graphic>
          <a:graphicData uri="http://schemas.openxmlformats.org/drawingml/2006/table">
            <a:tbl>
              <a:tblPr firstRow="1" bandRow="1">
                <a:tableStyleId>{BC89EF96-8CEA-46FF-86C4-4CE0E7609802}</a:tableStyleId>
              </a:tblPr>
              <a:tblGrid>
                <a:gridCol w="11674583">
                  <a:extLst>
                    <a:ext uri="{9D8B030D-6E8A-4147-A177-3AD203B41FA5}">
                      <a16:colId xmlns:a16="http://schemas.microsoft.com/office/drawing/2014/main" val="2572026348"/>
                    </a:ext>
                  </a:extLst>
                </a:gridCol>
              </a:tblGrid>
              <a:tr h="589936">
                <a:tc>
                  <a:txBody>
                    <a:bodyPr/>
                    <a:lstStyle/>
                    <a:p>
                      <a:r>
                        <a:rPr lang="en-US" sz="2000" b="1" dirty="0">
                          <a:latin typeface="Arial" panose="020B0604020202020204" pitchFamily="34" charset="0"/>
                          <a:cs typeface="Arial" panose="020B0604020202020204" pitchFamily="34" charset="0"/>
                        </a:rPr>
                        <a:t>3</a:t>
                      </a:r>
                      <a:r>
                        <a:rPr lang="uk-UA" sz="2000" b="1" dirty="0">
                          <a:latin typeface="Arial" panose="020B0604020202020204" pitchFamily="34" charset="0"/>
                          <a:cs typeface="Arial" panose="020B0604020202020204" pitchFamily="34" charset="0"/>
                        </a:rPr>
                        <a:t>.1. Обґрунтованість плану роботи, відповідність часових рамок складності сформульованих етапів та завдань, чіткість проміжних цілей, їхня логічна послідовність</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5660120"/>
                  </a:ext>
                </a:extLst>
              </a:tr>
              <a:tr h="545690">
                <a:tc>
                  <a:txBody>
                    <a:bodyPr/>
                    <a:lstStyle/>
                    <a:p>
                      <a:r>
                        <a:rPr lang="uk-UA" sz="2000" b="1" dirty="0">
                          <a:latin typeface="Arial" panose="020B0604020202020204" pitchFamily="34" charset="0"/>
                          <a:cs typeface="Arial" panose="020B0604020202020204" pitchFamily="34" charset="0"/>
                        </a:rPr>
                        <a:t>3.2. </a:t>
                      </a:r>
                      <a:r>
                        <a:rPr lang="uk-UA" sz="2000" b="1" dirty="0" smtClean="0">
                          <a:latin typeface="Arial" panose="020B0604020202020204" pitchFamily="34" charset="0"/>
                          <a:cs typeface="Arial" panose="020B0604020202020204" pitchFamily="34" charset="0"/>
                        </a:rPr>
                        <a:t>Виваженість </a:t>
                      </a:r>
                      <a:r>
                        <a:rPr lang="uk-UA" sz="2000" b="1" dirty="0">
                          <a:latin typeface="Arial" panose="020B0604020202020204" pitchFamily="34" charset="0"/>
                          <a:cs typeface="Arial" panose="020B0604020202020204" pitchFamily="34" charset="0"/>
                        </a:rPr>
                        <a:t>і реалістичність індикаторів реалізації завдань робочих пакетів та їх відповідність меті та завданням проєкту</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9282854"/>
                  </a:ext>
                </a:extLst>
              </a:tr>
              <a:tr h="626629">
                <a:tc>
                  <a:txBody>
                    <a:bodyPr/>
                    <a:lstStyle/>
                    <a:p>
                      <a:r>
                        <a:rPr lang="uk-UA" sz="2000" b="1" dirty="0">
                          <a:latin typeface="Arial" panose="020B0604020202020204" pitchFamily="34" charset="0"/>
                          <a:cs typeface="Arial" panose="020B0604020202020204" pitchFamily="34" charset="0"/>
                        </a:rPr>
                        <a:t>3.3. Наявність і обґрунтованість оцінки можливих ризиків та передбачення шляхів їх запобігання чи вирішення</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2693634"/>
                  </a:ext>
                </a:extLst>
              </a:tr>
              <a:tr h="634180">
                <a:tc>
                  <a:txBody>
                    <a:bodyPr/>
                    <a:lstStyle/>
                    <a:p>
                      <a:r>
                        <a:rPr lang="uk-UA" sz="2000" b="1" dirty="0">
                          <a:latin typeface="Arial" panose="020B0604020202020204" pitchFamily="34" charset="0"/>
                          <a:cs typeface="Arial" panose="020B0604020202020204" pitchFamily="34" charset="0"/>
                        </a:rPr>
                        <a:t>3.4. Обґрунтованість спроможності колективу виконати проєкт у повному обсязі з урахуванням наявної бази та досвіду виконавців.</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4239116"/>
                  </a:ext>
                </a:extLst>
              </a:tr>
              <a:tr h="575187">
                <a:tc>
                  <a:txBody>
                    <a:bodyPr/>
                    <a:lstStyle/>
                    <a:p>
                      <a:r>
                        <a:rPr lang="uk-UA" sz="2000" b="1" dirty="0">
                          <a:latin typeface="Arial" panose="020B0604020202020204" pitchFamily="34" charset="0"/>
                          <a:cs typeface="Arial" panose="020B0604020202020204" pitchFamily="34" charset="0"/>
                        </a:rPr>
                        <a:t>3.5. Відповідність поставленим завданням матеріально-технічної бази, обладнання, дослідницької інфраструктури ЗВО</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9721938"/>
                  </a:ext>
                </a:extLst>
              </a:tr>
              <a:tr h="450898">
                <a:tc>
                  <a:txBody>
                    <a:bodyPr/>
                    <a:lstStyle/>
                    <a:p>
                      <a:r>
                        <a:rPr lang="uk-UA" sz="2000" b="1" dirty="0">
                          <a:latin typeface="Arial" panose="020B0604020202020204" pitchFamily="34" charset="0"/>
                          <a:cs typeface="Arial" panose="020B0604020202020204" pitchFamily="34" charset="0"/>
                        </a:rPr>
                        <a:t>3.6. Наявність позитивної державної атестації ЗВО за напрямом проєкту </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3478690"/>
                  </a:ext>
                </a:extLst>
              </a:tr>
              <a:tr h="450898">
                <a:tc>
                  <a:txBody>
                    <a:bodyPr/>
                    <a:lstStyle/>
                    <a:p>
                      <a:r>
                        <a:rPr lang="uk-UA" sz="2000" b="1" dirty="0">
                          <a:latin typeface="Arial" panose="020B0604020202020204" pitchFamily="34" charset="0"/>
                          <a:cs typeface="Arial" panose="020B0604020202020204" pitchFamily="34" charset="0"/>
                        </a:rPr>
                        <a:t>3.7. Збалансованість та обґрунтованість загального бюджету проєкту</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54175028"/>
                  </a:ext>
                </a:extLst>
              </a:tr>
            </a:tbl>
          </a:graphicData>
        </a:graphic>
      </p:graphicFrame>
      <p:sp>
        <p:nvSpPr>
          <p:cNvPr id="6" name="TextBox 5">
            <a:extLst>
              <a:ext uri="{FF2B5EF4-FFF2-40B4-BE49-F238E27FC236}">
                <a16:creationId xmlns:a16="http://schemas.microsoft.com/office/drawing/2014/main" id="{9FC8E438-C906-441F-A9EE-C5BB10147980}"/>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3274515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2" name="TextBox 1">
            <a:extLst>
              <a:ext uri="{FF2B5EF4-FFF2-40B4-BE49-F238E27FC236}">
                <a16:creationId xmlns:a16="http://schemas.microsoft.com/office/drawing/2014/main" id="{63FAEFE6-C974-44D6-9361-A9A7D0B8C45A}"/>
              </a:ext>
            </a:extLst>
          </p:cNvPr>
          <p:cNvSpPr txBox="1"/>
          <p:nvPr/>
        </p:nvSpPr>
        <p:spPr>
          <a:xfrm>
            <a:off x="4166841" y="383637"/>
            <a:ext cx="7816261" cy="1015663"/>
          </a:xfrm>
          <a:prstGeom prst="rect">
            <a:avLst/>
          </a:prstGeom>
          <a:noFill/>
          <a:ln>
            <a:solidFill>
              <a:srgbClr val="FF0000"/>
            </a:solidFill>
          </a:ln>
        </p:spPr>
        <p:txBody>
          <a:bodyPr wrap="square" rtlCol="0">
            <a:spAutoFit/>
          </a:bodyPr>
          <a:lstStyle/>
          <a:p>
            <a:pPr algn="ctr"/>
            <a:r>
              <a:rPr lang="uk-UA" sz="2000" b="1" cap="all" dirty="0">
                <a:solidFill>
                  <a:srgbClr val="C00000"/>
                </a:solidFill>
                <a:latin typeface="Arial" panose="020B0604020202020204" pitchFamily="34" charset="0"/>
                <a:cs typeface="Arial" panose="020B0604020202020204" pitchFamily="34" charset="0"/>
              </a:rPr>
              <a:t>Розділ 4. НАУКОВИЙ ДОРОБОК ВИКОНАВЦІВ </a:t>
            </a:r>
            <a:r>
              <a:rPr lang="uk-UA" sz="2000" b="1" cap="all" dirty="0" smtClean="0">
                <a:solidFill>
                  <a:srgbClr val="C00000"/>
                </a:solidFill>
                <a:latin typeface="Arial" panose="020B0604020202020204" pitchFamily="34" charset="0"/>
                <a:cs typeface="Arial" panose="020B0604020202020204" pitchFamily="34" charset="0"/>
              </a:rPr>
              <a:t>прикладного ПРОЄКТУ   </a:t>
            </a:r>
            <a:r>
              <a:rPr lang="en-US" sz="2000" b="1" cap="all" dirty="0">
                <a:solidFill>
                  <a:srgbClr val="C00000"/>
                </a:solidFill>
                <a:latin typeface="Arial" panose="020B0604020202020204" pitchFamily="34" charset="0"/>
                <a:cs typeface="Arial" panose="020B0604020202020204" pitchFamily="34" charset="0"/>
              </a:rPr>
              <a:t>max 30</a:t>
            </a:r>
            <a:r>
              <a:rPr lang="uk-UA" sz="2000" b="1" cap="all" dirty="0">
                <a:solidFill>
                  <a:srgbClr val="C00000"/>
                </a:solidFill>
                <a:latin typeface="Arial" panose="020B0604020202020204" pitchFamily="34" charset="0"/>
                <a:cs typeface="Arial" panose="020B0604020202020204" pitchFamily="34" charset="0"/>
              </a:rPr>
              <a:t> </a:t>
            </a:r>
            <a:r>
              <a:rPr lang="uk-UA" sz="2000" b="1" cap="all" dirty="0">
                <a:latin typeface="Arial" panose="020B0604020202020204" pitchFamily="34" charset="0"/>
                <a:cs typeface="Arial" panose="020B0604020202020204" pitchFamily="34" charset="0"/>
              </a:rPr>
              <a:t>(за останні 5 років, (керівник + 5 виконавців)</a:t>
            </a:r>
            <a:endParaRPr lang="ru-UA" sz="2000" b="1" cap="all" dirty="0">
              <a:solidFill>
                <a:srgbClr val="C00000"/>
              </a:solidFill>
              <a:latin typeface="Arial" panose="020B0604020202020204" pitchFamily="34" charset="0"/>
              <a:cs typeface="Arial" panose="020B0604020202020204" pitchFamily="34" charset="0"/>
            </a:endParaRPr>
          </a:p>
        </p:txBody>
      </p:sp>
      <p:graphicFrame>
        <p:nvGraphicFramePr>
          <p:cNvPr id="3" name="Таблица 3">
            <a:extLst>
              <a:ext uri="{FF2B5EF4-FFF2-40B4-BE49-F238E27FC236}">
                <a16:creationId xmlns:a16="http://schemas.microsoft.com/office/drawing/2014/main" id="{B1DE65FD-0E94-489C-AA24-369FCD2F2B25}"/>
              </a:ext>
            </a:extLst>
          </p:cNvPr>
          <p:cNvGraphicFramePr>
            <a:graphicFrameLocks noGrp="1"/>
          </p:cNvGraphicFramePr>
          <p:nvPr>
            <p:extLst>
              <p:ext uri="{D42A27DB-BD31-4B8C-83A1-F6EECF244321}">
                <p14:modId xmlns:p14="http://schemas.microsoft.com/office/powerpoint/2010/main" val="1607931936"/>
              </p:ext>
            </p:extLst>
          </p:nvPr>
        </p:nvGraphicFramePr>
        <p:xfrm>
          <a:off x="308519" y="1430594"/>
          <a:ext cx="11674583" cy="4966273"/>
        </p:xfrm>
        <a:graphic>
          <a:graphicData uri="http://schemas.openxmlformats.org/drawingml/2006/table">
            <a:tbl>
              <a:tblPr firstRow="1" bandRow="1">
                <a:tableStyleId>{BC89EF96-8CEA-46FF-86C4-4CE0E7609802}</a:tableStyleId>
              </a:tblPr>
              <a:tblGrid>
                <a:gridCol w="11674583">
                  <a:extLst>
                    <a:ext uri="{9D8B030D-6E8A-4147-A177-3AD203B41FA5}">
                      <a16:colId xmlns:a16="http://schemas.microsoft.com/office/drawing/2014/main" val="2572026348"/>
                    </a:ext>
                  </a:extLst>
                </a:gridCol>
              </a:tblGrid>
              <a:tr h="457200">
                <a:tc>
                  <a:txBody>
                    <a:bodyPr/>
                    <a:lstStyle/>
                    <a:p>
                      <a:r>
                        <a:rPr lang="uk-UA" sz="2000" b="1" dirty="0">
                          <a:latin typeface="Arial" panose="020B0604020202020204" pitchFamily="34" charset="0"/>
                          <a:cs typeface="Arial" panose="020B0604020202020204" pitchFamily="34" charset="0"/>
                        </a:rPr>
                        <a:t>4.1. Кількість статей, що індексуються Скопус, </a:t>
                      </a:r>
                      <a:r>
                        <a:rPr lang="uk-UA" sz="2000" b="1" dirty="0" err="1">
                          <a:latin typeface="Arial" panose="020B0604020202020204" pitchFamily="34" charset="0"/>
                          <a:cs typeface="Arial" panose="020B0604020202020204" pitchFamily="34" charset="0"/>
                        </a:rPr>
                        <a:t>ВоС</a:t>
                      </a:r>
                      <a:r>
                        <a:rPr lang="uk-UA" sz="2000" b="1" dirty="0">
                          <a:latin typeface="Arial" panose="020B0604020202020204" pitchFamily="34" charset="0"/>
                          <a:cs typeface="Arial" panose="020B0604020202020204" pitchFamily="34" charset="0"/>
                        </a:rPr>
                        <a:t>: </a:t>
                      </a:r>
                      <a:r>
                        <a:rPr lang="uk-UA" sz="2000" b="1" dirty="0">
                          <a:solidFill>
                            <a:srgbClr val="FF0000"/>
                          </a:solidFill>
                          <a:latin typeface="Arial" panose="020B0604020202020204" pitchFamily="34" charset="0"/>
                          <a:cs typeface="Arial" panose="020B0604020202020204" pitchFamily="34" charset="0"/>
                        </a:rPr>
                        <a:t>10+</a:t>
                      </a:r>
                      <a:endParaRPr lang="ru-UA" sz="20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5660120"/>
                  </a:ext>
                </a:extLst>
              </a:tr>
              <a:tr h="501445">
                <a:tc>
                  <a:txBody>
                    <a:bodyPr/>
                    <a:lstStyle/>
                    <a:p>
                      <a:r>
                        <a:rPr lang="uk-UA" sz="2000" b="1" dirty="0">
                          <a:latin typeface="Arial" panose="020B0604020202020204" pitchFamily="34" charset="0"/>
                          <a:cs typeface="Arial" panose="020B0604020202020204" pitchFamily="34" charset="0"/>
                        </a:rPr>
                        <a:t>4.2. Статті категорії Б: </a:t>
                      </a:r>
                      <a:r>
                        <a:rPr lang="uk-UA" sz="2000" b="1" dirty="0">
                          <a:solidFill>
                            <a:srgbClr val="FF0000"/>
                          </a:solidFill>
                          <a:latin typeface="Arial" panose="020B0604020202020204" pitchFamily="34" charset="0"/>
                          <a:cs typeface="Arial" panose="020B0604020202020204" pitchFamily="34" charset="0"/>
                        </a:rPr>
                        <a:t>13+</a:t>
                      </a:r>
                      <a:endParaRPr lang="ru-UA" sz="20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9282854"/>
                  </a:ext>
                </a:extLst>
              </a:tr>
              <a:tr h="457200">
                <a:tc>
                  <a:txBody>
                    <a:bodyPr/>
                    <a:lstStyle/>
                    <a:p>
                      <a:r>
                        <a:rPr lang="uk-UA" sz="2000" b="1" dirty="0">
                          <a:latin typeface="Arial" panose="020B0604020202020204" pitchFamily="34" charset="0"/>
                          <a:cs typeface="Arial" panose="020B0604020202020204" pitchFamily="34" charset="0"/>
                        </a:rPr>
                        <a:t>4.3. </a:t>
                      </a:r>
                      <a:r>
                        <a:rPr lang="uk-UA" sz="2000" b="1" dirty="0" smtClean="0">
                          <a:latin typeface="Arial" panose="020B0604020202020204" pitchFamily="34" charset="0"/>
                          <a:cs typeface="Arial" panose="020B0604020202020204" pitchFamily="34" charset="0"/>
                        </a:rPr>
                        <a:t>ОПІВ (патенти, свідоцтва авторського права на </a:t>
                      </a:r>
                      <a:r>
                        <a:rPr lang="uk-UA" sz="2000" b="1" dirty="0" err="1" smtClean="0">
                          <a:latin typeface="Arial" panose="020B0604020202020204" pitchFamily="34" charset="0"/>
                          <a:cs typeface="Arial" panose="020B0604020202020204" pitchFamily="34" charset="0"/>
                        </a:rPr>
                        <a:t>комп</a:t>
                      </a:r>
                      <a:r>
                        <a:rPr lang="uk-UA" sz="2000" b="1" dirty="0" smtClean="0">
                          <a:latin typeface="Arial" panose="020B0604020202020204" pitchFamily="34" charset="0"/>
                          <a:cs typeface="Arial" panose="020B0604020202020204" pitchFamily="34" charset="0"/>
                        </a:rPr>
                        <a:t>. програми): </a:t>
                      </a:r>
                      <a:r>
                        <a:rPr lang="uk-UA" sz="2000" b="1" dirty="0">
                          <a:solidFill>
                            <a:srgbClr val="FF0000"/>
                          </a:solidFill>
                          <a:latin typeface="Arial" panose="020B0604020202020204" pitchFamily="34" charset="0"/>
                          <a:cs typeface="Arial" panose="020B0604020202020204" pitchFamily="34" charset="0"/>
                        </a:rPr>
                        <a:t>5+</a:t>
                      </a:r>
                      <a:endParaRPr lang="ru-UA" sz="20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2693634"/>
                  </a:ext>
                </a:extLst>
              </a:tr>
              <a:tr h="471948">
                <a:tc>
                  <a:txBody>
                    <a:bodyPr/>
                    <a:lstStyle/>
                    <a:p>
                      <a:r>
                        <a:rPr lang="uk-UA" sz="2000" b="1" dirty="0">
                          <a:latin typeface="Arial" panose="020B0604020202020204" pitchFamily="34" charset="0"/>
                          <a:cs typeface="Arial" panose="020B0604020202020204" pitchFamily="34" charset="0"/>
                        </a:rPr>
                        <a:t>4.4. Захищені дисертації авторів та під керівництвом: </a:t>
                      </a:r>
                      <a:r>
                        <a:rPr lang="uk-UA" sz="2000" b="1" dirty="0">
                          <a:solidFill>
                            <a:srgbClr val="FF0000"/>
                          </a:solidFill>
                          <a:latin typeface="Arial" panose="020B0604020202020204" pitchFamily="34" charset="0"/>
                          <a:cs typeface="Arial" panose="020B0604020202020204" pitchFamily="34" charset="0"/>
                        </a:rPr>
                        <a:t>2+</a:t>
                      </a:r>
                      <a:endParaRPr lang="ru-UA" sz="20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4239116"/>
                  </a:ext>
                </a:extLst>
              </a:tr>
              <a:tr h="457200">
                <a:tc>
                  <a:txBody>
                    <a:bodyPr/>
                    <a:lstStyle/>
                    <a:p>
                      <a:r>
                        <a:rPr lang="uk-UA" sz="2000" b="1" dirty="0">
                          <a:latin typeface="Arial" panose="020B0604020202020204" pitchFamily="34" charset="0"/>
                          <a:cs typeface="Arial" panose="020B0604020202020204" pitchFamily="34" charset="0"/>
                        </a:rPr>
                        <a:t>4.5. Перелік інституційних міжнародних наукових грантів: </a:t>
                      </a:r>
                      <a:r>
                        <a:rPr lang="uk-UA" sz="2000" b="1" dirty="0">
                          <a:solidFill>
                            <a:srgbClr val="FF0000"/>
                          </a:solidFill>
                          <a:latin typeface="Arial" panose="020B0604020202020204" pitchFamily="34" charset="0"/>
                          <a:cs typeface="Arial" panose="020B0604020202020204" pitchFamily="34" charset="0"/>
                        </a:rPr>
                        <a:t>5+</a:t>
                      </a:r>
                      <a:endParaRPr lang="ru-UA" sz="20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9721938"/>
                  </a:ext>
                </a:extLst>
              </a:tr>
              <a:tr h="427703">
                <a:tc>
                  <a:txBody>
                    <a:bodyPr/>
                    <a:lstStyle/>
                    <a:p>
                      <a:r>
                        <a:rPr lang="uk-UA" sz="2000" b="1" dirty="0">
                          <a:latin typeface="Arial" panose="020B0604020202020204" pitchFamily="34" charset="0"/>
                          <a:cs typeface="Arial" panose="020B0604020202020204" pitchFamily="34" charset="0"/>
                        </a:rPr>
                        <a:t>4.6. Перелік інституційних грантів (</a:t>
                      </a:r>
                      <a:r>
                        <a:rPr lang="uk-UA" sz="2000" b="1" u="sng" dirty="0">
                          <a:latin typeface="Arial" panose="020B0604020202020204" pitchFamily="34" charset="0"/>
                          <a:cs typeface="Arial" panose="020B0604020202020204" pitchFamily="34" charset="0"/>
                        </a:rPr>
                        <a:t>крім індивідуальних та внутрішніх конкурсів МОН</a:t>
                      </a:r>
                      <a:r>
                        <a:rPr lang="uk-UA" sz="2000" b="1" dirty="0">
                          <a:latin typeface="Arial" panose="020B0604020202020204" pitchFamily="34" charset="0"/>
                          <a:cs typeface="Arial" panose="020B0604020202020204" pitchFamily="34" charset="0"/>
                        </a:rPr>
                        <a:t>) загальнодержавного значення: </a:t>
                      </a:r>
                      <a:r>
                        <a:rPr lang="uk-UA" sz="2000" b="1" dirty="0">
                          <a:solidFill>
                            <a:srgbClr val="FF0000"/>
                          </a:solidFill>
                          <a:latin typeface="Arial" panose="020B0604020202020204" pitchFamily="34" charset="0"/>
                          <a:cs typeface="Arial" panose="020B0604020202020204" pitchFamily="34" charset="0"/>
                        </a:rPr>
                        <a:t>3+</a:t>
                      </a:r>
                      <a:endParaRPr lang="ru-UA" sz="2000"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3478690"/>
                  </a:ext>
                </a:extLst>
              </a:tr>
              <a:tr h="481882">
                <a:tc>
                  <a:txBody>
                    <a:bodyPr/>
                    <a:lstStyle/>
                    <a:p>
                      <a:r>
                        <a:rPr lang="uk-UA" sz="2000" b="1" dirty="0">
                          <a:latin typeface="Arial" panose="020B0604020202020204" pitchFamily="34" charset="0"/>
                          <a:cs typeface="Arial" panose="020B0604020202020204" pitchFamily="34" charset="0"/>
                        </a:rPr>
                        <a:t>4.7. Обсяг залучених коштів до </a:t>
                      </a:r>
                      <a:r>
                        <a:rPr lang="uk-UA" sz="2000" b="1" dirty="0" err="1">
                          <a:latin typeface="Arial" panose="020B0604020202020204" pitchFamily="34" charset="0"/>
                          <a:cs typeface="Arial" panose="020B0604020202020204" pitchFamily="34" charset="0"/>
                        </a:rPr>
                        <a:t>спецфнду</a:t>
                      </a:r>
                      <a:r>
                        <a:rPr lang="uk-UA" sz="2000" b="1" dirty="0">
                          <a:latin typeface="Arial" panose="020B0604020202020204" pitchFamily="34" charset="0"/>
                          <a:cs typeface="Arial" panose="020B0604020202020204" pitchFamily="34" charset="0"/>
                        </a:rPr>
                        <a:t> (КПКВК 2201040):</a:t>
                      </a:r>
                    </a:p>
                    <a:p>
                      <a:r>
                        <a:rPr lang="uk-UA" sz="2000" b="1" dirty="0">
                          <a:latin typeface="Arial" panose="020B0604020202020204" pitchFamily="34" charset="0"/>
                          <a:cs typeface="Arial" panose="020B0604020202020204" pitchFamily="34" charset="0"/>
                        </a:rPr>
                        <a:t>     до 100 тис. – 0</a:t>
                      </a:r>
                    </a:p>
                    <a:p>
                      <a:r>
                        <a:rPr lang="uk-UA" sz="2000" b="1" dirty="0">
                          <a:latin typeface="Arial" panose="020B0604020202020204" pitchFamily="34" charset="0"/>
                          <a:cs typeface="Arial" panose="020B0604020202020204" pitchFamily="34" charset="0"/>
                        </a:rPr>
                        <a:t>     100-500 тис – 1</a:t>
                      </a:r>
                    </a:p>
                    <a:p>
                      <a:r>
                        <a:rPr lang="uk-UA" sz="2000" b="1" dirty="0">
                          <a:latin typeface="Arial" panose="020B0604020202020204" pitchFamily="34" charset="0"/>
                          <a:cs typeface="Arial" panose="020B0604020202020204" pitchFamily="34" charset="0"/>
                        </a:rPr>
                        <a:t>     501-1000 тис. – 2</a:t>
                      </a:r>
                    </a:p>
                    <a:p>
                      <a:r>
                        <a:rPr lang="uk-UA" sz="2000" b="1" dirty="0">
                          <a:latin typeface="Arial" panose="020B0604020202020204" pitchFamily="34" charset="0"/>
                          <a:cs typeface="Arial" panose="020B0604020202020204" pitchFamily="34" charset="0"/>
                        </a:rPr>
                        <a:t>     ….</a:t>
                      </a:r>
                    </a:p>
                    <a:p>
                      <a:r>
                        <a:rPr lang="uk-UA" sz="2000" b="1" dirty="0">
                          <a:latin typeface="Arial" panose="020B0604020202020204" pitchFamily="34" charset="0"/>
                          <a:cs typeface="Arial" panose="020B0604020202020204" pitchFamily="34" charset="0"/>
                        </a:rPr>
                        <a:t>     3001+ тис. грн - 8</a:t>
                      </a:r>
                      <a:endParaRPr lang="ru-UA"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54175028"/>
                  </a:ext>
                </a:extLst>
              </a:tr>
            </a:tbl>
          </a:graphicData>
        </a:graphic>
      </p:graphicFrame>
      <p:sp>
        <p:nvSpPr>
          <p:cNvPr id="6" name="TextBox 5">
            <a:extLst>
              <a:ext uri="{FF2B5EF4-FFF2-40B4-BE49-F238E27FC236}">
                <a16:creationId xmlns:a16="http://schemas.microsoft.com/office/drawing/2014/main" id="{9FC8E438-C906-441F-A9EE-C5BB10147980}"/>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79202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1AF83BBB-B592-4A59-BABE-6438A6F36858}"/>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15" name="TextBox 14">
            <a:extLst>
              <a:ext uri="{FF2B5EF4-FFF2-40B4-BE49-F238E27FC236}">
                <a16:creationId xmlns:a16="http://schemas.microsoft.com/office/drawing/2014/main" id="{250C0191-251B-4FEC-8ACE-40C61758F5DD}"/>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4" name="TextBox 3">
            <a:extLst>
              <a:ext uri="{FF2B5EF4-FFF2-40B4-BE49-F238E27FC236}">
                <a16:creationId xmlns:a16="http://schemas.microsoft.com/office/drawing/2014/main" id="{0D633914-CD64-4D9D-BACC-02EFC69B86A8}"/>
              </a:ext>
            </a:extLst>
          </p:cNvPr>
          <p:cNvSpPr txBox="1"/>
          <p:nvPr/>
        </p:nvSpPr>
        <p:spPr>
          <a:xfrm>
            <a:off x="714347" y="1785926"/>
            <a:ext cx="10848387" cy="3970318"/>
          </a:xfrm>
          <a:prstGeom prst="rect">
            <a:avLst/>
          </a:prstGeom>
          <a:noFill/>
        </p:spPr>
        <p:txBody>
          <a:bodyPr wrap="square" rtlCol="0">
            <a:spAutoFit/>
          </a:bodyPr>
          <a:lstStyle/>
          <a:p>
            <a:pPr>
              <a:buFont typeface="Wingdings" pitchFamily="2" charset="2"/>
              <a:buChar char="ü"/>
            </a:pPr>
            <a:r>
              <a:rPr lang="uk-UA" sz="2800" dirty="0">
                <a:latin typeface="Arial" panose="020B0604020202020204" pitchFamily="34" charset="0"/>
                <a:cs typeface="Arial" panose="020B0604020202020204" pitchFamily="34" charset="0"/>
              </a:rPr>
              <a:t> Нормативна документація</a:t>
            </a:r>
          </a:p>
          <a:p>
            <a:endParaRPr lang="uk-UA" sz="2800" dirty="0">
              <a:latin typeface="Arial" panose="020B0604020202020204" pitchFamily="34" charset="0"/>
              <a:cs typeface="Arial" panose="020B0604020202020204" pitchFamily="34" charset="0"/>
            </a:endParaRPr>
          </a:p>
          <a:p>
            <a:pPr>
              <a:buFont typeface="Wingdings" pitchFamily="2" charset="2"/>
              <a:buChar char="ü"/>
            </a:pPr>
            <a:r>
              <a:rPr lang="uk-UA" sz="2800" dirty="0">
                <a:latin typeface="Arial" panose="020B0604020202020204" pitchFamily="34" charset="0"/>
                <a:cs typeface="Arial" panose="020B0604020202020204" pitchFamily="34" charset="0"/>
              </a:rPr>
              <a:t> Організація конкурсу</a:t>
            </a:r>
          </a:p>
          <a:p>
            <a:pPr>
              <a:buFont typeface="Wingdings" pitchFamily="2" charset="2"/>
              <a:buChar char="ü"/>
            </a:pPr>
            <a:endParaRPr lang="uk-UA" sz="2800" dirty="0">
              <a:latin typeface="Arial" panose="020B0604020202020204" pitchFamily="34" charset="0"/>
              <a:cs typeface="Arial" panose="020B0604020202020204" pitchFamily="34" charset="0"/>
            </a:endParaRPr>
          </a:p>
          <a:p>
            <a:pPr>
              <a:buFont typeface="Wingdings" pitchFamily="2" charset="2"/>
              <a:buChar char="ü"/>
            </a:pPr>
            <a:r>
              <a:rPr lang="uk-UA" sz="2800" dirty="0">
                <a:latin typeface="Arial" panose="020B0604020202020204" pitchFamily="34" charset="0"/>
                <a:cs typeface="Arial" panose="020B0604020202020204" pitchFamily="34" charset="0"/>
              </a:rPr>
              <a:t> Вимоги до проєктів</a:t>
            </a:r>
          </a:p>
          <a:p>
            <a:endParaRPr lang="uk-UA" sz="2800" dirty="0">
              <a:latin typeface="Arial" panose="020B0604020202020204" pitchFamily="34" charset="0"/>
              <a:cs typeface="Arial" panose="020B0604020202020204" pitchFamily="34" charset="0"/>
            </a:endParaRPr>
          </a:p>
          <a:p>
            <a:pPr>
              <a:buFont typeface="Wingdings" pitchFamily="2" charset="2"/>
              <a:buChar char="ü"/>
            </a:pPr>
            <a:r>
              <a:rPr lang="uk-UA" sz="2800" dirty="0">
                <a:latin typeface="Arial" panose="020B0604020202020204" pitchFamily="34" charset="0"/>
                <a:cs typeface="Arial" panose="020B0604020202020204" pitchFamily="34" charset="0"/>
              </a:rPr>
              <a:t> Критерії оцінювання проєктів та матеріально-технічна база</a:t>
            </a:r>
          </a:p>
          <a:p>
            <a:endParaRPr lang="uk-UA" sz="2800" dirty="0">
              <a:latin typeface="Arial" panose="020B0604020202020204" pitchFamily="34" charset="0"/>
              <a:cs typeface="Arial" panose="020B0604020202020204" pitchFamily="34" charset="0"/>
            </a:endParaRPr>
          </a:p>
          <a:p>
            <a:pPr>
              <a:buFont typeface="Wingdings" pitchFamily="2" charset="2"/>
              <a:buChar char="ü"/>
            </a:pPr>
            <a:r>
              <a:rPr lang="uk-UA" sz="2800" dirty="0">
                <a:latin typeface="Arial" panose="020B0604020202020204" pitchFamily="34" charset="0"/>
                <a:cs typeface="Arial" panose="020B0604020202020204" pitchFamily="34" charset="0"/>
              </a:rPr>
              <a:t> Зміст та оформлення проєкту</a:t>
            </a:r>
            <a:endParaRPr lang="ru-RU"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5336386-6390-4A10-8EB3-4B98B9127501}"/>
              </a:ext>
            </a:extLst>
          </p:cNvPr>
          <p:cNvSpPr txBox="1"/>
          <p:nvPr/>
        </p:nvSpPr>
        <p:spPr>
          <a:xfrm>
            <a:off x="3457548" y="753188"/>
            <a:ext cx="7286676"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uk-UA" sz="4000" dirty="0"/>
              <a:t>План доповіді</a:t>
            </a:r>
            <a:endParaRPr lang="ru-RU" sz="4000" dirty="0"/>
          </a:p>
        </p:txBody>
      </p:sp>
    </p:spTree>
    <p:extLst>
      <p:ext uri="{BB962C8B-B14F-4D97-AF65-F5344CB8AC3E}">
        <p14:creationId xmlns:p14="http://schemas.microsoft.com/office/powerpoint/2010/main" val="838899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a:spLocks noChangeArrowheads="1"/>
          </p:cNvSpPr>
          <p:nvPr/>
        </p:nvSpPr>
        <p:spPr bwMode="auto">
          <a:xfrm>
            <a:off x="1919536" y="4869160"/>
            <a:ext cx="2088704" cy="1008112"/>
          </a:xfrm>
          <a:prstGeom prst="roundRect">
            <a:avLst>
              <a:gd name="adj" fmla="val 16667"/>
            </a:avLst>
          </a:prstGeom>
          <a:solidFill>
            <a:srgbClr val="0099CC"/>
          </a:solidFill>
          <a:ln w="25400" algn="ctr">
            <a:solidFill>
              <a:srgbClr val="385D8A"/>
            </a:solidFill>
            <a:round/>
            <a:headEnd/>
            <a:tailEnd/>
          </a:ln>
        </p:spPr>
        <p:txBody>
          <a:bodyPr anchor="ctr"/>
          <a:lstStyle/>
          <a:p>
            <a:pPr algn="r">
              <a:defRPr/>
            </a:pPr>
            <a:endParaRPr lang="uk-UA" sz="1600" dirty="0">
              <a:solidFill>
                <a:schemeClr val="lt1"/>
              </a:solidFill>
            </a:endParaRPr>
          </a:p>
          <a:p>
            <a:pPr>
              <a:defRPr/>
            </a:pPr>
            <a:r>
              <a:rPr lang="uk-UA" sz="1600" b="1" dirty="0">
                <a:solidFill>
                  <a:schemeClr val="lt1"/>
                </a:solidFill>
              </a:rPr>
              <a:t>                    </a:t>
            </a:r>
            <a:r>
              <a:rPr lang="uk-UA" b="1" dirty="0">
                <a:solidFill>
                  <a:schemeClr val="lt1"/>
                </a:solidFill>
              </a:rPr>
              <a:t>Укр НДІ </a:t>
            </a:r>
          </a:p>
          <a:p>
            <a:pPr algn="ctr">
              <a:defRPr/>
            </a:pPr>
            <a:r>
              <a:rPr lang="uk-UA" b="1" dirty="0">
                <a:solidFill>
                  <a:schemeClr val="lt1"/>
                </a:solidFill>
              </a:rPr>
              <a:t>                   с.-г. </a:t>
            </a:r>
          </a:p>
          <a:p>
            <a:pPr algn="r">
              <a:defRPr/>
            </a:pPr>
            <a:r>
              <a:rPr lang="uk-UA" b="1" dirty="0">
                <a:solidFill>
                  <a:schemeClr val="lt1"/>
                </a:solidFill>
              </a:rPr>
              <a:t>радіології</a:t>
            </a:r>
          </a:p>
          <a:p>
            <a:pPr algn="ctr">
              <a:defRPr/>
            </a:pPr>
            <a:endParaRPr lang="ru-RU" dirty="0">
              <a:solidFill>
                <a:schemeClr val="lt1"/>
              </a:solidFill>
            </a:endParaRPr>
          </a:p>
        </p:txBody>
      </p:sp>
      <p:sp>
        <p:nvSpPr>
          <p:cNvPr id="9" name="Скругленный прямоугольник 8"/>
          <p:cNvSpPr>
            <a:spLocks noChangeArrowheads="1"/>
          </p:cNvSpPr>
          <p:nvPr/>
        </p:nvSpPr>
        <p:spPr bwMode="auto">
          <a:xfrm>
            <a:off x="1919536" y="2276476"/>
            <a:ext cx="2088902" cy="936501"/>
          </a:xfrm>
          <a:prstGeom prst="roundRect">
            <a:avLst>
              <a:gd name="adj" fmla="val 16667"/>
            </a:avLst>
          </a:prstGeom>
          <a:solidFill>
            <a:srgbClr val="0099CC"/>
          </a:solidFill>
          <a:ln w="25400" algn="ctr">
            <a:solidFill>
              <a:srgbClr val="385D8A"/>
            </a:solidFill>
            <a:round/>
            <a:headEnd/>
            <a:tailEnd/>
          </a:ln>
        </p:spPr>
        <p:txBody>
          <a:bodyPr anchor="ctr"/>
          <a:lstStyle/>
          <a:p>
            <a:pPr algn="ctr">
              <a:defRPr/>
            </a:pPr>
            <a:endParaRPr lang="uk-UA" dirty="0">
              <a:solidFill>
                <a:schemeClr val="lt1"/>
              </a:solidFill>
            </a:endParaRPr>
          </a:p>
          <a:p>
            <a:pPr algn="ctr">
              <a:defRPr/>
            </a:pPr>
            <a:endParaRPr lang="uk-UA" dirty="0">
              <a:solidFill>
                <a:schemeClr val="lt1"/>
              </a:solidFill>
            </a:endParaRPr>
          </a:p>
          <a:p>
            <a:pPr algn="ctr">
              <a:defRPr/>
            </a:pPr>
            <a:r>
              <a:rPr lang="uk-UA" dirty="0">
                <a:solidFill>
                  <a:schemeClr val="lt1"/>
                </a:solidFill>
              </a:rPr>
              <a:t>УЛЯБП АПК</a:t>
            </a:r>
            <a:endParaRPr lang="ru-RU" dirty="0">
              <a:solidFill>
                <a:schemeClr val="lt1"/>
              </a:solidFill>
            </a:endParaRPr>
          </a:p>
        </p:txBody>
      </p:sp>
      <p:sp>
        <p:nvSpPr>
          <p:cNvPr id="14340" name="Заголовок 1"/>
          <p:cNvSpPr>
            <a:spLocks noGrp="1"/>
          </p:cNvSpPr>
          <p:nvPr>
            <p:ph type="title" idx="4294967295"/>
          </p:nvPr>
        </p:nvSpPr>
        <p:spPr>
          <a:xfrm>
            <a:off x="2963888" y="159543"/>
            <a:ext cx="8435280" cy="490537"/>
          </a:xfrm>
        </p:spPr>
        <p:txBody>
          <a:bodyPr>
            <a:normAutofit fontScale="90000"/>
          </a:bodyPr>
          <a:lstStyle/>
          <a:p>
            <a:pPr algn="ctr" eaLnBrk="1" hangingPunct="1"/>
            <a:r>
              <a:rPr lang="uk-UA" sz="3200" b="1" dirty="0">
                <a:solidFill>
                  <a:srgbClr val="254061"/>
                </a:solidFill>
              </a:rPr>
              <a:t>Дослідницька інфраструктура </a:t>
            </a:r>
            <a:endParaRPr lang="ru-RU" sz="3200" b="1" dirty="0">
              <a:solidFill>
                <a:srgbClr val="254061"/>
              </a:solidFill>
            </a:endParaRPr>
          </a:p>
        </p:txBody>
      </p:sp>
      <p:pic>
        <p:nvPicPr>
          <p:cNvPr id="14341" name="Picture 2" descr="http://www.quality.ua/images/logo.gif"/>
          <p:cNvPicPr>
            <a:picLocks noChangeAspect="1" noChangeArrowheads="1"/>
          </p:cNvPicPr>
          <p:nvPr/>
        </p:nvPicPr>
        <p:blipFill>
          <a:blip r:embed="rId2" cstate="print"/>
          <a:srcRect/>
          <a:stretch>
            <a:fillRect/>
          </a:stretch>
        </p:blipFill>
        <p:spPr bwMode="auto">
          <a:xfrm>
            <a:off x="2711450" y="2420939"/>
            <a:ext cx="647700" cy="465137"/>
          </a:xfrm>
          <a:prstGeom prst="rect">
            <a:avLst/>
          </a:prstGeom>
          <a:noFill/>
          <a:ln w="9525">
            <a:noFill/>
            <a:miter lim="800000"/>
            <a:headEnd/>
            <a:tailEnd/>
          </a:ln>
        </p:spPr>
      </p:pic>
      <p:sp>
        <p:nvSpPr>
          <p:cNvPr id="14342" name="Скругленный прямоугольник 4"/>
          <p:cNvSpPr>
            <a:spLocks noChangeArrowheads="1"/>
          </p:cNvSpPr>
          <p:nvPr/>
        </p:nvSpPr>
        <p:spPr bwMode="auto">
          <a:xfrm>
            <a:off x="2135188" y="908050"/>
            <a:ext cx="8064500" cy="1081088"/>
          </a:xfrm>
          <a:prstGeom prst="roundRect">
            <a:avLst>
              <a:gd name="adj" fmla="val 16667"/>
            </a:avLst>
          </a:prstGeom>
          <a:solidFill>
            <a:srgbClr val="0099CC"/>
          </a:solidFill>
          <a:ln w="25400" algn="ctr">
            <a:solidFill>
              <a:srgbClr val="385D8A"/>
            </a:solidFill>
            <a:round/>
            <a:headEnd/>
            <a:tailEnd/>
          </a:ln>
        </p:spPr>
        <p:txBody>
          <a:bodyPr anchor="ctr"/>
          <a:lstStyle/>
          <a:p>
            <a:pPr algn="ctr"/>
            <a:r>
              <a:rPr lang="uk-UA" sz="5400">
                <a:solidFill>
                  <a:srgbClr val="FFFFFF"/>
                </a:solidFill>
                <a:latin typeface="Calibri" pitchFamily="34" charset="0"/>
              </a:rPr>
              <a:t>НУБіП України</a:t>
            </a:r>
            <a:endParaRPr lang="ru-RU" sz="5400">
              <a:solidFill>
                <a:srgbClr val="FFFFFF"/>
              </a:solidFill>
              <a:latin typeface="Calibri" pitchFamily="34" charset="0"/>
            </a:endParaRPr>
          </a:p>
        </p:txBody>
      </p:sp>
      <p:sp>
        <p:nvSpPr>
          <p:cNvPr id="8" name="Скругленный прямоугольник 7"/>
          <p:cNvSpPr>
            <a:spLocks noChangeArrowheads="1"/>
          </p:cNvSpPr>
          <p:nvPr/>
        </p:nvSpPr>
        <p:spPr bwMode="auto">
          <a:xfrm>
            <a:off x="1919536" y="3356992"/>
            <a:ext cx="2088902" cy="1368152"/>
          </a:xfrm>
          <a:prstGeom prst="roundRect">
            <a:avLst>
              <a:gd name="adj" fmla="val 16667"/>
            </a:avLst>
          </a:prstGeom>
          <a:solidFill>
            <a:srgbClr val="0099CC"/>
          </a:solidFill>
          <a:ln w="25400" algn="ctr">
            <a:solidFill>
              <a:srgbClr val="385D8A"/>
            </a:solidFill>
            <a:round/>
            <a:headEnd/>
            <a:tailEnd/>
          </a:ln>
        </p:spPr>
        <p:txBody>
          <a:bodyPr anchor="ctr"/>
          <a:lstStyle/>
          <a:p>
            <a:pPr algn="ctr">
              <a:defRPr/>
            </a:pPr>
            <a:endParaRPr lang="uk-UA" sz="1400" b="1" dirty="0">
              <a:solidFill>
                <a:schemeClr val="lt1"/>
              </a:solidFill>
            </a:endParaRPr>
          </a:p>
          <a:p>
            <a:pPr algn="ctr">
              <a:defRPr/>
            </a:pPr>
            <a:r>
              <a:rPr lang="uk-UA" sz="1400" b="1" dirty="0">
                <a:solidFill>
                  <a:schemeClr val="lt1"/>
                </a:solidFill>
              </a:rPr>
              <a:t>НДПІ стандартизації і технологій екобезпечної та органічної продукції</a:t>
            </a:r>
          </a:p>
          <a:p>
            <a:pPr algn="ctr">
              <a:defRPr/>
            </a:pPr>
            <a:endParaRPr lang="ru-RU" sz="1400" dirty="0">
              <a:solidFill>
                <a:schemeClr val="lt1"/>
              </a:solidFill>
            </a:endParaRPr>
          </a:p>
        </p:txBody>
      </p:sp>
      <p:pic>
        <p:nvPicPr>
          <p:cNvPr id="14344" name="Picture 4"/>
          <p:cNvPicPr>
            <a:picLocks noChangeAspect="1" noChangeArrowheads="1"/>
          </p:cNvPicPr>
          <p:nvPr/>
        </p:nvPicPr>
        <p:blipFill>
          <a:blip r:embed="rId3" cstate="print"/>
          <a:srcRect l="16335" t="14844" r="78349" b="76578"/>
          <a:stretch>
            <a:fillRect/>
          </a:stretch>
        </p:blipFill>
        <p:spPr bwMode="auto">
          <a:xfrm>
            <a:off x="2207568" y="4869160"/>
            <a:ext cx="647700" cy="838200"/>
          </a:xfrm>
          <a:prstGeom prst="rect">
            <a:avLst/>
          </a:prstGeom>
          <a:noFill/>
          <a:ln w="9525">
            <a:noFill/>
            <a:miter lim="800000"/>
            <a:headEnd/>
            <a:tailEnd/>
          </a:ln>
        </p:spPr>
      </p:pic>
      <p:sp>
        <p:nvSpPr>
          <p:cNvPr id="13" name="Скругленный прямоугольник 12"/>
          <p:cNvSpPr/>
          <p:nvPr/>
        </p:nvSpPr>
        <p:spPr>
          <a:xfrm>
            <a:off x="4295775" y="2205038"/>
            <a:ext cx="3384550" cy="1079500"/>
          </a:xfrm>
          <a:prstGeom prst="roundRect">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800" b="1" dirty="0">
                <a:solidFill>
                  <a:srgbClr val="FFFFFF"/>
                </a:solidFill>
                <a:latin typeface="Calibri" pitchFamily="34" charset="0"/>
              </a:rPr>
              <a:t>Базовий заклад</a:t>
            </a:r>
          </a:p>
          <a:p>
            <a:pPr algn="ctr">
              <a:defRPr/>
            </a:pPr>
            <a:r>
              <a:rPr lang="uk-UA" b="1" dirty="0">
                <a:solidFill>
                  <a:srgbClr val="FFFFFF"/>
                </a:solidFill>
                <a:latin typeface="Calibri" pitchFamily="34" charset="0"/>
              </a:rPr>
              <a:t>ННІ (3), 13 факультетів, НДІ (8)</a:t>
            </a:r>
            <a:endParaRPr lang="ru-RU" b="1" dirty="0">
              <a:solidFill>
                <a:srgbClr val="FFFFFF"/>
              </a:solidFill>
              <a:latin typeface="Calibri" pitchFamily="34" charset="0"/>
            </a:endParaRPr>
          </a:p>
        </p:txBody>
      </p:sp>
      <p:sp>
        <p:nvSpPr>
          <p:cNvPr id="14346" name="Скругленный прямоугольник 13"/>
          <p:cNvSpPr>
            <a:spLocks noChangeArrowheads="1"/>
          </p:cNvSpPr>
          <p:nvPr/>
        </p:nvSpPr>
        <p:spPr bwMode="auto">
          <a:xfrm>
            <a:off x="7967664" y="2205038"/>
            <a:ext cx="1944687" cy="1008062"/>
          </a:xfrm>
          <a:prstGeom prst="roundRect">
            <a:avLst>
              <a:gd name="adj" fmla="val 16667"/>
            </a:avLst>
          </a:prstGeom>
          <a:solidFill>
            <a:srgbClr val="0099CC"/>
          </a:solidFill>
          <a:ln w="25400" algn="ctr">
            <a:solidFill>
              <a:srgbClr val="385D8A"/>
            </a:solidFill>
            <a:round/>
            <a:headEnd/>
            <a:tailEnd/>
          </a:ln>
        </p:spPr>
        <p:txBody>
          <a:bodyPr anchor="ctr"/>
          <a:lstStyle/>
          <a:p>
            <a:pPr algn="ctr"/>
            <a:r>
              <a:rPr lang="uk-UA" b="1" dirty="0">
                <a:solidFill>
                  <a:srgbClr val="FFFFFF"/>
                </a:solidFill>
                <a:latin typeface="Calibri" pitchFamily="34" charset="0"/>
              </a:rPr>
              <a:t>Навчально-дослідні</a:t>
            </a:r>
          </a:p>
          <a:p>
            <a:pPr algn="ctr"/>
            <a:r>
              <a:rPr lang="uk-UA" b="1" dirty="0">
                <a:solidFill>
                  <a:srgbClr val="FFFFFF"/>
                </a:solidFill>
                <a:latin typeface="Calibri" pitchFamily="34" charset="0"/>
              </a:rPr>
              <a:t>господарства (2)</a:t>
            </a:r>
            <a:endParaRPr lang="ru-RU" dirty="0">
              <a:solidFill>
                <a:srgbClr val="FFFFFF"/>
              </a:solidFill>
              <a:latin typeface="Calibri" pitchFamily="34" charset="0"/>
            </a:endParaRPr>
          </a:p>
        </p:txBody>
      </p:sp>
      <p:sp>
        <p:nvSpPr>
          <p:cNvPr id="14347" name="Скругленный прямоугольник 14"/>
          <p:cNvSpPr>
            <a:spLocks noChangeArrowheads="1"/>
          </p:cNvSpPr>
          <p:nvPr/>
        </p:nvSpPr>
        <p:spPr bwMode="auto">
          <a:xfrm>
            <a:off x="7967664" y="4868863"/>
            <a:ext cx="2232025" cy="1223962"/>
          </a:xfrm>
          <a:prstGeom prst="roundRect">
            <a:avLst>
              <a:gd name="adj" fmla="val 16667"/>
            </a:avLst>
          </a:prstGeom>
          <a:solidFill>
            <a:srgbClr val="0099CC"/>
          </a:solidFill>
          <a:ln w="25400" algn="ctr">
            <a:solidFill>
              <a:srgbClr val="385D8A"/>
            </a:solidFill>
            <a:round/>
            <a:headEnd/>
            <a:tailEnd/>
          </a:ln>
        </p:spPr>
        <p:txBody>
          <a:bodyPr anchor="ctr"/>
          <a:lstStyle/>
          <a:p>
            <a:pPr algn="ctr"/>
            <a:r>
              <a:rPr lang="uk-UA" b="1">
                <a:solidFill>
                  <a:srgbClr val="FFFFFF"/>
                </a:solidFill>
                <a:latin typeface="Calibri" pitchFamily="34" charset="0"/>
              </a:rPr>
              <a:t>Дослідні</a:t>
            </a:r>
          </a:p>
          <a:p>
            <a:pPr algn="ctr"/>
            <a:r>
              <a:rPr lang="uk-UA" b="1">
                <a:solidFill>
                  <a:srgbClr val="FFFFFF"/>
                </a:solidFill>
                <a:latin typeface="Calibri" pitchFamily="34" charset="0"/>
              </a:rPr>
              <a:t>станції (2):</a:t>
            </a:r>
          </a:p>
          <a:p>
            <a:pPr algn="ctr"/>
            <a:r>
              <a:rPr lang="uk-UA" b="1">
                <a:solidFill>
                  <a:srgbClr val="FFFFFF"/>
                </a:solidFill>
                <a:latin typeface="Calibri" pitchFamily="34" charset="0"/>
              </a:rPr>
              <a:t>Боярська лісова </a:t>
            </a:r>
          </a:p>
          <a:p>
            <a:pPr algn="ctr"/>
            <a:r>
              <a:rPr lang="uk-UA" b="1">
                <a:solidFill>
                  <a:srgbClr val="FFFFFF"/>
                </a:solidFill>
                <a:latin typeface="Calibri" pitchFamily="34" charset="0"/>
              </a:rPr>
              <a:t>Агрономічна </a:t>
            </a:r>
            <a:endParaRPr lang="ru-RU">
              <a:solidFill>
                <a:srgbClr val="FFFFFF"/>
              </a:solidFill>
              <a:latin typeface="Calibri" pitchFamily="34" charset="0"/>
            </a:endParaRPr>
          </a:p>
        </p:txBody>
      </p:sp>
      <p:sp>
        <p:nvSpPr>
          <p:cNvPr id="18" name="Скругленный прямоугольник 17"/>
          <p:cNvSpPr/>
          <p:nvPr/>
        </p:nvSpPr>
        <p:spPr>
          <a:xfrm>
            <a:off x="4367213" y="3716339"/>
            <a:ext cx="3313112" cy="8651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400" b="1">
                <a:solidFill>
                  <a:srgbClr val="FFFFFF"/>
                </a:solidFill>
                <a:latin typeface="Calibri" pitchFamily="34" charset="0"/>
              </a:rPr>
              <a:t>Наукові лабораторії</a:t>
            </a:r>
          </a:p>
          <a:p>
            <a:pPr algn="ctr">
              <a:defRPr/>
            </a:pPr>
            <a:r>
              <a:rPr lang="uk-UA" sz="2400" b="1">
                <a:solidFill>
                  <a:srgbClr val="FFFFFF"/>
                </a:solidFill>
                <a:latin typeface="Calibri" pitchFamily="34" charset="0"/>
              </a:rPr>
              <a:t>(64)</a:t>
            </a:r>
            <a:endParaRPr lang="ru-RU" sz="2400" b="1">
              <a:solidFill>
                <a:srgbClr val="FFFFFF"/>
              </a:solidFill>
              <a:latin typeface="Calibri" pitchFamily="34" charset="0"/>
            </a:endParaRPr>
          </a:p>
        </p:txBody>
      </p:sp>
      <p:sp>
        <p:nvSpPr>
          <p:cNvPr id="19" name="Скругленный прямоугольник 18"/>
          <p:cNvSpPr/>
          <p:nvPr/>
        </p:nvSpPr>
        <p:spPr>
          <a:xfrm>
            <a:off x="4367213" y="4868864"/>
            <a:ext cx="3313112" cy="936625"/>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b="1">
                <a:solidFill>
                  <a:srgbClr val="FFFFFF"/>
                </a:solidFill>
                <a:latin typeface="Calibri" pitchFamily="34" charset="0"/>
              </a:rPr>
              <a:t>Навчально-науково-виробничі лабораторії (61)</a:t>
            </a:r>
            <a:endParaRPr lang="ru-RU" sz="2000" b="1">
              <a:solidFill>
                <a:srgbClr val="FFFFFF"/>
              </a:solidFill>
              <a:latin typeface="Calibri" pitchFamily="34" charset="0"/>
            </a:endParaRPr>
          </a:p>
        </p:txBody>
      </p:sp>
      <p:cxnSp>
        <p:nvCxnSpPr>
          <p:cNvPr id="14350" name="Прямая соединительная линия 20"/>
          <p:cNvCxnSpPr>
            <a:cxnSpLocks noChangeShapeType="1"/>
            <a:stCxn id="13" idx="1"/>
            <a:endCxn id="9" idx="3"/>
          </p:cNvCxnSpPr>
          <p:nvPr/>
        </p:nvCxnSpPr>
        <p:spPr bwMode="auto">
          <a:xfrm flipH="1" flipV="1">
            <a:off x="4008439" y="2744726"/>
            <a:ext cx="287337" cy="62"/>
          </a:xfrm>
          <a:prstGeom prst="line">
            <a:avLst/>
          </a:prstGeom>
          <a:noFill/>
          <a:ln w="28575" algn="ctr">
            <a:solidFill>
              <a:srgbClr val="4A7EBB"/>
            </a:solidFill>
            <a:round/>
            <a:headEnd/>
            <a:tailEnd/>
          </a:ln>
        </p:spPr>
      </p:cxnSp>
      <p:cxnSp>
        <p:nvCxnSpPr>
          <p:cNvPr id="14351" name="Прямая соединительная линия 22"/>
          <p:cNvCxnSpPr>
            <a:cxnSpLocks noChangeShapeType="1"/>
          </p:cNvCxnSpPr>
          <p:nvPr/>
        </p:nvCxnSpPr>
        <p:spPr bwMode="auto">
          <a:xfrm>
            <a:off x="7680325" y="2781300"/>
            <a:ext cx="287338" cy="0"/>
          </a:xfrm>
          <a:prstGeom prst="line">
            <a:avLst/>
          </a:prstGeom>
          <a:noFill/>
          <a:ln w="28575" algn="ctr">
            <a:solidFill>
              <a:srgbClr val="4A7EBB"/>
            </a:solidFill>
            <a:round/>
            <a:headEnd/>
            <a:tailEnd/>
          </a:ln>
        </p:spPr>
      </p:cxnSp>
      <p:cxnSp>
        <p:nvCxnSpPr>
          <p:cNvPr id="26" name="Прямая соединительная линия 25"/>
          <p:cNvCxnSpPr>
            <a:stCxn id="13" idx="1"/>
            <a:endCxn id="13" idx="1"/>
          </p:cNvCxnSpPr>
          <p:nvPr/>
        </p:nvCxnSpPr>
        <p:spPr>
          <a:xfrm>
            <a:off x="4295775" y="274478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53" name="Прямая соединительная линия 27"/>
          <p:cNvCxnSpPr>
            <a:cxnSpLocks noChangeShapeType="1"/>
          </p:cNvCxnSpPr>
          <p:nvPr/>
        </p:nvCxnSpPr>
        <p:spPr bwMode="auto">
          <a:xfrm>
            <a:off x="5880100" y="1989138"/>
            <a:ext cx="0" cy="215900"/>
          </a:xfrm>
          <a:prstGeom prst="line">
            <a:avLst/>
          </a:prstGeom>
          <a:noFill/>
          <a:ln w="28575" algn="ctr">
            <a:solidFill>
              <a:srgbClr val="4A7EBB"/>
            </a:solidFill>
            <a:round/>
            <a:headEnd/>
            <a:tailEnd/>
          </a:ln>
        </p:spPr>
      </p:cxnSp>
      <p:cxnSp>
        <p:nvCxnSpPr>
          <p:cNvPr id="14354" name="Прямая соединительная линия 32"/>
          <p:cNvCxnSpPr>
            <a:cxnSpLocks noChangeShapeType="1"/>
            <a:stCxn id="13" idx="1"/>
            <a:endCxn id="8" idx="3"/>
          </p:cNvCxnSpPr>
          <p:nvPr/>
        </p:nvCxnSpPr>
        <p:spPr bwMode="auto">
          <a:xfrm flipH="1">
            <a:off x="4008439" y="2744788"/>
            <a:ext cx="287337" cy="1296280"/>
          </a:xfrm>
          <a:prstGeom prst="line">
            <a:avLst/>
          </a:prstGeom>
          <a:noFill/>
          <a:ln w="28575" algn="ctr">
            <a:solidFill>
              <a:srgbClr val="4A7EBB"/>
            </a:solidFill>
            <a:round/>
            <a:headEnd/>
            <a:tailEnd/>
          </a:ln>
        </p:spPr>
      </p:cxnSp>
      <p:cxnSp>
        <p:nvCxnSpPr>
          <p:cNvPr id="14355" name="Прямая соединительная линия 32"/>
          <p:cNvCxnSpPr>
            <a:cxnSpLocks noChangeShapeType="1"/>
          </p:cNvCxnSpPr>
          <p:nvPr/>
        </p:nvCxnSpPr>
        <p:spPr bwMode="auto">
          <a:xfrm flipH="1">
            <a:off x="4008439" y="2852739"/>
            <a:ext cx="287337" cy="2232025"/>
          </a:xfrm>
          <a:prstGeom prst="line">
            <a:avLst/>
          </a:prstGeom>
          <a:noFill/>
          <a:ln w="28575" algn="ctr">
            <a:solidFill>
              <a:srgbClr val="4A7EBB"/>
            </a:solidFill>
            <a:round/>
            <a:headEnd/>
            <a:tailEnd/>
          </a:ln>
        </p:spPr>
      </p:cxnSp>
      <p:cxnSp>
        <p:nvCxnSpPr>
          <p:cNvPr id="14356" name="Прямая соединительная линия 32"/>
          <p:cNvCxnSpPr>
            <a:cxnSpLocks noChangeShapeType="1"/>
          </p:cNvCxnSpPr>
          <p:nvPr/>
        </p:nvCxnSpPr>
        <p:spPr bwMode="auto">
          <a:xfrm flipH="1">
            <a:off x="5951538" y="3284538"/>
            <a:ext cx="0" cy="431800"/>
          </a:xfrm>
          <a:prstGeom prst="line">
            <a:avLst/>
          </a:prstGeom>
          <a:noFill/>
          <a:ln w="28575" algn="ctr">
            <a:solidFill>
              <a:srgbClr val="4A7EBB"/>
            </a:solidFill>
            <a:round/>
            <a:headEnd/>
            <a:tailEnd/>
          </a:ln>
        </p:spPr>
      </p:cxnSp>
      <p:cxnSp>
        <p:nvCxnSpPr>
          <p:cNvPr id="14357" name="Прямая соединительная линия 32"/>
          <p:cNvCxnSpPr>
            <a:cxnSpLocks noChangeShapeType="1"/>
          </p:cNvCxnSpPr>
          <p:nvPr/>
        </p:nvCxnSpPr>
        <p:spPr bwMode="auto">
          <a:xfrm flipH="1">
            <a:off x="5951538" y="4581525"/>
            <a:ext cx="0" cy="287338"/>
          </a:xfrm>
          <a:prstGeom prst="line">
            <a:avLst/>
          </a:prstGeom>
          <a:noFill/>
          <a:ln w="28575" algn="ctr">
            <a:solidFill>
              <a:srgbClr val="4A7EBB"/>
            </a:solidFill>
            <a:round/>
            <a:headEnd/>
            <a:tailEnd/>
          </a:ln>
        </p:spPr>
      </p:cxnSp>
      <p:sp>
        <p:nvSpPr>
          <p:cNvPr id="14358" name="Line 24"/>
          <p:cNvSpPr>
            <a:spLocks noChangeShapeType="1"/>
          </p:cNvSpPr>
          <p:nvPr/>
        </p:nvSpPr>
        <p:spPr bwMode="auto">
          <a:xfrm>
            <a:off x="7680326" y="2781300"/>
            <a:ext cx="359891" cy="2087860"/>
          </a:xfrm>
          <a:prstGeom prst="line">
            <a:avLst/>
          </a:prstGeom>
          <a:noFill/>
          <a:ln w="28575">
            <a:solidFill>
              <a:schemeClr val="accent2"/>
            </a:solidFill>
            <a:round/>
            <a:headEnd/>
            <a:tailEnd/>
          </a:ln>
        </p:spPr>
        <p:txBody>
          <a:bodyPr/>
          <a:lstStyle/>
          <a:p>
            <a:endParaRPr lang="ru-RU"/>
          </a:p>
        </p:txBody>
      </p:sp>
      <p:sp>
        <p:nvSpPr>
          <p:cNvPr id="14359" name="Скругленный прямоугольник 7"/>
          <p:cNvSpPr>
            <a:spLocks noChangeArrowheads="1"/>
          </p:cNvSpPr>
          <p:nvPr/>
        </p:nvSpPr>
        <p:spPr bwMode="auto">
          <a:xfrm>
            <a:off x="8039100" y="3573463"/>
            <a:ext cx="1944688" cy="1008062"/>
          </a:xfrm>
          <a:prstGeom prst="roundRect">
            <a:avLst>
              <a:gd name="adj" fmla="val 16667"/>
            </a:avLst>
          </a:prstGeom>
          <a:solidFill>
            <a:srgbClr val="0099CC"/>
          </a:solidFill>
          <a:ln w="25400" algn="ctr">
            <a:solidFill>
              <a:srgbClr val="385D8A"/>
            </a:solidFill>
            <a:round/>
            <a:headEnd/>
            <a:tailEnd/>
          </a:ln>
        </p:spPr>
        <p:txBody>
          <a:bodyPr anchor="ctr"/>
          <a:lstStyle/>
          <a:p>
            <a:pPr algn="ctr">
              <a:buFontTx/>
              <a:buChar char="•"/>
            </a:pPr>
            <a:r>
              <a:rPr lang="uk-UA" sz="1600" b="1">
                <a:solidFill>
                  <a:srgbClr val="FFFFFF"/>
                </a:solidFill>
                <a:latin typeface="Calibri" pitchFamily="34" charset="0"/>
              </a:rPr>
              <a:t> Ботанічний сад</a:t>
            </a:r>
          </a:p>
          <a:p>
            <a:pPr algn="ctr">
              <a:buFontTx/>
              <a:buChar char="•"/>
            </a:pPr>
            <a:r>
              <a:rPr lang="uk-UA" sz="1600" b="1">
                <a:solidFill>
                  <a:srgbClr val="FFFFFF"/>
                </a:solidFill>
                <a:latin typeface="Calibri" pitchFamily="34" charset="0"/>
              </a:rPr>
              <a:t> Клінічний центр “Ветмедцентр”</a:t>
            </a:r>
          </a:p>
          <a:p>
            <a:pPr algn="ctr"/>
            <a:endParaRPr lang="ru-RU" sz="1600">
              <a:solidFill>
                <a:srgbClr val="FFFFFF"/>
              </a:solidFill>
              <a:latin typeface="Calibri" pitchFamily="34" charset="0"/>
            </a:endParaRPr>
          </a:p>
        </p:txBody>
      </p:sp>
      <p:sp>
        <p:nvSpPr>
          <p:cNvPr id="14360" name="AutoShape 26"/>
          <p:cNvSpPr>
            <a:spLocks noChangeArrowheads="1"/>
          </p:cNvSpPr>
          <p:nvPr/>
        </p:nvSpPr>
        <p:spPr bwMode="auto">
          <a:xfrm>
            <a:off x="4233864" y="6059489"/>
            <a:ext cx="3590925" cy="642937"/>
          </a:xfrm>
          <a:prstGeom prst="roundRect">
            <a:avLst>
              <a:gd name="adj" fmla="val 16667"/>
            </a:avLst>
          </a:prstGeom>
          <a:solidFill>
            <a:schemeClr val="accent6">
              <a:lumMod val="60000"/>
              <a:lumOff val="40000"/>
            </a:schemeClr>
          </a:solidFill>
          <a:ln w="9525">
            <a:solidFill>
              <a:schemeClr val="tx1"/>
            </a:solidFill>
            <a:round/>
            <a:headEnd/>
            <a:tailEnd/>
          </a:ln>
        </p:spPr>
        <p:txBody>
          <a:bodyPr anchor="ctr">
            <a:spAutoFit/>
          </a:bodyPr>
          <a:lstStyle/>
          <a:p>
            <a:pPr algn="ctr"/>
            <a:r>
              <a:rPr lang="uk-UA" sz="1600" b="1" dirty="0"/>
              <a:t>Навчально-науково-виробничо-інноваційні центри (4)</a:t>
            </a:r>
            <a:endParaRPr lang="ru-RU" sz="1600" b="1" dirty="0"/>
          </a:p>
        </p:txBody>
      </p:sp>
      <p:sp>
        <p:nvSpPr>
          <p:cNvPr id="14361" name="Line 27"/>
          <p:cNvSpPr>
            <a:spLocks noChangeShapeType="1"/>
          </p:cNvSpPr>
          <p:nvPr/>
        </p:nvSpPr>
        <p:spPr bwMode="auto">
          <a:xfrm>
            <a:off x="5951538" y="5805488"/>
            <a:ext cx="0" cy="215900"/>
          </a:xfrm>
          <a:prstGeom prst="line">
            <a:avLst/>
          </a:prstGeom>
          <a:noFill/>
          <a:ln w="28575">
            <a:solidFill>
              <a:schemeClr val="accent2"/>
            </a:solidFill>
            <a:round/>
            <a:headEnd/>
            <a:tailEnd/>
          </a:ln>
        </p:spPr>
        <p:txBody>
          <a:bodyPr/>
          <a:lstStyle/>
          <a:p>
            <a:endParaRPr lang="ru-RU"/>
          </a:p>
        </p:txBody>
      </p:sp>
      <p:sp>
        <p:nvSpPr>
          <p:cNvPr id="29" name="Line 24"/>
          <p:cNvSpPr>
            <a:spLocks noChangeShapeType="1"/>
          </p:cNvSpPr>
          <p:nvPr/>
        </p:nvSpPr>
        <p:spPr bwMode="auto">
          <a:xfrm>
            <a:off x="7680178" y="2780929"/>
            <a:ext cx="360039" cy="1368152"/>
          </a:xfrm>
          <a:prstGeom prst="line">
            <a:avLst/>
          </a:prstGeom>
          <a:noFill/>
          <a:ln w="28575">
            <a:solidFill>
              <a:schemeClr val="accent2"/>
            </a:solidFill>
            <a:round/>
            <a:headEnd/>
            <a:tailEnd/>
          </a:ln>
        </p:spPr>
        <p:txBody>
          <a:bodyPr/>
          <a:lstStyle/>
          <a:p>
            <a:endParaRPr lang="ru-RU"/>
          </a:p>
        </p:txBody>
      </p:sp>
      <p:pic>
        <p:nvPicPr>
          <p:cNvPr id="30" name="Рисунок 29">
            <a:extLst>
              <a:ext uri="{FF2B5EF4-FFF2-40B4-BE49-F238E27FC236}">
                <a16:creationId xmlns:a16="http://schemas.microsoft.com/office/drawing/2014/main" id="{3DA5FCD1-C022-4346-A178-78568AB2C981}"/>
              </a:ext>
            </a:extLst>
          </p:cNvPr>
          <p:cNvPicPr>
            <a:picLocks noChangeAspect="1"/>
          </p:cNvPicPr>
          <p:nvPr/>
        </p:nvPicPr>
        <p:blipFill rotWithShape="1">
          <a:blip r:embed="rId4"/>
          <a:srcRect l="16208" t="62439" r="16841" b="18233"/>
          <a:stretch/>
        </p:blipFill>
        <p:spPr>
          <a:xfrm>
            <a:off x="258708" y="97127"/>
            <a:ext cx="3858322" cy="626564"/>
          </a:xfrm>
          <a:prstGeom prst="rect">
            <a:avLst/>
          </a:prstGeom>
        </p:spPr>
      </p:pic>
      <p:sp>
        <p:nvSpPr>
          <p:cNvPr id="31" name="TextBox 30">
            <a:extLst>
              <a:ext uri="{FF2B5EF4-FFF2-40B4-BE49-F238E27FC236}">
                <a16:creationId xmlns:a16="http://schemas.microsoft.com/office/drawing/2014/main" id="{FFF432AE-FE73-42F0-AD5A-85D8BBB72FD7}"/>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696858" y="219352"/>
            <a:ext cx="3839705" cy="369332"/>
          </a:xfrm>
          <a:prstGeom prst="rect">
            <a:avLst/>
          </a:prstGeom>
        </p:spPr>
        <p:txBody>
          <a:bodyPr wrap="none">
            <a:spAutoFit/>
          </a:bodyPr>
          <a:lstStyle/>
          <a:p>
            <a:r>
              <a:rPr lang="en-US" b="1" dirty="0">
                <a:solidFill>
                  <a:srgbClr val="FF0000"/>
                </a:solidFill>
              </a:rPr>
              <a:t>https</a:t>
            </a:r>
            <a:r>
              <a:rPr lang="en-US" b="1" dirty="0" smtClean="0">
                <a:solidFill>
                  <a:srgbClr val="FF0000"/>
                </a:solidFill>
              </a:rPr>
              <a:t>://old.nubip.edu.ua/node/81537</a:t>
            </a:r>
            <a:endParaRPr lang="ru-RU" b="1" dirty="0">
              <a:solidFill>
                <a:srgbClr val="FF0000"/>
              </a:solidFill>
            </a:endParaRPr>
          </a:p>
        </p:txBody>
      </p:sp>
      <p:pic>
        <p:nvPicPr>
          <p:cNvPr id="2050" name="Picture 2"/>
          <p:cNvPicPr>
            <a:picLocks noChangeAspect="1" noChangeArrowheads="1"/>
          </p:cNvPicPr>
          <p:nvPr/>
        </p:nvPicPr>
        <p:blipFill>
          <a:blip r:embed="rId2" cstate="print"/>
          <a:srcRect l="9296" t="10328" r="20471" b="10919"/>
          <a:stretch>
            <a:fillRect/>
          </a:stretch>
        </p:blipFill>
        <p:spPr bwMode="auto">
          <a:xfrm>
            <a:off x="1775520" y="764704"/>
            <a:ext cx="6261155" cy="5616624"/>
          </a:xfrm>
          <a:prstGeom prst="rect">
            <a:avLst/>
          </a:prstGeom>
          <a:noFill/>
          <a:ln w="9525">
            <a:noFill/>
            <a:miter lim="800000"/>
            <a:headEnd/>
            <a:tailEnd/>
          </a:ln>
        </p:spPr>
      </p:pic>
      <p:sp>
        <p:nvSpPr>
          <p:cNvPr id="9" name="Овал 8"/>
          <p:cNvSpPr/>
          <p:nvPr/>
        </p:nvSpPr>
        <p:spPr>
          <a:xfrm>
            <a:off x="1847528" y="4005064"/>
            <a:ext cx="1728192" cy="648072"/>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1" name="Picture 3"/>
          <p:cNvPicPr>
            <a:picLocks noChangeAspect="1" noChangeArrowheads="1"/>
          </p:cNvPicPr>
          <p:nvPr/>
        </p:nvPicPr>
        <p:blipFill>
          <a:blip r:embed="rId3" cstate="print"/>
          <a:srcRect l="9248" t="10925" r="32281" b="21946"/>
          <a:stretch>
            <a:fillRect/>
          </a:stretch>
        </p:blipFill>
        <p:spPr bwMode="auto">
          <a:xfrm>
            <a:off x="5015881" y="1628800"/>
            <a:ext cx="5366117" cy="4928548"/>
          </a:xfrm>
          <a:prstGeom prst="rect">
            <a:avLst/>
          </a:prstGeom>
          <a:noFill/>
          <a:ln w="9525">
            <a:noFill/>
            <a:miter lim="800000"/>
            <a:headEnd/>
            <a:tailEnd/>
          </a:ln>
        </p:spPr>
      </p:pic>
      <p:pic>
        <p:nvPicPr>
          <p:cNvPr id="7" name="Рисунок 6">
            <a:extLst>
              <a:ext uri="{FF2B5EF4-FFF2-40B4-BE49-F238E27FC236}">
                <a16:creationId xmlns:a16="http://schemas.microsoft.com/office/drawing/2014/main" id="{B42D0B43-23DE-4195-AA16-8891F74D8FB0}"/>
              </a:ext>
            </a:extLst>
          </p:cNvPr>
          <p:cNvPicPr>
            <a:picLocks noChangeAspect="1"/>
          </p:cNvPicPr>
          <p:nvPr/>
        </p:nvPicPr>
        <p:blipFill rotWithShape="1">
          <a:blip r:embed="rId4"/>
          <a:srcRect l="16208" t="62439" r="16841" b="18233"/>
          <a:stretch/>
        </p:blipFill>
        <p:spPr>
          <a:xfrm>
            <a:off x="258708" y="97127"/>
            <a:ext cx="3858322" cy="626564"/>
          </a:xfrm>
          <a:prstGeom prst="rect">
            <a:avLst/>
          </a:prstGeom>
        </p:spPr>
      </p:pic>
      <p:sp>
        <p:nvSpPr>
          <p:cNvPr id="10" name="TextBox 9">
            <a:extLst>
              <a:ext uri="{FF2B5EF4-FFF2-40B4-BE49-F238E27FC236}">
                <a16:creationId xmlns:a16="http://schemas.microsoft.com/office/drawing/2014/main" id="{4DA63D3D-3EE7-4619-A04C-F54FB046DC15}"/>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3013" y="217017"/>
            <a:ext cx="6543692" cy="1011222"/>
          </a:xfrm>
        </p:spPr>
        <p:style>
          <a:lnRef idx="0">
            <a:schemeClr val="accent1"/>
          </a:lnRef>
          <a:fillRef idx="3">
            <a:schemeClr val="accent1"/>
          </a:fillRef>
          <a:effectRef idx="3">
            <a:schemeClr val="accent1"/>
          </a:effectRef>
          <a:fontRef idx="minor">
            <a:schemeClr val="lt1"/>
          </a:fontRef>
        </p:style>
        <p:txBody>
          <a:bodyPr>
            <a:noAutofit/>
          </a:bodyPr>
          <a:lstStyle/>
          <a:p>
            <a:r>
              <a:rPr lang="uk-UA" sz="3200" dirty="0"/>
              <a:t>Центри колективного користування науковим обладнанням</a:t>
            </a:r>
            <a:endParaRPr lang="ru-RU" sz="3200" dirty="0"/>
          </a:p>
        </p:txBody>
      </p:sp>
      <p:pic>
        <p:nvPicPr>
          <p:cNvPr id="5" name="Picture 24" descr="LogoNAS"/>
          <p:cNvPicPr>
            <a:picLocks noChangeAspect="1" noChangeArrowheads="1"/>
          </p:cNvPicPr>
          <p:nvPr/>
        </p:nvPicPr>
        <p:blipFill>
          <a:blip r:embed="rId2" cstate="print"/>
          <a:srcRect/>
          <a:stretch>
            <a:fillRect/>
          </a:stretch>
        </p:blipFill>
        <p:spPr bwMode="auto">
          <a:xfrm>
            <a:off x="1301747" y="1705542"/>
            <a:ext cx="1857388" cy="2377457"/>
          </a:xfrm>
          <a:prstGeom prst="rect">
            <a:avLst/>
          </a:prstGeom>
          <a:noFill/>
          <a:ln w="9525">
            <a:noFill/>
            <a:miter lim="800000"/>
            <a:headEnd/>
            <a:tailEnd/>
          </a:ln>
        </p:spPr>
      </p:pic>
      <p:sp>
        <p:nvSpPr>
          <p:cNvPr id="6" name="AutoShape 25"/>
          <p:cNvSpPr>
            <a:spLocks noChangeArrowheads="1"/>
          </p:cNvSpPr>
          <p:nvPr/>
        </p:nvSpPr>
        <p:spPr bwMode="auto">
          <a:xfrm rot="20485193">
            <a:off x="3256580" y="2736083"/>
            <a:ext cx="2188441" cy="863601"/>
          </a:xfrm>
          <a:prstGeom prst="roundRect">
            <a:avLst>
              <a:gd name="adj" fmla="val 16667"/>
            </a:avLst>
          </a:prstGeom>
          <a:solidFill>
            <a:srgbClr val="CCFF99">
              <a:alpha val="0"/>
            </a:srgbClr>
          </a:solidFill>
          <a:ln w="9525" cap="rnd">
            <a:solidFill>
              <a:srgbClr val="FF0000"/>
            </a:solidFill>
            <a:round/>
            <a:headEnd/>
            <a:tailEnd/>
          </a:ln>
        </p:spPr>
        <p:txBody>
          <a:bodyPr wrap="none" anchor="ctr"/>
          <a:lstStyle/>
          <a:p>
            <a:pPr algn="ctr"/>
            <a:r>
              <a:rPr lang="uk-UA" dirty="0">
                <a:solidFill>
                  <a:srgbClr val="FF0000"/>
                </a:solidFill>
              </a:rPr>
              <a:t>83 центри</a:t>
            </a:r>
          </a:p>
          <a:p>
            <a:pPr algn="ctr"/>
            <a:r>
              <a:rPr lang="uk-UA" dirty="0">
                <a:solidFill>
                  <a:srgbClr val="FF0000"/>
                </a:solidFill>
              </a:rPr>
              <a:t>(2004-2010)</a:t>
            </a:r>
            <a:endParaRPr lang="ru-RU" dirty="0">
              <a:solidFill>
                <a:srgbClr val="FF0000"/>
              </a:solidFill>
            </a:endParaRPr>
          </a:p>
        </p:txBody>
      </p:sp>
      <p:pic>
        <p:nvPicPr>
          <p:cNvPr id="7" name="Рисунок 6" descr="лого МОН.png"/>
          <p:cNvPicPr>
            <a:picLocks noChangeAspect="1"/>
          </p:cNvPicPr>
          <p:nvPr/>
        </p:nvPicPr>
        <p:blipFill>
          <a:blip r:embed="rId3" cstate="print"/>
          <a:stretch>
            <a:fillRect/>
          </a:stretch>
        </p:blipFill>
        <p:spPr>
          <a:xfrm>
            <a:off x="5811328" y="2060086"/>
            <a:ext cx="2952750" cy="1552575"/>
          </a:xfrm>
          <a:prstGeom prst="rect">
            <a:avLst/>
          </a:prstGeom>
        </p:spPr>
      </p:pic>
      <p:sp>
        <p:nvSpPr>
          <p:cNvPr id="8" name="AutoShape 25"/>
          <p:cNvSpPr>
            <a:spLocks noChangeArrowheads="1"/>
          </p:cNvSpPr>
          <p:nvPr/>
        </p:nvSpPr>
        <p:spPr bwMode="auto">
          <a:xfrm rot="20461444">
            <a:off x="9277319" y="2565951"/>
            <a:ext cx="2188441" cy="863601"/>
          </a:xfrm>
          <a:prstGeom prst="roundRect">
            <a:avLst>
              <a:gd name="adj" fmla="val 16667"/>
            </a:avLst>
          </a:prstGeom>
          <a:solidFill>
            <a:srgbClr val="CCFF99">
              <a:alpha val="0"/>
            </a:srgbClr>
          </a:solidFill>
          <a:ln w="9525" cap="rnd">
            <a:solidFill>
              <a:srgbClr val="FF0000"/>
            </a:solidFill>
            <a:round/>
            <a:headEnd/>
            <a:tailEnd/>
          </a:ln>
        </p:spPr>
        <p:txBody>
          <a:bodyPr wrap="none" anchor="ctr"/>
          <a:lstStyle/>
          <a:p>
            <a:pPr algn="ctr"/>
            <a:r>
              <a:rPr lang="uk-UA" dirty="0">
                <a:solidFill>
                  <a:srgbClr val="FF0000"/>
                </a:solidFill>
              </a:rPr>
              <a:t>8 центрів</a:t>
            </a:r>
          </a:p>
          <a:p>
            <a:pPr algn="ctr"/>
            <a:r>
              <a:rPr lang="uk-UA" dirty="0">
                <a:solidFill>
                  <a:srgbClr val="FF0000"/>
                </a:solidFill>
              </a:rPr>
              <a:t>(2018) + 6 нові (2019)</a:t>
            </a:r>
            <a:endParaRPr lang="ru-RU" dirty="0">
              <a:solidFill>
                <a:srgbClr val="FF0000"/>
              </a:solidFill>
            </a:endParaRPr>
          </a:p>
        </p:txBody>
      </p:sp>
      <p:pic>
        <p:nvPicPr>
          <p:cNvPr id="9" name="Рисунок 8" descr="Дніпровська політехніка.jpg"/>
          <p:cNvPicPr>
            <a:picLocks noChangeAspect="1"/>
          </p:cNvPicPr>
          <p:nvPr/>
        </p:nvPicPr>
        <p:blipFill>
          <a:blip r:embed="rId4" cstate="print"/>
          <a:stretch>
            <a:fillRect/>
          </a:stretch>
        </p:blipFill>
        <p:spPr>
          <a:xfrm>
            <a:off x="1952596" y="5500702"/>
            <a:ext cx="1500198" cy="985690"/>
          </a:xfrm>
          <a:prstGeom prst="rect">
            <a:avLst/>
          </a:prstGeom>
        </p:spPr>
      </p:pic>
      <p:pic>
        <p:nvPicPr>
          <p:cNvPr id="10" name="Рисунок 9" descr="Ужгородський НУ.jpg"/>
          <p:cNvPicPr>
            <a:picLocks noChangeAspect="1"/>
          </p:cNvPicPr>
          <p:nvPr/>
        </p:nvPicPr>
        <p:blipFill>
          <a:blip r:embed="rId5" cstate="print"/>
          <a:srcRect l="12500" r="12500"/>
          <a:stretch>
            <a:fillRect/>
          </a:stretch>
        </p:blipFill>
        <p:spPr>
          <a:xfrm>
            <a:off x="3595670" y="5429265"/>
            <a:ext cx="1285884" cy="1126503"/>
          </a:xfrm>
          <a:prstGeom prst="rect">
            <a:avLst/>
          </a:prstGeom>
        </p:spPr>
      </p:pic>
      <p:pic>
        <p:nvPicPr>
          <p:cNvPr id="11" name="Picture 12"/>
          <p:cNvPicPr>
            <a:picLocks noChangeAspect="1" noChangeArrowheads="1"/>
          </p:cNvPicPr>
          <p:nvPr/>
        </p:nvPicPr>
        <p:blipFill>
          <a:blip r:embed="rId6" cstate="print"/>
          <a:srcRect l="55908" t="15538" r="29329" b="61806"/>
          <a:stretch>
            <a:fillRect/>
          </a:stretch>
        </p:blipFill>
        <p:spPr bwMode="auto">
          <a:xfrm>
            <a:off x="5310183" y="5500702"/>
            <a:ext cx="868889" cy="1000132"/>
          </a:xfrm>
          <a:prstGeom prst="rect">
            <a:avLst/>
          </a:prstGeom>
          <a:noFill/>
          <a:ln w="9525">
            <a:noFill/>
            <a:miter lim="800000"/>
            <a:headEnd/>
            <a:tailEnd/>
          </a:ln>
        </p:spPr>
      </p:pic>
      <p:pic>
        <p:nvPicPr>
          <p:cNvPr id="12" name="Рисунок 11" descr="СумНАУ.jpg"/>
          <p:cNvPicPr>
            <a:picLocks noChangeAspect="1"/>
          </p:cNvPicPr>
          <p:nvPr/>
        </p:nvPicPr>
        <p:blipFill>
          <a:blip r:embed="rId7" cstate="print"/>
          <a:stretch>
            <a:fillRect/>
          </a:stretch>
        </p:blipFill>
        <p:spPr>
          <a:xfrm>
            <a:off x="6667504" y="5429264"/>
            <a:ext cx="857256" cy="857256"/>
          </a:xfrm>
          <a:prstGeom prst="rect">
            <a:avLst/>
          </a:prstGeom>
        </p:spPr>
      </p:pic>
      <p:pic>
        <p:nvPicPr>
          <p:cNvPr id="13" name="Рисунок 12" descr="Приазовський ДТУ.jpg"/>
          <p:cNvPicPr>
            <a:picLocks noChangeAspect="1"/>
          </p:cNvPicPr>
          <p:nvPr/>
        </p:nvPicPr>
        <p:blipFill>
          <a:blip r:embed="rId8" cstate="print"/>
          <a:stretch>
            <a:fillRect/>
          </a:stretch>
        </p:blipFill>
        <p:spPr>
          <a:xfrm>
            <a:off x="4524365" y="4071943"/>
            <a:ext cx="1428753" cy="1428753"/>
          </a:xfrm>
          <a:prstGeom prst="rect">
            <a:avLst/>
          </a:prstGeom>
        </p:spPr>
      </p:pic>
      <p:pic>
        <p:nvPicPr>
          <p:cNvPr id="14" name="Рисунок 13" descr="ЛЬвівський НУ.jpg"/>
          <p:cNvPicPr>
            <a:picLocks noChangeAspect="1"/>
          </p:cNvPicPr>
          <p:nvPr/>
        </p:nvPicPr>
        <p:blipFill>
          <a:blip r:embed="rId9" cstate="print"/>
          <a:stretch>
            <a:fillRect/>
          </a:stretch>
        </p:blipFill>
        <p:spPr>
          <a:xfrm>
            <a:off x="7667636" y="4929198"/>
            <a:ext cx="1214446" cy="1214446"/>
          </a:xfrm>
          <a:prstGeom prst="rect">
            <a:avLst/>
          </a:prstGeom>
        </p:spPr>
      </p:pic>
      <p:pic>
        <p:nvPicPr>
          <p:cNvPr id="16" name="Picture 20" descr="1"/>
          <p:cNvPicPr>
            <a:picLocks noChangeAspect="1" noChangeArrowheads="1"/>
          </p:cNvPicPr>
          <p:nvPr/>
        </p:nvPicPr>
        <p:blipFill>
          <a:blip r:embed="rId10" cstate="print"/>
          <a:srcRect/>
          <a:stretch>
            <a:fillRect/>
          </a:stretch>
        </p:blipFill>
        <p:spPr bwMode="auto">
          <a:xfrm>
            <a:off x="9310710" y="4357695"/>
            <a:ext cx="1076144" cy="1072873"/>
          </a:xfrm>
          <a:prstGeom prst="rect">
            <a:avLst/>
          </a:prstGeom>
          <a:noFill/>
          <a:ln w="9525">
            <a:noFill/>
            <a:miter lim="800000"/>
            <a:headEnd/>
            <a:tailEnd/>
          </a:ln>
        </p:spPr>
      </p:pic>
      <p:pic>
        <p:nvPicPr>
          <p:cNvPr id="17" name="Рисунок 16" descr="НУХТ.jpg"/>
          <p:cNvPicPr>
            <a:picLocks noChangeAspect="1"/>
          </p:cNvPicPr>
          <p:nvPr/>
        </p:nvPicPr>
        <p:blipFill>
          <a:blip r:embed="rId11" cstate="print"/>
          <a:stretch>
            <a:fillRect/>
          </a:stretch>
        </p:blipFill>
        <p:spPr>
          <a:xfrm>
            <a:off x="6167438" y="3786191"/>
            <a:ext cx="1071570" cy="954507"/>
          </a:xfrm>
          <a:prstGeom prst="rect">
            <a:avLst/>
          </a:prstGeom>
        </p:spPr>
      </p:pic>
      <p:pic>
        <p:nvPicPr>
          <p:cNvPr id="19" name="Рисунок 18">
            <a:extLst>
              <a:ext uri="{FF2B5EF4-FFF2-40B4-BE49-F238E27FC236}">
                <a16:creationId xmlns:a16="http://schemas.microsoft.com/office/drawing/2014/main" id="{7606B694-3121-415F-AE43-E4D890E0FA24}"/>
              </a:ext>
            </a:extLst>
          </p:cNvPr>
          <p:cNvPicPr>
            <a:picLocks noChangeAspect="1"/>
          </p:cNvPicPr>
          <p:nvPr/>
        </p:nvPicPr>
        <p:blipFill rotWithShape="1">
          <a:blip r:embed="rId12"/>
          <a:srcRect l="16208" t="62439" r="16841" b="18233"/>
          <a:stretch/>
        </p:blipFill>
        <p:spPr>
          <a:xfrm>
            <a:off x="258708" y="97127"/>
            <a:ext cx="3858322" cy="626564"/>
          </a:xfrm>
          <a:prstGeom prst="rect">
            <a:avLst/>
          </a:prstGeom>
        </p:spPr>
      </p:pic>
      <p:sp>
        <p:nvSpPr>
          <p:cNvPr id="20" name="TextBox 19">
            <a:extLst>
              <a:ext uri="{FF2B5EF4-FFF2-40B4-BE49-F238E27FC236}">
                <a16:creationId xmlns:a16="http://schemas.microsoft.com/office/drawing/2014/main" id="{1DA55307-B797-4DE3-B89F-F4A3109BDCC8}"/>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626131" y="156118"/>
            <a:ext cx="6359197" cy="1272619"/>
          </a:xfrm>
        </p:spPr>
        <p:style>
          <a:lnRef idx="0">
            <a:schemeClr val="accent1"/>
          </a:lnRef>
          <a:fillRef idx="3">
            <a:schemeClr val="accent1"/>
          </a:fillRef>
          <a:effectRef idx="3">
            <a:schemeClr val="accent1"/>
          </a:effectRef>
          <a:fontRef idx="minor">
            <a:schemeClr val="lt1"/>
          </a:fontRef>
        </p:style>
        <p:txBody>
          <a:bodyPr>
            <a:noAutofit/>
          </a:bodyPr>
          <a:lstStyle/>
          <a:p>
            <a:r>
              <a:rPr lang="uk-UA" sz="3200" dirty="0"/>
              <a:t>Центри </a:t>
            </a:r>
            <a:r>
              <a:rPr lang="uk-UA" sz="2800" dirty="0">
                <a:latin typeface="Arial" panose="020B0604020202020204" pitchFamily="34" charset="0"/>
                <a:cs typeface="Arial" panose="020B0604020202020204" pitchFamily="34" charset="0"/>
              </a:rPr>
              <a:t>колективного</a:t>
            </a:r>
            <a:r>
              <a:rPr lang="uk-UA" sz="3200" dirty="0"/>
              <a:t> користування науковим обладнанням (2018)</a:t>
            </a:r>
            <a:endParaRPr lang="ru-RU" sz="3200" dirty="0"/>
          </a:p>
        </p:txBody>
      </p:sp>
      <p:pic>
        <p:nvPicPr>
          <p:cNvPr id="5" name="Содержимое 3" descr="лого МОН.png"/>
          <p:cNvPicPr>
            <a:picLocks noGrp="1" noChangeAspect="1"/>
          </p:cNvPicPr>
          <p:nvPr>
            <p:ph idx="1"/>
          </p:nvPr>
        </p:nvPicPr>
        <p:blipFill>
          <a:blip r:embed="rId2" cstate="print"/>
          <a:stretch>
            <a:fillRect/>
          </a:stretch>
        </p:blipFill>
        <p:spPr>
          <a:xfrm>
            <a:off x="4117030" y="326943"/>
            <a:ext cx="1509101" cy="793495"/>
          </a:xfrm>
        </p:spPr>
      </p:pic>
      <p:sp>
        <p:nvSpPr>
          <p:cNvPr id="1025" name="Rectangle 1"/>
          <p:cNvSpPr>
            <a:spLocks noChangeArrowheads="1"/>
          </p:cNvSpPr>
          <p:nvPr/>
        </p:nvSpPr>
        <p:spPr bwMode="auto">
          <a:xfrm>
            <a:off x="206672" y="1444126"/>
            <a:ext cx="11778656" cy="504753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buFont typeface="+mj-lt"/>
              <a:buAutoNum type="arabicPeriod"/>
              <a:tabLst>
                <a:tab pos="457200" algn="l"/>
              </a:tabLst>
            </a:pPr>
            <a:r>
              <a:rPr lang="uk-UA" sz="1400" dirty="0">
                <a:solidFill>
                  <a:srgbClr val="000000"/>
                </a:solidFill>
                <a:latin typeface="Arial" panose="020B0604020202020204" pitchFamily="34" charset="0"/>
                <a:ea typeface="Calibri" pitchFamily="34" charset="0"/>
                <a:cs typeface="Arial" pitchFamily="34" charset="0"/>
              </a:rPr>
              <a:t>ЦККНО </a:t>
            </a:r>
            <a:r>
              <a:rPr lang="uk-UA" sz="1400" b="1" dirty="0">
                <a:solidFill>
                  <a:srgbClr val="000000"/>
                </a:solidFill>
                <a:latin typeface="Arial" pitchFamily="34" charset="0"/>
                <a:ea typeface="Calibri" pitchFamily="34" charset="0"/>
                <a:cs typeface="Arial" pitchFamily="34" charset="0"/>
              </a:rPr>
              <a:t>«Інноваційна </a:t>
            </a:r>
            <a:r>
              <a:rPr lang="uk-UA" sz="1400" b="1" dirty="0" err="1">
                <a:solidFill>
                  <a:srgbClr val="000000"/>
                </a:solidFill>
                <a:latin typeface="Arial" panose="020B0604020202020204" pitchFamily="34" charset="0"/>
                <a:ea typeface="Calibri" pitchFamily="34" charset="0"/>
                <a:cs typeface="Arial" pitchFamily="34" charset="0"/>
              </a:rPr>
              <a:t>геоенергетика</a:t>
            </a:r>
            <a:r>
              <a:rPr lang="uk-UA" sz="1400" b="1" dirty="0">
                <a:solidFill>
                  <a:srgbClr val="000000"/>
                </a:solidFill>
                <a:latin typeface="Arial" pitchFamily="34" charset="0"/>
                <a:ea typeface="Calibri" pitchFamily="34" charset="0"/>
                <a:cs typeface="Arial" pitchFamily="34" charset="0"/>
              </a:rPr>
              <a:t>»,</a:t>
            </a:r>
            <a:r>
              <a:rPr lang="uk-UA" sz="1400" dirty="0">
                <a:solidFill>
                  <a:srgbClr val="000000"/>
                </a:solidFill>
                <a:latin typeface="Arial" pitchFamily="34" charset="0"/>
                <a:ea typeface="Calibri" pitchFamily="34" charset="0"/>
                <a:cs typeface="Arial" pitchFamily="34" charset="0"/>
              </a:rPr>
              <a:t> НТУ</a:t>
            </a:r>
            <a:r>
              <a:rPr lang="uk-UA" sz="1400" dirty="0">
                <a:latin typeface="Arial" panose="020B0604020202020204" pitchFamily="34" charset="0"/>
                <a:ea typeface="Calibri" pitchFamily="34" charset="0"/>
                <a:cs typeface="Arial" pitchFamily="34" charset="0"/>
              </a:rPr>
              <a:t> «Дніпровська політехніка»</a:t>
            </a:r>
            <a:r>
              <a:rPr lang="ru-RU" sz="1400" dirty="0">
                <a:latin typeface="Arial" panose="020B0604020202020204" pitchFamily="34" charset="0"/>
                <a:ea typeface="Calibri" pitchFamily="34" charset="0"/>
                <a:cs typeface="Arial" pitchFamily="34" charset="0"/>
              </a:rPr>
              <a:t> </a:t>
            </a:r>
            <a:r>
              <a:rPr lang="uk-UA" sz="1400" dirty="0">
                <a:latin typeface="Arial" panose="020B0604020202020204" pitchFamily="34" charset="0"/>
                <a:ea typeface="Calibri" pitchFamily="34" charset="0"/>
                <a:cs typeface="Arial" pitchFamily="34" charset="0"/>
                <a:hlinkClick r:id="rId3"/>
              </a:rPr>
              <a:t>http://igee.nmu.org.ua/ua/</a:t>
            </a:r>
            <a:endParaRPr lang="ru-RU" sz="1400" dirty="0">
              <a:latin typeface="Arial" panose="020B0604020202020204" pitchFamily="34" charset="0"/>
              <a:cs typeface="Arial" panose="020B0604020202020204" pitchFamily="34" charset="0"/>
            </a:endParaRPr>
          </a:p>
          <a:p>
            <a:pPr indent="450850" algn="just" eaLnBrk="0" fontAlgn="base" hangingPunct="0">
              <a:spcBef>
                <a:spcPct val="0"/>
              </a:spcBef>
              <a:spcAft>
                <a:spcPct val="0"/>
              </a:spcAft>
              <a:buFont typeface="+mj-lt"/>
              <a:buAutoNum type="arabicPeriod"/>
              <a:tabLst>
                <a:tab pos="457200" algn="l"/>
              </a:tabLst>
            </a:pPr>
            <a:r>
              <a:rPr lang="uk-UA" sz="1400" dirty="0">
                <a:solidFill>
                  <a:srgbClr val="333333"/>
                </a:solidFill>
                <a:latin typeface="Arial" panose="020B0604020202020204" pitchFamily="34" charset="0"/>
                <a:ea typeface="Calibri" pitchFamily="34" charset="0"/>
                <a:cs typeface="Arial" pitchFamily="34" charset="0"/>
              </a:rPr>
              <a:t>ЦККНО «</a:t>
            </a:r>
            <a:r>
              <a:rPr lang="uk-UA" sz="1400" b="1" dirty="0">
                <a:solidFill>
                  <a:srgbClr val="333333"/>
                </a:solidFill>
                <a:latin typeface="Arial" panose="020B0604020202020204" pitchFamily="34" charset="0"/>
                <a:ea typeface="Calibri" pitchFamily="34" charset="0"/>
                <a:cs typeface="Arial" pitchFamily="34" charset="0"/>
              </a:rPr>
              <a:t>УНІВЕРСИТЕТСЬКИЙ КОНСОРЦІУМ</a:t>
            </a:r>
            <a:r>
              <a:rPr lang="uk-UA" sz="1400" dirty="0">
                <a:solidFill>
                  <a:srgbClr val="333333"/>
                </a:solidFill>
                <a:latin typeface="Arial" pitchFamily="34" charset="0"/>
                <a:ea typeface="Calibri" pitchFamily="34" charset="0"/>
                <a:cs typeface="Arial" pitchFamily="34" charset="0"/>
              </a:rPr>
              <a:t>», ДВНЗ «</a:t>
            </a:r>
            <a:r>
              <a:rPr lang="uk-UA" sz="1400" dirty="0" err="1">
                <a:solidFill>
                  <a:srgbClr val="333333"/>
                </a:solidFill>
                <a:latin typeface="Arial" panose="020B0604020202020204" pitchFamily="34" charset="0"/>
                <a:ea typeface="Calibri" pitchFamily="34" charset="0"/>
                <a:cs typeface="Arial" pitchFamily="34" charset="0"/>
              </a:rPr>
              <a:t>Приазовский</a:t>
            </a:r>
            <a:r>
              <a:rPr lang="uk-UA" sz="1400" dirty="0">
                <a:solidFill>
                  <a:srgbClr val="333333"/>
                </a:solidFill>
                <a:latin typeface="Arial" panose="020B0604020202020204" pitchFamily="34" charset="0"/>
                <a:ea typeface="Calibri" pitchFamily="34" charset="0"/>
                <a:cs typeface="Arial" pitchFamily="34" charset="0"/>
              </a:rPr>
              <a:t> державний технічний університет» (осцилографи, вимірювання параметрів електричних мереж та електрообладнання, </a:t>
            </a:r>
            <a:r>
              <a:rPr lang="uk-UA" sz="1400" dirty="0" err="1">
                <a:solidFill>
                  <a:srgbClr val="333333"/>
                </a:solidFill>
                <a:latin typeface="Arial" panose="020B0604020202020204" pitchFamily="34" charset="0"/>
                <a:ea typeface="Calibri" pitchFamily="34" charset="0"/>
                <a:cs typeface="Arial" pitchFamily="34" charset="0"/>
              </a:rPr>
              <a:t>тепловізори</a:t>
            </a:r>
            <a:r>
              <a:rPr lang="uk-UA" sz="1400" dirty="0">
                <a:solidFill>
                  <a:srgbClr val="333333"/>
                </a:solidFill>
                <a:latin typeface="Arial" panose="020B0604020202020204" pitchFamily="34" charset="0"/>
                <a:ea typeface="Calibri" pitchFamily="34" charset="0"/>
                <a:cs typeface="Arial" pitchFamily="34" charset="0"/>
              </a:rPr>
              <a:t>, вимірювання </a:t>
            </a:r>
            <a:r>
              <a:rPr lang="uk-UA" sz="1400" dirty="0" err="1">
                <a:solidFill>
                  <a:srgbClr val="333333"/>
                </a:solidFill>
                <a:latin typeface="Arial" panose="020B0604020202020204" pitchFamily="34" charset="0"/>
                <a:ea typeface="Calibri" pitchFamily="34" charset="0"/>
                <a:cs typeface="Arial" pitchFamily="34" charset="0"/>
              </a:rPr>
              <a:t>товщин</a:t>
            </a:r>
            <a:r>
              <a:rPr lang="uk-UA" sz="1400" dirty="0">
                <a:solidFill>
                  <a:srgbClr val="333333"/>
                </a:solidFill>
                <a:latin typeface="Arial" panose="020B0604020202020204" pitchFamily="34" charset="0"/>
                <a:ea typeface="Calibri" pitchFamily="34" charset="0"/>
                <a:cs typeface="Arial" pitchFamily="34" charset="0"/>
              </a:rPr>
              <a:t> і температури, аналіз якості води і газів) </a:t>
            </a:r>
            <a:r>
              <a:rPr lang="uk-UA" sz="1400" dirty="0">
                <a:latin typeface="Arial" panose="020B0604020202020204" pitchFamily="34" charset="0"/>
                <a:ea typeface="Calibri" pitchFamily="34" charset="0"/>
                <a:cs typeface="Arial" pitchFamily="34" charset="0"/>
                <a:hlinkClick r:id="rId4"/>
              </a:rPr>
              <a:t>http://events.pstu.edu/centreuc/</a:t>
            </a:r>
            <a:endParaRPr lang="ru-RU" sz="1400" dirty="0">
              <a:latin typeface="Arial" panose="020B0604020202020204" pitchFamily="34" charset="0"/>
              <a:cs typeface="Arial" panose="020B0604020202020204" pitchFamily="34" charset="0"/>
            </a:endParaRPr>
          </a:p>
          <a:p>
            <a:pPr indent="450850" algn="just" eaLnBrk="0" fontAlgn="base" hangingPunct="0">
              <a:spcBef>
                <a:spcPct val="0"/>
              </a:spcBef>
              <a:spcAft>
                <a:spcPct val="0"/>
              </a:spcAft>
              <a:buFont typeface="+mj-lt"/>
              <a:buAutoNum type="arabicPeriod"/>
              <a:tabLst>
                <a:tab pos="457200" algn="l"/>
              </a:tabLst>
            </a:pPr>
            <a:r>
              <a:rPr lang="uk-UA" sz="1400" dirty="0">
                <a:latin typeface="Arial" panose="020B0604020202020204" pitchFamily="34" charset="0"/>
                <a:ea typeface="Calibri" pitchFamily="34" charset="0"/>
                <a:cs typeface="Arial" pitchFamily="34" charset="0"/>
              </a:rPr>
              <a:t>ЦККНО «</a:t>
            </a:r>
            <a:r>
              <a:rPr lang="uk-UA" sz="1400" b="1" u="sng" dirty="0">
                <a:latin typeface="Arial" panose="020B0604020202020204" pitchFamily="34" charset="0"/>
                <a:ea typeface="Calibri" pitchFamily="34" charset="0"/>
                <a:cs typeface="Arial" pitchFamily="34" charset="0"/>
              </a:rPr>
              <a:t>Лабораторія експериментальної та прикладної фізики</a:t>
            </a:r>
            <a:r>
              <a:rPr lang="uk-UA" sz="1400" dirty="0">
                <a:latin typeface="Arial" pitchFamily="34" charset="0"/>
                <a:ea typeface="Calibri" pitchFamily="34" charset="0"/>
                <a:cs typeface="Arial" pitchFamily="34" charset="0"/>
              </a:rPr>
              <a:t>», </a:t>
            </a:r>
            <a:r>
              <a:rPr lang="uk-UA" sz="1400" dirty="0" err="1">
                <a:latin typeface="Arial" panose="020B0604020202020204" pitchFamily="34" charset="0"/>
                <a:ea typeface="Calibri" pitchFamily="34" charset="0"/>
                <a:cs typeface="Arial" pitchFamily="34" charset="0"/>
              </a:rPr>
              <a:t>Ужгородский</a:t>
            </a:r>
            <a:r>
              <a:rPr lang="uk-UA" sz="1400" dirty="0">
                <a:latin typeface="Arial" panose="020B0604020202020204" pitchFamily="34" charset="0"/>
                <a:ea typeface="Calibri" pitchFamily="34" charset="0"/>
                <a:cs typeface="Arial" pitchFamily="34" charset="0"/>
              </a:rPr>
              <a:t> національний університет: матеріалознавчі дослідження (</a:t>
            </a:r>
            <a:r>
              <a:rPr lang="uk-UA" sz="1400" dirty="0">
                <a:solidFill>
                  <a:srgbClr val="3F3F7A"/>
                </a:solidFill>
                <a:latin typeface="Arial" panose="020B0604020202020204" pitchFamily="34" charset="0"/>
                <a:ea typeface="Times New Roman" pitchFamily="18" charset="0"/>
                <a:cs typeface="Arial" pitchFamily="34" charset="0"/>
              </a:rPr>
              <a:t>комплексне вивчення структурних, електричних, механічних, акустичних та оптичних параметрів кристалічних та аморфних твердих тіл (напівпровідників, </a:t>
            </a:r>
            <a:r>
              <a:rPr lang="uk-UA" sz="1400" dirty="0" err="1">
                <a:solidFill>
                  <a:srgbClr val="3F3F7A"/>
                </a:solidFill>
                <a:latin typeface="Arial" panose="020B0604020202020204" pitchFamily="34" charset="0"/>
                <a:ea typeface="Times New Roman" pitchFamily="18" charset="0"/>
                <a:cs typeface="Arial" pitchFamily="34" charset="0"/>
              </a:rPr>
              <a:t>фероїків</a:t>
            </a:r>
            <a:r>
              <a:rPr lang="uk-UA" sz="1400" dirty="0">
                <a:solidFill>
                  <a:srgbClr val="3F3F7A"/>
                </a:solidFill>
                <a:latin typeface="Arial" panose="020B0604020202020204" pitchFamily="34" charset="0"/>
                <a:ea typeface="Times New Roman" pitchFamily="18" charset="0"/>
                <a:cs typeface="Arial" pitchFamily="34" charset="0"/>
              </a:rPr>
              <a:t>, </a:t>
            </a:r>
            <a:r>
              <a:rPr lang="uk-UA" sz="1400" dirty="0" err="1">
                <a:solidFill>
                  <a:srgbClr val="3F3F7A"/>
                </a:solidFill>
                <a:latin typeface="Arial" panose="020B0604020202020204" pitchFamily="34" charset="0"/>
                <a:ea typeface="Times New Roman" pitchFamily="18" charset="0"/>
                <a:cs typeface="Arial" pitchFamily="34" charset="0"/>
              </a:rPr>
              <a:t>суперіонних</a:t>
            </a:r>
            <a:r>
              <a:rPr lang="uk-UA" sz="1400" dirty="0">
                <a:solidFill>
                  <a:srgbClr val="3F3F7A"/>
                </a:solidFill>
                <a:latin typeface="Arial" panose="020B0604020202020204" pitchFamily="34" charset="0"/>
                <a:ea typeface="Times New Roman" pitchFamily="18" charset="0"/>
                <a:cs typeface="Arial" pitchFamily="34" charset="0"/>
              </a:rPr>
              <a:t> провідників тощо), рідких кристалів та рідин; дослідження композитів, керамік та тонких плівок на їх основі; вивчення взаємозв’язку структурних, електричних та оптичних властивостей; дослідження процесів порядок-безпорядок та релаксаційних процесів в твердих тілах; вивчення впливу відхилення від стехіометрії, а також зовнішніх факторів таких, як температура, різні типи опромінення (лазерне, рентгенівське, електронне) на електричні, механічні, акустичні та оптичні  параметри матеріалів різного агрегатного стану </a:t>
            </a:r>
            <a:r>
              <a:rPr lang="uk-UA" sz="1400" dirty="0">
                <a:latin typeface="Arial" panose="020B0604020202020204" pitchFamily="34" charset="0"/>
                <a:ea typeface="Calibri" pitchFamily="34" charset="0"/>
                <a:cs typeface="Arial" pitchFamily="34" charset="0"/>
                <a:hlinkClick r:id="rId5"/>
              </a:rPr>
              <a:t>https://www.uzhnu.edu.ua/uk/cat/deps-center_coll_use</a:t>
            </a:r>
            <a:endParaRPr lang="ru-RU" sz="1400" dirty="0">
              <a:latin typeface="Arial" panose="020B0604020202020204" pitchFamily="34" charset="0"/>
              <a:cs typeface="Arial" panose="020B0604020202020204" pitchFamily="34" charset="0"/>
            </a:endParaRPr>
          </a:p>
          <a:p>
            <a:pPr indent="450850" algn="just" eaLnBrk="0" fontAlgn="base" hangingPunct="0">
              <a:spcBef>
                <a:spcPct val="0"/>
              </a:spcBef>
              <a:spcAft>
                <a:spcPct val="0"/>
              </a:spcAft>
              <a:buFont typeface="+mj-lt"/>
              <a:buAutoNum type="arabicPeriod"/>
              <a:tabLst>
                <a:tab pos="457200" algn="l"/>
              </a:tabLst>
            </a:pPr>
            <a:r>
              <a:rPr lang="uk-UA" sz="1400" dirty="0">
                <a:solidFill>
                  <a:srgbClr val="333333"/>
                </a:solidFill>
                <a:latin typeface="Arial" panose="020B0604020202020204" pitchFamily="34" charset="0"/>
                <a:ea typeface="Calibri" pitchFamily="34" charset="0"/>
                <a:cs typeface="Arial" pitchFamily="34" charset="0"/>
              </a:rPr>
              <a:t>ЦККНО </a:t>
            </a:r>
            <a:r>
              <a:rPr lang="uk-UA" sz="1400" dirty="0" err="1">
                <a:solidFill>
                  <a:srgbClr val="333333"/>
                </a:solidFill>
                <a:latin typeface="Arial" panose="020B0604020202020204" pitchFamily="34" charset="0"/>
                <a:ea typeface="Calibri" pitchFamily="34" charset="0"/>
                <a:cs typeface="Arial" panose="020B0604020202020204" pitchFamily="34" charset="0"/>
              </a:rPr>
              <a:t>“</a:t>
            </a:r>
            <a:r>
              <a:rPr lang="uk-UA" sz="1400" b="1" u="sng" dirty="0" err="1">
                <a:solidFill>
                  <a:srgbClr val="333333"/>
                </a:solidFill>
                <a:latin typeface="Arial" panose="020B0604020202020204" pitchFamily="34" charset="0"/>
                <a:ea typeface="Calibri" pitchFamily="34" charset="0"/>
                <a:cs typeface="Arial" pitchFamily="34" charset="0"/>
              </a:rPr>
              <a:t>Лабораторія</a:t>
            </a:r>
            <a:r>
              <a:rPr lang="uk-UA" sz="1400" b="1" u="sng" dirty="0">
                <a:solidFill>
                  <a:srgbClr val="333333"/>
                </a:solidFill>
                <a:latin typeface="Arial" panose="020B0604020202020204" pitchFamily="34" charset="0"/>
                <a:ea typeface="Calibri" pitchFamily="34" charset="0"/>
                <a:cs typeface="Arial" pitchFamily="34" charset="0"/>
              </a:rPr>
              <a:t> матеріалознавства </a:t>
            </a:r>
            <a:r>
              <a:rPr lang="uk-UA" sz="1400" b="1" u="sng" dirty="0" err="1">
                <a:solidFill>
                  <a:srgbClr val="333333"/>
                </a:solidFill>
                <a:latin typeface="Arial" panose="020B0604020202020204" pitchFamily="34" charset="0"/>
                <a:ea typeface="Calibri" pitchFamily="34" charset="0"/>
                <a:cs typeface="Arial" pitchFamily="34" charset="0"/>
              </a:rPr>
              <a:t>інтерметалічних</a:t>
            </a:r>
            <a:r>
              <a:rPr lang="uk-UA" sz="1400" b="1" u="sng" dirty="0">
                <a:solidFill>
                  <a:srgbClr val="333333"/>
                </a:solidFill>
                <a:latin typeface="Arial" panose="020B0604020202020204" pitchFamily="34" charset="0"/>
                <a:ea typeface="Calibri" pitchFamily="34" charset="0"/>
                <a:cs typeface="Arial" pitchFamily="34" charset="0"/>
              </a:rPr>
              <a:t> </a:t>
            </a:r>
            <a:r>
              <a:rPr lang="uk-UA" sz="1400" b="1" u="sng" dirty="0" err="1">
                <a:solidFill>
                  <a:srgbClr val="333333"/>
                </a:solidFill>
                <a:latin typeface="Arial" panose="020B0604020202020204" pitchFamily="34" charset="0"/>
                <a:ea typeface="Calibri" pitchFamily="34" charset="0"/>
                <a:cs typeface="Arial" pitchFamily="34" charset="0"/>
              </a:rPr>
              <a:t>сполук</a:t>
            </a:r>
            <a:r>
              <a:rPr lang="uk-UA" sz="1400" dirty="0" err="1">
                <a:solidFill>
                  <a:srgbClr val="333333"/>
                </a:solidFill>
                <a:latin typeface="Arial" panose="020B0604020202020204" pitchFamily="34" charset="0"/>
                <a:ea typeface="Calibri" pitchFamily="34" charset="0"/>
                <a:cs typeface="Arial" panose="020B0604020202020204" pitchFamily="34" charset="0"/>
              </a:rPr>
              <a:t>”</a:t>
            </a:r>
            <a:r>
              <a:rPr lang="uk-UA" sz="1400" dirty="0">
                <a:solidFill>
                  <a:srgbClr val="333333"/>
                </a:solidFill>
                <a:latin typeface="Arial" panose="020B0604020202020204" pitchFamily="34" charset="0"/>
                <a:ea typeface="Calibri" pitchFamily="34" charset="0"/>
                <a:cs typeface="Arial" pitchFamily="34" charset="0"/>
              </a:rPr>
              <a:t>, Львівський національний університет імені Івана Франка: </a:t>
            </a:r>
            <a:r>
              <a:rPr lang="uk-UA" sz="1400" dirty="0" err="1">
                <a:solidFill>
                  <a:srgbClr val="333333"/>
                </a:solidFill>
                <a:latin typeface="Arial" panose="020B0604020202020204" pitchFamily="34" charset="0"/>
                <a:ea typeface="Calibri" pitchFamily="34" charset="0"/>
                <a:cs typeface="Arial" pitchFamily="34" charset="0"/>
              </a:rPr>
              <a:t>с</a:t>
            </a:r>
            <a:r>
              <a:rPr lang="uk-UA" sz="1400" dirty="0" err="1">
                <a:solidFill>
                  <a:srgbClr val="000000"/>
                </a:solidFill>
                <a:latin typeface="Arial" panose="020B0604020202020204" pitchFamily="34" charset="0"/>
                <a:ea typeface="Times New Roman" pitchFamily="18" charset="0"/>
                <a:cs typeface="Arial" pitchFamily="34" charset="0"/>
              </a:rPr>
              <a:t>кануючий</a:t>
            </a:r>
            <a:r>
              <a:rPr lang="uk-UA" sz="1400" dirty="0">
                <a:solidFill>
                  <a:srgbClr val="000000"/>
                </a:solidFill>
                <a:latin typeface="Arial" panose="020B0604020202020204" pitchFamily="34" charset="0"/>
                <a:ea typeface="Times New Roman" pitchFamily="18" charset="0"/>
                <a:cs typeface="Arial" pitchFamily="34" charset="0"/>
              </a:rPr>
              <a:t> електронний мікроскоп (</a:t>
            </a:r>
            <a:r>
              <a:rPr lang="uk-UA" sz="1400" dirty="0" err="1">
                <a:solidFill>
                  <a:srgbClr val="000000"/>
                </a:solidFill>
                <a:latin typeface="Arial" panose="020B0604020202020204" pitchFamily="34" charset="0"/>
                <a:ea typeface="Times New Roman" pitchFamily="18" charset="0"/>
                <a:cs typeface="Arial" pitchFamily="34" charset="0"/>
              </a:rPr>
              <a:t>Tescan</a:t>
            </a:r>
            <a:r>
              <a:rPr lang="uk-UA" sz="1400" dirty="0">
                <a:solidFill>
                  <a:srgbClr val="000000"/>
                </a:solidFill>
                <a:latin typeface="Arial" panose="020B0604020202020204" pitchFamily="34" charset="0"/>
                <a:ea typeface="Times New Roman" pitchFamily="18" charset="0"/>
                <a:cs typeface="Arial" pitchFamily="34" charset="0"/>
              </a:rPr>
              <a:t> VEGA 3 LMU)</a:t>
            </a:r>
            <a:r>
              <a:rPr lang="uk-UA" sz="1400" dirty="0">
                <a:solidFill>
                  <a:srgbClr val="333333"/>
                </a:solidFill>
                <a:latin typeface="Arial" panose="020B0604020202020204" pitchFamily="34" charset="0"/>
                <a:ea typeface="Times New Roman" pitchFamily="18" charset="0"/>
                <a:cs typeface="Arial" pitchFamily="34" charset="0"/>
              </a:rPr>
              <a:t>; </a:t>
            </a:r>
            <a:r>
              <a:rPr lang="uk-UA" sz="1400" dirty="0">
                <a:solidFill>
                  <a:srgbClr val="222222"/>
                </a:solidFill>
                <a:latin typeface="Arial" panose="020B0604020202020204" pitchFamily="34" charset="0"/>
                <a:ea typeface="Times New Roman" pitchFamily="18" charset="0"/>
                <a:cs typeface="Arial" pitchFamily="34" charset="0"/>
              </a:rPr>
              <a:t>РФА спектрометр (</a:t>
            </a:r>
            <a:r>
              <a:rPr lang="uk-UA" sz="1400" dirty="0" err="1">
                <a:solidFill>
                  <a:srgbClr val="222222"/>
                </a:solidFill>
                <a:latin typeface="Arial" panose="020B0604020202020204" pitchFamily="34" charset="0"/>
                <a:ea typeface="Times New Roman" pitchFamily="18" charset="0"/>
                <a:cs typeface="Arial" pitchFamily="34" charset="0"/>
              </a:rPr>
              <a:t>ElvaXPro</a:t>
            </a:r>
            <a:r>
              <a:rPr lang="uk-UA" sz="1400" dirty="0">
                <a:solidFill>
                  <a:srgbClr val="222222"/>
                </a:solidFill>
                <a:latin typeface="Arial" panose="020B0604020202020204" pitchFamily="34" charset="0"/>
                <a:ea typeface="Times New Roman" pitchFamily="18" charset="0"/>
                <a:cs typeface="Arial" pitchFamily="34" charset="0"/>
              </a:rPr>
              <a:t>)</a:t>
            </a:r>
            <a:r>
              <a:rPr lang="uk-UA" sz="1400" dirty="0">
                <a:solidFill>
                  <a:srgbClr val="333333"/>
                </a:solidFill>
                <a:latin typeface="Arial" panose="020B0604020202020204" pitchFamily="34" charset="0"/>
                <a:ea typeface="Times New Roman" pitchFamily="18" charset="0"/>
                <a:cs typeface="Arial" pitchFamily="34" charset="0"/>
              </a:rPr>
              <a:t>; </a:t>
            </a:r>
            <a:r>
              <a:rPr lang="uk-UA" sz="1400" dirty="0" err="1">
                <a:solidFill>
                  <a:srgbClr val="333333"/>
                </a:solidFill>
                <a:latin typeface="Arial" panose="020B0604020202020204" pitchFamily="34" charset="0"/>
                <a:ea typeface="Times New Roman" pitchFamily="18" charset="0"/>
                <a:cs typeface="Arial" pitchFamily="34" charset="0"/>
              </a:rPr>
              <a:t>м</a:t>
            </a:r>
            <a:r>
              <a:rPr lang="uk-UA" sz="1400" dirty="0" err="1">
                <a:solidFill>
                  <a:srgbClr val="222222"/>
                </a:solidFill>
                <a:latin typeface="Arial" panose="020B0604020202020204" pitchFamily="34" charset="0"/>
                <a:ea typeface="Times New Roman" pitchFamily="18" charset="0"/>
                <a:cs typeface="Arial" pitchFamily="34" charset="0"/>
              </a:rPr>
              <a:t>ікротвердометр</a:t>
            </a:r>
            <a:r>
              <a:rPr lang="uk-UA" sz="1400" dirty="0">
                <a:solidFill>
                  <a:srgbClr val="222222"/>
                </a:solidFill>
                <a:latin typeface="Arial" panose="020B0604020202020204" pitchFamily="34" charset="0"/>
                <a:ea typeface="Times New Roman" pitchFamily="18" charset="0"/>
                <a:cs typeface="Arial" pitchFamily="34" charset="0"/>
              </a:rPr>
              <a:t> (NOVOTEST ТС-МКВ)</a:t>
            </a:r>
            <a:r>
              <a:rPr lang="uk-UA" sz="1400" dirty="0">
                <a:solidFill>
                  <a:srgbClr val="333333"/>
                </a:solidFill>
                <a:latin typeface="Arial" panose="020B0604020202020204" pitchFamily="34" charset="0"/>
                <a:ea typeface="Times New Roman" pitchFamily="18" charset="0"/>
                <a:cs typeface="Arial" pitchFamily="34" charset="0"/>
              </a:rPr>
              <a:t>; ш</a:t>
            </a:r>
            <a:r>
              <a:rPr lang="uk-UA" sz="1400" dirty="0">
                <a:solidFill>
                  <a:srgbClr val="222222"/>
                </a:solidFill>
                <a:latin typeface="Arial" panose="020B0604020202020204" pitchFamily="34" charset="0"/>
                <a:ea typeface="Times New Roman" pitchFamily="18" charset="0"/>
                <a:cs typeface="Arial" pitchFamily="34" charset="0"/>
              </a:rPr>
              <a:t>ліфувально-полірувальний верстат (MECATECH 264)</a:t>
            </a:r>
            <a:r>
              <a:rPr lang="uk-UA" sz="1400" dirty="0">
                <a:solidFill>
                  <a:srgbClr val="333333"/>
                </a:solidFill>
                <a:latin typeface="Arial" panose="020B0604020202020204" pitchFamily="34" charset="0"/>
                <a:ea typeface="Times New Roman" pitchFamily="18" charset="0"/>
                <a:cs typeface="Arial" pitchFamily="34" charset="0"/>
              </a:rPr>
              <a:t> </a:t>
            </a:r>
            <a:r>
              <a:rPr lang="uk-UA" sz="1400" dirty="0">
                <a:latin typeface="Arial" panose="020B0604020202020204" pitchFamily="34" charset="0"/>
                <a:ea typeface="Calibri" pitchFamily="34" charset="0"/>
                <a:cs typeface="Arial" pitchFamily="34" charset="0"/>
                <a:hlinkClick r:id="rId6"/>
              </a:rPr>
              <a:t>http://matersciimc.lnu.edu.ua/</a:t>
            </a:r>
            <a:endParaRPr lang="ru-RU" sz="1400" dirty="0">
              <a:latin typeface="Arial" panose="020B0604020202020204" pitchFamily="34" charset="0"/>
              <a:cs typeface="Arial" panose="020B0604020202020204" pitchFamily="34" charset="0"/>
            </a:endParaRPr>
          </a:p>
          <a:p>
            <a:pPr indent="450850" algn="just" eaLnBrk="0" fontAlgn="base" hangingPunct="0">
              <a:spcBef>
                <a:spcPct val="0"/>
              </a:spcBef>
              <a:spcAft>
                <a:spcPct val="0"/>
              </a:spcAft>
              <a:buFont typeface="+mj-lt"/>
              <a:buAutoNum type="arabicPeriod"/>
              <a:tabLst>
                <a:tab pos="457200" algn="l"/>
              </a:tabLst>
            </a:pPr>
            <a:r>
              <a:rPr lang="uk-UA" sz="1400" dirty="0">
                <a:solidFill>
                  <a:srgbClr val="333333"/>
                </a:solidFill>
                <a:latin typeface="Arial" panose="020B0604020202020204" pitchFamily="34" charset="0"/>
                <a:ea typeface="Calibri" pitchFamily="34" charset="0"/>
                <a:cs typeface="Arial" pitchFamily="34" charset="0"/>
              </a:rPr>
              <a:t>ЦККНО  «</a:t>
            </a:r>
            <a:r>
              <a:rPr lang="uk-UA" sz="1400" b="1" u="sng" dirty="0">
                <a:solidFill>
                  <a:srgbClr val="333333"/>
                </a:solidFill>
                <a:latin typeface="Arial" panose="020B0604020202020204" pitchFamily="34" charset="0"/>
                <a:ea typeface="Calibri" pitchFamily="34" charset="0"/>
                <a:cs typeface="Arial" pitchFamily="34" charset="0"/>
              </a:rPr>
              <a:t>Лабораторія матеріалознавства геліоенергетичних, сенсорних та </a:t>
            </a:r>
            <a:r>
              <a:rPr lang="uk-UA" sz="1400" b="1" u="sng" dirty="0" err="1">
                <a:solidFill>
                  <a:srgbClr val="333333"/>
                </a:solidFill>
                <a:latin typeface="Arial" panose="020B0604020202020204" pitchFamily="34" charset="0"/>
                <a:ea typeface="Calibri" pitchFamily="34" charset="0"/>
                <a:cs typeface="Arial" pitchFamily="34" charset="0"/>
              </a:rPr>
              <a:t>наноелектронних</a:t>
            </a:r>
            <a:r>
              <a:rPr lang="uk-UA" sz="1400" b="1" u="sng" dirty="0">
                <a:solidFill>
                  <a:srgbClr val="333333"/>
                </a:solidFill>
                <a:latin typeface="Arial" panose="020B0604020202020204" pitchFamily="34" charset="0"/>
                <a:ea typeface="Calibri" pitchFamily="34" charset="0"/>
                <a:cs typeface="Arial" pitchFamily="34" charset="0"/>
              </a:rPr>
              <a:t> систем</a:t>
            </a:r>
            <a:r>
              <a:rPr lang="uk-UA" sz="1400" dirty="0">
                <a:solidFill>
                  <a:srgbClr val="333333"/>
                </a:solidFill>
                <a:latin typeface="Arial" pitchFamily="34" charset="0"/>
                <a:ea typeface="Calibri" pitchFamily="34" charset="0"/>
                <a:cs typeface="Arial" pitchFamily="34" charset="0"/>
              </a:rPr>
              <a:t>», Сумський державний університет: виконання робіт, які пов’язані із проведенням матеріалознавчих досліджень методами </a:t>
            </a:r>
            <a:r>
              <a:rPr lang="uk-UA" sz="1400" dirty="0" err="1">
                <a:solidFill>
                  <a:srgbClr val="333333"/>
                </a:solidFill>
                <a:latin typeface="Arial" panose="020B0604020202020204" pitchFamily="34" charset="0"/>
                <a:ea typeface="Calibri" pitchFamily="34" charset="0"/>
                <a:cs typeface="Arial" pitchFamily="34" charset="0"/>
              </a:rPr>
              <a:t>просвічуючої</a:t>
            </a:r>
            <a:r>
              <a:rPr lang="uk-UA" sz="1400" dirty="0">
                <a:solidFill>
                  <a:srgbClr val="333333"/>
                </a:solidFill>
                <a:latin typeface="Arial" panose="020B0604020202020204" pitchFamily="34" charset="0"/>
                <a:ea typeface="Calibri" pitchFamily="34" charset="0"/>
                <a:cs typeface="Arial" pitchFamily="34" charset="0"/>
              </a:rPr>
              <a:t> і растрової електронної мікроскопії, рентгенівського мікроаналізу, рентгенографії, спектрофотометрії, хроматографії та іншими аналітичними методами </a:t>
            </a:r>
            <a:r>
              <a:rPr lang="uk-UA" sz="1400" dirty="0">
                <a:latin typeface="Arial" panose="020B0604020202020204" pitchFamily="34" charset="0"/>
                <a:ea typeface="Calibri" pitchFamily="34" charset="0"/>
                <a:cs typeface="Arial" pitchFamily="34" charset="0"/>
                <a:hlinkClick r:id="rId7"/>
              </a:rPr>
              <a:t>https://www.sumdu.edu.ua/uk/science/science-info/scientific-infrastructure/research-centers/ccse.html</a:t>
            </a:r>
            <a:endParaRPr lang="ru-RU" sz="1400" dirty="0">
              <a:latin typeface="Arial" panose="020B0604020202020204" pitchFamily="34" charset="0"/>
              <a:cs typeface="Arial" panose="020B0604020202020204" pitchFamily="34" charset="0"/>
            </a:endParaRPr>
          </a:p>
          <a:p>
            <a:pPr indent="450850" algn="just" eaLnBrk="0" fontAlgn="base" hangingPunct="0">
              <a:spcBef>
                <a:spcPct val="0"/>
              </a:spcBef>
              <a:spcAft>
                <a:spcPct val="0"/>
              </a:spcAft>
              <a:buFont typeface="+mj-lt"/>
              <a:buAutoNum type="arabicPeriod"/>
              <a:tabLst>
                <a:tab pos="457200" algn="l"/>
              </a:tabLst>
            </a:pPr>
            <a:r>
              <a:rPr lang="uk-UA" sz="1400" dirty="0">
                <a:solidFill>
                  <a:srgbClr val="000000"/>
                </a:solidFill>
                <a:latin typeface="Arial" panose="020B0604020202020204" pitchFamily="34" charset="0"/>
                <a:ea typeface="Calibri" pitchFamily="34" charset="0"/>
                <a:cs typeface="Arial" pitchFamily="34" charset="0"/>
              </a:rPr>
              <a:t>ЦККНО «</a:t>
            </a:r>
            <a:r>
              <a:rPr lang="uk-UA" sz="1400" b="1" u="sng" dirty="0">
                <a:solidFill>
                  <a:srgbClr val="000000"/>
                </a:solidFill>
                <a:latin typeface="Arial" panose="020B0604020202020204" pitchFamily="34" charset="0"/>
                <a:ea typeface="Calibri" pitchFamily="34" charset="0"/>
                <a:cs typeface="Arial" pitchFamily="34" charset="0"/>
              </a:rPr>
              <a:t>Лабораторія </a:t>
            </a:r>
            <a:r>
              <a:rPr lang="uk-UA" sz="1400" b="1" u="sng" dirty="0" err="1">
                <a:solidFill>
                  <a:srgbClr val="000000"/>
                </a:solidFill>
                <a:latin typeface="Arial" panose="020B0604020202020204" pitchFamily="34" charset="0"/>
                <a:ea typeface="Calibri" pitchFamily="34" charset="0"/>
                <a:cs typeface="Arial" pitchFamily="34" charset="0"/>
              </a:rPr>
              <a:t>біобезпеки</a:t>
            </a:r>
            <a:r>
              <a:rPr lang="uk-UA" sz="1400" b="1" u="sng" dirty="0">
                <a:solidFill>
                  <a:srgbClr val="000000"/>
                </a:solidFill>
                <a:latin typeface="Arial" panose="020B0604020202020204" pitchFamily="34" charset="0"/>
                <a:ea typeface="Calibri" pitchFamily="34" charset="0"/>
                <a:cs typeface="Arial" pitchFamily="34" charset="0"/>
              </a:rPr>
              <a:t>, якості харчової продукції та безпеки харчування</a:t>
            </a:r>
            <a:r>
              <a:rPr lang="uk-UA" sz="1400" dirty="0">
                <a:solidFill>
                  <a:srgbClr val="000000"/>
                </a:solidFill>
                <a:latin typeface="Arial" pitchFamily="34" charset="0"/>
                <a:ea typeface="Calibri" pitchFamily="34" charset="0"/>
                <a:cs typeface="Arial" pitchFamily="34" charset="0"/>
              </a:rPr>
              <a:t>», Національний університет харчових технологій</a:t>
            </a:r>
            <a:endParaRPr lang="ru-RU" sz="1400" dirty="0">
              <a:latin typeface="Arial" panose="020B0604020202020204" pitchFamily="34" charset="0"/>
              <a:cs typeface="Arial" panose="020B0604020202020204" pitchFamily="34" charset="0"/>
            </a:endParaRPr>
          </a:p>
          <a:p>
            <a:pPr indent="450850" algn="just" eaLnBrk="0" fontAlgn="base" hangingPunct="0">
              <a:spcBef>
                <a:spcPct val="0"/>
              </a:spcBef>
              <a:spcAft>
                <a:spcPct val="0"/>
              </a:spcAft>
              <a:buFont typeface="+mj-lt"/>
              <a:buAutoNum type="arabicPeriod"/>
              <a:tabLst>
                <a:tab pos="457200" algn="l"/>
              </a:tabLst>
            </a:pPr>
            <a:r>
              <a:rPr lang="uk-UA" sz="1400" dirty="0">
                <a:solidFill>
                  <a:srgbClr val="000000"/>
                </a:solidFill>
                <a:latin typeface="Arial" panose="020B0604020202020204" pitchFamily="34" charset="0"/>
                <a:ea typeface="Calibri" pitchFamily="34" charset="0"/>
                <a:cs typeface="Arial" pitchFamily="34" charset="0"/>
              </a:rPr>
              <a:t>ЦККНО «</a:t>
            </a:r>
            <a:r>
              <a:rPr lang="uk-UA" sz="1400" b="1" dirty="0">
                <a:solidFill>
                  <a:srgbClr val="000000"/>
                </a:solidFill>
                <a:latin typeface="Arial" panose="020B0604020202020204" pitchFamily="34" charset="0"/>
                <a:ea typeface="Calibri" pitchFamily="34" charset="0"/>
                <a:cs typeface="Arial" pitchFamily="34" charset="0"/>
              </a:rPr>
              <a:t>Лабораторія екологічного землеробства та природокористування</a:t>
            </a:r>
            <a:r>
              <a:rPr lang="uk-UA" sz="1400" dirty="0">
                <a:solidFill>
                  <a:srgbClr val="000000"/>
                </a:solidFill>
                <a:latin typeface="Arial" pitchFamily="34" charset="0"/>
                <a:ea typeface="Calibri" pitchFamily="34" charset="0"/>
                <a:cs typeface="Arial" pitchFamily="34" charset="0"/>
              </a:rPr>
              <a:t>», Сумський національний аграрний університет</a:t>
            </a:r>
            <a:endParaRPr lang="ru-RU" sz="1400" dirty="0">
              <a:latin typeface="Arial" panose="020B0604020202020204" pitchFamily="34" charset="0"/>
              <a:cs typeface="Arial" panose="020B0604020202020204" pitchFamily="34" charset="0"/>
            </a:endParaRPr>
          </a:p>
          <a:p>
            <a:pPr indent="450850" algn="just" eaLnBrk="0" fontAlgn="base" hangingPunct="0">
              <a:spcBef>
                <a:spcPct val="0"/>
              </a:spcBef>
              <a:spcAft>
                <a:spcPct val="0"/>
              </a:spcAft>
              <a:buFont typeface="+mj-lt"/>
              <a:buAutoNum type="arabicPeriod"/>
              <a:tabLst>
                <a:tab pos="457200" algn="l"/>
              </a:tabLst>
            </a:pPr>
            <a:r>
              <a:rPr lang="uk-UA" sz="1400" dirty="0">
                <a:solidFill>
                  <a:srgbClr val="000000"/>
                </a:solidFill>
                <a:latin typeface="Arial" panose="020B0604020202020204" pitchFamily="34" charset="0"/>
                <a:ea typeface="Calibri" pitchFamily="34" charset="0"/>
                <a:cs typeface="Arial" pitchFamily="34" charset="0"/>
              </a:rPr>
              <a:t>ЦККНО «</a:t>
            </a:r>
            <a:r>
              <a:rPr lang="uk-UA" sz="1400" b="1" u="sng" dirty="0">
                <a:solidFill>
                  <a:srgbClr val="000000"/>
                </a:solidFill>
                <a:latin typeface="Arial" panose="020B0604020202020204" pitchFamily="34" charset="0"/>
                <a:ea typeface="Calibri" pitchFamily="34" charset="0"/>
                <a:cs typeface="Arial" pitchFamily="34" charset="0"/>
              </a:rPr>
              <a:t>Лабораторія </a:t>
            </a:r>
            <a:r>
              <a:rPr lang="uk-UA" sz="1400" b="1" u="sng" dirty="0" err="1">
                <a:solidFill>
                  <a:srgbClr val="000000"/>
                </a:solidFill>
                <a:latin typeface="Arial" panose="020B0604020202020204" pitchFamily="34" charset="0"/>
                <a:ea typeface="Calibri" pitchFamily="34" charset="0"/>
                <a:cs typeface="Arial" pitchFamily="34" charset="0"/>
              </a:rPr>
              <a:t>мікро-</a:t>
            </a:r>
            <a:r>
              <a:rPr lang="uk-UA" sz="1400" b="1" u="sng" dirty="0">
                <a:solidFill>
                  <a:srgbClr val="000000"/>
                </a:solidFill>
                <a:latin typeface="Arial" panose="020B0604020202020204" pitchFamily="34" charset="0"/>
                <a:ea typeface="Calibri" pitchFamily="34" charset="0"/>
                <a:cs typeface="Arial" pitchFamily="34" charset="0"/>
              </a:rPr>
              <a:t> і </a:t>
            </a:r>
            <a:r>
              <a:rPr lang="uk-UA" sz="1400" b="1" u="sng" dirty="0" err="1">
                <a:solidFill>
                  <a:srgbClr val="000000"/>
                </a:solidFill>
                <a:latin typeface="Arial" panose="020B0604020202020204" pitchFamily="34" charset="0"/>
                <a:ea typeface="Calibri" pitchFamily="34" charset="0"/>
                <a:cs typeface="Arial" pitchFamily="34" charset="0"/>
              </a:rPr>
              <a:t>наносистем</a:t>
            </a:r>
            <a:r>
              <a:rPr lang="uk-UA" sz="1400" b="1" u="sng" dirty="0">
                <a:solidFill>
                  <a:srgbClr val="000000"/>
                </a:solidFill>
                <a:latin typeface="Arial" panose="020B0604020202020204" pitchFamily="34" charset="0"/>
                <a:ea typeface="Calibri" pitchFamily="34" charset="0"/>
                <a:cs typeface="Arial" pitchFamily="34" charset="0"/>
              </a:rPr>
              <a:t>, новітніх матеріалів і технологій</a:t>
            </a:r>
            <a:r>
              <a:rPr lang="uk-UA" sz="1400" dirty="0">
                <a:solidFill>
                  <a:srgbClr val="000000"/>
                </a:solidFill>
                <a:latin typeface="Arial" pitchFamily="34" charset="0"/>
                <a:ea typeface="Calibri" pitchFamily="34" charset="0"/>
                <a:cs typeface="Arial" pitchFamily="34" charset="0"/>
              </a:rPr>
              <a:t>»,Харківський національний університет ім. В.Н.</a:t>
            </a:r>
            <a:r>
              <a:rPr lang="uk-UA" sz="1400" dirty="0" err="1">
                <a:solidFill>
                  <a:srgbClr val="000000"/>
                </a:solidFill>
                <a:latin typeface="Arial" panose="020B0604020202020204" pitchFamily="34" charset="0"/>
                <a:ea typeface="Calibri" pitchFamily="34" charset="0"/>
                <a:cs typeface="Arial" pitchFamily="34" charset="0"/>
              </a:rPr>
              <a:t>Каразіна</a:t>
            </a:r>
            <a:endParaRPr lang="uk-UA" sz="1400" dirty="0">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39EFDE66-90BB-412B-A12D-A997FCC0F3B8}"/>
              </a:ext>
            </a:extLst>
          </p:cNvPr>
          <p:cNvPicPr>
            <a:picLocks noChangeAspect="1"/>
          </p:cNvPicPr>
          <p:nvPr/>
        </p:nvPicPr>
        <p:blipFill rotWithShape="1">
          <a:blip r:embed="rId8"/>
          <a:srcRect l="16208" t="62439" r="16841" b="18233"/>
          <a:stretch/>
        </p:blipFill>
        <p:spPr>
          <a:xfrm>
            <a:off x="258708" y="97127"/>
            <a:ext cx="3858322" cy="626564"/>
          </a:xfrm>
          <a:prstGeom prst="rect">
            <a:avLst/>
          </a:prstGeom>
        </p:spPr>
      </p:pic>
      <p:sp>
        <p:nvSpPr>
          <p:cNvPr id="8" name="TextBox 7">
            <a:extLst>
              <a:ext uri="{FF2B5EF4-FFF2-40B4-BE49-F238E27FC236}">
                <a16:creationId xmlns:a16="http://schemas.microsoft.com/office/drawing/2014/main" id="{B5408E23-11F9-4B2E-8A64-5F81EB6353E7}"/>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441636" y="156119"/>
            <a:ext cx="6543692" cy="1011222"/>
          </a:xfrm>
        </p:spPr>
        <p:style>
          <a:lnRef idx="0">
            <a:schemeClr val="accent1"/>
          </a:lnRef>
          <a:fillRef idx="3">
            <a:schemeClr val="accent1"/>
          </a:fillRef>
          <a:effectRef idx="3">
            <a:schemeClr val="accent1"/>
          </a:effectRef>
          <a:fontRef idx="minor">
            <a:schemeClr val="lt1"/>
          </a:fontRef>
        </p:style>
        <p:txBody>
          <a:bodyPr>
            <a:noAutofit/>
          </a:bodyPr>
          <a:lstStyle/>
          <a:p>
            <a:r>
              <a:rPr lang="uk-UA" sz="3200" dirty="0"/>
              <a:t>Центри колективного користування науковим обладнанням (2019)</a:t>
            </a:r>
            <a:endParaRPr lang="ru-RU" sz="3200" dirty="0"/>
          </a:p>
        </p:txBody>
      </p:sp>
      <p:pic>
        <p:nvPicPr>
          <p:cNvPr id="5" name="Содержимое 3" descr="лого МОН.png"/>
          <p:cNvPicPr>
            <a:picLocks noGrp="1" noChangeAspect="1"/>
          </p:cNvPicPr>
          <p:nvPr>
            <p:ph idx="1"/>
          </p:nvPr>
        </p:nvPicPr>
        <p:blipFill>
          <a:blip r:embed="rId2" cstate="print"/>
          <a:stretch>
            <a:fillRect/>
          </a:stretch>
        </p:blipFill>
        <p:spPr>
          <a:xfrm>
            <a:off x="4170941" y="319405"/>
            <a:ext cx="1196178" cy="628958"/>
          </a:xfrm>
        </p:spPr>
      </p:pic>
      <p:sp>
        <p:nvSpPr>
          <p:cNvPr id="1025" name="Rectangle 1"/>
          <p:cNvSpPr>
            <a:spLocks noChangeArrowheads="1"/>
          </p:cNvSpPr>
          <p:nvPr/>
        </p:nvSpPr>
        <p:spPr bwMode="auto">
          <a:xfrm>
            <a:off x="383457" y="1367181"/>
            <a:ext cx="11459497" cy="280076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buFont typeface="+mj-lt"/>
              <a:buAutoNum type="arabicPeriod"/>
              <a:tabLst>
                <a:tab pos="457200" algn="l"/>
              </a:tabLst>
            </a:pPr>
            <a:r>
              <a:rPr lang="uk-UA" sz="1600" dirty="0">
                <a:solidFill>
                  <a:srgbClr val="000000"/>
                </a:solidFill>
                <a:latin typeface="Arial" pitchFamily="34" charset="0"/>
                <a:ea typeface="Calibri" pitchFamily="34" charset="0"/>
                <a:cs typeface="Arial" pitchFamily="34" charset="0"/>
              </a:rPr>
              <a:t>ЦККНО  </a:t>
            </a:r>
            <a:r>
              <a:rPr lang="uk-UA" sz="1600" dirty="0" err="1">
                <a:solidFill>
                  <a:srgbClr val="000000"/>
                </a:solidFill>
                <a:latin typeface="Arial" pitchFamily="34" charset="0"/>
                <a:ea typeface="Calibri" pitchFamily="34" charset="0"/>
                <a:cs typeface="Arial" pitchFamily="34" charset="0"/>
              </a:rPr>
              <a:t>“</a:t>
            </a:r>
            <a:r>
              <a:rPr lang="uk-UA" sz="1600" b="1" dirty="0" err="1">
                <a:solidFill>
                  <a:srgbClr val="000000"/>
                </a:solidFill>
                <a:latin typeface="Arial" pitchFamily="34" charset="0"/>
                <a:ea typeface="Calibri" pitchFamily="34" charset="0"/>
                <a:cs typeface="Arial" pitchFamily="34" charset="0"/>
              </a:rPr>
              <a:t>Морська</a:t>
            </a:r>
            <a:r>
              <a:rPr lang="uk-UA" sz="1600" b="1" dirty="0">
                <a:solidFill>
                  <a:srgbClr val="000000"/>
                </a:solidFill>
                <a:latin typeface="Arial" pitchFamily="34" charset="0"/>
                <a:ea typeface="Calibri" pitchFamily="34" charset="0"/>
                <a:cs typeface="Arial" pitchFamily="34" charset="0"/>
              </a:rPr>
              <a:t> біологія, екологія та </a:t>
            </a:r>
            <a:r>
              <a:rPr lang="uk-UA" sz="1600" b="1" dirty="0" err="1">
                <a:solidFill>
                  <a:srgbClr val="000000"/>
                </a:solidFill>
                <a:latin typeface="Arial" pitchFamily="34" charset="0"/>
                <a:ea typeface="Calibri" pitchFamily="34" charset="0"/>
                <a:cs typeface="Arial" pitchFamily="34" charset="0"/>
              </a:rPr>
              <a:t>біотехнологія”</a:t>
            </a:r>
            <a:r>
              <a:rPr lang="uk-UA" sz="1600" b="1" dirty="0">
                <a:solidFill>
                  <a:srgbClr val="000000"/>
                </a:solidFill>
                <a:latin typeface="Arial" pitchFamily="34" charset="0"/>
                <a:ea typeface="Calibri" pitchFamily="34" charset="0"/>
                <a:cs typeface="Arial" pitchFamily="34" charset="0"/>
              </a:rPr>
              <a:t>, </a:t>
            </a:r>
            <a:r>
              <a:rPr lang="uk-UA" sz="1600" dirty="0">
                <a:solidFill>
                  <a:srgbClr val="000000"/>
                </a:solidFill>
                <a:latin typeface="Arial" pitchFamily="34" charset="0"/>
                <a:ea typeface="Calibri" pitchFamily="34" charset="0"/>
                <a:cs typeface="Arial" pitchFamily="34" charset="0"/>
              </a:rPr>
              <a:t> Одеський національний університет ім. І.І.Мечникова</a:t>
            </a:r>
          </a:p>
          <a:p>
            <a:pPr indent="450850" algn="just" fontAlgn="base">
              <a:spcBef>
                <a:spcPct val="0"/>
              </a:spcBef>
              <a:spcAft>
                <a:spcPct val="0"/>
              </a:spcAft>
              <a:buFont typeface="+mj-lt"/>
              <a:buAutoNum type="arabicPeriod"/>
              <a:tabLst>
                <a:tab pos="457200" algn="l"/>
              </a:tabLst>
            </a:pPr>
            <a:r>
              <a:rPr lang="uk-UA" sz="1600" dirty="0">
                <a:solidFill>
                  <a:srgbClr val="000000"/>
                </a:solidFill>
                <a:latin typeface="Arial" pitchFamily="34" charset="0"/>
                <a:cs typeface="Arial" pitchFamily="34" charset="0"/>
              </a:rPr>
              <a:t>ЦККНО </a:t>
            </a:r>
            <a:r>
              <a:rPr lang="uk-UA" sz="1600" dirty="0" err="1">
                <a:solidFill>
                  <a:srgbClr val="000000"/>
                </a:solidFill>
                <a:latin typeface="Arial" pitchFamily="34" charset="0"/>
                <a:cs typeface="Arial" pitchFamily="34" charset="0"/>
              </a:rPr>
              <a:t>“</a:t>
            </a:r>
            <a:r>
              <a:rPr lang="uk-UA" sz="1600" b="1" dirty="0" err="1">
                <a:solidFill>
                  <a:srgbClr val="000000"/>
                </a:solidFill>
                <a:latin typeface="Arial" pitchFamily="34" charset="0"/>
                <a:cs typeface="Arial" pitchFamily="34" charset="0"/>
              </a:rPr>
              <a:t>Створення</a:t>
            </a:r>
            <a:r>
              <a:rPr lang="uk-UA" sz="1600" b="1" dirty="0">
                <a:solidFill>
                  <a:srgbClr val="000000"/>
                </a:solidFill>
                <a:latin typeface="Arial" pitchFamily="34" charset="0"/>
                <a:cs typeface="Arial" pitchFamily="34" charset="0"/>
              </a:rPr>
              <a:t> та дослідження аерокосмічних </a:t>
            </a:r>
            <a:r>
              <a:rPr lang="uk-UA" sz="1600" b="1" dirty="0" err="1">
                <a:solidFill>
                  <a:srgbClr val="000000"/>
                </a:solidFill>
                <a:latin typeface="Arial" pitchFamily="34" charset="0"/>
                <a:cs typeface="Arial" pitchFamily="34" charset="0"/>
              </a:rPr>
              <a:t>обєктів</a:t>
            </a:r>
            <a:r>
              <a:rPr lang="uk-UA" sz="1600" b="1" dirty="0">
                <a:solidFill>
                  <a:srgbClr val="000000"/>
                </a:solidFill>
                <a:latin typeface="Arial" pitchFamily="34" charset="0"/>
                <a:cs typeface="Arial" pitchFamily="34" charset="0"/>
              </a:rPr>
              <a:t> та </a:t>
            </a:r>
            <a:r>
              <a:rPr lang="uk-UA" sz="1600" b="1" dirty="0" err="1">
                <a:solidFill>
                  <a:srgbClr val="000000"/>
                </a:solidFill>
                <a:latin typeface="Arial" pitchFamily="34" charset="0"/>
                <a:cs typeface="Arial" pitchFamily="34" charset="0"/>
              </a:rPr>
              <a:t>систем”</a:t>
            </a:r>
            <a:r>
              <a:rPr lang="uk-UA" sz="1600" b="1" dirty="0">
                <a:solidFill>
                  <a:srgbClr val="000000"/>
                </a:solidFill>
                <a:latin typeface="Arial" pitchFamily="34" charset="0"/>
                <a:cs typeface="Arial" pitchFamily="34" charset="0"/>
              </a:rPr>
              <a:t>, </a:t>
            </a:r>
            <a:r>
              <a:rPr lang="uk-UA" sz="1600" dirty="0">
                <a:solidFill>
                  <a:srgbClr val="000000"/>
                </a:solidFill>
                <a:latin typeface="Arial" pitchFamily="34" charset="0"/>
                <a:cs typeface="Arial" pitchFamily="34" charset="0"/>
              </a:rPr>
              <a:t>НАКУ ім. М.Є.Жуковського </a:t>
            </a:r>
            <a:r>
              <a:rPr lang="uk-UA" sz="1600" dirty="0" err="1">
                <a:solidFill>
                  <a:srgbClr val="000000"/>
                </a:solidFill>
                <a:latin typeface="Arial" pitchFamily="34" charset="0"/>
                <a:cs typeface="Arial" pitchFamily="34" charset="0"/>
              </a:rPr>
              <a:t>“Харківський</a:t>
            </a:r>
            <a:r>
              <a:rPr lang="uk-UA" sz="1600" dirty="0">
                <a:solidFill>
                  <a:srgbClr val="000000"/>
                </a:solidFill>
                <a:latin typeface="Arial" pitchFamily="34" charset="0"/>
                <a:cs typeface="Arial" pitchFamily="34" charset="0"/>
              </a:rPr>
              <a:t> авіаційний </a:t>
            </a:r>
            <a:r>
              <a:rPr lang="uk-UA" sz="1600" dirty="0" err="1">
                <a:solidFill>
                  <a:srgbClr val="000000"/>
                </a:solidFill>
                <a:latin typeface="Arial" pitchFamily="34" charset="0"/>
                <a:cs typeface="Arial" pitchFamily="34" charset="0"/>
              </a:rPr>
              <a:t>інститут”</a:t>
            </a:r>
            <a:endParaRPr lang="uk-UA" sz="1600" dirty="0">
              <a:solidFill>
                <a:srgbClr val="000000"/>
              </a:solidFill>
              <a:latin typeface="Arial" pitchFamily="34" charset="0"/>
              <a:cs typeface="Arial" pitchFamily="34" charset="0"/>
            </a:endParaRPr>
          </a:p>
          <a:p>
            <a:pPr indent="450850" algn="just" fontAlgn="base">
              <a:spcBef>
                <a:spcPct val="0"/>
              </a:spcBef>
              <a:spcAft>
                <a:spcPct val="0"/>
              </a:spcAft>
              <a:buFont typeface="+mj-lt"/>
              <a:buAutoNum type="arabicPeriod"/>
              <a:tabLst>
                <a:tab pos="457200" algn="l"/>
              </a:tabLst>
            </a:pPr>
            <a:r>
              <a:rPr lang="uk-UA" sz="1600" dirty="0">
                <a:solidFill>
                  <a:srgbClr val="000000"/>
                </a:solidFill>
                <a:latin typeface="Arial" pitchFamily="34" charset="0"/>
                <a:cs typeface="Arial" pitchFamily="34" charset="0"/>
              </a:rPr>
              <a:t>ЦККНО </a:t>
            </a:r>
            <a:r>
              <a:rPr lang="uk-UA" sz="1600" b="1" dirty="0" err="1">
                <a:solidFill>
                  <a:srgbClr val="000000"/>
                </a:solidFill>
                <a:latin typeface="Arial" pitchFamily="34" charset="0"/>
                <a:cs typeface="Arial" pitchFamily="34" charset="0"/>
              </a:rPr>
              <a:t>“Інноваційні</a:t>
            </a:r>
            <a:r>
              <a:rPr lang="uk-UA" sz="1600" b="1" dirty="0">
                <a:solidFill>
                  <a:srgbClr val="000000"/>
                </a:solidFill>
                <a:latin typeface="Arial" pitchFamily="34" charset="0"/>
                <a:cs typeface="Arial" pitchFamily="34" charset="0"/>
              </a:rPr>
              <a:t> технології в ракетно-космічній </a:t>
            </a:r>
            <a:r>
              <a:rPr lang="uk-UA" sz="1600" b="1" dirty="0" err="1">
                <a:solidFill>
                  <a:srgbClr val="000000"/>
                </a:solidFill>
                <a:latin typeface="Arial" pitchFamily="34" charset="0"/>
                <a:cs typeface="Arial" pitchFamily="34" charset="0"/>
              </a:rPr>
              <a:t>галузі”</a:t>
            </a:r>
            <a:r>
              <a:rPr lang="uk-UA" sz="1600" b="1" dirty="0">
                <a:solidFill>
                  <a:srgbClr val="000000"/>
                </a:solidFill>
                <a:latin typeface="Arial" pitchFamily="34" charset="0"/>
                <a:cs typeface="Arial" pitchFamily="34" charset="0"/>
              </a:rPr>
              <a:t>, </a:t>
            </a:r>
            <a:r>
              <a:rPr lang="uk-UA" sz="1600" dirty="0">
                <a:solidFill>
                  <a:srgbClr val="000000"/>
                </a:solidFill>
                <a:latin typeface="Arial" pitchFamily="34" charset="0"/>
                <a:cs typeface="Arial" pitchFamily="34" charset="0"/>
              </a:rPr>
              <a:t>Дніпровський національний університет ім. Олеся Гончара</a:t>
            </a:r>
          </a:p>
          <a:p>
            <a:pPr indent="450850" algn="just" fontAlgn="base">
              <a:spcBef>
                <a:spcPct val="0"/>
              </a:spcBef>
              <a:spcAft>
                <a:spcPct val="0"/>
              </a:spcAft>
              <a:buFont typeface="+mj-lt"/>
              <a:buAutoNum type="arabicPeriod"/>
              <a:tabLst>
                <a:tab pos="457200" algn="l"/>
              </a:tabLst>
            </a:pPr>
            <a:r>
              <a:rPr lang="uk-UA" sz="1600" dirty="0">
                <a:solidFill>
                  <a:srgbClr val="000000"/>
                </a:solidFill>
                <a:latin typeface="Arial" pitchFamily="34" charset="0"/>
                <a:cs typeface="Arial" pitchFamily="34" charset="0"/>
              </a:rPr>
              <a:t>ЦККНО </a:t>
            </a:r>
            <a:r>
              <a:rPr lang="uk-UA" sz="1600" b="1" dirty="0" err="1">
                <a:solidFill>
                  <a:srgbClr val="000000"/>
                </a:solidFill>
                <a:latin typeface="Arial" pitchFamily="34" charset="0"/>
                <a:cs typeface="Arial" pitchFamily="34" charset="0"/>
              </a:rPr>
              <a:t>“Дослідницький</a:t>
            </a:r>
            <a:r>
              <a:rPr lang="uk-UA" sz="1600" b="1" dirty="0">
                <a:solidFill>
                  <a:srgbClr val="000000"/>
                </a:solidFill>
                <a:latin typeface="Arial" pitchFamily="34" charset="0"/>
                <a:cs typeface="Arial" pitchFamily="34" charset="0"/>
              </a:rPr>
              <a:t> центр лазерних та оптоелектронних </a:t>
            </a:r>
            <a:r>
              <a:rPr lang="uk-UA" sz="1600" b="1" dirty="0" err="1">
                <a:solidFill>
                  <a:srgbClr val="000000"/>
                </a:solidFill>
                <a:latin typeface="Arial" pitchFamily="34" charset="0"/>
                <a:cs typeface="Arial" pitchFamily="34" charset="0"/>
              </a:rPr>
              <a:t>технологій”</a:t>
            </a:r>
            <a:r>
              <a:rPr lang="uk-UA" sz="1600" b="1" dirty="0">
                <a:solidFill>
                  <a:srgbClr val="000000"/>
                </a:solidFill>
                <a:latin typeface="Arial" pitchFamily="34" charset="0"/>
                <a:cs typeface="Arial" pitchFamily="34" charset="0"/>
              </a:rPr>
              <a:t>, </a:t>
            </a:r>
            <a:r>
              <a:rPr lang="uk-UA" sz="1600" dirty="0">
                <a:solidFill>
                  <a:srgbClr val="000000"/>
                </a:solidFill>
                <a:latin typeface="Arial" pitchFamily="34" charset="0"/>
                <a:cs typeface="Arial" pitchFamily="34" charset="0"/>
              </a:rPr>
              <a:t>Харківський національний університет радіоелектроніки</a:t>
            </a:r>
          </a:p>
          <a:p>
            <a:pPr indent="450850" algn="just" fontAlgn="base">
              <a:spcBef>
                <a:spcPct val="0"/>
              </a:spcBef>
              <a:spcAft>
                <a:spcPct val="0"/>
              </a:spcAft>
              <a:buFont typeface="+mj-lt"/>
              <a:buAutoNum type="arabicPeriod"/>
              <a:tabLst>
                <a:tab pos="457200" algn="l"/>
              </a:tabLst>
            </a:pPr>
            <a:r>
              <a:rPr lang="uk-UA" sz="1600" dirty="0">
                <a:latin typeface="Arial" pitchFamily="34" charset="0"/>
                <a:cs typeface="Arial" pitchFamily="34" charset="0"/>
              </a:rPr>
              <a:t>ЦККНО</a:t>
            </a:r>
            <a:r>
              <a:rPr lang="uk-UA" sz="1600" b="1" dirty="0">
                <a:latin typeface="Arial" pitchFamily="34" charset="0"/>
                <a:cs typeface="Arial" pitchFamily="34" charset="0"/>
              </a:rPr>
              <a:t> </a:t>
            </a:r>
            <a:r>
              <a:rPr lang="uk-UA" sz="1600" b="1" dirty="0" err="1">
                <a:latin typeface="Arial" pitchFamily="34" charset="0"/>
                <a:cs typeface="Arial" pitchFamily="34" charset="0"/>
              </a:rPr>
              <a:t>“Агропромисловий</a:t>
            </a:r>
            <a:r>
              <a:rPr lang="uk-UA" sz="1600" b="1" dirty="0">
                <a:latin typeface="Arial" pitchFamily="34" charset="0"/>
                <a:cs typeface="Arial" pitchFamily="34" charset="0"/>
              </a:rPr>
              <a:t> комплекс, лісове і садово-паркове господарство, ветеринарна </a:t>
            </a:r>
            <a:r>
              <a:rPr lang="uk-UA" sz="1600" b="1" dirty="0" err="1">
                <a:latin typeface="Arial" pitchFamily="34" charset="0"/>
                <a:cs typeface="Arial" pitchFamily="34" charset="0"/>
              </a:rPr>
              <a:t>медицина”</a:t>
            </a:r>
            <a:r>
              <a:rPr lang="uk-UA" sz="1600" b="1" dirty="0">
                <a:latin typeface="Arial" pitchFamily="34" charset="0"/>
                <a:cs typeface="Arial" pitchFamily="34" charset="0"/>
              </a:rPr>
              <a:t>, </a:t>
            </a:r>
            <a:r>
              <a:rPr lang="uk-UA" sz="1600" dirty="0" err="1">
                <a:latin typeface="Arial" pitchFamily="34" charset="0"/>
                <a:cs typeface="Arial" pitchFamily="34" charset="0"/>
              </a:rPr>
              <a:t>НУБіП</a:t>
            </a:r>
            <a:r>
              <a:rPr lang="uk-UA" sz="1600" dirty="0">
                <a:latin typeface="Arial" pitchFamily="34" charset="0"/>
                <a:cs typeface="Arial" pitchFamily="34" charset="0"/>
              </a:rPr>
              <a:t> України</a:t>
            </a:r>
          </a:p>
          <a:p>
            <a:pPr indent="450850" algn="just" fontAlgn="base">
              <a:spcBef>
                <a:spcPct val="0"/>
              </a:spcBef>
              <a:spcAft>
                <a:spcPct val="0"/>
              </a:spcAft>
              <a:buFont typeface="+mj-lt"/>
              <a:buAutoNum type="arabicPeriod"/>
              <a:tabLst>
                <a:tab pos="457200" algn="l"/>
              </a:tabLst>
            </a:pPr>
            <a:r>
              <a:rPr lang="uk-UA" sz="1600" dirty="0">
                <a:latin typeface="Arial" pitchFamily="34" charset="0"/>
                <a:cs typeface="Arial" pitchFamily="34" charset="0"/>
              </a:rPr>
              <a:t>ЦККНО </a:t>
            </a:r>
            <a:r>
              <a:rPr lang="uk-UA" sz="1600" b="1" dirty="0" err="1">
                <a:latin typeface="Arial" pitchFamily="34" charset="0"/>
                <a:cs typeface="Arial" pitchFamily="34" charset="0"/>
              </a:rPr>
              <a:t>“Центр</a:t>
            </a:r>
            <a:r>
              <a:rPr lang="uk-UA" sz="1600" b="1" dirty="0">
                <a:latin typeface="Arial" pitchFamily="34" charset="0"/>
                <a:cs typeface="Arial" pitchFamily="34" charset="0"/>
              </a:rPr>
              <a:t> цифрових технологій в </a:t>
            </a:r>
            <a:r>
              <a:rPr lang="uk-UA" sz="1600" b="1" dirty="0" err="1">
                <a:latin typeface="Arial" pitchFamily="34" charset="0"/>
                <a:cs typeface="Arial" pitchFamily="34" charset="0"/>
              </a:rPr>
              <a:t>гуманітаристиці”</a:t>
            </a:r>
            <a:r>
              <a:rPr lang="uk-UA" sz="1600" b="1" dirty="0">
                <a:latin typeface="Arial" pitchFamily="34" charset="0"/>
                <a:cs typeface="Arial" pitchFamily="34" charset="0"/>
              </a:rPr>
              <a:t>, </a:t>
            </a:r>
            <a:r>
              <a:rPr lang="uk-UA" sz="1600" dirty="0">
                <a:latin typeface="Arial" pitchFamily="34" charset="0"/>
                <a:cs typeface="Arial" pitchFamily="34" charset="0"/>
              </a:rPr>
              <a:t>Національний </a:t>
            </a:r>
            <a:r>
              <a:rPr lang="uk-UA" sz="1600" dirty="0" err="1">
                <a:latin typeface="Arial" pitchFamily="34" charset="0"/>
                <a:cs typeface="Arial" pitchFamily="34" charset="0"/>
              </a:rPr>
              <a:t>педагогнічний</a:t>
            </a:r>
            <a:r>
              <a:rPr lang="uk-UA" sz="1600" dirty="0">
                <a:latin typeface="Arial" pitchFamily="34" charset="0"/>
                <a:cs typeface="Arial" pitchFamily="34" charset="0"/>
              </a:rPr>
              <a:t> університет ім. М.П. Драгоманова</a:t>
            </a:r>
          </a:p>
        </p:txBody>
      </p:sp>
      <p:pic>
        <p:nvPicPr>
          <p:cNvPr id="6" name="Рисунок 5" descr="Наука.jpg"/>
          <p:cNvPicPr>
            <a:picLocks noChangeAspect="1"/>
          </p:cNvPicPr>
          <p:nvPr/>
        </p:nvPicPr>
        <p:blipFill>
          <a:blip r:embed="rId3" cstate="print"/>
          <a:stretch>
            <a:fillRect/>
          </a:stretch>
        </p:blipFill>
        <p:spPr>
          <a:xfrm>
            <a:off x="2024034" y="4643446"/>
            <a:ext cx="2628900" cy="1733550"/>
          </a:xfrm>
          <a:prstGeom prst="rect">
            <a:avLst/>
          </a:prstGeom>
        </p:spPr>
      </p:pic>
      <p:sp>
        <p:nvSpPr>
          <p:cNvPr id="95234" name="AutoShape 2" descr="&amp;Rcy;&amp;iecy;&amp;zcy;&amp;ucy;&amp;lcy;&amp;softcy;&amp;tcy;&amp;acy;&amp;tcy; &amp;pcy;&amp;ocy;&amp;shcy;&amp;ucy;&amp;kcy;&amp;ucy; &amp;zcy;&amp;ocy;&amp;bcy;&amp;rcy;&amp;acy;&amp;zhcy;&amp;iecy;&amp;ncy;&amp;softcy; &amp;zcy;&amp;acy; &amp;zcy;&amp;acy;&amp;pcy;&amp;icy;&amp;tcy;&amp;ocy;&amp;mcy; &quot;&amp;scy;&amp;kcy;&amp;ocy;&amp;pcy;&amp;ucy;&amp;scy;&quo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Скопус.png"/>
          <p:cNvPicPr>
            <a:picLocks noChangeAspect="1"/>
          </p:cNvPicPr>
          <p:nvPr/>
        </p:nvPicPr>
        <p:blipFill>
          <a:blip r:embed="rId4" cstate="print"/>
          <a:stretch>
            <a:fillRect/>
          </a:stretch>
        </p:blipFill>
        <p:spPr>
          <a:xfrm>
            <a:off x="4738678" y="4500570"/>
            <a:ext cx="2552700" cy="1790700"/>
          </a:xfrm>
          <a:prstGeom prst="rect">
            <a:avLst/>
          </a:prstGeom>
        </p:spPr>
      </p:pic>
      <p:pic>
        <p:nvPicPr>
          <p:cNvPr id="8" name="Рисунок 7" descr="веб оф.png"/>
          <p:cNvPicPr>
            <a:picLocks noChangeAspect="1"/>
          </p:cNvPicPr>
          <p:nvPr/>
        </p:nvPicPr>
        <p:blipFill>
          <a:blip r:embed="rId5" cstate="print"/>
          <a:srcRect l="40000"/>
          <a:stretch>
            <a:fillRect/>
          </a:stretch>
        </p:blipFill>
        <p:spPr>
          <a:xfrm>
            <a:off x="7881951" y="4714885"/>
            <a:ext cx="2143127" cy="1285875"/>
          </a:xfrm>
          <a:prstGeom prst="rect">
            <a:avLst/>
          </a:prstGeom>
        </p:spPr>
      </p:pic>
      <p:sp>
        <p:nvSpPr>
          <p:cNvPr id="2" name="TextBox 1">
            <a:extLst>
              <a:ext uri="{FF2B5EF4-FFF2-40B4-BE49-F238E27FC236}">
                <a16:creationId xmlns:a16="http://schemas.microsoft.com/office/drawing/2014/main" id="{A0181CD5-318F-4269-93AF-6CA6A9FBD7BB}"/>
              </a:ext>
            </a:extLst>
          </p:cNvPr>
          <p:cNvSpPr txBox="1"/>
          <p:nvPr/>
        </p:nvSpPr>
        <p:spPr>
          <a:xfrm>
            <a:off x="4738678" y="4365105"/>
            <a:ext cx="280039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uk-UA" sz="2400" b="1" dirty="0"/>
              <a:t>Доступ</a:t>
            </a:r>
            <a:endParaRPr lang="ru-UA" sz="2400" b="1" dirty="0"/>
          </a:p>
        </p:txBody>
      </p:sp>
      <p:pic>
        <p:nvPicPr>
          <p:cNvPr id="11" name="Рисунок 10">
            <a:extLst>
              <a:ext uri="{FF2B5EF4-FFF2-40B4-BE49-F238E27FC236}">
                <a16:creationId xmlns:a16="http://schemas.microsoft.com/office/drawing/2014/main" id="{458CAECD-A80B-444D-8AC9-48F11FD3B2D4}"/>
              </a:ext>
            </a:extLst>
          </p:cNvPr>
          <p:cNvPicPr>
            <a:picLocks noChangeAspect="1"/>
          </p:cNvPicPr>
          <p:nvPr/>
        </p:nvPicPr>
        <p:blipFill rotWithShape="1">
          <a:blip r:embed="rId6"/>
          <a:srcRect l="16208" t="62439" r="16841" b="18233"/>
          <a:stretch/>
        </p:blipFill>
        <p:spPr>
          <a:xfrm>
            <a:off x="258708" y="97127"/>
            <a:ext cx="3858322" cy="626564"/>
          </a:xfrm>
          <a:prstGeom prst="rect">
            <a:avLst/>
          </a:prstGeom>
        </p:spPr>
      </p:pic>
      <p:sp>
        <p:nvSpPr>
          <p:cNvPr id="12" name="TextBox 11">
            <a:extLst>
              <a:ext uri="{FF2B5EF4-FFF2-40B4-BE49-F238E27FC236}">
                <a16:creationId xmlns:a16="http://schemas.microsoft.com/office/drawing/2014/main" id="{56E0B197-EEB8-40CE-8004-6240840448B6}"/>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4" name="Rectangle 2">
            <a:extLst>
              <a:ext uri="{FF2B5EF4-FFF2-40B4-BE49-F238E27FC236}">
                <a16:creationId xmlns:a16="http://schemas.microsoft.com/office/drawing/2014/main" id="{87244727-7ADF-4A2A-A414-E299536D70BC}"/>
              </a:ext>
            </a:extLst>
          </p:cNvPr>
          <p:cNvSpPr>
            <a:spLocks noGrp="1" noChangeArrowheads="1"/>
          </p:cNvSpPr>
          <p:nvPr>
            <p:ph type="title"/>
          </p:nvPr>
        </p:nvSpPr>
        <p:spPr>
          <a:xfrm>
            <a:off x="4601496" y="156119"/>
            <a:ext cx="7331795" cy="863600"/>
          </a:xfrm>
          <a:solidFill>
            <a:srgbClr val="7030A0"/>
          </a:solidFill>
        </p:spPr>
        <p:style>
          <a:lnRef idx="0">
            <a:schemeClr val="accent1"/>
          </a:lnRef>
          <a:fillRef idx="3">
            <a:schemeClr val="accent1"/>
          </a:fillRef>
          <a:effectRef idx="3">
            <a:schemeClr val="accent1"/>
          </a:effectRef>
          <a:fontRef idx="minor">
            <a:schemeClr val="lt1"/>
          </a:fontRef>
        </p:style>
        <p:txBody>
          <a:bodyPr>
            <a:normAutofit/>
          </a:bodyPr>
          <a:lstStyle/>
          <a:p>
            <a:pPr algn="ctr"/>
            <a:r>
              <a:rPr lang="uk-UA" altLang="uk-UA" sz="3600" b="1" dirty="0">
                <a:solidFill>
                  <a:schemeClr val="bg1"/>
                </a:solidFill>
              </a:rPr>
              <a:t>5. Зміст та оформлення проєкту</a:t>
            </a:r>
            <a:endParaRPr lang="ru-RU" altLang="uk-UA" sz="3600" b="1" dirty="0">
              <a:solidFill>
                <a:schemeClr val="bg1"/>
              </a:solidFill>
            </a:endParaRPr>
          </a:p>
        </p:txBody>
      </p:sp>
      <p:sp>
        <p:nvSpPr>
          <p:cNvPr id="2" name="TextBox 1">
            <a:extLst>
              <a:ext uri="{FF2B5EF4-FFF2-40B4-BE49-F238E27FC236}">
                <a16:creationId xmlns:a16="http://schemas.microsoft.com/office/drawing/2014/main" id="{E082D973-0C67-4A0D-83E8-0D777CE04DD1}"/>
              </a:ext>
            </a:extLst>
          </p:cNvPr>
          <p:cNvSpPr txBox="1"/>
          <p:nvPr/>
        </p:nvSpPr>
        <p:spPr>
          <a:xfrm>
            <a:off x="545690" y="1474839"/>
            <a:ext cx="11387601" cy="4832092"/>
          </a:xfrm>
          <a:prstGeom prst="rect">
            <a:avLst/>
          </a:prstGeom>
          <a:noFill/>
        </p:spPr>
        <p:txBody>
          <a:bodyPr wrap="square" rtlCol="0">
            <a:spAutoFit/>
          </a:bodyPr>
          <a:lstStyle/>
          <a:p>
            <a:r>
              <a:rPr lang="uk-UA" sz="2800" b="1" dirty="0">
                <a:latin typeface="Arial" panose="020B0604020202020204" pitchFamily="34" charset="0"/>
                <a:cs typeface="Arial" panose="020B0604020202020204" pitchFamily="34" charset="0"/>
              </a:rPr>
              <a:t>Титульна сторінка </a:t>
            </a:r>
            <a:r>
              <a:rPr lang="uk-UA" sz="2800" dirty="0">
                <a:latin typeface="Arial" panose="020B0604020202020204" pitchFamily="34" charset="0"/>
                <a:cs typeface="Arial" panose="020B0604020202020204" pitchFamily="34" charset="0"/>
              </a:rPr>
              <a:t>(реквізити проєкту) – карта проєкту дослідження</a:t>
            </a:r>
          </a:p>
          <a:p>
            <a:r>
              <a:rPr lang="uk-UA" sz="2800" b="1" dirty="0">
                <a:latin typeface="Arial" panose="020B0604020202020204" pitchFamily="34" charset="0"/>
                <a:cs typeface="Arial" panose="020B0604020202020204" pitchFamily="34" charset="0"/>
              </a:rPr>
              <a:t>Опис проєкту </a:t>
            </a:r>
            <a:r>
              <a:rPr lang="uk-UA" sz="2800" dirty="0">
                <a:latin typeface="Arial" panose="020B0604020202020204" pitchFamily="34" charset="0"/>
                <a:cs typeface="Arial" panose="020B0604020202020204" pitchFamily="34" charset="0"/>
              </a:rPr>
              <a:t>(назва, терміни виконання, орієнтовний обсяг фінансування за весь період)</a:t>
            </a:r>
          </a:p>
          <a:p>
            <a:pPr marL="457200" indent="-457200">
              <a:buAutoNum type="arabicPeriod"/>
            </a:pPr>
            <a:r>
              <a:rPr lang="uk-UA" sz="2800" dirty="0">
                <a:latin typeface="Arial" panose="020B0604020202020204" pitchFamily="34" charset="0"/>
                <a:cs typeface="Arial" panose="020B0604020202020204" pitchFamily="34" charset="0"/>
              </a:rPr>
              <a:t>Анотація (</a:t>
            </a:r>
            <a:r>
              <a:rPr lang="uk-UA" sz="2800" dirty="0">
                <a:solidFill>
                  <a:srgbClr val="FF0000"/>
                </a:solidFill>
                <a:latin typeface="Arial" panose="020B0604020202020204" pitchFamily="34" charset="0"/>
                <a:cs typeface="Arial" panose="020B0604020202020204" pitchFamily="34" charset="0"/>
              </a:rPr>
              <a:t>до 0,5 сторінки</a:t>
            </a:r>
            <a:r>
              <a:rPr lang="uk-UA" sz="2800" dirty="0">
                <a:latin typeface="Arial" panose="020B0604020202020204" pitchFamily="34" charset="0"/>
                <a:cs typeface="Arial" panose="020B0604020202020204" pitchFamily="34" charset="0"/>
              </a:rPr>
              <a:t>)</a:t>
            </a:r>
          </a:p>
          <a:p>
            <a:pPr marL="457200" indent="-457200">
              <a:buAutoNum type="arabicPeriod"/>
            </a:pPr>
            <a:r>
              <a:rPr lang="uk-UA" sz="2800" dirty="0">
                <a:solidFill>
                  <a:srgbClr val="FF0000"/>
                </a:solidFill>
                <a:latin typeface="Arial" panose="020B0604020202020204" pitchFamily="34" charset="0"/>
                <a:cs typeface="Arial" panose="020B0604020202020204" pitchFamily="34" charset="0"/>
              </a:rPr>
              <a:t>Переваги проєкту (</a:t>
            </a:r>
            <a:r>
              <a:rPr lang="en-US" sz="2800" dirty="0">
                <a:solidFill>
                  <a:srgbClr val="FF0000"/>
                </a:solidFill>
                <a:latin typeface="Arial" panose="020B0604020202020204" pitchFamily="34" charset="0"/>
                <a:cs typeface="Arial" panose="020B0604020202020204" pitchFamily="34" charset="0"/>
              </a:rPr>
              <a:t>EXCELLENCE)</a:t>
            </a:r>
            <a:r>
              <a:rPr lang="uk-UA" sz="2800" dirty="0">
                <a:solidFill>
                  <a:srgbClr val="FF0000"/>
                </a:solidFill>
                <a:latin typeface="Arial" panose="020B0604020202020204" pitchFamily="34" charset="0"/>
                <a:cs typeface="Arial" panose="020B0604020202020204" pitchFamily="34" charset="0"/>
              </a:rPr>
              <a:t> (до 7 сторінок)</a:t>
            </a:r>
          </a:p>
          <a:p>
            <a:pPr marL="457200" indent="-457200">
              <a:buAutoNum type="arabicPeriod"/>
            </a:pPr>
            <a:r>
              <a:rPr lang="uk-UA" sz="2800" dirty="0">
                <a:solidFill>
                  <a:srgbClr val="FF0000"/>
                </a:solidFill>
                <a:latin typeface="Arial" panose="020B0604020202020204" pitchFamily="34" charset="0"/>
                <a:cs typeface="Arial" panose="020B0604020202020204" pitchFamily="34" charset="0"/>
              </a:rPr>
              <a:t>Впливи проєкту (</a:t>
            </a:r>
            <a:r>
              <a:rPr lang="en-US" sz="2800" dirty="0">
                <a:solidFill>
                  <a:srgbClr val="FF0000"/>
                </a:solidFill>
                <a:latin typeface="Arial" panose="020B0604020202020204" pitchFamily="34" charset="0"/>
                <a:cs typeface="Arial" panose="020B0604020202020204" pitchFamily="34" charset="0"/>
              </a:rPr>
              <a:t>IMPACT) (</a:t>
            </a:r>
            <a:r>
              <a:rPr lang="uk-UA" sz="2800" dirty="0">
                <a:solidFill>
                  <a:srgbClr val="FF0000"/>
                </a:solidFill>
                <a:latin typeface="Arial" panose="020B0604020202020204" pitchFamily="34" charset="0"/>
                <a:cs typeface="Arial" panose="020B0604020202020204" pitchFamily="34" charset="0"/>
              </a:rPr>
              <a:t>до 6 сторінок)</a:t>
            </a:r>
          </a:p>
          <a:p>
            <a:pPr marL="457200" indent="-457200">
              <a:buFontTx/>
              <a:buAutoNum type="arabicPeriod"/>
            </a:pPr>
            <a:r>
              <a:rPr lang="uk-UA" sz="2800" dirty="0">
                <a:solidFill>
                  <a:srgbClr val="FF0000"/>
                </a:solidFill>
                <a:latin typeface="Arial" panose="020B0604020202020204" pitchFamily="34" charset="0"/>
                <a:cs typeface="Arial" panose="020B0604020202020204" pitchFamily="34" charset="0"/>
              </a:rPr>
              <a:t>Реалізація проєкту (IMPLEMENTATION) (до 7 сторінок)</a:t>
            </a:r>
          </a:p>
          <a:p>
            <a:pPr marL="457200" indent="-457200">
              <a:buFontTx/>
              <a:buAutoNum type="arabicPeriod"/>
            </a:pPr>
            <a:r>
              <a:rPr lang="uk-UA" sz="2800" dirty="0">
                <a:solidFill>
                  <a:srgbClr val="FF0000"/>
                </a:solidFill>
                <a:latin typeface="Arial" panose="020B0604020202020204" pitchFamily="34" charset="0"/>
                <a:cs typeface="Arial" panose="020B0604020202020204" pitchFamily="34" charset="0"/>
              </a:rPr>
              <a:t>Фінансове забезпечення проєкту</a:t>
            </a:r>
          </a:p>
          <a:p>
            <a:pPr marL="457200" indent="-457200">
              <a:buFontTx/>
              <a:buAutoNum type="arabicPeriod"/>
            </a:pPr>
            <a:r>
              <a:rPr lang="uk-UA" sz="2800" dirty="0">
                <a:latin typeface="Arial" panose="020B0604020202020204" pitchFamily="34" charset="0"/>
                <a:cs typeface="Arial" panose="020B0604020202020204" pitchFamily="34" charset="0"/>
              </a:rPr>
              <a:t>Науковий потенціал (доробок) основних виконавців (авторів) проєкту</a:t>
            </a:r>
            <a:endParaRPr lang="ru-UA"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113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3559236" y="456355"/>
            <a:ext cx="8229600" cy="1027113"/>
          </a:xfrm>
        </p:spPr>
        <p:txBody>
          <a:bodyPr/>
          <a:lstStyle/>
          <a:p>
            <a:r>
              <a:rPr lang="uk-UA" dirty="0"/>
              <a:t>Назва проекту – </a:t>
            </a:r>
            <a:r>
              <a:rPr lang="uk-UA" dirty="0">
                <a:solidFill>
                  <a:srgbClr val="C00000"/>
                </a:solidFill>
              </a:rPr>
              <a:t>до 15 слів</a:t>
            </a:r>
            <a:endParaRPr lang="ru-RU" dirty="0">
              <a:solidFill>
                <a:srgbClr val="C00000"/>
              </a:solidFill>
            </a:endParaRPr>
          </a:p>
        </p:txBody>
      </p:sp>
      <p:sp>
        <p:nvSpPr>
          <p:cNvPr id="27651" name="Содержимое 2"/>
          <p:cNvSpPr>
            <a:spLocks noGrp="1"/>
          </p:cNvSpPr>
          <p:nvPr>
            <p:ph sz="half" idx="1"/>
          </p:nvPr>
        </p:nvSpPr>
        <p:spPr>
          <a:xfrm>
            <a:off x="1981201" y="1341438"/>
            <a:ext cx="8435975" cy="5039890"/>
          </a:xfrm>
        </p:spPr>
        <p:txBody>
          <a:bodyPr>
            <a:normAutofit fontScale="92500" lnSpcReduction="10000"/>
          </a:bodyPr>
          <a:lstStyle/>
          <a:p>
            <a:pPr>
              <a:buFont typeface="Wingdings" pitchFamily="2" charset="2"/>
              <a:buNone/>
            </a:pPr>
            <a:r>
              <a:rPr lang="uk-UA" sz="2000" b="1" u="sng" cap="all" dirty="0">
                <a:solidFill>
                  <a:srgbClr val="002060"/>
                </a:solidFill>
                <a:latin typeface="Arial" panose="020B0604020202020204" pitchFamily="34" charset="0"/>
                <a:cs typeface="Arial" panose="020B0604020202020204" pitchFamily="34" charset="0"/>
              </a:rPr>
              <a:t>Фундаментальні:</a:t>
            </a:r>
          </a:p>
          <a:p>
            <a:r>
              <a:rPr lang="uk-UA" sz="2000" dirty="0">
                <a:latin typeface="Arial" panose="020B0604020202020204" pitchFamily="34" charset="0"/>
                <a:cs typeface="Arial" panose="020B0604020202020204" pitchFamily="34" charset="0"/>
              </a:rPr>
              <a:t>Методологія оцінювання …</a:t>
            </a:r>
          </a:p>
          <a:p>
            <a:r>
              <a:rPr lang="uk-UA" sz="2000" dirty="0">
                <a:latin typeface="Arial" panose="020B0604020202020204" pitchFamily="34" charset="0"/>
                <a:cs typeface="Arial" panose="020B0604020202020204" pitchFamily="34" charset="0"/>
              </a:rPr>
              <a:t>Закономірності впливу (використання) …</a:t>
            </a:r>
          </a:p>
          <a:p>
            <a:r>
              <a:rPr lang="uk-UA" sz="2000" dirty="0">
                <a:latin typeface="Arial" panose="020B0604020202020204" pitchFamily="34" charset="0"/>
                <a:cs typeface="Arial" panose="020B0604020202020204" pitchFamily="34" charset="0"/>
              </a:rPr>
              <a:t>Новітні теоретико-адаптивні системи …</a:t>
            </a:r>
          </a:p>
          <a:p>
            <a:r>
              <a:rPr lang="uk-UA" sz="2000" dirty="0">
                <a:latin typeface="Arial" panose="020B0604020202020204" pitchFamily="34" charset="0"/>
                <a:cs typeface="Arial" panose="020B0604020202020204" pitchFamily="34" charset="0"/>
              </a:rPr>
              <a:t>Новітня концепція …</a:t>
            </a:r>
          </a:p>
          <a:p>
            <a:r>
              <a:rPr lang="uk-UA" sz="2000" dirty="0">
                <a:latin typeface="Arial" panose="020B0604020202020204" pitchFamily="34" charset="0"/>
                <a:cs typeface="Arial" panose="020B0604020202020204" pitchFamily="34" charset="0"/>
              </a:rPr>
              <a:t>Теорія  структурно-параметричного синтезу …</a:t>
            </a:r>
          </a:p>
          <a:p>
            <a:r>
              <a:rPr lang="uk-UA" sz="2000" dirty="0">
                <a:latin typeface="Arial" panose="020B0604020202020204" pitchFamily="34" charset="0"/>
                <a:cs typeface="Arial" panose="020B0604020202020204" pitchFamily="34" charset="0"/>
              </a:rPr>
              <a:t>Наукові основи формування вимог до …</a:t>
            </a:r>
          </a:p>
          <a:p>
            <a:r>
              <a:rPr lang="uk-UA" sz="2000" dirty="0">
                <a:latin typeface="Arial" panose="020B0604020202020204" pitchFamily="34" charset="0"/>
                <a:cs typeface="Arial" panose="020B0604020202020204" pitchFamily="34" charset="0"/>
              </a:rPr>
              <a:t>Наукові основи …</a:t>
            </a:r>
          </a:p>
          <a:p>
            <a:r>
              <a:rPr lang="uk-UA" sz="2000" dirty="0">
                <a:latin typeface="Arial" panose="020B0604020202020204" pitchFamily="34" charset="0"/>
                <a:cs typeface="Arial" panose="020B0604020202020204" pitchFamily="34" charset="0"/>
              </a:rPr>
              <a:t>Теоретичні основи моніторингу …</a:t>
            </a:r>
          </a:p>
          <a:p>
            <a:r>
              <a:rPr lang="uk-UA" sz="2000" dirty="0">
                <a:latin typeface="Arial" panose="020B0604020202020204" pitchFamily="34" charset="0"/>
                <a:cs typeface="Arial" panose="020B0604020202020204" pitchFamily="34" charset="0"/>
              </a:rPr>
              <a:t>Вивчення поведінки (трансформації) та прогнозування …</a:t>
            </a:r>
          </a:p>
          <a:p>
            <a:r>
              <a:rPr lang="uk-UA" sz="2000" dirty="0">
                <a:latin typeface="Arial" panose="020B0604020202020204" pitchFamily="34" charset="0"/>
                <a:cs typeface="Arial" panose="020B0604020202020204" pitchFamily="34" charset="0"/>
              </a:rPr>
              <a:t>Вивчення особливостей прояву…</a:t>
            </a:r>
          </a:p>
          <a:p>
            <a:r>
              <a:rPr lang="uk-UA" sz="2000" dirty="0">
                <a:latin typeface="Arial" panose="020B0604020202020204" pitchFamily="34" charset="0"/>
                <a:cs typeface="Arial" panose="020B0604020202020204" pitchFamily="34" charset="0"/>
              </a:rPr>
              <a:t>Теоретичне обґрунтування закономірностей  …</a:t>
            </a:r>
          </a:p>
          <a:p>
            <a:r>
              <a:rPr lang="uk-UA" sz="2000" dirty="0">
                <a:latin typeface="Arial" panose="020B0604020202020204" pitchFamily="34" charset="0"/>
                <a:cs typeface="Arial" panose="020B0604020202020204" pitchFamily="34" charset="0"/>
              </a:rPr>
              <a:t>Концепція …</a:t>
            </a:r>
          </a:p>
          <a:p>
            <a:r>
              <a:rPr lang="uk-UA" sz="2000" dirty="0">
                <a:latin typeface="Arial" panose="020B0604020202020204" pitchFamily="34" charset="0"/>
                <a:cs typeface="Arial" panose="020B0604020202020204" pitchFamily="34" charset="0"/>
              </a:rPr>
              <a:t>Вивчення генетичних ознак …    Теоретичні основи …</a:t>
            </a:r>
            <a:endParaRPr lang="ru-RU" sz="20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94D389FB-A36D-4005-A6B0-011DAFC5BB19}"/>
              </a:ext>
            </a:extLst>
          </p:cNvPr>
          <p:cNvPicPr>
            <a:picLocks noChangeAspect="1"/>
          </p:cNvPicPr>
          <p:nvPr/>
        </p:nvPicPr>
        <p:blipFill>
          <a:blip r:embed="rId2"/>
          <a:stretch>
            <a:fillRect/>
          </a:stretch>
        </p:blipFill>
        <p:spPr>
          <a:xfrm>
            <a:off x="413049" y="2960948"/>
            <a:ext cx="1018830" cy="936104"/>
          </a:xfrm>
          <a:prstGeom prst="rect">
            <a:avLst/>
          </a:prstGeom>
        </p:spPr>
      </p:pic>
      <p:pic>
        <p:nvPicPr>
          <p:cNvPr id="7" name="Рисунок 6">
            <a:extLst>
              <a:ext uri="{FF2B5EF4-FFF2-40B4-BE49-F238E27FC236}">
                <a16:creationId xmlns:a16="http://schemas.microsoft.com/office/drawing/2014/main" id="{8B3903C8-AF00-4175-AE97-FED1F24F9ED3}"/>
              </a:ext>
            </a:extLst>
          </p:cNvPr>
          <p:cNvPicPr>
            <a:picLocks noChangeAspect="1"/>
          </p:cNvPicPr>
          <p:nvPr/>
        </p:nvPicPr>
        <p:blipFill rotWithShape="1">
          <a:blip r:embed="rId3"/>
          <a:srcRect l="16208" t="62439" r="16841" b="18233"/>
          <a:stretch/>
        </p:blipFill>
        <p:spPr>
          <a:xfrm>
            <a:off x="258708" y="97127"/>
            <a:ext cx="3858322" cy="626564"/>
          </a:xfrm>
          <a:prstGeom prst="rect">
            <a:avLst/>
          </a:prstGeom>
        </p:spPr>
      </p:pic>
      <p:sp>
        <p:nvSpPr>
          <p:cNvPr id="8" name="TextBox 7">
            <a:extLst>
              <a:ext uri="{FF2B5EF4-FFF2-40B4-BE49-F238E27FC236}">
                <a16:creationId xmlns:a16="http://schemas.microsoft.com/office/drawing/2014/main" id="{DCC45782-8587-4271-978B-A605E9C751D3}"/>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2202496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1981200" y="457201"/>
            <a:ext cx="8229600" cy="1027113"/>
          </a:xfrm>
        </p:spPr>
        <p:txBody>
          <a:bodyPr/>
          <a:lstStyle/>
          <a:p>
            <a:r>
              <a:rPr lang="uk-UA"/>
              <a:t>Назва проекту – </a:t>
            </a:r>
            <a:r>
              <a:rPr lang="uk-UA">
                <a:solidFill>
                  <a:srgbClr val="C00000"/>
                </a:solidFill>
              </a:rPr>
              <a:t>до 15 слів</a:t>
            </a:r>
            <a:endParaRPr lang="ru-RU">
              <a:solidFill>
                <a:srgbClr val="C00000"/>
              </a:solidFill>
            </a:endParaRPr>
          </a:p>
        </p:txBody>
      </p:sp>
      <p:sp>
        <p:nvSpPr>
          <p:cNvPr id="28675" name="Содержимое 2"/>
          <p:cNvSpPr>
            <a:spLocks noGrp="1"/>
          </p:cNvSpPr>
          <p:nvPr>
            <p:ph sz="half" idx="1"/>
          </p:nvPr>
        </p:nvSpPr>
        <p:spPr>
          <a:xfrm>
            <a:off x="1873045" y="1341438"/>
            <a:ext cx="9040761" cy="5111750"/>
          </a:xfrm>
        </p:spPr>
        <p:txBody>
          <a:bodyPr>
            <a:normAutofit fontScale="92500" lnSpcReduction="10000"/>
          </a:bodyPr>
          <a:lstStyle/>
          <a:p>
            <a:pPr>
              <a:buFont typeface="Wingdings" pitchFamily="2" charset="2"/>
              <a:buNone/>
            </a:pPr>
            <a:r>
              <a:rPr lang="uk-UA" sz="2000" b="1" u="sng" cap="all" dirty="0">
                <a:solidFill>
                  <a:srgbClr val="002060"/>
                </a:solidFill>
                <a:latin typeface="Arial" panose="020B0604020202020204" pitchFamily="34" charset="0"/>
                <a:cs typeface="Arial" panose="020B0604020202020204" pitchFamily="34" charset="0"/>
              </a:rPr>
              <a:t>Прикладні:</a:t>
            </a:r>
          </a:p>
          <a:p>
            <a:r>
              <a:rPr lang="uk-UA" sz="2000" dirty="0">
                <a:latin typeface="Arial" panose="020B0604020202020204" pitchFamily="34" charset="0"/>
                <a:cs typeface="Arial" panose="020B0604020202020204" pitchFamily="34" charset="0"/>
              </a:rPr>
              <a:t>Прикладні рішення створення новітніх моделей …</a:t>
            </a:r>
          </a:p>
          <a:p>
            <a:r>
              <a:rPr lang="uk-UA" sz="2000" dirty="0">
                <a:latin typeface="Arial" panose="020B0604020202020204" pitchFamily="34" charset="0"/>
                <a:cs typeface="Arial" panose="020B0604020202020204" pitchFamily="34" charset="0"/>
              </a:rPr>
              <a:t>Розробка методів застосування …</a:t>
            </a:r>
          </a:p>
          <a:p>
            <a:r>
              <a:rPr lang="uk-UA" sz="2000" dirty="0">
                <a:latin typeface="Arial" panose="020B0604020202020204" pitchFamily="34" charset="0"/>
                <a:cs typeface="Arial" panose="020B0604020202020204" pitchFamily="34" charset="0"/>
              </a:rPr>
              <a:t>Прикладні рішення комплексного оцінювання …</a:t>
            </a:r>
          </a:p>
          <a:p>
            <a:r>
              <a:rPr lang="uk-UA" sz="2000" dirty="0">
                <a:latin typeface="Arial" panose="020B0604020202020204" pitchFamily="34" charset="0"/>
                <a:cs typeface="Arial" panose="020B0604020202020204" pitchFamily="34" charset="0"/>
              </a:rPr>
              <a:t>Обґрунтування параметрів …</a:t>
            </a:r>
          </a:p>
          <a:p>
            <a:r>
              <a:rPr lang="uk-UA" sz="2000" dirty="0">
                <a:latin typeface="Arial" panose="020B0604020202020204" pitchFamily="34" charset="0"/>
                <a:cs typeface="Arial" panose="020B0604020202020204" pitchFamily="34" charset="0"/>
              </a:rPr>
              <a:t>Розробка сучасних способів (технологічних рішень) …</a:t>
            </a:r>
          </a:p>
          <a:p>
            <a:r>
              <a:rPr lang="uk-UA" sz="2000" dirty="0">
                <a:latin typeface="Arial" panose="020B0604020202020204" pitchFamily="34" charset="0"/>
                <a:cs typeface="Arial" panose="020B0604020202020204" pitchFamily="34" charset="0"/>
              </a:rPr>
              <a:t>Розробка нової технології (способу виробництва) …</a:t>
            </a:r>
          </a:p>
          <a:p>
            <a:r>
              <a:rPr lang="uk-UA" sz="2000" dirty="0">
                <a:latin typeface="Arial" panose="020B0604020202020204" pitchFamily="34" charset="0"/>
                <a:cs typeface="Arial" panose="020B0604020202020204" pitchFamily="34" charset="0"/>
              </a:rPr>
              <a:t>Наукове обґрунтування та розробка нових заходів …</a:t>
            </a:r>
            <a:endParaRPr lang="ru-RU" sz="2000" dirty="0">
              <a:latin typeface="Arial" panose="020B0604020202020204" pitchFamily="34" charset="0"/>
              <a:cs typeface="Arial" panose="020B0604020202020204" pitchFamily="34" charset="0"/>
            </a:endParaRPr>
          </a:p>
          <a:p>
            <a:r>
              <a:rPr lang="uk-UA" sz="2000" dirty="0">
                <a:latin typeface="Arial" panose="020B0604020202020204" pitchFamily="34" charset="0"/>
                <a:cs typeface="Arial" panose="020B0604020202020204" pitchFamily="34" charset="0"/>
              </a:rPr>
              <a:t>Науково-методичне забезпечення розвитку …</a:t>
            </a:r>
          </a:p>
          <a:p>
            <a:r>
              <a:rPr lang="uk-UA" sz="2000" dirty="0">
                <a:latin typeface="Arial" panose="020B0604020202020204" pitchFamily="34" charset="0"/>
                <a:cs typeface="Arial" panose="020B0604020202020204" pitchFamily="34" charset="0"/>
              </a:rPr>
              <a:t>Розробити методи удосконалення …</a:t>
            </a:r>
          </a:p>
          <a:p>
            <a:r>
              <a:rPr lang="uk-UA" sz="2000" dirty="0">
                <a:latin typeface="Arial" panose="020B0604020202020204" pitchFamily="34" charset="0"/>
                <a:cs typeface="Arial" panose="020B0604020202020204" pitchFamily="34" charset="0"/>
              </a:rPr>
              <a:t>Розробити новітні принципи організації …</a:t>
            </a:r>
          </a:p>
          <a:p>
            <a:r>
              <a:rPr lang="uk-UA" sz="2000" dirty="0">
                <a:latin typeface="Arial" panose="020B0604020202020204" pitchFamily="34" charset="0"/>
                <a:cs typeface="Arial" panose="020B0604020202020204" pitchFamily="34" charset="0"/>
              </a:rPr>
              <a:t>Прикладна розробка методу …</a:t>
            </a:r>
          </a:p>
          <a:p>
            <a:r>
              <a:rPr lang="uk-UA" sz="2000" dirty="0">
                <a:latin typeface="Arial" panose="020B0604020202020204" pitchFamily="34" charset="0"/>
                <a:cs typeface="Arial" panose="020B0604020202020204" pitchFamily="34" charset="0"/>
              </a:rPr>
              <a:t>Розробити технологічні вимоги …</a:t>
            </a:r>
          </a:p>
          <a:p>
            <a:r>
              <a:rPr lang="uk-UA" sz="2000" dirty="0">
                <a:latin typeface="Arial" panose="020B0604020202020204" pitchFamily="34" charset="0"/>
                <a:cs typeface="Arial" panose="020B0604020202020204" pitchFamily="34" charset="0"/>
              </a:rPr>
              <a:t>Розробити фінансово-економічний механізм … у нових …</a:t>
            </a:r>
            <a:endParaRPr lang="ru-RU" sz="20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96ED6B43-9098-443F-9975-4DEFB4F1741B}"/>
              </a:ext>
            </a:extLst>
          </p:cNvPr>
          <p:cNvPicPr>
            <a:picLocks noChangeAspect="1"/>
          </p:cNvPicPr>
          <p:nvPr/>
        </p:nvPicPr>
        <p:blipFill>
          <a:blip r:embed="rId2"/>
          <a:stretch>
            <a:fillRect/>
          </a:stretch>
        </p:blipFill>
        <p:spPr>
          <a:xfrm>
            <a:off x="403215" y="2961209"/>
            <a:ext cx="1018830" cy="936104"/>
          </a:xfrm>
          <a:prstGeom prst="rect">
            <a:avLst/>
          </a:prstGeom>
        </p:spPr>
      </p:pic>
      <p:pic>
        <p:nvPicPr>
          <p:cNvPr id="6" name="Рисунок 5">
            <a:extLst>
              <a:ext uri="{FF2B5EF4-FFF2-40B4-BE49-F238E27FC236}">
                <a16:creationId xmlns:a16="http://schemas.microsoft.com/office/drawing/2014/main" id="{4FC65E74-ECEA-43D7-9A81-4E18CFAA0DE0}"/>
              </a:ext>
            </a:extLst>
          </p:cNvPr>
          <p:cNvPicPr>
            <a:picLocks noChangeAspect="1"/>
          </p:cNvPicPr>
          <p:nvPr/>
        </p:nvPicPr>
        <p:blipFill rotWithShape="1">
          <a:blip r:embed="rId3"/>
          <a:srcRect l="16208" t="62439" r="16841" b="18233"/>
          <a:stretch/>
        </p:blipFill>
        <p:spPr>
          <a:xfrm>
            <a:off x="258708" y="97127"/>
            <a:ext cx="3858322" cy="626564"/>
          </a:xfrm>
          <a:prstGeom prst="rect">
            <a:avLst/>
          </a:prstGeom>
        </p:spPr>
      </p:pic>
      <p:sp>
        <p:nvSpPr>
          <p:cNvPr id="7" name="TextBox 6">
            <a:extLst>
              <a:ext uri="{FF2B5EF4-FFF2-40B4-BE49-F238E27FC236}">
                <a16:creationId xmlns:a16="http://schemas.microsoft.com/office/drawing/2014/main" id="{EA121579-1685-4CEE-A3A0-62126957B519}"/>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3834117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199663AB-0D39-4724-8EC2-2409FB72CAA9}"/>
              </a:ext>
            </a:extLst>
          </p:cNvPr>
          <p:cNvSpPr/>
          <p:nvPr/>
        </p:nvSpPr>
        <p:spPr>
          <a:xfrm>
            <a:off x="4704737" y="323581"/>
            <a:ext cx="7005482" cy="800219"/>
          </a:xfrm>
          <a:prstGeom prst="rect">
            <a:avLst/>
          </a:prstGeom>
          <a:solidFill>
            <a:schemeClr val="accent2">
              <a:lumMod val="20000"/>
              <a:lumOff val="80000"/>
            </a:schemeClr>
          </a:solidFill>
        </p:spPr>
        <p:txBody>
          <a:bodyPr wrap="square">
            <a:spAutoFit/>
          </a:bodyPr>
          <a:lstStyle/>
          <a:p>
            <a:pPr indent="-1270" algn="ctr">
              <a:spcAft>
                <a:spcPts val="0"/>
              </a:spcAft>
            </a:pPr>
            <a:r>
              <a:rPr lang="uk-UA" sz="2800" b="1" dirty="0">
                <a:latin typeface="Arial" panose="020B0604020202020204" pitchFamily="34" charset="0"/>
                <a:ea typeface="Times New Roman" panose="02020603050405020304" pitchFamily="18" charset="0"/>
                <a:cs typeface="Arial" panose="020B0604020202020204" pitchFamily="34" charset="0"/>
              </a:rPr>
              <a:t>1. АНОТАЦІЯ (обсяг – до 0,5 сторінки)</a:t>
            </a:r>
            <a:endParaRPr lang="ru-UA" sz="2800" b="1" dirty="0">
              <a:latin typeface="Arial" panose="020B0604020202020204" pitchFamily="34" charset="0"/>
              <a:ea typeface="Times New Roman" panose="02020603050405020304" pitchFamily="18" charset="0"/>
              <a:cs typeface="Arial" panose="020B0604020202020204" pitchFamily="34" charset="0"/>
            </a:endParaRPr>
          </a:p>
          <a:p>
            <a:pPr indent="-1270" algn="ctr">
              <a:spcAft>
                <a:spcPts val="0"/>
              </a:spcAft>
            </a:pPr>
            <a:r>
              <a:rPr lang="uk-UA" b="1" dirty="0">
                <a:latin typeface="Arial" panose="020B0604020202020204" pitchFamily="34" charset="0"/>
                <a:ea typeface="Times New Roman" panose="02020603050405020304" pitchFamily="18" charset="0"/>
                <a:cs typeface="Arial" panose="020B0604020202020204" pitchFamily="34" charset="0"/>
              </a:rPr>
              <a:t>(</a:t>
            </a:r>
            <a:r>
              <a:rPr lang="uk-UA" b="1" i="1" dirty="0">
                <a:latin typeface="Arial" panose="020B0604020202020204" pitchFamily="34" charset="0"/>
                <a:ea typeface="Times New Roman" panose="02020603050405020304" pitchFamily="18" charset="0"/>
                <a:cs typeface="Arial" panose="020B0604020202020204" pitchFamily="34" charset="0"/>
              </a:rPr>
              <a:t>короткий зміст проєкту</a:t>
            </a:r>
            <a:endParaRPr lang="ru-UA" sz="2800" b="1" dirty="0">
              <a:latin typeface="Arial" panose="020B0604020202020204" pitchFamily="34" charset="0"/>
              <a:ea typeface="Times New Roman" panose="02020603050405020304" pitchFamily="18" charset="0"/>
              <a:cs typeface="Arial" panose="020B0604020202020204" pitchFamily="34" charset="0"/>
            </a:endParaRPr>
          </a:p>
        </p:txBody>
      </p:sp>
      <p:sp>
        <p:nvSpPr>
          <p:cNvPr id="7" name="Содержимое 3">
            <a:extLst>
              <a:ext uri="{FF2B5EF4-FFF2-40B4-BE49-F238E27FC236}">
                <a16:creationId xmlns:a16="http://schemas.microsoft.com/office/drawing/2014/main" id="{E87B49C6-FB76-4DFD-BCE6-39A3E51A781E}"/>
              </a:ext>
            </a:extLst>
          </p:cNvPr>
          <p:cNvSpPr txBox="1">
            <a:spLocks/>
          </p:cNvSpPr>
          <p:nvPr/>
        </p:nvSpPr>
        <p:spPr>
          <a:xfrm>
            <a:off x="455793" y="1585906"/>
            <a:ext cx="11372413" cy="42397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uk-UA" altLang="uk-UA" b="1">
                <a:latin typeface="Arial" panose="020B0604020202020204" pitchFamily="34" charset="0"/>
                <a:cs typeface="Arial" panose="020B0604020202020204" pitchFamily="34" charset="0"/>
              </a:rPr>
              <a:t>Наводиться короткий зміст проекту з використанням таких ключових словосполучень: </a:t>
            </a:r>
          </a:p>
          <a:p>
            <a:pPr algn="just">
              <a:buFont typeface="Wingdings" pitchFamily="2" charset="2"/>
              <a:buNone/>
            </a:pPr>
            <a:r>
              <a:rPr lang="uk-UA" altLang="uk-UA" b="1">
                <a:latin typeface="Arial" panose="020B0604020202020204" pitchFamily="34" charset="0"/>
                <a:cs typeface="Arial" panose="020B0604020202020204" pitchFamily="34" charset="0"/>
              </a:rPr>
              <a:t> </a:t>
            </a:r>
            <a:r>
              <a:rPr lang="uk-UA" altLang="uk-UA">
                <a:latin typeface="Arial" panose="020B0604020202020204" pitchFamily="34" charset="0"/>
                <a:cs typeface="Arial" panose="020B0604020202020204" pitchFamily="34" charset="0"/>
              </a:rPr>
              <a:t>Проект прикладного (фундаментального) дослідження спрямований на розробку … та прикладне (теоретичне) обґрунтування …</a:t>
            </a:r>
          </a:p>
          <a:p>
            <a:pPr algn="just">
              <a:buFont typeface="Wingdings" pitchFamily="2" charset="2"/>
              <a:buNone/>
            </a:pPr>
            <a:r>
              <a:rPr lang="uk-UA" altLang="uk-UA">
                <a:latin typeface="Arial" panose="020B0604020202020204" pitchFamily="34" charset="0"/>
                <a:cs typeface="Arial" panose="020B0604020202020204" pitchFamily="34" charset="0"/>
              </a:rPr>
              <a:t> Акцентовано приділятиметься увага дослідженням…</a:t>
            </a:r>
          </a:p>
          <a:p>
            <a:pPr algn="just">
              <a:buFont typeface="Wingdings" pitchFamily="2" charset="2"/>
              <a:buNone/>
            </a:pPr>
            <a:r>
              <a:rPr lang="uk-UA" altLang="uk-UA">
                <a:latin typeface="Arial" panose="020B0604020202020204" pitchFamily="34" charset="0"/>
                <a:cs typeface="Arial" panose="020B0604020202020204" pitchFamily="34" charset="0"/>
              </a:rPr>
              <a:t> Значна увага в прикладному (фундаментальному) проекті буде приділена…</a:t>
            </a:r>
          </a:p>
          <a:p>
            <a:pPr algn="just">
              <a:buFont typeface="Wingdings" pitchFamily="2" charset="2"/>
              <a:buNone/>
            </a:pPr>
            <a:r>
              <a:rPr lang="uk-UA" altLang="uk-UA">
                <a:latin typeface="Arial" panose="020B0604020202020204" pitchFamily="34" charset="0"/>
                <a:cs typeface="Arial" panose="020B0604020202020204" pitchFamily="34" charset="0"/>
              </a:rPr>
              <a:t> Вагомого наукового значення набудуть…</a:t>
            </a:r>
            <a:endParaRPr lang="uk-UA" altLang="uk-UA"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DBBB0F5-C3C2-41C8-A54A-258138C88A30}"/>
              </a:ext>
            </a:extLst>
          </p:cNvPr>
          <p:cNvSpPr txBox="1"/>
          <p:nvPr/>
        </p:nvSpPr>
        <p:spPr>
          <a:xfrm>
            <a:off x="1134751" y="5672165"/>
            <a:ext cx="7704856" cy="1015663"/>
          </a:xfrm>
          <a:prstGeom prst="rect">
            <a:avLst/>
          </a:prstGeom>
          <a:noFill/>
          <a:ln w="38100">
            <a:solidFill>
              <a:srgbClr val="FF0000"/>
            </a:solidFill>
          </a:ln>
        </p:spPr>
        <p:txBody>
          <a:bodyPr wrap="square" rtlCol="0">
            <a:spAutoFit/>
          </a:bodyPr>
          <a:lstStyle/>
          <a:p>
            <a:pPr algn="ctr"/>
            <a:r>
              <a:rPr lang="uk-UA" sz="2000" b="1" dirty="0"/>
              <a:t>Основний зміст роботи, важливість та актуальність проблематики, рівень проєкту: світовий, національний, регіональний, галузевий, поточні питання </a:t>
            </a:r>
            <a:endParaRPr lang="ru-UA" sz="2000" b="1" dirty="0"/>
          </a:p>
        </p:txBody>
      </p:sp>
    </p:spTree>
    <p:extLst>
      <p:ext uri="{BB962C8B-B14F-4D97-AF65-F5344CB8AC3E}">
        <p14:creationId xmlns:p14="http://schemas.microsoft.com/office/powerpoint/2010/main" val="1741535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0607D0E1-DB1B-4AFD-AD5E-2B2E187BB045}"/>
              </a:ext>
            </a:extLst>
          </p:cNvPr>
          <p:cNvSpPr/>
          <p:nvPr/>
        </p:nvSpPr>
        <p:spPr>
          <a:xfrm>
            <a:off x="422787" y="1067669"/>
            <a:ext cx="5491316" cy="5080302"/>
          </a:xfrm>
          <a:prstGeom prst="rect">
            <a:avLst/>
          </a:prstGeom>
          <a:ln>
            <a:solidFill>
              <a:srgbClr val="FF0000"/>
            </a:solidFill>
          </a:ln>
        </p:spPr>
        <p:txBody>
          <a:bodyPr wrap="square">
            <a:spAutoFit/>
          </a:bodyPr>
          <a:lstStyle/>
          <a:p>
            <a:pPr>
              <a:lnSpc>
                <a:spcPct val="107000"/>
              </a:lnSpc>
              <a:spcAft>
                <a:spcPts val="800"/>
              </a:spcAft>
            </a:pPr>
            <a:r>
              <a:rPr lang="uk-UA" sz="2000" i="1" dirty="0">
                <a:latin typeface="Arial" panose="020B0604020202020204" pitchFamily="34" charset="0"/>
                <a:ea typeface="Times New Roman" panose="02020603050405020304" pitchFamily="18" charset="0"/>
                <a:cs typeface="Arial" panose="020B0604020202020204" pitchFamily="34" charset="0"/>
              </a:rPr>
              <a:t>Проєкт спрямований на дослідження та оптимізацію азотного живлення пшениці з метою підвищення врожайності та поліпшення якості зерна. Використання інноваційних методів внесення азоту та обґрунтоване застосування добрив дозволить мінімізувати втрати азоту в ґрунті та підвищити екологічну ефективність агропромислового виробництва. Особливу увагу буде приділено вивченню впливу різних видів азотних добрив та способів їх внесення на розвиток рослин та продуктивність сільськогосподарських угідь.</a:t>
            </a:r>
          </a:p>
          <a:p>
            <a:pPr>
              <a:lnSpc>
                <a:spcPct val="107000"/>
              </a:lnSpc>
              <a:spcAft>
                <a:spcPts val="800"/>
              </a:spcAft>
            </a:pPr>
            <a:r>
              <a:rPr lang="uk-UA" sz="2000" i="1" dirty="0">
                <a:effectLst/>
                <a:latin typeface="Arial" panose="020B0604020202020204" pitchFamily="34" charset="0"/>
                <a:ea typeface="DengXian" panose="02010600030101010101" pitchFamily="2" charset="-122"/>
                <a:cs typeface="Arial" panose="020B0604020202020204" pitchFamily="34" charset="0"/>
              </a:rPr>
              <a:t>….</a:t>
            </a:r>
            <a:endParaRPr lang="ru-UA" i="1" dirty="0">
              <a:effectLst/>
              <a:latin typeface="Arial" panose="020B0604020202020204" pitchFamily="34" charset="0"/>
              <a:ea typeface="DengXian" panose="02010600030101010101" pitchFamily="2" charset="-122"/>
              <a:cs typeface="Arial" panose="020B0604020202020204" pitchFamily="34" charset="0"/>
            </a:endParaRPr>
          </a:p>
        </p:txBody>
      </p:sp>
      <p:pic>
        <p:nvPicPr>
          <p:cNvPr id="7" name="Picture 2">
            <a:extLst>
              <a:ext uri="{FF2B5EF4-FFF2-40B4-BE49-F238E27FC236}">
                <a16:creationId xmlns:a16="http://schemas.microsoft.com/office/drawing/2014/main" id="{8360B7AE-482B-487F-8653-265A4F8D7644}"/>
              </a:ext>
            </a:extLst>
          </p:cNvPr>
          <p:cNvPicPr>
            <a:picLocks noChangeAspect="1" noChangeArrowheads="1"/>
          </p:cNvPicPr>
          <p:nvPr/>
        </p:nvPicPr>
        <p:blipFill>
          <a:blip r:embed="rId3" cstate="print"/>
          <a:srcRect/>
          <a:stretch>
            <a:fillRect/>
          </a:stretch>
        </p:blipFill>
        <p:spPr bwMode="auto">
          <a:xfrm>
            <a:off x="5969958" y="1067669"/>
            <a:ext cx="6015369" cy="4551466"/>
          </a:xfrm>
          <a:prstGeom prst="rect">
            <a:avLst/>
          </a:prstGeom>
          <a:noFill/>
          <a:ln w="9525">
            <a:noFill/>
            <a:miter lim="800000"/>
            <a:headEnd/>
            <a:tailEnd/>
          </a:ln>
        </p:spPr>
      </p:pic>
    </p:spTree>
    <p:extLst>
      <p:ext uri="{BB962C8B-B14F-4D97-AF65-F5344CB8AC3E}">
        <p14:creationId xmlns:p14="http://schemas.microsoft.com/office/powerpoint/2010/main" val="228111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739148" y="139483"/>
            <a:ext cx="7015316" cy="971536"/>
          </a:xfrm>
          <a:solidFill>
            <a:srgbClr val="7030A0"/>
          </a:solidFill>
        </p:spPr>
        <p:style>
          <a:lnRef idx="0">
            <a:schemeClr val="accent1"/>
          </a:lnRef>
          <a:fillRef idx="3">
            <a:schemeClr val="accent1"/>
          </a:fillRef>
          <a:effectRef idx="3">
            <a:schemeClr val="accent1"/>
          </a:effectRef>
          <a:fontRef idx="minor">
            <a:schemeClr val="lt1"/>
          </a:fontRef>
        </p:style>
        <p:txBody>
          <a:bodyPr>
            <a:normAutofit/>
          </a:bodyPr>
          <a:lstStyle/>
          <a:p>
            <a:pPr algn="ctr"/>
            <a:r>
              <a:rPr lang="uk-UA" sz="3200" b="1" dirty="0">
                <a:latin typeface="Arial" panose="020B0604020202020204" pitchFamily="34" charset="0"/>
                <a:cs typeface="Arial" panose="020B0604020202020204" pitchFamily="34" charset="0"/>
              </a:rPr>
              <a:t>1. Нормативна документація</a:t>
            </a:r>
            <a:endParaRPr lang="ru-RU" sz="3200" b="1" dirty="0">
              <a:latin typeface="Arial" panose="020B0604020202020204" pitchFamily="34" charset="0"/>
              <a:cs typeface="Arial" panose="020B0604020202020204" pitchFamily="34" charset="0"/>
            </a:endParaRPr>
          </a:p>
        </p:txBody>
      </p:sp>
      <p:sp>
        <p:nvSpPr>
          <p:cNvPr id="4099" name="Содержимое 2"/>
          <p:cNvSpPr>
            <a:spLocks noGrp="1"/>
          </p:cNvSpPr>
          <p:nvPr>
            <p:ph idx="1"/>
          </p:nvPr>
        </p:nvSpPr>
        <p:spPr>
          <a:xfrm>
            <a:off x="840658" y="1557337"/>
            <a:ext cx="10913806" cy="4775211"/>
          </a:xfrm>
        </p:spPr>
        <p:txBody>
          <a:bodyPr>
            <a:normAutofit/>
          </a:bodyPr>
          <a:lstStyle/>
          <a:p>
            <a:pPr algn="just"/>
            <a:r>
              <a:rPr lang="uk-UA" sz="2400" b="1" dirty="0"/>
              <a:t>Закони України </a:t>
            </a:r>
            <a:r>
              <a:rPr lang="uk-UA" sz="2400" dirty="0"/>
              <a:t>“</a:t>
            </a:r>
            <a:r>
              <a:rPr lang="uk-UA" sz="2400" b="1" dirty="0">
                <a:solidFill>
                  <a:srgbClr val="7030A0"/>
                </a:solidFill>
              </a:rPr>
              <a:t>Про наукову і науково-технічну діяльність</a:t>
            </a:r>
            <a:r>
              <a:rPr lang="uk-UA" sz="2400" b="1" dirty="0"/>
              <a:t>”, “</a:t>
            </a:r>
            <a:r>
              <a:rPr lang="uk-UA" sz="2400" b="1" dirty="0">
                <a:solidFill>
                  <a:srgbClr val="7030A0"/>
                </a:solidFill>
              </a:rPr>
              <a:t>Про пріоритетні напрями розвитку науки і техніки</a:t>
            </a:r>
            <a:r>
              <a:rPr lang="uk-UA" sz="2400" dirty="0"/>
              <a:t>”, </a:t>
            </a:r>
            <a:r>
              <a:rPr lang="uk-UA" sz="2400" b="1" dirty="0"/>
              <a:t>Постанова КМУ від 30.04.2024 № 476 </a:t>
            </a:r>
            <a:r>
              <a:rPr lang="uk-UA" sz="2400" dirty="0"/>
              <a:t>«</a:t>
            </a:r>
            <a:r>
              <a:rPr lang="uk-UA" sz="2400" b="1" dirty="0">
                <a:solidFill>
                  <a:srgbClr val="7030A0"/>
                </a:solidFill>
              </a:rPr>
              <a:t>Перелік пріоритетних напрямів наукових досліджень і науково-технічних розробок</a:t>
            </a:r>
            <a:r>
              <a:rPr lang="uk-UA" sz="2400" dirty="0"/>
              <a:t>»</a:t>
            </a:r>
          </a:p>
          <a:p>
            <a:pPr algn="just"/>
            <a:r>
              <a:rPr lang="ru-RU" sz="2400" b="1" dirty="0" smtClean="0">
                <a:hlinkClick r:id="rId2"/>
              </a:rPr>
              <a:t>ПОЛОЖЕННЯ</a:t>
            </a:r>
            <a:r>
              <a:rPr lang="ru-RU" sz="2400" dirty="0" smtClean="0"/>
              <a:t> </a:t>
            </a:r>
            <a:r>
              <a:rPr lang="ru-RU" sz="2400" dirty="0"/>
              <a:t>про </a:t>
            </a:r>
            <a:r>
              <a:rPr lang="uk-UA" sz="2400" dirty="0" smtClean="0"/>
              <a:t>проведення конкурсних відборів </a:t>
            </a:r>
            <a:r>
              <a:rPr lang="uk-UA" sz="2400" dirty="0" err="1" smtClean="0"/>
              <a:t>проєктів</a:t>
            </a:r>
            <a:r>
              <a:rPr lang="uk-UA" sz="2400" dirty="0" smtClean="0"/>
              <a:t> наукових досліджень і науково-технічних (експериментальних) розробок та оцінювання результатів їх виконання </a:t>
            </a:r>
            <a:r>
              <a:rPr lang="ru-RU" sz="2400" dirty="0" smtClean="0"/>
              <a:t>(</a:t>
            </a:r>
            <a:r>
              <a:rPr lang="ru-RU" sz="2400" b="1" dirty="0">
                <a:solidFill>
                  <a:srgbClr val="7030A0"/>
                </a:solidFill>
              </a:rPr>
              <a:t>Наказ МОН № </a:t>
            </a:r>
            <a:r>
              <a:rPr lang="ru-RU" sz="2400" b="1" dirty="0" smtClean="0">
                <a:solidFill>
                  <a:srgbClr val="7030A0"/>
                </a:solidFill>
              </a:rPr>
              <a:t>947 </a:t>
            </a:r>
            <a:r>
              <a:rPr lang="ru-RU" sz="2400" b="1" dirty="0">
                <a:solidFill>
                  <a:srgbClr val="7030A0"/>
                </a:solidFill>
              </a:rPr>
              <a:t>від </a:t>
            </a:r>
            <a:r>
              <a:rPr lang="ru-RU" sz="2400" b="1" dirty="0" smtClean="0">
                <a:solidFill>
                  <a:srgbClr val="7030A0"/>
                </a:solidFill>
              </a:rPr>
              <a:t>30.06.2025 </a:t>
            </a:r>
            <a:r>
              <a:rPr lang="ru-RU" sz="2400" b="1" dirty="0">
                <a:solidFill>
                  <a:srgbClr val="7030A0"/>
                </a:solidFill>
              </a:rPr>
              <a:t>р.</a:t>
            </a:r>
            <a:r>
              <a:rPr lang="ru-RU" sz="2400" dirty="0">
                <a:solidFill>
                  <a:srgbClr val="7030A0"/>
                </a:solidFill>
              </a:rPr>
              <a:t>) </a:t>
            </a:r>
            <a:endParaRPr lang="ru-RU" sz="2400" dirty="0"/>
          </a:p>
          <a:p>
            <a:pPr algn="just"/>
            <a:r>
              <a:rPr lang="uk-UA" sz="2400" b="1" dirty="0">
                <a:hlinkClick r:id="rId3"/>
              </a:rPr>
              <a:t>НАКАЗ МОН України </a:t>
            </a:r>
            <a:r>
              <a:rPr lang="uk-UA" sz="2400" dirty="0"/>
              <a:t>про проведення у </a:t>
            </a:r>
            <a:r>
              <a:rPr lang="uk-UA" sz="2400" dirty="0" smtClean="0"/>
              <a:t>2025 </a:t>
            </a:r>
            <a:r>
              <a:rPr lang="uk-UA" sz="2400" dirty="0"/>
              <a:t>році конкурсного відбору </a:t>
            </a:r>
            <a:r>
              <a:rPr lang="uk-UA" sz="2400" dirty="0" err="1" smtClean="0"/>
              <a:t>проєктів</a:t>
            </a:r>
            <a:r>
              <a:rPr lang="uk-UA" sz="2400" dirty="0" smtClean="0"/>
              <a:t> фундаментальних </a:t>
            </a:r>
            <a:r>
              <a:rPr lang="uk-UA" sz="2400" dirty="0"/>
              <a:t>наукових досліджень, прикладних наукових досліджень </a:t>
            </a:r>
            <a:br>
              <a:rPr lang="uk-UA" sz="2400" dirty="0"/>
            </a:br>
            <a:r>
              <a:rPr lang="uk-UA" sz="2400" b="1" dirty="0">
                <a:solidFill>
                  <a:srgbClr val="7030A0"/>
                </a:solidFill>
              </a:rPr>
              <a:t>№ </a:t>
            </a:r>
            <a:r>
              <a:rPr lang="uk-UA" sz="2400" b="1" dirty="0" smtClean="0">
                <a:solidFill>
                  <a:srgbClr val="7030A0"/>
                </a:solidFill>
              </a:rPr>
              <a:t>1281 </a:t>
            </a:r>
            <a:r>
              <a:rPr lang="uk-UA" sz="2400" b="1" dirty="0">
                <a:solidFill>
                  <a:srgbClr val="7030A0"/>
                </a:solidFill>
              </a:rPr>
              <a:t>від </a:t>
            </a:r>
            <a:r>
              <a:rPr lang="uk-UA" sz="2400" b="1" dirty="0" smtClean="0">
                <a:solidFill>
                  <a:srgbClr val="7030A0"/>
                </a:solidFill>
              </a:rPr>
              <a:t>24.09.2025 </a:t>
            </a:r>
            <a:r>
              <a:rPr lang="uk-UA" sz="2400" b="1" dirty="0">
                <a:solidFill>
                  <a:srgbClr val="7030A0"/>
                </a:solidFill>
              </a:rPr>
              <a:t>р.</a:t>
            </a:r>
            <a:endParaRPr lang="uk-UA" sz="2400" dirty="0"/>
          </a:p>
        </p:txBody>
      </p:sp>
      <p:pic>
        <p:nvPicPr>
          <p:cNvPr id="5" name="Picture 4" descr="Создать мем &quot;иконка новинка png, new пнг, акция png&quot; - Картинки -  Meme-arsenal.com">
            <a:extLst>
              <a:ext uri="{FF2B5EF4-FFF2-40B4-BE49-F238E27FC236}">
                <a16:creationId xmlns:a16="http://schemas.microsoft.com/office/drawing/2014/main" id="{2ACF2F4A-8C2B-4CAF-8C50-C50434F352E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266" y="3329819"/>
            <a:ext cx="653493" cy="41480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E72E0C24-B58E-4BCD-B8C6-0E043A287765}"/>
              </a:ext>
            </a:extLst>
          </p:cNvPr>
          <p:cNvPicPr>
            <a:picLocks noChangeAspect="1"/>
          </p:cNvPicPr>
          <p:nvPr/>
        </p:nvPicPr>
        <p:blipFill rotWithShape="1">
          <a:blip r:embed="rId5"/>
          <a:srcRect l="16208" t="62439" r="16841" b="18233"/>
          <a:stretch/>
        </p:blipFill>
        <p:spPr>
          <a:xfrm>
            <a:off x="258708" y="67630"/>
            <a:ext cx="3858322" cy="626564"/>
          </a:xfrm>
          <a:prstGeom prst="rect">
            <a:avLst/>
          </a:prstGeom>
        </p:spPr>
      </p:pic>
      <p:sp>
        <p:nvSpPr>
          <p:cNvPr id="8" name="TextBox 7">
            <a:extLst>
              <a:ext uri="{FF2B5EF4-FFF2-40B4-BE49-F238E27FC236}">
                <a16:creationId xmlns:a16="http://schemas.microsoft.com/office/drawing/2014/main" id="{74D92240-BDBC-4556-AD62-1F6784DE8FE0}"/>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9" name="Picture 4" descr="Создать мем &quot;иконка новинка png, new пнг, акция png&quot; - Картинки -  Meme-arsenal.com">
            <a:extLst>
              <a:ext uri="{FF2B5EF4-FFF2-40B4-BE49-F238E27FC236}">
                <a16:creationId xmlns:a16="http://schemas.microsoft.com/office/drawing/2014/main" id="{2ACF2F4A-8C2B-4CAF-8C50-C50434F352E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266" y="4423252"/>
            <a:ext cx="653493" cy="41480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7A4CAF2E-8BCF-41E3-A627-A735BE884BA5}"/>
              </a:ext>
            </a:extLst>
          </p:cNvPr>
          <p:cNvSpPr/>
          <p:nvPr/>
        </p:nvSpPr>
        <p:spPr>
          <a:xfrm>
            <a:off x="4788424" y="183070"/>
            <a:ext cx="7144868" cy="1323439"/>
          </a:xfrm>
          <a:prstGeom prst="rect">
            <a:avLst/>
          </a:prstGeom>
          <a:solidFill>
            <a:schemeClr val="accent2">
              <a:lumMod val="20000"/>
              <a:lumOff val="80000"/>
            </a:schemeClr>
          </a:solidFill>
        </p:spPr>
        <p:txBody>
          <a:bodyPr wrap="square">
            <a:spAutoFit/>
          </a:bodyPr>
          <a:lstStyle/>
          <a:p>
            <a:pPr indent="-1270" algn="just">
              <a:spcAft>
                <a:spcPts val="0"/>
              </a:spcAft>
            </a:pPr>
            <a:r>
              <a:rPr lang="uk-UA"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2. ПЕРЕВАГИ ПРОЄКТУ (EXCELLENCE)</a:t>
            </a:r>
            <a:endParaRPr lang="ru-UA" sz="20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Розділ може бути ілюстрований графіками та малюнками, які розкривають особливості проекту та його перевагу над наявними аналогами</a:t>
            </a:r>
            <a:endParaRPr lang="ru-UA"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7" name="Рисунок 6">
            <a:extLst>
              <a:ext uri="{FF2B5EF4-FFF2-40B4-BE49-F238E27FC236}">
                <a16:creationId xmlns:a16="http://schemas.microsoft.com/office/drawing/2014/main" id="{11544F86-FEDE-469B-A2F4-B89486F521ED}"/>
              </a:ext>
            </a:extLst>
          </p:cNvPr>
          <p:cNvPicPr>
            <a:picLocks noChangeAspect="1"/>
          </p:cNvPicPr>
          <p:nvPr/>
        </p:nvPicPr>
        <p:blipFill>
          <a:blip r:embed="rId3"/>
          <a:stretch>
            <a:fillRect/>
          </a:stretch>
        </p:blipFill>
        <p:spPr>
          <a:xfrm>
            <a:off x="3607615" y="570405"/>
            <a:ext cx="1018830" cy="936104"/>
          </a:xfrm>
          <a:prstGeom prst="rect">
            <a:avLst/>
          </a:prstGeom>
        </p:spPr>
      </p:pic>
      <p:sp>
        <p:nvSpPr>
          <p:cNvPr id="3" name="Прямоугольник 2">
            <a:extLst>
              <a:ext uri="{FF2B5EF4-FFF2-40B4-BE49-F238E27FC236}">
                <a16:creationId xmlns:a16="http://schemas.microsoft.com/office/drawing/2014/main" id="{590255CF-7F73-434E-B802-06F71F124896}"/>
              </a:ext>
            </a:extLst>
          </p:cNvPr>
          <p:cNvSpPr/>
          <p:nvPr/>
        </p:nvSpPr>
        <p:spPr>
          <a:xfrm>
            <a:off x="501445" y="1997839"/>
            <a:ext cx="11431847" cy="707886"/>
          </a:xfrm>
          <a:prstGeom prst="rect">
            <a:avLst/>
          </a:prstGeom>
        </p:spPr>
        <p:txBody>
          <a:bodyPr wrap="square">
            <a:spAutoFit/>
          </a:bodyPr>
          <a:lstStyle/>
          <a:p>
            <a:pPr indent="-1270" algn="just">
              <a:spcAft>
                <a:spcPts val="0"/>
              </a:spcAft>
            </a:pPr>
            <a:r>
              <a:rPr lang="uk-UA" sz="20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uk-UA"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.1. Відповідність проєкту державним пріоритетам і потребам (обсяг– до 0,5 сторінки)</a:t>
            </a:r>
            <a:endParaRPr lang="ru-UA" sz="20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u-UA"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Прямоугольник 7"/>
          <p:cNvSpPr/>
          <p:nvPr/>
        </p:nvSpPr>
        <p:spPr>
          <a:xfrm>
            <a:off x="639520" y="2705725"/>
            <a:ext cx="11127363" cy="3046988"/>
          </a:xfrm>
          <a:prstGeom prst="rect">
            <a:avLst/>
          </a:prstGeom>
        </p:spPr>
        <p:txBody>
          <a:bodyPr wrap="square">
            <a:spAutoFit/>
          </a:bodyPr>
          <a:lstStyle/>
          <a:p>
            <a:r>
              <a:rPr lang="ru-RU" sz="2400" i="1" dirty="0">
                <a:latin typeface="Arial" panose="020B0604020202020204" pitchFamily="34" charset="0"/>
                <a:cs typeface="Arial" panose="020B0604020202020204" pitchFamily="34" charset="0"/>
              </a:rPr>
              <a:t>У </a:t>
            </a:r>
            <a:r>
              <a:rPr lang="uk-UA" sz="2400" i="1" dirty="0" smtClean="0">
                <a:latin typeface="Arial" panose="020B0604020202020204" pitchFamily="34" charset="0"/>
                <a:cs typeface="Arial" panose="020B0604020202020204" pitchFamily="34" charset="0"/>
              </a:rPr>
              <a:t>цьому</a:t>
            </a:r>
            <a:r>
              <a:rPr lang="ru-RU" sz="2400" i="1" dirty="0" smtClean="0">
                <a:latin typeface="Arial" panose="020B0604020202020204" pitchFamily="34" charset="0"/>
                <a:cs typeface="Arial" panose="020B0604020202020204" pitchFamily="34" charset="0"/>
              </a:rPr>
              <a:t> </a:t>
            </a:r>
            <a:r>
              <a:rPr lang="ru-RU" sz="2400" i="1" dirty="0">
                <a:latin typeface="Arial" panose="020B0604020202020204" pitchFamily="34" charset="0"/>
                <a:cs typeface="Arial" panose="020B0604020202020204" pitchFamily="34" charset="0"/>
              </a:rPr>
              <a:t>розділі необхідно подати інформацію про </a:t>
            </a:r>
            <a:r>
              <a:rPr lang="ru-RU" sz="2400" i="1" u="sng" dirty="0">
                <a:solidFill>
                  <a:srgbClr val="FF0000"/>
                </a:solidFill>
                <a:latin typeface="Arial" panose="020B0604020202020204" pitchFamily="34" charset="0"/>
                <a:cs typeface="Arial" panose="020B0604020202020204" pitchFamily="34" charset="0"/>
              </a:rPr>
              <a:t>відповідність/невідповідність тематики проекту тематичним напрямам </a:t>
            </a:r>
            <a:r>
              <a:rPr lang="ru-RU" sz="2400" i="1" dirty="0">
                <a:latin typeface="Arial" panose="020B0604020202020204" pitchFamily="34" charset="0"/>
                <a:cs typeface="Arial" panose="020B0604020202020204" pitchFamily="34" charset="0"/>
              </a:rPr>
              <a:t>Конкурсу (затвердженим наказом </a:t>
            </a:r>
            <a:r>
              <a:rPr lang="ru-RU" sz="2400" i="1" dirty="0" smtClean="0">
                <a:latin typeface="Arial" panose="020B0604020202020204" pitchFamily="34" charset="0"/>
                <a:cs typeface="Arial" panose="020B0604020202020204" pitchFamily="34" charset="0"/>
              </a:rPr>
              <a:t>МОН </a:t>
            </a:r>
            <a:r>
              <a:rPr lang="ru-RU" sz="2400" i="1" dirty="0">
                <a:latin typeface="Arial" panose="020B0604020202020204" pitchFamily="34" charset="0"/>
                <a:cs typeface="Arial" panose="020B0604020202020204" pitchFamily="34" charset="0"/>
              </a:rPr>
              <a:t>України про Конкурс). </a:t>
            </a:r>
            <a:endParaRPr lang="ru-RU" sz="2400" i="1" dirty="0" smtClean="0">
              <a:latin typeface="Arial" panose="020B0604020202020204" pitchFamily="34" charset="0"/>
              <a:cs typeface="Arial" panose="020B0604020202020204" pitchFamily="34" charset="0"/>
            </a:endParaRPr>
          </a:p>
          <a:p>
            <a:r>
              <a:rPr lang="ru-RU" sz="2400" i="1" u="sng" dirty="0" smtClean="0">
                <a:latin typeface="Arial" panose="020B0604020202020204" pitchFamily="34" charset="0"/>
                <a:cs typeface="Arial" panose="020B0604020202020204" pitchFamily="34" charset="0"/>
              </a:rPr>
              <a:t>Обоє </a:t>
            </a:r>
            <a:r>
              <a:rPr lang="ru-RU" sz="2400" i="1" u="sng" dirty="0">
                <a:latin typeface="Arial" panose="020B0604020202020204" pitchFamily="34" charset="0"/>
                <a:cs typeface="Arial" panose="020B0604020202020204" pitchFamily="34" charset="0"/>
              </a:rPr>
              <a:t>’язково слід зазначити вихідні дані (номер, назву) тематики</a:t>
            </a:r>
            <a:r>
              <a:rPr lang="ru-RU" sz="2400" i="1" dirty="0">
                <a:latin typeface="Arial" panose="020B0604020202020204" pitchFamily="34" charset="0"/>
                <a:cs typeface="Arial" panose="020B0604020202020204" pitchFamily="34" charset="0"/>
              </a:rPr>
              <a:t>.</a:t>
            </a:r>
          </a:p>
          <a:p>
            <a:r>
              <a:rPr lang="ru-RU" sz="2400" i="1" dirty="0">
                <a:latin typeface="Arial" panose="020B0604020202020204" pitchFamily="34" charset="0"/>
                <a:cs typeface="Arial" panose="020B0604020202020204" pitchFamily="34" charset="0"/>
              </a:rPr>
              <a:t>У випадку обґрунтованої невідповідності тематики проекту тематичним напрямам Конкурсу, проект визначається як не рекомендований експертом до участі у конкурсі. При цьому загальна трака проекту експертом приймається рівною нулю,</a:t>
            </a:r>
            <a:endParaRPr lang="uk-UA"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364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7AFC8A69-3B08-4C73-878F-A083A20C8F3C}"/>
              </a:ext>
            </a:extLst>
          </p:cNvPr>
          <p:cNvSpPr/>
          <p:nvPr/>
        </p:nvSpPr>
        <p:spPr>
          <a:xfrm>
            <a:off x="565355" y="1228397"/>
            <a:ext cx="11061290" cy="4401205"/>
          </a:xfrm>
          <a:prstGeom prst="rect">
            <a:avLst/>
          </a:prstGeom>
        </p:spPr>
        <p:txBody>
          <a:bodyPr wrap="square">
            <a:spAutoFit/>
          </a:bodyPr>
          <a:lstStyle/>
          <a:p>
            <a:pPr indent="-1270" algn="just">
              <a:spcAft>
                <a:spcPts val="0"/>
              </a:spcAft>
            </a:pPr>
            <a:r>
              <a:rPr lang="uk-UA" sz="2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uk-UA"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.2. Сучасний стан проблеми (обсяг – до 2-х сторінок )</a:t>
            </a:r>
            <a:endParaRPr lang="ru-UA" sz="28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800" i="1" dirty="0">
                <a:solidFill>
                  <a:srgbClr val="000000"/>
                </a:solidFill>
                <a:latin typeface="Arial" panose="020B0604020202020204" pitchFamily="34" charset="0"/>
                <a:ea typeface="Times New Roman" panose="02020603050405020304" pitchFamily="18" charset="0"/>
                <a:cs typeface="Arial" panose="020B0604020202020204" pitchFamily="34" charset="0"/>
              </a:rPr>
              <a:t>У цьому розділі необхідно подати інформацію про сучасний стан проблеми, на вирішення якої направлений проєкт. Обов’язково слід надати порівняння з наявними аналогами та показати переваги нового підходу до вирішення поставленої проблеми. Наприкінці розділу бажано надати стислий перелік основних положень, які автори проєкту вважають ключовими і на вирішення яких спрямований проєкт.</a:t>
            </a:r>
            <a:endParaRPr lang="ru-UA" sz="28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800" i="1" u="sng"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Всі </a:t>
            </a:r>
            <a:r>
              <a:rPr lang="uk-UA" sz="2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посилання мають бути оформлені у вигляді списку джерел, який наводиться у цьому розділі</a:t>
            </a:r>
            <a:r>
              <a:rPr lang="uk-UA" sz="28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ru-UA" sz="2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19882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D52754D2-95BC-4DD7-9FA3-EDC69F4B1BF2}"/>
              </a:ext>
            </a:extLst>
          </p:cNvPr>
          <p:cNvSpPr/>
          <p:nvPr/>
        </p:nvSpPr>
        <p:spPr>
          <a:xfrm>
            <a:off x="481781" y="1012242"/>
            <a:ext cx="11272684" cy="3539430"/>
          </a:xfrm>
          <a:prstGeom prst="rect">
            <a:avLst/>
          </a:prstGeom>
        </p:spPr>
        <p:txBody>
          <a:bodyPr wrap="square">
            <a:spAutoFit/>
          </a:bodyPr>
          <a:lstStyle/>
          <a:p>
            <a:pPr indent="-1270" algn="just">
              <a:spcAft>
                <a:spcPts val="0"/>
              </a:spcAft>
            </a:pPr>
            <a:r>
              <a:rPr lang="uk-UA" sz="3200" b="1" dirty="0">
                <a:latin typeface="Arial" panose="020B0604020202020204" pitchFamily="34" charset="0"/>
                <a:ea typeface="Times New Roman" panose="02020603050405020304" pitchFamily="18" charset="0"/>
                <a:cs typeface="Arial" panose="020B0604020202020204" pitchFamily="34" charset="0"/>
              </a:rPr>
              <a:t>2.3. Мета й завдання проєкту (обсяг – до 1 сторінки)</a:t>
            </a:r>
            <a:endParaRPr lang="ru-UA" sz="32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3200"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сформулювати мету проєкту та детально описати завдання, які поставлені для досягнення мети. Окрім чіткого формулювання мети й завдань, </a:t>
            </a:r>
            <a:r>
              <a:rPr lang="uk-UA" sz="3200" i="1" u="sng" dirty="0">
                <a:latin typeface="Arial" panose="020B0604020202020204" pitchFamily="34" charset="0"/>
                <a:ea typeface="Times New Roman" panose="02020603050405020304" pitchFamily="18" charset="0"/>
                <a:cs typeface="Arial" panose="020B0604020202020204" pitchFamily="34" charset="0"/>
              </a:rPr>
              <a:t>у цьому розділі б</a:t>
            </a:r>
            <a:r>
              <a:rPr lang="ru-RU" sz="3200" i="1" u="sng" dirty="0">
                <a:latin typeface="Arial" panose="020B0604020202020204" pitchFamily="34" charset="0"/>
                <a:ea typeface="Times New Roman" panose="02020603050405020304" pitchFamily="18" charset="0"/>
                <a:cs typeface="Arial" panose="020B0604020202020204" pitchFamily="34" charset="0"/>
              </a:rPr>
              <a:t>ажано ідентифікувати показники</a:t>
            </a:r>
            <a:r>
              <a:rPr lang="ru-RU" sz="3200" i="1" dirty="0">
                <a:latin typeface="Arial" panose="020B0604020202020204" pitchFamily="34" charset="0"/>
                <a:ea typeface="Times New Roman" panose="02020603050405020304" pitchFamily="18" charset="0"/>
                <a:cs typeface="Arial" panose="020B0604020202020204" pitchFamily="34" charset="0"/>
              </a:rPr>
              <a:t>, за якими може бути </a:t>
            </a:r>
            <a:r>
              <a:rPr lang="ru-RU" sz="3200" i="1" dirty="0" err="1">
                <a:latin typeface="Arial" panose="020B0604020202020204" pitchFamily="34" charset="0"/>
                <a:ea typeface="Times New Roman" panose="02020603050405020304" pitchFamily="18" charset="0"/>
                <a:cs typeface="Arial" panose="020B0604020202020204" pitchFamily="34" charset="0"/>
              </a:rPr>
              <a:t>оцінена</a:t>
            </a:r>
            <a:r>
              <a:rPr lang="ru-RU" sz="3200" i="1" dirty="0">
                <a:latin typeface="Arial" panose="020B0604020202020204" pitchFamily="34" charset="0"/>
                <a:ea typeface="Times New Roman" panose="02020603050405020304" pitchFamily="18" charset="0"/>
                <a:cs typeface="Arial" panose="020B0604020202020204" pitchFamily="34" charset="0"/>
              </a:rPr>
              <a:t> </a:t>
            </a:r>
            <a:r>
              <a:rPr lang="ru-RU" sz="3200" i="1" dirty="0" err="1">
                <a:latin typeface="Arial" panose="020B0604020202020204" pitchFamily="34" charset="0"/>
                <a:ea typeface="Times New Roman" panose="02020603050405020304" pitchFamily="18" charset="0"/>
                <a:cs typeface="Arial" panose="020B0604020202020204" pitchFamily="34" charset="0"/>
              </a:rPr>
              <a:t>повнота</a:t>
            </a:r>
            <a:r>
              <a:rPr lang="ru-RU" sz="3200" i="1" dirty="0">
                <a:latin typeface="Arial" panose="020B0604020202020204" pitchFamily="34" charset="0"/>
                <a:ea typeface="Times New Roman" panose="02020603050405020304" pitchFamily="18" charset="0"/>
                <a:cs typeface="Arial" panose="020B0604020202020204" pitchFamily="34" charset="0"/>
              </a:rPr>
              <a:t> </a:t>
            </a:r>
            <a:r>
              <a:rPr lang="ru-RU" sz="3200" i="1" dirty="0" err="1">
                <a:latin typeface="Arial" panose="020B0604020202020204" pitchFamily="34" charset="0"/>
                <a:ea typeface="Times New Roman" panose="02020603050405020304" pitchFamily="18" charset="0"/>
                <a:cs typeface="Arial" panose="020B0604020202020204" pitchFamily="34" charset="0"/>
              </a:rPr>
              <a:t>досягнення</a:t>
            </a:r>
            <a:r>
              <a:rPr lang="ru-RU" sz="3200" i="1" dirty="0">
                <a:latin typeface="Arial" panose="020B0604020202020204" pitchFamily="34" charset="0"/>
                <a:ea typeface="Times New Roman" panose="02020603050405020304" pitchFamily="18" charset="0"/>
                <a:cs typeface="Arial" panose="020B0604020202020204" pitchFamily="34" charset="0"/>
              </a:rPr>
              <a:t> мети та </a:t>
            </a:r>
            <a:r>
              <a:rPr lang="ru-RU" sz="3200" i="1" dirty="0" err="1">
                <a:latin typeface="Arial" panose="020B0604020202020204" pitchFamily="34" charset="0"/>
                <a:ea typeface="Times New Roman" panose="02020603050405020304" pitchFamily="18" charset="0"/>
                <a:cs typeface="Arial" panose="020B0604020202020204" pitchFamily="34" charset="0"/>
              </a:rPr>
              <a:t>виконання</a:t>
            </a:r>
            <a:r>
              <a:rPr lang="ru-RU" sz="3200" i="1" dirty="0">
                <a:latin typeface="Arial" panose="020B0604020202020204" pitchFamily="34" charset="0"/>
                <a:ea typeface="Times New Roman" panose="02020603050405020304" pitchFamily="18" charset="0"/>
                <a:cs typeface="Arial" panose="020B0604020202020204" pitchFamily="34" charset="0"/>
              </a:rPr>
              <a:t> </a:t>
            </a:r>
            <a:r>
              <a:rPr lang="ru-RU" sz="3200" i="1" dirty="0" err="1">
                <a:latin typeface="Arial" panose="020B0604020202020204" pitchFamily="34" charset="0"/>
                <a:ea typeface="Times New Roman" panose="02020603050405020304" pitchFamily="18" charset="0"/>
                <a:cs typeface="Arial" panose="020B0604020202020204" pitchFamily="34" charset="0"/>
              </a:rPr>
              <a:t>завдан</a:t>
            </a:r>
            <a:r>
              <a:rPr lang="uk-UA" sz="3200" i="1" dirty="0">
                <a:latin typeface="Arial" panose="020B0604020202020204" pitchFamily="34" charset="0"/>
                <a:ea typeface="Times New Roman" panose="02020603050405020304" pitchFamily="18" charset="0"/>
                <a:cs typeface="Arial" panose="020B0604020202020204" pitchFamily="34" charset="0"/>
              </a:rPr>
              <a:t>ь. </a:t>
            </a:r>
            <a:endParaRPr lang="ru-UA" sz="3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10512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4" name="Picture 2">
            <a:extLst>
              <a:ext uri="{FF2B5EF4-FFF2-40B4-BE49-F238E27FC236}">
                <a16:creationId xmlns:a16="http://schemas.microsoft.com/office/drawing/2014/main" id="{3DB40F9B-B8BA-41A0-9FA8-26E75599B0A5}"/>
              </a:ext>
            </a:extLst>
          </p:cNvPr>
          <p:cNvPicPr>
            <a:picLocks noChangeAspect="1" noChangeArrowheads="1"/>
          </p:cNvPicPr>
          <p:nvPr/>
        </p:nvPicPr>
        <p:blipFill>
          <a:blip r:embed="rId3" cstate="print"/>
          <a:srcRect/>
          <a:stretch>
            <a:fillRect/>
          </a:stretch>
        </p:blipFill>
        <p:spPr bwMode="auto">
          <a:xfrm>
            <a:off x="2383301" y="617814"/>
            <a:ext cx="7425398" cy="6240186"/>
          </a:xfrm>
          <a:prstGeom prst="rect">
            <a:avLst/>
          </a:prstGeom>
          <a:noFill/>
          <a:ln w="9525">
            <a:noFill/>
            <a:miter lim="800000"/>
            <a:headEnd/>
            <a:tailEnd/>
          </a:ln>
        </p:spPr>
      </p:pic>
    </p:spTree>
    <p:extLst>
      <p:ext uri="{BB962C8B-B14F-4D97-AF65-F5344CB8AC3E}">
        <p14:creationId xmlns:p14="http://schemas.microsoft.com/office/powerpoint/2010/main" val="26943008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F9D11B91-DA03-45B9-9A0B-289765A399EF}"/>
              </a:ext>
            </a:extLst>
          </p:cNvPr>
          <p:cNvSpPr/>
          <p:nvPr/>
        </p:nvSpPr>
        <p:spPr>
          <a:xfrm>
            <a:off x="639520" y="1172201"/>
            <a:ext cx="10701989" cy="5079467"/>
          </a:xfrm>
          <a:prstGeom prst="rect">
            <a:avLst/>
          </a:prstGeom>
          <a:ln>
            <a:solidFill>
              <a:srgbClr val="FFFF00"/>
            </a:solidFill>
          </a:ln>
        </p:spPr>
        <p:txBody>
          <a:bodyPr wrap="square">
            <a:spAutoFit/>
          </a:bodyPr>
          <a:lstStyle/>
          <a:p>
            <a:pPr>
              <a:lnSpc>
                <a:spcPct val="107000"/>
              </a:lnSpc>
              <a:spcAft>
                <a:spcPts val="800"/>
              </a:spcAft>
            </a:pPr>
            <a:r>
              <a:rPr lang="uk-UA" sz="2800" b="1" dirty="0" smtClean="0">
                <a:latin typeface="Arial" panose="020B0604020202020204" pitchFamily="34" charset="0"/>
                <a:ea typeface="Times New Roman" panose="02020603050405020304" pitchFamily="18" charset="0"/>
                <a:cs typeface="Arial" panose="020B0604020202020204" pitchFamily="34" charset="0"/>
              </a:rPr>
              <a:t>Мета </a:t>
            </a:r>
            <a:r>
              <a:rPr lang="uk-UA" sz="2800" b="1" dirty="0">
                <a:latin typeface="Arial" panose="020B0604020202020204" pitchFamily="34" charset="0"/>
                <a:ea typeface="Times New Roman" panose="02020603050405020304" pitchFamily="18" charset="0"/>
                <a:cs typeface="Arial" panose="020B0604020202020204" pitchFamily="34" charset="0"/>
              </a:rPr>
              <a:t>й завдання проєкту</a:t>
            </a:r>
            <a:endParaRPr lang="uk-UA" sz="2400" dirty="0">
              <a:latin typeface="Arial" panose="020B0604020202020204" pitchFamily="34" charset="0"/>
              <a:ea typeface="DengXian" panose="02010600030101010101" pitchFamily="2" charset="-122"/>
              <a:cs typeface="Arial" panose="020B0604020202020204" pitchFamily="34" charset="0"/>
            </a:endParaRPr>
          </a:p>
          <a:p>
            <a:pPr>
              <a:lnSpc>
                <a:spcPct val="107000"/>
              </a:lnSpc>
              <a:spcAft>
                <a:spcPts val="800"/>
              </a:spcAft>
            </a:pPr>
            <a:r>
              <a:rPr lang="uk-UA" sz="2800" dirty="0">
                <a:latin typeface="Arial" panose="020B0604020202020204" pitchFamily="34" charset="0"/>
                <a:ea typeface="Times New Roman" panose="02020603050405020304" pitchFamily="18" charset="0"/>
                <a:cs typeface="Arial" panose="020B0604020202020204" pitchFamily="34" charset="0"/>
              </a:rPr>
              <a:t>Метою проєкту є розробка і впровадження системи оптимізації азотного живлення пшениці для підвищення врожайності та якості зерна з одночасним зменшенням негативного впливу на довкілля. Основними завданнями є:</a:t>
            </a:r>
            <a:endParaRPr lang="uk-UA" sz="2400" dirty="0">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uk-UA" sz="2800" dirty="0">
                <a:latin typeface="Arial" panose="020B0604020202020204" pitchFamily="34" charset="0"/>
                <a:ea typeface="Times New Roman" panose="02020603050405020304" pitchFamily="18" charset="0"/>
                <a:cs typeface="Arial" panose="020B0604020202020204" pitchFamily="34" charset="0"/>
              </a:rPr>
              <a:t>Дослідження різних способів внесення азотних добрив.</a:t>
            </a:r>
            <a:endParaRPr lang="uk-UA" sz="2400" dirty="0">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uk-UA" sz="2800" dirty="0">
                <a:latin typeface="Arial" panose="020B0604020202020204" pitchFamily="34" charset="0"/>
                <a:ea typeface="Times New Roman" panose="02020603050405020304" pitchFamily="18" charset="0"/>
                <a:cs typeface="Arial" panose="020B0604020202020204" pitchFamily="34" charset="0"/>
              </a:rPr>
              <a:t>Оцінка впливу різних видів добрив на врожайність та якість зерна.</a:t>
            </a:r>
            <a:endParaRPr lang="uk-UA" sz="2400" dirty="0">
              <a:latin typeface="Arial" panose="020B060402020202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uk-UA" sz="2800" dirty="0">
                <a:latin typeface="Arial" panose="020B0604020202020204" pitchFamily="34" charset="0"/>
                <a:ea typeface="Times New Roman" panose="02020603050405020304" pitchFamily="18" charset="0"/>
                <a:cs typeface="Arial" panose="020B0604020202020204" pitchFamily="34" charset="0"/>
              </a:rPr>
              <a:t>Розробка рекомендацій для оптимального використання азоту в сільськогосподарському виробництві……</a:t>
            </a:r>
            <a:endParaRPr lang="uk-UA" sz="2400" dirty="0">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30158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45EE284E-F234-4572-98C3-64A09066114D}"/>
              </a:ext>
            </a:extLst>
          </p:cNvPr>
          <p:cNvSpPr/>
          <p:nvPr/>
        </p:nvSpPr>
        <p:spPr>
          <a:xfrm>
            <a:off x="523780" y="1166842"/>
            <a:ext cx="11144440" cy="4524315"/>
          </a:xfrm>
          <a:prstGeom prst="rect">
            <a:avLst/>
          </a:prstGeom>
        </p:spPr>
        <p:txBody>
          <a:bodyPr wrap="square">
            <a:spAutoFit/>
          </a:bodyPr>
          <a:lstStyle/>
          <a:p>
            <a:pPr indent="-1270" algn="just">
              <a:spcAft>
                <a:spcPts val="0"/>
              </a:spcAft>
            </a:pPr>
            <a:r>
              <a:rPr lang="uk-UA" sz="2400" b="1" dirty="0">
                <a:latin typeface="Arial" panose="020B0604020202020204" pitchFamily="34" charset="0"/>
                <a:ea typeface="Times New Roman" panose="02020603050405020304" pitchFamily="18" charset="0"/>
                <a:cs typeface="Arial" panose="020B0604020202020204" pitchFamily="34" charset="0"/>
              </a:rPr>
              <a:t>2.4	Методологічні підходи до реалізації проєкту (обсяг – до 2-х сторінок)</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описати та пояснити загальну методологію, яка буде використана для вирішення завдань проєкту, включаючи концепції, моделі та припущення, котрі лежать в основі вашої роботи. Необхідно пояснити, як заявлені методологічні підходи дозволять досягнути цілей проєкту. Опишіть загальну концепцію виконання проєкту й підходи до його реалізації. За необхідності, опишіть труднощі, які Ви могли виявити в обраній методології, і як ви збираєтеся їх подолати.</a:t>
            </a:r>
            <a:r>
              <a:rPr lang="uk-UA" sz="2400" dirty="0">
                <a:latin typeface="Arial" panose="020B0604020202020204" pitchFamily="34" charset="0"/>
                <a:ea typeface="Times New Roman" panose="02020603050405020304" pitchFamily="18" charset="0"/>
                <a:cs typeface="Arial" panose="020B0604020202020204" pitchFamily="34" charset="0"/>
              </a:rPr>
              <a:t> </a:t>
            </a:r>
            <a:r>
              <a:rPr lang="uk-UA" sz="2400" i="1" dirty="0">
                <a:latin typeface="Arial" panose="020B0604020202020204" pitchFamily="34" charset="0"/>
                <a:ea typeface="Times New Roman" panose="02020603050405020304" pitchFamily="18" charset="0"/>
                <a:cs typeface="Arial" panose="020B0604020202020204" pitchFamily="34" charset="0"/>
              </a:rPr>
              <a:t>Зазначте, як враховуються гендерні аспекти в дослідженні.</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u="sng" dirty="0">
                <a:latin typeface="Arial" panose="020B0604020202020204" pitchFamily="34" charset="0"/>
                <a:ea typeface="Times New Roman" panose="02020603050405020304" pitchFamily="18" charset="0"/>
                <a:cs typeface="Arial" panose="020B0604020202020204" pitchFamily="34" charset="0"/>
              </a:rPr>
              <a:t>У цьому розділі можливим є використання схем та малюнків, котрі пояснюють використання методів чи їх комбінації</a:t>
            </a:r>
            <a:r>
              <a:rPr lang="uk-UA" sz="2400" i="1" dirty="0">
                <a:latin typeface="Arial" panose="020B0604020202020204" pitchFamily="34" charset="0"/>
                <a:ea typeface="Times New Roman" panose="02020603050405020304" pitchFamily="18" charset="0"/>
                <a:cs typeface="Arial" panose="020B0604020202020204" pitchFamily="34" charset="0"/>
              </a:rPr>
              <a:t>.</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51383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3" name="Рисунок 2">
            <a:extLst>
              <a:ext uri="{FF2B5EF4-FFF2-40B4-BE49-F238E27FC236}">
                <a16:creationId xmlns:a16="http://schemas.microsoft.com/office/drawing/2014/main" id="{EF6CFC44-A1B6-4950-BCD9-48203CB33367}"/>
              </a:ext>
            </a:extLst>
          </p:cNvPr>
          <p:cNvPicPr>
            <a:picLocks noChangeAspect="1"/>
          </p:cNvPicPr>
          <p:nvPr/>
        </p:nvPicPr>
        <p:blipFill>
          <a:blip r:embed="rId3"/>
          <a:stretch>
            <a:fillRect/>
          </a:stretch>
        </p:blipFill>
        <p:spPr>
          <a:xfrm>
            <a:off x="899447" y="844243"/>
            <a:ext cx="4734437" cy="3131435"/>
          </a:xfrm>
          <a:prstGeom prst="rect">
            <a:avLst/>
          </a:prstGeom>
        </p:spPr>
      </p:pic>
      <p:pic>
        <p:nvPicPr>
          <p:cNvPr id="2" name="Рисунок 1">
            <a:extLst>
              <a:ext uri="{FF2B5EF4-FFF2-40B4-BE49-F238E27FC236}">
                <a16:creationId xmlns:a16="http://schemas.microsoft.com/office/drawing/2014/main" id="{E33E9D6F-5480-41E6-9DB0-5118EE35F316}"/>
              </a:ext>
            </a:extLst>
          </p:cNvPr>
          <p:cNvPicPr>
            <a:picLocks noChangeAspect="1"/>
          </p:cNvPicPr>
          <p:nvPr/>
        </p:nvPicPr>
        <p:blipFill>
          <a:blip r:embed="rId4"/>
          <a:stretch>
            <a:fillRect/>
          </a:stretch>
        </p:blipFill>
        <p:spPr>
          <a:xfrm>
            <a:off x="6096000" y="410409"/>
            <a:ext cx="5597264" cy="3210941"/>
          </a:xfrm>
          <a:prstGeom prst="rect">
            <a:avLst/>
          </a:prstGeom>
        </p:spPr>
      </p:pic>
      <p:pic>
        <p:nvPicPr>
          <p:cNvPr id="4" name="Рисунок 3">
            <a:extLst>
              <a:ext uri="{FF2B5EF4-FFF2-40B4-BE49-F238E27FC236}">
                <a16:creationId xmlns:a16="http://schemas.microsoft.com/office/drawing/2014/main" id="{155F59E1-4F49-4086-841F-554AACC43D9C}"/>
              </a:ext>
            </a:extLst>
          </p:cNvPr>
          <p:cNvPicPr>
            <a:picLocks noChangeAspect="1"/>
          </p:cNvPicPr>
          <p:nvPr/>
        </p:nvPicPr>
        <p:blipFill>
          <a:blip r:embed="rId5"/>
          <a:stretch>
            <a:fillRect/>
          </a:stretch>
        </p:blipFill>
        <p:spPr>
          <a:xfrm>
            <a:off x="830621" y="4183599"/>
            <a:ext cx="4356847" cy="2126827"/>
          </a:xfrm>
          <a:prstGeom prst="rect">
            <a:avLst/>
          </a:prstGeom>
        </p:spPr>
      </p:pic>
      <p:pic>
        <p:nvPicPr>
          <p:cNvPr id="7" name="Рисунок 6">
            <a:extLst>
              <a:ext uri="{FF2B5EF4-FFF2-40B4-BE49-F238E27FC236}">
                <a16:creationId xmlns:a16="http://schemas.microsoft.com/office/drawing/2014/main" id="{E272F19D-F15A-4A48-B69D-F11DC9E56467}"/>
              </a:ext>
            </a:extLst>
          </p:cNvPr>
          <p:cNvPicPr>
            <a:picLocks noChangeAspect="1"/>
          </p:cNvPicPr>
          <p:nvPr/>
        </p:nvPicPr>
        <p:blipFill>
          <a:blip r:embed="rId6"/>
          <a:stretch>
            <a:fillRect/>
          </a:stretch>
        </p:blipFill>
        <p:spPr>
          <a:xfrm>
            <a:off x="6278391" y="3643473"/>
            <a:ext cx="5082988" cy="2580640"/>
          </a:xfrm>
          <a:prstGeom prst="rect">
            <a:avLst/>
          </a:prstGeom>
        </p:spPr>
      </p:pic>
      <p:sp>
        <p:nvSpPr>
          <p:cNvPr id="8" name="TextBox 7">
            <a:extLst>
              <a:ext uri="{FF2B5EF4-FFF2-40B4-BE49-F238E27FC236}">
                <a16:creationId xmlns:a16="http://schemas.microsoft.com/office/drawing/2014/main" id="{382C2A21-6AAD-49EC-9F78-B5C5D5D793A7}"/>
              </a:ext>
            </a:extLst>
          </p:cNvPr>
          <p:cNvSpPr txBox="1"/>
          <p:nvPr/>
        </p:nvSpPr>
        <p:spPr>
          <a:xfrm>
            <a:off x="4603727" y="3930643"/>
            <a:ext cx="3625873" cy="461665"/>
          </a:xfrm>
          <a:prstGeom prst="rect">
            <a:avLst/>
          </a:prstGeom>
          <a:noFill/>
        </p:spPr>
        <p:txBody>
          <a:bodyPr wrap="square" rtlCol="0">
            <a:spAutoFit/>
          </a:bodyPr>
          <a:lstStyle/>
          <a:p>
            <a:r>
              <a:rPr lang="uk-UA" sz="2400" b="1" dirty="0">
                <a:solidFill>
                  <a:srgbClr val="C00000"/>
                </a:solidFill>
                <a:latin typeface="Arial" panose="020B0604020202020204" pitchFamily="34" charset="0"/>
                <a:cs typeface="Arial" panose="020B0604020202020204" pitchFamily="34" charset="0"/>
              </a:rPr>
              <a:t>Оригінальність!!!!</a:t>
            </a:r>
            <a:endParaRPr lang="ru-UA"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163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D5390DF5-3BA9-4652-B900-B210D3C9C73A}"/>
              </a:ext>
            </a:extLst>
          </p:cNvPr>
          <p:cNvSpPr/>
          <p:nvPr/>
        </p:nvSpPr>
        <p:spPr>
          <a:xfrm>
            <a:off x="465257" y="1247395"/>
            <a:ext cx="10982208" cy="3785652"/>
          </a:xfrm>
          <a:prstGeom prst="rect">
            <a:avLst/>
          </a:prstGeom>
        </p:spPr>
        <p:txBody>
          <a:bodyPr wrap="square">
            <a:spAutoFit/>
          </a:bodyPr>
          <a:lstStyle/>
          <a:p>
            <a:pPr indent="-1270" algn="just">
              <a:spcAft>
                <a:spcPts val="0"/>
              </a:spcAft>
            </a:pP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2.5. Використання принципів відкритої науки (</a:t>
            </a:r>
            <a:r>
              <a:rPr lang="uk-UA"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open</a:t>
            </a: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science</a:t>
            </a: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practices</a:t>
            </a: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 (обсяг – до 0,5 сторінки)</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Опишіть, як відповідні практики відкритої науки реалізуються як невід’ємна частина запропонованої методології. Покажіть, як вибір практик та їх упровадження адаптовані до характеру вашої роботи таким чином, щоб підвищити шанси досягнення проєктом своїх цілей. Опишіть у який спосіб буде забезпечено відкритий доступ до результатів проєкту.  Чи затверджені у Вашому закладі/установі стратегічні документи щодо відкритої науки? Якщо так, зазначте їх і вкажіть у який спосіб проєкт сприятиме їх реалізації.</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606030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DBED256C-95FB-45F9-B934-6FE4FEC8F958}"/>
              </a:ext>
            </a:extLst>
          </p:cNvPr>
          <p:cNvSpPr>
            <a:spLocks noChangeArrowheads="1"/>
          </p:cNvSpPr>
          <p:nvPr/>
        </p:nvSpPr>
        <p:spPr bwMode="auto">
          <a:xfrm>
            <a:off x="2424113" y="230853"/>
            <a:ext cx="78120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2800" b="1" dirty="0">
              <a:solidFill>
                <a:srgbClr val="003399"/>
              </a:solidFill>
            </a:endParaRPr>
          </a:p>
        </p:txBody>
      </p:sp>
      <p:sp>
        <p:nvSpPr>
          <p:cNvPr id="4" name="TextBox 3">
            <a:extLst>
              <a:ext uri="{FF2B5EF4-FFF2-40B4-BE49-F238E27FC236}">
                <a16:creationId xmlns:a16="http://schemas.microsoft.com/office/drawing/2014/main" id="{42C87C06-B7B3-43D7-A077-CCA97263DA77}"/>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5" name="Рисунок 4">
            <a:extLst>
              <a:ext uri="{FF2B5EF4-FFF2-40B4-BE49-F238E27FC236}">
                <a16:creationId xmlns:a16="http://schemas.microsoft.com/office/drawing/2014/main" id="{2BCB257A-BF27-4EB9-80C2-DD4E2843B4FF}"/>
              </a:ext>
            </a:extLst>
          </p:cNvPr>
          <p:cNvPicPr>
            <a:picLocks noChangeAspect="1"/>
          </p:cNvPicPr>
          <p:nvPr/>
        </p:nvPicPr>
        <p:blipFill rotWithShape="1">
          <a:blip r:embed="rId2"/>
          <a:srcRect l="16208" t="62439" r="16841" b="18233"/>
          <a:stretch/>
        </p:blipFill>
        <p:spPr>
          <a:xfrm>
            <a:off x="258708" y="39921"/>
            <a:ext cx="3858322" cy="626564"/>
          </a:xfrm>
          <a:prstGeom prst="rect">
            <a:avLst/>
          </a:prstGeom>
        </p:spPr>
      </p:pic>
      <p:sp>
        <p:nvSpPr>
          <p:cNvPr id="2" name="Прямоугольник 1"/>
          <p:cNvSpPr/>
          <p:nvPr/>
        </p:nvSpPr>
        <p:spPr>
          <a:xfrm>
            <a:off x="4117030" y="230853"/>
            <a:ext cx="7956601" cy="1569660"/>
          </a:xfrm>
          <a:prstGeom prst="rect">
            <a:avLst/>
          </a:prstGeom>
        </p:spPr>
        <p:txBody>
          <a:bodyPr wrap="square">
            <a:spAutoFit/>
          </a:bodyPr>
          <a:lstStyle/>
          <a:p>
            <a:r>
              <a:rPr lang="uk-UA" sz="2000" b="1" kern="0" dirty="0" smtClean="0">
                <a:solidFill>
                  <a:srgbClr val="0166B3"/>
                </a:solidFill>
                <a:latin typeface="Arial" panose="020B0604020202020204" pitchFamily="34" charset="0"/>
                <a:ea typeface="Times New Roman" panose="02020603050405020304" pitchFamily="18" charset="0"/>
                <a:cs typeface="Arial" panose="020B0604020202020204" pitchFamily="34" charset="0"/>
              </a:rPr>
              <a:t>«Політика </a:t>
            </a:r>
            <a:r>
              <a:rPr lang="uk-UA" sz="2000" b="1" kern="0" dirty="0">
                <a:solidFill>
                  <a:srgbClr val="0166B3"/>
                </a:solidFill>
                <a:latin typeface="Arial" panose="020B0604020202020204" pitchFamily="34" charset="0"/>
                <a:ea typeface="Times New Roman" panose="02020603050405020304" pitchFamily="18" charset="0"/>
                <a:cs typeface="Arial" panose="020B0604020202020204" pitchFamily="34" charset="0"/>
              </a:rPr>
              <a:t>відкритої науки в Національному університеті біоресурсів і природокористування України</a:t>
            </a:r>
            <a:r>
              <a:rPr lang="uk-UA" sz="2000" b="1" kern="0" dirty="0" smtClean="0">
                <a:solidFill>
                  <a:srgbClr val="0166B3"/>
                </a:solidFill>
                <a:latin typeface="Arial" panose="020B0604020202020204" pitchFamily="34" charset="0"/>
                <a:ea typeface="Times New Roman" panose="02020603050405020304" pitchFamily="18" charset="0"/>
                <a:cs typeface="Arial" panose="020B0604020202020204" pitchFamily="34" charset="0"/>
              </a:rPr>
              <a:t>», </a:t>
            </a:r>
            <a:r>
              <a:rPr lang="uk-UA" sz="2000" kern="0" dirty="0" smtClean="0">
                <a:solidFill>
                  <a:srgbClr val="0166B3"/>
                </a:solidFill>
                <a:latin typeface="Arial" panose="020B0604020202020204" pitchFamily="34" charset="0"/>
                <a:ea typeface="Times New Roman" panose="02020603050405020304" pitchFamily="18" charset="0"/>
                <a:cs typeface="Arial" panose="020B0604020202020204" pitchFamily="34" charset="0"/>
              </a:rPr>
              <a:t>затверджена рішенням вченої ради НУБіП від 23.09.2025, протокол №2</a:t>
            </a:r>
            <a:endParaRPr lang="uk-UA" sz="1200" kern="0" dirty="0" smtClean="0">
              <a:solidFill>
                <a:srgbClr val="0166B3"/>
              </a:solidFill>
              <a:latin typeface="Arial" panose="020B0604020202020204" pitchFamily="34" charset="0"/>
              <a:ea typeface="Times New Roman" panose="02020603050405020304" pitchFamily="18" charset="0"/>
              <a:cs typeface="Arial" panose="020B0604020202020204" pitchFamily="34" charset="0"/>
            </a:endParaRPr>
          </a:p>
          <a:p>
            <a:r>
              <a:rPr lang="en-US" sz="1200" dirty="0">
                <a:solidFill>
                  <a:srgbClr val="0166B3"/>
                </a:solidFill>
                <a:latin typeface="Arial" panose="020B0604020202020204" pitchFamily="34" charset="0"/>
                <a:cs typeface="Arial" panose="020B0604020202020204" pitchFamily="34" charset="0"/>
                <a:hlinkClick r:id="rId3"/>
              </a:rPr>
              <a:t>https://nubip.edu.ua/sites/default/files/rich_text_files/%</a:t>
            </a:r>
            <a:r>
              <a:rPr lang="en-US" sz="1200" dirty="0" smtClean="0">
                <a:solidFill>
                  <a:srgbClr val="0166B3"/>
                </a:solidFill>
                <a:latin typeface="Arial" panose="020B0604020202020204" pitchFamily="34" charset="0"/>
                <a:cs typeface="Arial" panose="020B0604020202020204" pitchFamily="34" charset="0"/>
                <a:hlinkClick r:id="rId3"/>
              </a:rPr>
              <a:t>D0%9F%D0%BE%D0%BB%D1%96%D1%82%D0%B8%D0%BA%D0%B0%20%D0%B2%D1%96%D0%B4%D0%BA%D1%80%D0%B8%D1%82%D0%BE%D1%97%20%D0%BD%D0%B0%D1%83%D0%BA%D0%B8%20%D0%9D%D0%A3%D0%91%D1%96%D0%9F%202025.pdf</a:t>
            </a:r>
            <a:r>
              <a:rPr lang="uk-UA" sz="1200" dirty="0" smtClean="0">
                <a:solidFill>
                  <a:srgbClr val="0166B3"/>
                </a:solidFill>
                <a:latin typeface="Arial" panose="020B0604020202020204" pitchFamily="34" charset="0"/>
                <a:cs typeface="Arial" panose="020B0604020202020204" pitchFamily="34" charset="0"/>
              </a:rPr>
              <a:t> </a:t>
            </a:r>
            <a:endParaRPr lang="uk-UA" sz="1200" dirty="0">
              <a:solidFill>
                <a:srgbClr val="0166B3"/>
              </a:solidFill>
              <a:latin typeface="Arial" panose="020B0604020202020204" pitchFamily="34" charset="0"/>
              <a:cs typeface="Arial" panose="020B0604020202020204" pitchFamily="34" charset="0"/>
            </a:endParaRPr>
          </a:p>
        </p:txBody>
      </p:sp>
      <p:sp>
        <p:nvSpPr>
          <p:cNvPr id="3" name="Прямоугольник 2"/>
          <p:cNvSpPr/>
          <p:nvPr/>
        </p:nvSpPr>
        <p:spPr>
          <a:xfrm>
            <a:off x="4274853" y="2214250"/>
            <a:ext cx="7472512" cy="2932213"/>
          </a:xfrm>
          <a:prstGeom prst="rect">
            <a:avLst/>
          </a:prstGeom>
        </p:spPr>
        <p:txBody>
          <a:bodyPr wrap="square">
            <a:spAutoFit/>
          </a:bodyPr>
          <a:lstStyle/>
          <a:p>
            <a:pPr indent="450215" algn="just">
              <a:lnSpc>
                <a:spcPct val="115000"/>
              </a:lnSpc>
              <a:spcAft>
                <a:spcPts val="0"/>
              </a:spcAft>
            </a:pPr>
            <a:r>
              <a:rPr lang="uk-UA" b="1" dirty="0">
                <a:solidFill>
                  <a:srgbClr val="0166B3"/>
                </a:solidFill>
                <a:latin typeface="Arial" panose="020B0604020202020204" pitchFamily="34" charset="0"/>
                <a:ea typeface="MS Mincho"/>
                <a:cs typeface="Arial" panose="020B0604020202020204" pitchFamily="34" charset="0"/>
              </a:rPr>
              <a:t>Відкрита наука</a:t>
            </a:r>
            <a:r>
              <a:rPr lang="uk-UA" dirty="0">
                <a:solidFill>
                  <a:srgbClr val="0166B3"/>
                </a:solidFill>
                <a:latin typeface="Arial" panose="020B0604020202020204" pitchFamily="34" charset="0"/>
                <a:ea typeface="MS Mincho"/>
                <a:cs typeface="Arial" panose="020B0604020202020204" pitchFamily="34" charset="0"/>
              </a:rPr>
              <a:t> </a:t>
            </a:r>
            <a:r>
              <a:rPr lang="uk-UA" dirty="0">
                <a:solidFill>
                  <a:srgbClr val="000000"/>
                </a:solidFill>
                <a:latin typeface="Arial" panose="020B0604020202020204" pitchFamily="34" charset="0"/>
                <a:ea typeface="MS Mincho"/>
                <a:cs typeface="Arial" panose="020B0604020202020204" pitchFamily="34" charset="0"/>
              </a:rPr>
              <a:t>– це концепція, що ґрунтується на принципах доступності, прозорості, співпраці та відтворюваності наукових досліджень. Реалізація цієї концепції визначається зусиллями дослідників, урядів, агентств, що фінансують дослідження, або самої наукової спільноти, спрямованими на те, щоб зробити основні результати досліджень, що фінансуються з державного бюджету (публікації та дослідницькі дані),  публічно доступними в цифровому форматі без обмежень або з мінімальними обмеженнями як засіб прискорення досліджень та сприяння інноваціям. </a:t>
            </a:r>
            <a:endParaRPr lang="uk-UA" sz="1400" dirty="0">
              <a:effectLst/>
              <a:latin typeface="Arial" panose="020B0604020202020204" pitchFamily="34" charset="0"/>
              <a:ea typeface="MS Mincho"/>
              <a:cs typeface="Arial" panose="020B0604020202020204" pitchFamily="34" charset="0"/>
            </a:endParaRPr>
          </a:p>
        </p:txBody>
      </p:sp>
      <p:pic>
        <p:nvPicPr>
          <p:cNvPr id="7" name="Рисунок 6"/>
          <p:cNvPicPr>
            <a:picLocks noChangeAspect="1"/>
          </p:cNvPicPr>
          <p:nvPr/>
        </p:nvPicPr>
        <p:blipFill>
          <a:blip r:embed="rId4"/>
          <a:stretch>
            <a:fillRect/>
          </a:stretch>
        </p:blipFill>
        <p:spPr>
          <a:xfrm>
            <a:off x="586933" y="1407592"/>
            <a:ext cx="3100588" cy="39672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503763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DBED256C-95FB-45F9-B934-6FE4FEC8F958}"/>
              </a:ext>
            </a:extLst>
          </p:cNvPr>
          <p:cNvSpPr>
            <a:spLocks noChangeArrowheads="1"/>
          </p:cNvSpPr>
          <p:nvPr/>
        </p:nvSpPr>
        <p:spPr bwMode="auto">
          <a:xfrm>
            <a:off x="2424113" y="230853"/>
            <a:ext cx="78120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2800" b="1" dirty="0">
              <a:solidFill>
                <a:srgbClr val="003399"/>
              </a:solidFill>
            </a:endParaRPr>
          </a:p>
        </p:txBody>
      </p:sp>
      <p:sp>
        <p:nvSpPr>
          <p:cNvPr id="4" name="TextBox 3">
            <a:extLst>
              <a:ext uri="{FF2B5EF4-FFF2-40B4-BE49-F238E27FC236}">
                <a16:creationId xmlns:a16="http://schemas.microsoft.com/office/drawing/2014/main" id="{42C87C06-B7B3-43D7-A077-CCA97263DA77}"/>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5" name="Рисунок 4">
            <a:extLst>
              <a:ext uri="{FF2B5EF4-FFF2-40B4-BE49-F238E27FC236}">
                <a16:creationId xmlns:a16="http://schemas.microsoft.com/office/drawing/2014/main" id="{2BCB257A-BF27-4EB9-80C2-DD4E2843B4FF}"/>
              </a:ext>
            </a:extLst>
          </p:cNvPr>
          <p:cNvPicPr>
            <a:picLocks noChangeAspect="1"/>
          </p:cNvPicPr>
          <p:nvPr/>
        </p:nvPicPr>
        <p:blipFill rotWithShape="1">
          <a:blip r:embed="rId2"/>
          <a:srcRect l="16208" t="62439" r="16841" b="18233"/>
          <a:stretch/>
        </p:blipFill>
        <p:spPr>
          <a:xfrm>
            <a:off x="258708" y="39921"/>
            <a:ext cx="3858322" cy="626564"/>
          </a:xfrm>
          <a:prstGeom prst="rect">
            <a:avLst/>
          </a:prstGeom>
        </p:spPr>
      </p:pic>
      <p:sp>
        <p:nvSpPr>
          <p:cNvPr id="2" name="Прямоугольник 1"/>
          <p:cNvSpPr/>
          <p:nvPr/>
        </p:nvSpPr>
        <p:spPr>
          <a:xfrm>
            <a:off x="258708" y="949991"/>
            <a:ext cx="11557471" cy="5016758"/>
          </a:xfrm>
          <a:prstGeom prst="rect">
            <a:avLst/>
          </a:prstGeom>
          <a:ln w="28575">
            <a:solidFill>
              <a:srgbClr val="0166B3"/>
            </a:solidFill>
          </a:ln>
        </p:spPr>
        <p:txBody>
          <a:bodyPr wrap="square">
            <a:spAutoFit/>
          </a:bodyPr>
          <a:lstStyle/>
          <a:p>
            <a:pPr algn="just"/>
            <a:r>
              <a:rPr lang="uk-UA" sz="1600" b="1" dirty="0" smtClean="0">
                <a:solidFill>
                  <a:srgbClr val="0166B3"/>
                </a:solidFill>
                <a:latin typeface="Arial" panose="020B0604020202020204" pitchFamily="34" charset="0"/>
                <a:cs typeface="Arial" panose="020B0604020202020204" pitchFamily="34" charset="0"/>
              </a:rPr>
              <a:t>1. Загальні положення</a:t>
            </a:r>
          </a:p>
          <a:p>
            <a:pPr algn="just"/>
            <a:r>
              <a:rPr lang="uk-UA" sz="1600" dirty="0" smtClean="0">
                <a:latin typeface="Arial" panose="020B0604020202020204" pitchFamily="34" charset="0"/>
                <a:cs typeface="Arial" panose="020B0604020202020204" pitchFamily="34" charset="0"/>
              </a:rPr>
              <a:t>     Політика </a:t>
            </a:r>
            <a:r>
              <a:rPr lang="uk-UA" sz="1600" dirty="0">
                <a:latin typeface="Arial" panose="020B0604020202020204" pitchFamily="34" charset="0"/>
                <a:cs typeface="Arial" panose="020B0604020202020204" pitchFamily="34" charset="0"/>
              </a:rPr>
              <a:t>відкритої науки в Університеті </a:t>
            </a:r>
            <a:r>
              <a:rPr lang="uk-UA" sz="1600" dirty="0" smtClean="0">
                <a:latin typeface="Arial" panose="020B0604020202020204" pitchFamily="34" charset="0"/>
                <a:cs typeface="Arial" panose="020B0604020202020204" pitchFamily="34" charset="0"/>
              </a:rPr>
              <a:t>визначає </a:t>
            </a:r>
            <a:r>
              <a:rPr lang="uk-UA" sz="1600" dirty="0">
                <a:latin typeface="Arial" panose="020B0604020202020204" pitchFamily="34" charset="0"/>
                <a:cs typeface="Arial" panose="020B0604020202020204" pitchFamily="34" charset="0"/>
              </a:rPr>
              <a:t>принципи, напрями, цілі та механізми впровадження відкритої  науки у науково-дослідній, освітній та інноваційній діяльності Університету з метою відбудови України, формування продовольчої безпеки держави.</a:t>
            </a:r>
          </a:p>
          <a:p>
            <a:pPr algn="just"/>
            <a:r>
              <a:rPr lang="uk-UA" sz="1600" dirty="0" smtClean="0">
                <a:latin typeface="Arial" panose="020B0604020202020204" pitchFamily="34" charset="0"/>
                <a:cs typeface="Arial" panose="020B0604020202020204" pitchFamily="34" charset="0"/>
              </a:rPr>
              <a:t>     Політика </a:t>
            </a:r>
            <a:r>
              <a:rPr lang="uk-UA" sz="1600" dirty="0">
                <a:latin typeface="Arial" panose="020B0604020202020204" pitchFamily="34" charset="0"/>
                <a:cs typeface="Arial" panose="020B0604020202020204" pitchFamily="34" charset="0"/>
              </a:rPr>
              <a:t>виступає дієвим інструментом досягнення Цілей Сталого Розвитку, зокрема  сприяє розвитку сталої аграрної системи та забезпеченню продовольчої безпеки (Ціль 2 «Подолання голоду»), гарантує рівний доступ до якісної освіти (Ціль 4 «Якісна освіта»), сприяє інноваціям і розвитку наукової інфраструктури (Ціль 9 «Промисловість, інновації та інфраструктура»), підтримує дії щодо пом’якшення наслідків зміни клімату (Ціль 13 «Пом’якшення наслідків зміни клімату») і збереження природних екосистем (Ціль 15 «Захист і відновлення екосистем суші»), вона сприяє розвитку міжнародного партнерства у сфері науки та обміну знаннями (Ціль 17 «Партнерство заради сталого розвитку</a:t>
            </a:r>
            <a:r>
              <a:rPr lang="uk-UA" sz="1600" dirty="0" smtClean="0">
                <a:latin typeface="Arial" panose="020B0604020202020204" pitchFamily="34" charset="0"/>
                <a:cs typeface="Arial" panose="020B0604020202020204" pitchFamily="34" charset="0"/>
              </a:rPr>
              <a:t>»).</a:t>
            </a:r>
          </a:p>
          <a:p>
            <a:pPr algn="just"/>
            <a:r>
              <a:rPr lang="uk-UA" sz="1600" dirty="0" smtClean="0">
                <a:latin typeface="Arial" panose="020B0604020202020204" pitchFamily="34" charset="0"/>
                <a:cs typeface="Arial" panose="020B0604020202020204" pitchFamily="34" charset="0"/>
              </a:rPr>
              <a:t>     Політика </a:t>
            </a:r>
            <a:r>
              <a:rPr lang="uk-UA" sz="1600" dirty="0">
                <a:latin typeface="Arial" panose="020B0604020202020204" pitchFamily="34" charset="0"/>
                <a:cs typeface="Arial" panose="020B0604020202020204" pitchFamily="34" charset="0"/>
              </a:rPr>
              <a:t>відповідає національному та міжнародному законодавству, включаючи: Закон України «</a:t>
            </a:r>
            <a:r>
              <a:rPr lang="uk-UA" sz="1600" u="sng" dirty="0">
                <a:latin typeface="Arial" panose="020B0604020202020204" pitchFamily="34" charset="0"/>
                <a:cs typeface="Arial" panose="020B0604020202020204" pitchFamily="34" charset="0"/>
                <a:hlinkClick r:id="rId3"/>
              </a:rPr>
              <a:t>Про наукову і науково-технічну діяльність</a:t>
            </a:r>
            <a:r>
              <a:rPr lang="uk-UA" sz="1600" dirty="0">
                <a:latin typeface="Arial" panose="020B0604020202020204" pitchFamily="34" charset="0"/>
                <a:cs typeface="Arial" panose="020B0604020202020204" pitchFamily="34" charset="0"/>
              </a:rPr>
              <a:t>»;  Закон України «</a:t>
            </a:r>
            <a:r>
              <a:rPr lang="uk-UA" sz="1600" u="sng" dirty="0">
                <a:latin typeface="Arial" panose="020B0604020202020204" pitchFamily="34" charset="0"/>
                <a:cs typeface="Arial" panose="020B0604020202020204" pitchFamily="34" charset="0"/>
                <a:hlinkClick r:id="rId4"/>
              </a:rPr>
              <a:t>Про вищу освіту</a:t>
            </a:r>
            <a:r>
              <a:rPr lang="uk-UA" sz="1600" dirty="0">
                <a:latin typeface="Arial" panose="020B0604020202020204" pitchFamily="34" charset="0"/>
                <a:cs typeface="Arial" panose="020B0604020202020204" pitchFamily="34" charset="0"/>
              </a:rPr>
              <a:t>»; «</a:t>
            </a:r>
            <a:r>
              <a:rPr lang="uk-UA" sz="1600" u="sng" dirty="0">
                <a:latin typeface="Arial" panose="020B0604020202020204" pitchFamily="34" charset="0"/>
                <a:cs typeface="Arial" panose="020B0604020202020204" pitchFamily="34" charset="0"/>
                <a:hlinkClick r:id="rId5"/>
              </a:rPr>
              <a:t>Стратегію розвитку вищої освіти в Україні на 2022 – 2032 роки</a:t>
            </a:r>
            <a:r>
              <a:rPr lang="uk-UA" sz="1600" dirty="0">
                <a:latin typeface="Arial" panose="020B0604020202020204" pitchFamily="34" charset="0"/>
                <a:cs typeface="Arial" panose="020B0604020202020204" pitchFamily="34" charset="0"/>
              </a:rPr>
              <a:t>», схвалену розпорядженням Кабінету Міністрів України від 23.02.2022 № 286-р; «</a:t>
            </a:r>
            <a:r>
              <a:rPr lang="uk-UA" sz="1600" u="sng" dirty="0">
                <a:latin typeface="Arial" panose="020B0604020202020204" pitchFamily="34" charset="0"/>
                <a:cs typeface="Arial" panose="020B0604020202020204" pitchFamily="34" charset="0"/>
                <a:hlinkClick r:id="rId6"/>
              </a:rPr>
              <a:t>Національний план щодо відкритої науки</a:t>
            </a:r>
            <a:r>
              <a:rPr lang="uk-UA" sz="1600" dirty="0">
                <a:latin typeface="Arial" panose="020B0604020202020204" pitchFamily="34" charset="0"/>
                <a:cs typeface="Arial" panose="020B0604020202020204" pitchFamily="34" charset="0"/>
              </a:rPr>
              <a:t>», схвалений розпорядженням Кабінету Міністрів України від 8.10.2022 № 892-р; </a:t>
            </a:r>
            <a:r>
              <a:rPr lang="uk-UA" sz="1600" u="sng" dirty="0">
                <a:latin typeface="Arial" panose="020B0604020202020204" pitchFamily="34" charset="0"/>
                <a:cs typeface="Arial" panose="020B0604020202020204" pitchFamily="34" charset="0"/>
                <a:hlinkClick r:id="rId7"/>
              </a:rPr>
              <a:t>Положення про Національний </a:t>
            </a:r>
            <a:r>
              <a:rPr lang="uk-UA" sz="1600" u="sng" dirty="0" err="1">
                <a:latin typeface="Arial" panose="020B0604020202020204" pitchFamily="34" charset="0"/>
                <a:cs typeface="Arial" panose="020B0604020202020204" pitchFamily="34" charset="0"/>
                <a:hlinkClick r:id="rId7"/>
              </a:rPr>
              <a:t>репозитарій</a:t>
            </a:r>
            <a:r>
              <a:rPr lang="uk-UA" sz="1600" u="sng" dirty="0">
                <a:latin typeface="Arial" panose="020B0604020202020204" pitchFamily="34" charset="0"/>
                <a:cs typeface="Arial" panose="020B0604020202020204" pitchFamily="34" charset="0"/>
                <a:hlinkClick r:id="rId7"/>
              </a:rPr>
              <a:t> академічних текстів</a:t>
            </a:r>
            <a:r>
              <a:rPr lang="uk-UA" sz="1600" dirty="0">
                <a:latin typeface="Arial" panose="020B0604020202020204" pitchFamily="34" charset="0"/>
                <a:cs typeface="Arial" panose="020B0604020202020204" pitchFamily="34" charset="0"/>
              </a:rPr>
              <a:t>, затверджене постановою Кабінету Міністрів України від 19.07.2017 № 541; </a:t>
            </a:r>
            <a:r>
              <a:rPr lang="uk-UA" sz="1600" u="sng" dirty="0">
                <a:latin typeface="Arial" panose="020B0604020202020204" pitchFamily="34" charset="0"/>
                <a:cs typeface="Arial" panose="020B0604020202020204" pitchFamily="34" charset="0"/>
                <a:hlinkClick r:id="rId8"/>
              </a:rPr>
              <a:t>UNESCO </a:t>
            </a:r>
            <a:r>
              <a:rPr lang="uk-UA" sz="1600" u="sng" dirty="0" err="1">
                <a:latin typeface="Arial" panose="020B0604020202020204" pitchFamily="34" charset="0"/>
                <a:cs typeface="Arial" panose="020B0604020202020204" pitchFamily="34" charset="0"/>
                <a:hlinkClick r:id="rId8"/>
              </a:rPr>
              <a:t>Recommendation</a:t>
            </a:r>
            <a:r>
              <a:rPr lang="uk-UA" sz="1600" u="sng" dirty="0">
                <a:latin typeface="Arial" panose="020B0604020202020204" pitchFamily="34" charset="0"/>
                <a:cs typeface="Arial" panose="020B0604020202020204" pitchFamily="34" charset="0"/>
                <a:hlinkClick r:id="rId8"/>
              </a:rPr>
              <a:t> </a:t>
            </a:r>
            <a:r>
              <a:rPr lang="uk-UA" sz="1600" u="sng" dirty="0" err="1">
                <a:latin typeface="Arial" panose="020B0604020202020204" pitchFamily="34" charset="0"/>
                <a:cs typeface="Arial" panose="020B0604020202020204" pitchFamily="34" charset="0"/>
                <a:hlinkClick r:id="rId8"/>
              </a:rPr>
              <a:t>on</a:t>
            </a:r>
            <a:r>
              <a:rPr lang="uk-UA" sz="1600" u="sng" dirty="0">
                <a:latin typeface="Arial" panose="020B0604020202020204" pitchFamily="34" charset="0"/>
                <a:cs typeface="Arial" panose="020B0604020202020204" pitchFamily="34" charset="0"/>
                <a:hlinkClick r:id="rId8"/>
              </a:rPr>
              <a:t> </a:t>
            </a:r>
            <a:r>
              <a:rPr lang="uk-UA" sz="1600" u="sng" dirty="0" err="1">
                <a:latin typeface="Arial" panose="020B0604020202020204" pitchFamily="34" charset="0"/>
                <a:cs typeface="Arial" panose="020B0604020202020204" pitchFamily="34" charset="0"/>
                <a:hlinkClick r:id="rId8"/>
              </a:rPr>
              <a:t>Open</a:t>
            </a:r>
            <a:r>
              <a:rPr lang="uk-UA" sz="1600" u="sng" dirty="0">
                <a:latin typeface="Arial" panose="020B0604020202020204" pitchFamily="34" charset="0"/>
                <a:cs typeface="Arial" panose="020B0604020202020204" pitchFamily="34" charset="0"/>
                <a:hlinkClick r:id="rId8"/>
              </a:rPr>
              <a:t> </a:t>
            </a:r>
            <a:r>
              <a:rPr lang="uk-UA" sz="1600" u="sng" dirty="0" err="1">
                <a:latin typeface="Arial" panose="020B0604020202020204" pitchFamily="34" charset="0"/>
                <a:cs typeface="Arial" panose="020B0604020202020204" pitchFamily="34" charset="0"/>
                <a:hlinkClick r:id="rId8"/>
              </a:rPr>
              <a:t>Science</a:t>
            </a:r>
            <a:r>
              <a:rPr lang="uk-UA"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hlinkClick r:id="rId9"/>
              </a:rPr>
              <a:t>EU's open science policy</a:t>
            </a:r>
            <a:r>
              <a:rPr lang="uk-UA" sz="1600" dirty="0">
                <a:latin typeface="Arial" panose="020B0604020202020204" pitchFamily="34" charset="0"/>
                <a:cs typeface="Arial" panose="020B0604020202020204" pitchFamily="34" charset="0"/>
              </a:rPr>
              <a:t> </a:t>
            </a:r>
            <a:r>
              <a:rPr lang="uk-UA" sz="1600" dirty="0" smtClean="0">
                <a:latin typeface="Arial" panose="020B0604020202020204" pitchFamily="34" charset="0"/>
                <a:cs typeface="Arial" panose="020B0604020202020204" pitchFamily="34" charset="0"/>
              </a:rPr>
              <a:t>тощо.</a:t>
            </a:r>
          </a:p>
          <a:p>
            <a:pPr algn="just"/>
            <a:r>
              <a:rPr lang="uk-UA" sz="1600" dirty="0" smtClean="0">
                <a:latin typeface="Arial" panose="020B0604020202020204" pitchFamily="34" charset="0"/>
                <a:cs typeface="Arial" panose="020B0604020202020204" pitchFamily="34" charset="0"/>
              </a:rPr>
              <a:t>     Політика </a:t>
            </a:r>
            <a:r>
              <a:rPr lang="uk-UA" sz="1600" dirty="0">
                <a:latin typeface="Arial" panose="020B0604020202020204" pitchFamily="34" charset="0"/>
                <a:cs typeface="Arial" panose="020B0604020202020204" pitchFamily="34" charset="0"/>
              </a:rPr>
              <a:t>поширюється на всіх співробітників, студентів, аспірантів, докторантів, партнерів університету та виконавців наукових проєктів, які залучені до досліджень із використанням коштів державного бюджету, ресурсів НУБіП України або в межах фінансування, адміністрованого університетом</a:t>
            </a:r>
            <a:r>
              <a:rPr lang="uk-UA" sz="1600" dirty="0" smtClean="0">
                <a:latin typeface="Arial" panose="020B0604020202020204" pitchFamily="34" charset="0"/>
                <a:cs typeface="Arial" panose="020B0604020202020204" pitchFamily="34" charset="0"/>
              </a:rPr>
              <a:t>.</a:t>
            </a:r>
            <a:endParaRPr lang="uk-UA" sz="1600" dirty="0">
              <a:latin typeface="Arial" panose="020B0604020202020204" pitchFamily="34" charset="0"/>
              <a:cs typeface="Arial" panose="020B0604020202020204" pitchFamily="34" charset="0"/>
            </a:endParaRPr>
          </a:p>
        </p:txBody>
      </p:sp>
      <p:sp>
        <p:nvSpPr>
          <p:cNvPr id="3" name="Прямоугольник 2"/>
          <p:cNvSpPr/>
          <p:nvPr/>
        </p:nvSpPr>
        <p:spPr>
          <a:xfrm>
            <a:off x="4539449" y="122526"/>
            <a:ext cx="7276730" cy="369332"/>
          </a:xfrm>
          <a:prstGeom prst="rect">
            <a:avLst/>
          </a:prstGeom>
        </p:spPr>
        <p:txBody>
          <a:bodyPr wrap="square">
            <a:spAutoFit/>
          </a:bodyPr>
          <a:lstStyle/>
          <a:p>
            <a:pPr algn="r"/>
            <a:r>
              <a:rPr lang="uk-UA" i="1" kern="0" dirty="0">
                <a:solidFill>
                  <a:srgbClr val="0166B3"/>
                </a:solidFill>
                <a:latin typeface="Arial" panose="020B0604020202020204" pitchFamily="34" charset="0"/>
                <a:ea typeface="Times New Roman" panose="02020603050405020304" pitchFamily="18" charset="0"/>
                <a:cs typeface="Arial" panose="020B0604020202020204" pitchFamily="34" charset="0"/>
              </a:rPr>
              <a:t>«</a:t>
            </a:r>
            <a:r>
              <a:rPr lang="uk-UA" i="1" kern="0" dirty="0" smtClean="0">
                <a:solidFill>
                  <a:srgbClr val="0166B3"/>
                </a:solidFill>
                <a:latin typeface="Arial" panose="020B0604020202020204" pitchFamily="34" charset="0"/>
                <a:ea typeface="Times New Roman" panose="02020603050405020304" pitchFamily="18" charset="0"/>
                <a:cs typeface="Arial" panose="020B0604020202020204" pitchFamily="34" charset="0"/>
              </a:rPr>
              <a:t>Політика </a:t>
            </a:r>
            <a:r>
              <a:rPr lang="uk-UA" i="1" kern="0" dirty="0">
                <a:solidFill>
                  <a:srgbClr val="0166B3"/>
                </a:solidFill>
                <a:latin typeface="Arial" panose="020B0604020202020204" pitchFamily="34" charset="0"/>
                <a:ea typeface="Times New Roman" panose="02020603050405020304" pitchFamily="18" charset="0"/>
                <a:cs typeface="Arial" panose="020B0604020202020204" pitchFamily="34" charset="0"/>
              </a:rPr>
              <a:t>відкритої науки в </a:t>
            </a:r>
            <a:r>
              <a:rPr lang="uk-UA" i="1" kern="0" dirty="0" smtClean="0">
                <a:solidFill>
                  <a:srgbClr val="0166B3"/>
                </a:solidFill>
                <a:latin typeface="Arial" panose="020B0604020202020204" pitchFamily="34" charset="0"/>
                <a:ea typeface="Times New Roman" panose="02020603050405020304" pitchFamily="18" charset="0"/>
                <a:cs typeface="Arial" panose="020B0604020202020204" pitchFamily="34" charset="0"/>
              </a:rPr>
              <a:t>НУБіП України</a:t>
            </a:r>
            <a:r>
              <a:rPr lang="uk-UA" i="1" kern="0" dirty="0">
                <a:solidFill>
                  <a:srgbClr val="0166B3"/>
                </a:solidFill>
                <a:latin typeface="Arial" panose="020B0604020202020204" pitchFamily="34" charset="0"/>
                <a:ea typeface="Times New Roman" panose="02020603050405020304" pitchFamily="18" charset="0"/>
                <a:cs typeface="Arial" panose="020B0604020202020204" pitchFamily="34" charset="0"/>
              </a:rPr>
              <a:t>»</a:t>
            </a:r>
            <a:endParaRPr lang="uk-UA" i="1" dirty="0">
              <a:solidFill>
                <a:srgbClr val="0166B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418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273849" y="219323"/>
            <a:ext cx="7659443" cy="971536"/>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uk-UA" dirty="0"/>
              <a:t>Нормативна документація НУБіП</a:t>
            </a:r>
            <a:endParaRPr lang="ru-RU" dirty="0"/>
          </a:p>
        </p:txBody>
      </p:sp>
      <p:sp>
        <p:nvSpPr>
          <p:cNvPr id="4099" name="Содержимое 2"/>
          <p:cNvSpPr>
            <a:spLocks noGrp="1"/>
          </p:cNvSpPr>
          <p:nvPr>
            <p:ph idx="1"/>
          </p:nvPr>
        </p:nvSpPr>
        <p:spPr>
          <a:xfrm>
            <a:off x="6282812" y="1607574"/>
            <a:ext cx="5650479" cy="4278321"/>
          </a:xfrm>
        </p:spPr>
        <p:txBody>
          <a:bodyPr>
            <a:normAutofit/>
          </a:bodyPr>
          <a:lstStyle/>
          <a:p>
            <a:pPr algn="just"/>
            <a:r>
              <a:rPr lang="uk-UA" b="1" dirty="0">
                <a:solidFill>
                  <a:srgbClr val="7030A0"/>
                </a:solidFill>
                <a:latin typeface="Arial" panose="020B0604020202020204" pitchFamily="34" charset="0"/>
                <a:cs typeface="Arial" panose="020B0604020202020204" pitchFamily="34" charset="0"/>
                <a:hlinkClick r:id="rId2"/>
              </a:rPr>
              <a:t>Положення</a:t>
            </a:r>
            <a:r>
              <a:rPr lang="uk-UA" dirty="0">
                <a:latin typeface="Arial" panose="020B0604020202020204" pitchFamily="34" charset="0"/>
                <a:cs typeface="Arial" panose="020B0604020202020204" pitchFamily="34" charset="0"/>
              </a:rPr>
              <a:t> про проведення конкурсного відбору проєктів науково-дослідних робіт у НУБіП України (затверджено 24.02.2020 р.)</a:t>
            </a:r>
          </a:p>
          <a:p>
            <a:pPr algn="just"/>
            <a:r>
              <a:rPr lang="uk-UA" b="1" dirty="0" smtClean="0">
                <a:solidFill>
                  <a:srgbClr val="7030A0"/>
                </a:solidFill>
                <a:latin typeface="Arial" panose="020B0604020202020204" pitchFamily="34" charset="0"/>
                <a:cs typeface="Arial" panose="020B0604020202020204" pitchFamily="34" charset="0"/>
              </a:rPr>
              <a:t>Наказ</a:t>
            </a: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про проведення першого етапу конкурсного відбору проєктів у </a:t>
            </a:r>
            <a:r>
              <a:rPr lang="uk-UA" dirty="0" smtClean="0">
                <a:latin typeface="Arial" panose="020B0604020202020204" pitchFamily="34" charset="0"/>
                <a:cs typeface="Arial" panose="020B0604020202020204" pitchFamily="34" charset="0"/>
              </a:rPr>
              <a:t>2025 році </a:t>
            </a:r>
            <a:r>
              <a:rPr lang="uk-UA" b="1" dirty="0">
                <a:solidFill>
                  <a:srgbClr val="FF0000"/>
                </a:solidFill>
                <a:latin typeface="Arial" panose="020B0604020202020204" pitchFamily="34" charset="0"/>
                <a:cs typeface="Arial" panose="020B0604020202020204" pitchFamily="34" charset="0"/>
              </a:rPr>
              <a:t>№1125 від 02.10.2025</a:t>
            </a:r>
            <a:r>
              <a:rPr lang="uk-UA" b="1" dirty="0" smtClean="0">
                <a:solidFill>
                  <a:srgbClr val="FF0000"/>
                </a:solidFill>
                <a:latin typeface="Arial" panose="020B0604020202020204" pitchFamily="34" charset="0"/>
                <a:cs typeface="Arial" panose="020B0604020202020204" pitchFamily="34" charset="0"/>
              </a:rPr>
              <a:t> </a:t>
            </a:r>
            <a:endParaRPr lang="uk-UA" b="1" dirty="0">
              <a:solidFill>
                <a:srgbClr val="FF0000"/>
              </a:solidFill>
              <a:latin typeface="Arial" panose="020B0604020202020204" pitchFamily="34" charset="0"/>
              <a:cs typeface="Arial" panose="020B0604020202020204" pitchFamily="34" charset="0"/>
            </a:endParaRPr>
          </a:p>
        </p:txBody>
      </p:sp>
      <p:pic>
        <p:nvPicPr>
          <p:cNvPr id="8" name="Рисунок 7">
            <a:extLst>
              <a:ext uri="{FF2B5EF4-FFF2-40B4-BE49-F238E27FC236}">
                <a16:creationId xmlns:a16="http://schemas.microsoft.com/office/drawing/2014/main" id="{C03764EF-659A-48EE-AFE8-5A0C5B61DC28}"/>
              </a:ext>
            </a:extLst>
          </p:cNvPr>
          <p:cNvPicPr>
            <a:picLocks noChangeAspect="1"/>
          </p:cNvPicPr>
          <p:nvPr/>
        </p:nvPicPr>
        <p:blipFill rotWithShape="1">
          <a:blip r:embed="rId3"/>
          <a:srcRect l="16208" t="62439" r="16841" b="18233"/>
          <a:stretch/>
        </p:blipFill>
        <p:spPr>
          <a:xfrm>
            <a:off x="258708" y="67630"/>
            <a:ext cx="3858322" cy="626564"/>
          </a:xfrm>
          <a:prstGeom prst="rect">
            <a:avLst/>
          </a:prstGeom>
        </p:spPr>
      </p:pic>
      <p:sp>
        <p:nvSpPr>
          <p:cNvPr id="9" name="TextBox 8">
            <a:extLst>
              <a:ext uri="{FF2B5EF4-FFF2-40B4-BE49-F238E27FC236}">
                <a16:creationId xmlns:a16="http://schemas.microsoft.com/office/drawing/2014/main" id="{7C3E8AAE-A835-44EC-8D83-EBCEE7FDBA9C}"/>
              </a:ext>
            </a:extLst>
          </p:cNvPr>
          <p:cNvSpPr txBox="1"/>
          <p:nvPr/>
        </p:nvSpPr>
        <p:spPr>
          <a:xfrm>
            <a:off x="3731766" y="6269345"/>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5" name="Рисунок 4"/>
          <p:cNvPicPr>
            <a:picLocks noChangeAspect="1"/>
          </p:cNvPicPr>
          <p:nvPr/>
        </p:nvPicPr>
        <p:blipFill>
          <a:blip r:embed="rId4"/>
          <a:stretch>
            <a:fillRect/>
          </a:stretch>
        </p:blipFill>
        <p:spPr>
          <a:xfrm>
            <a:off x="258708" y="476651"/>
            <a:ext cx="2977443" cy="37456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Рисунок 6"/>
          <p:cNvPicPr>
            <a:picLocks noChangeAspect="1"/>
          </p:cNvPicPr>
          <p:nvPr/>
        </p:nvPicPr>
        <p:blipFill>
          <a:blip r:embed="rId5"/>
          <a:stretch>
            <a:fillRect/>
          </a:stretch>
        </p:blipFill>
        <p:spPr>
          <a:xfrm>
            <a:off x="2654213" y="2175279"/>
            <a:ext cx="3513189" cy="40940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Рисунок 5"/>
          <p:cNvPicPr>
            <a:picLocks noChangeAspect="1"/>
          </p:cNvPicPr>
          <p:nvPr/>
        </p:nvPicPr>
        <p:blipFill>
          <a:blip r:embed="rId6"/>
          <a:stretch>
            <a:fillRect/>
          </a:stretch>
        </p:blipFill>
        <p:spPr>
          <a:xfrm>
            <a:off x="1839721" y="1755195"/>
            <a:ext cx="3023679" cy="41448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158818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DBED256C-95FB-45F9-B934-6FE4FEC8F958}"/>
              </a:ext>
            </a:extLst>
          </p:cNvPr>
          <p:cNvSpPr>
            <a:spLocks noChangeArrowheads="1"/>
          </p:cNvSpPr>
          <p:nvPr/>
        </p:nvSpPr>
        <p:spPr bwMode="auto">
          <a:xfrm>
            <a:off x="2424113" y="230853"/>
            <a:ext cx="78120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2800" b="1" dirty="0">
              <a:solidFill>
                <a:srgbClr val="003399"/>
              </a:solidFill>
            </a:endParaRPr>
          </a:p>
        </p:txBody>
      </p:sp>
      <p:sp>
        <p:nvSpPr>
          <p:cNvPr id="4" name="TextBox 3">
            <a:extLst>
              <a:ext uri="{FF2B5EF4-FFF2-40B4-BE49-F238E27FC236}">
                <a16:creationId xmlns:a16="http://schemas.microsoft.com/office/drawing/2014/main" id="{42C87C06-B7B3-43D7-A077-CCA97263DA77}"/>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5" name="Рисунок 4">
            <a:extLst>
              <a:ext uri="{FF2B5EF4-FFF2-40B4-BE49-F238E27FC236}">
                <a16:creationId xmlns:a16="http://schemas.microsoft.com/office/drawing/2014/main" id="{2BCB257A-BF27-4EB9-80C2-DD4E2843B4FF}"/>
              </a:ext>
            </a:extLst>
          </p:cNvPr>
          <p:cNvPicPr>
            <a:picLocks noChangeAspect="1"/>
          </p:cNvPicPr>
          <p:nvPr/>
        </p:nvPicPr>
        <p:blipFill rotWithShape="1">
          <a:blip r:embed="rId2"/>
          <a:srcRect l="16208" t="62439" r="16841" b="18233"/>
          <a:stretch/>
        </p:blipFill>
        <p:spPr>
          <a:xfrm>
            <a:off x="258708" y="39921"/>
            <a:ext cx="3858322" cy="626564"/>
          </a:xfrm>
          <a:prstGeom prst="rect">
            <a:avLst/>
          </a:prstGeom>
        </p:spPr>
      </p:pic>
      <p:sp>
        <p:nvSpPr>
          <p:cNvPr id="2" name="Прямоугольник 1"/>
          <p:cNvSpPr/>
          <p:nvPr/>
        </p:nvSpPr>
        <p:spPr>
          <a:xfrm>
            <a:off x="258708" y="949991"/>
            <a:ext cx="11655125" cy="4770537"/>
          </a:xfrm>
          <a:prstGeom prst="rect">
            <a:avLst/>
          </a:prstGeom>
          <a:ln w="28575">
            <a:solidFill>
              <a:srgbClr val="0166B3"/>
            </a:solidFill>
          </a:ln>
        </p:spPr>
        <p:txBody>
          <a:bodyPr wrap="square">
            <a:spAutoFit/>
          </a:bodyPr>
          <a:lstStyle/>
          <a:p>
            <a:pPr indent="450215" algn="just">
              <a:spcAft>
                <a:spcPts val="0"/>
              </a:spcAft>
            </a:pPr>
            <a:r>
              <a:rPr lang="uk-UA" sz="1600" b="1" dirty="0">
                <a:solidFill>
                  <a:srgbClr val="0166B3"/>
                </a:solidFill>
                <a:latin typeface="Arial" panose="020B0604020202020204" pitchFamily="34" charset="0"/>
                <a:ea typeface="MS Mincho"/>
                <a:cs typeface="Arial" panose="020B0604020202020204" pitchFamily="34" charset="0"/>
              </a:rPr>
              <a:t>2. Цілі політики відкритої науки в Університеті</a:t>
            </a:r>
          </a:p>
          <a:p>
            <a:pPr indent="450215" algn="just">
              <a:spcAft>
                <a:spcPts val="0"/>
              </a:spcAft>
            </a:pPr>
            <a:r>
              <a:rPr lang="uk-UA" sz="1600" dirty="0" smtClean="0">
                <a:latin typeface="Arial" panose="020B0604020202020204" pitchFamily="34" charset="0"/>
                <a:ea typeface="MS Mincho"/>
                <a:cs typeface="Arial" panose="020B0604020202020204" pitchFamily="34" charset="0"/>
              </a:rPr>
              <a:t>Основною </a:t>
            </a:r>
            <a:r>
              <a:rPr lang="uk-UA" sz="1600" dirty="0">
                <a:latin typeface="Arial" panose="020B0604020202020204" pitchFamily="34" charset="0"/>
                <a:ea typeface="MS Mincho"/>
                <a:cs typeface="Arial" panose="020B0604020202020204" pitchFamily="34" charset="0"/>
              </a:rPr>
              <a:t>метою політики відкритої науки є формування відкритого наукового середовища в Університеті шляхом забезпечення відкритого доступу до наукових публікацій, дослідницьких даних, відкритих освітніх ресурсів, сприяння відкритому обміну знаннями, підвищення якості наукових досліджень і освітніх послуг, інтеграції до Європейського відкритого наукового простору (</a:t>
            </a:r>
            <a:r>
              <a:rPr lang="en-US" sz="1600" dirty="0">
                <a:latin typeface="Arial" panose="020B0604020202020204" pitchFamily="34" charset="0"/>
                <a:ea typeface="MS Mincho"/>
                <a:cs typeface="Arial" panose="020B0604020202020204" pitchFamily="34" charset="0"/>
              </a:rPr>
              <a:t>EOSC</a:t>
            </a:r>
            <a:r>
              <a:rPr lang="uk-UA" sz="1600" dirty="0">
                <a:latin typeface="Arial" panose="020B0604020202020204" pitchFamily="34" charset="0"/>
                <a:ea typeface="MS Mincho"/>
                <a:cs typeface="Arial" panose="020B0604020202020204" pitchFamily="34" charset="0"/>
              </a:rPr>
              <a:t>), формування культури відкритої, відповідальної та інклюзивної науки.</a:t>
            </a:r>
          </a:p>
          <a:p>
            <a:pPr indent="450215" algn="just">
              <a:spcAft>
                <a:spcPts val="0"/>
              </a:spcAft>
            </a:pPr>
            <a:r>
              <a:rPr lang="uk-UA" sz="1600" dirty="0" smtClean="0">
                <a:latin typeface="Arial" panose="020B0604020202020204" pitchFamily="34" charset="0"/>
                <a:ea typeface="MS Mincho"/>
                <a:cs typeface="Arial" panose="020B0604020202020204" pitchFamily="34" charset="0"/>
              </a:rPr>
              <a:t>Конкретні </a:t>
            </a:r>
            <a:r>
              <a:rPr lang="uk-UA" sz="1600" dirty="0">
                <a:latin typeface="Arial" panose="020B0604020202020204" pitchFamily="34" charset="0"/>
                <a:ea typeface="MS Mincho"/>
                <a:cs typeface="Arial" panose="020B0604020202020204" pitchFamily="34" charset="0"/>
              </a:rPr>
              <a:t>цілі політики включають:</a:t>
            </a:r>
          </a:p>
          <a:p>
            <a:pPr indent="450215" algn="just">
              <a:spcAft>
                <a:spcPts val="0"/>
              </a:spcAft>
            </a:pPr>
            <a:r>
              <a:rPr lang="uk-UA" sz="1600" dirty="0">
                <a:latin typeface="Arial" panose="020B0604020202020204" pitchFamily="34" charset="0"/>
                <a:ea typeface="MS Mincho"/>
                <a:cs typeface="Arial" panose="020B0604020202020204" pitchFamily="34" charset="0"/>
              </a:rPr>
              <a:t>забезпечення відкритого доступу до наукових публікацій, дослідницьких даних, навчальних матеріалів, що створюються в Університети, з акцентом на його профіль, та прикладні дослідження з дотриманням авторських прав та етичних норм;</a:t>
            </a:r>
          </a:p>
          <a:p>
            <a:pPr indent="450215" algn="just">
              <a:spcAft>
                <a:spcPts val="0"/>
              </a:spcAft>
            </a:pPr>
            <a:r>
              <a:rPr lang="uk-UA" sz="1600" dirty="0">
                <a:latin typeface="Arial" panose="020B0604020202020204" pitchFamily="34" charset="0"/>
                <a:ea typeface="MS Mincho"/>
                <a:cs typeface="Arial" panose="020B0604020202020204" pitchFamily="34" charset="0"/>
              </a:rPr>
              <a:t>створення та розвиток цифрової інфраструктури інституційного </a:t>
            </a:r>
            <a:r>
              <a:rPr lang="uk-UA" sz="1600" dirty="0" err="1">
                <a:latin typeface="Arial" panose="020B0604020202020204" pitchFamily="34" charset="0"/>
                <a:ea typeface="MS Mincho"/>
                <a:cs typeface="Arial" panose="020B0604020202020204" pitchFamily="34" charset="0"/>
              </a:rPr>
              <a:t>репозитарію</a:t>
            </a:r>
            <a:r>
              <a:rPr lang="uk-UA" sz="1600" dirty="0">
                <a:latin typeface="Arial" panose="020B0604020202020204" pitchFamily="34" charset="0"/>
                <a:ea typeface="MS Mincho"/>
                <a:cs typeface="Arial" panose="020B0604020202020204" pitchFamily="34" charset="0"/>
              </a:rPr>
              <a:t>, відкритих журналів, баз даних тощо для поширення результатів наукової діяльності;</a:t>
            </a:r>
          </a:p>
          <a:p>
            <a:pPr indent="450215" algn="just">
              <a:spcAft>
                <a:spcPts val="0"/>
              </a:spcAft>
            </a:pPr>
            <a:r>
              <a:rPr lang="uk-UA" sz="1600" dirty="0">
                <a:latin typeface="Arial" panose="020B0604020202020204" pitchFamily="34" charset="0"/>
                <a:ea typeface="MS Mincho"/>
                <a:cs typeface="Arial" panose="020B0604020202020204" pitchFamily="34" charset="0"/>
              </a:rPr>
              <a:t>сприяння участі науковців і студентів в ініціативах відкритої науки, зокрема у відкритому рецензуванні, спільному створенні знань, відкритому кодуванні та використанні відкритих  ліцензій; </a:t>
            </a:r>
          </a:p>
          <a:p>
            <a:pPr indent="450215" algn="just">
              <a:spcAft>
                <a:spcPts val="0"/>
              </a:spcAft>
            </a:pPr>
            <a:r>
              <a:rPr lang="uk-UA" sz="1600" dirty="0">
                <a:latin typeface="Arial" panose="020B0604020202020204" pitchFamily="34" charset="0"/>
                <a:ea typeface="MS Mincho"/>
                <a:cs typeface="Arial" panose="020B0604020202020204" pitchFamily="34" charset="0"/>
              </a:rPr>
              <a:t>підвищення прозорості, достовірності та повторюваності досліджень через застосування принципів відкритої наукової методології та управління дослідницькими даними;</a:t>
            </a:r>
          </a:p>
          <a:p>
            <a:pPr indent="450215" algn="just">
              <a:spcAft>
                <a:spcPts val="0"/>
              </a:spcAft>
            </a:pPr>
            <a:r>
              <a:rPr lang="uk-UA" sz="1600" dirty="0">
                <a:latin typeface="Arial" panose="020B0604020202020204" pitchFamily="34" charset="0"/>
                <a:ea typeface="MS Mincho"/>
                <a:cs typeface="Arial" panose="020B0604020202020204" pitchFamily="34" charset="0"/>
              </a:rPr>
              <a:t>залучення суспільства до науки шляхом розвитку  громадянської науки, відкритих лекцій, публічних обговорень і партнерства з фермерськими господарствами, агропідприємствами, місцевими громадами, органами влади та громадськості;</a:t>
            </a:r>
          </a:p>
          <a:p>
            <a:pPr indent="450215" algn="just">
              <a:spcAft>
                <a:spcPts val="0"/>
              </a:spcAft>
            </a:pPr>
            <a:r>
              <a:rPr lang="uk-UA" sz="1600" dirty="0">
                <a:latin typeface="Arial" panose="020B0604020202020204" pitchFamily="34" charset="0"/>
                <a:ea typeface="MS Mincho"/>
                <a:cs typeface="Arial" panose="020B0604020202020204" pitchFamily="34" charset="0"/>
              </a:rPr>
              <a:t>інтеграція Університету у міжнародні дослідницькі мережі відкритої науки та сприяння академічній мобільності.</a:t>
            </a:r>
            <a:endParaRPr lang="uk-UA" sz="1600" dirty="0">
              <a:effectLst/>
              <a:latin typeface="Arial" panose="020B0604020202020204" pitchFamily="34" charset="0"/>
              <a:ea typeface="MS Mincho"/>
              <a:cs typeface="Arial" panose="020B0604020202020204" pitchFamily="34" charset="0"/>
            </a:endParaRPr>
          </a:p>
        </p:txBody>
      </p:sp>
      <p:sp>
        <p:nvSpPr>
          <p:cNvPr id="6" name="Прямоугольник 5"/>
          <p:cNvSpPr/>
          <p:nvPr/>
        </p:nvSpPr>
        <p:spPr>
          <a:xfrm>
            <a:off x="4539449" y="122526"/>
            <a:ext cx="7276730" cy="369332"/>
          </a:xfrm>
          <a:prstGeom prst="rect">
            <a:avLst/>
          </a:prstGeom>
        </p:spPr>
        <p:txBody>
          <a:bodyPr wrap="square">
            <a:spAutoFit/>
          </a:bodyPr>
          <a:lstStyle/>
          <a:p>
            <a:pPr algn="r"/>
            <a:r>
              <a:rPr lang="uk-UA" i="1" kern="0" dirty="0">
                <a:solidFill>
                  <a:srgbClr val="0166B3"/>
                </a:solidFill>
                <a:latin typeface="Arial" panose="020B0604020202020204" pitchFamily="34" charset="0"/>
                <a:ea typeface="Times New Roman" panose="02020603050405020304" pitchFamily="18" charset="0"/>
                <a:cs typeface="Arial" panose="020B0604020202020204" pitchFamily="34" charset="0"/>
              </a:rPr>
              <a:t>«</a:t>
            </a:r>
            <a:r>
              <a:rPr lang="uk-UA" i="1" kern="0" dirty="0" smtClean="0">
                <a:solidFill>
                  <a:srgbClr val="0166B3"/>
                </a:solidFill>
                <a:latin typeface="Arial" panose="020B0604020202020204" pitchFamily="34" charset="0"/>
                <a:ea typeface="Times New Roman" panose="02020603050405020304" pitchFamily="18" charset="0"/>
                <a:cs typeface="Arial" panose="020B0604020202020204" pitchFamily="34" charset="0"/>
              </a:rPr>
              <a:t>Політика </a:t>
            </a:r>
            <a:r>
              <a:rPr lang="uk-UA" i="1" kern="0" dirty="0">
                <a:solidFill>
                  <a:srgbClr val="0166B3"/>
                </a:solidFill>
                <a:latin typeface="Arial" panose="020B0604020202020204" pitchFamily="34" charset="0"/>
                <a:ea typeface="Times New Roman" panose="02020603050405020304" pitchFamily="18" charset="0"/>
                <a:cs typeface="Arial" panose="020B0604020202020204" pitchFamily="34" charset="0"/>
              </a:rPr>
              <a:t>відкритої науки в </a:t>
            </a:r>
            <a:r>
              <a:rPr lang="uk-UA" i="1" kern="0" dirty="0" smtClean="0">
                <a:solidFill>
                  <a:srgbClr val="0166B3"/>
                </a:solidFill>
                <a:latin typeface="Arial" panose="020B0604020202020204" pitchFamily="34" charset="0"/>
                <a:ea typeface="Times New Roman" panose="02020603050405020304" pitchFamily="18" charset="0"/>
                <a:cs typeface="Arial" panose="020B0604020202020204" pitchFamily="34" charset="0"/>
              </a:rPr>
              <a:t>НУБіП України</a:t>
            </a:r>
            <a:r>
              <a:rPr lang="uk-UA" i="1" kern="0" dirty="0">
                <a:solidFill>
                  <a:srgbClr val="0166B3"/>
                </a:solidFill>
                <a:latin typeface="Arial" panose="020B0604020202020204" pitchFamily="34" charset="0"/>
                <a:ea typeface="Times New Roman" panose="02020603050405020304" pitchFamily="18" charset="0"/>
                <a:cs typeface="Arial" panose="020B0604020202020204" pitchFamily="34" charset="0"/>
              </a:rPr>
              <a:t>»</a:t>
            </a:r>
            <a:endParaRPr lang="uk-UA" i="1" dirty="0">
              <a:solidFill>
                <a:srgbClr val="0166B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7784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DBED256C-95FB-45F9-B934-6FE4FEC8F958}"/>
              </a:ext>
            </a:extLst>
          </p:cNvPr>
          <p:cNvSpPr>
            <a:spLocks noChangeArrowheads="1"/>
          </p:cNvSpPr>
          <p:nvPr/>
        </p:nvSpPr>
        <p:spPr bwMode="auto">
          <a:xfrm>
            <a:off x="2424113" y="230853"/>
            <a:ext cx="78120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2800" b="1" dirty="0">
              <a:solidFill>
                <a:srgbClr val="003399"/>
              </a:solidFill>
            </a:endParaRPr>
          </a:p>
        </p:txBody>
      </p:sp>
      <p:sp>
        <p:nvSpPr>
          <p:cNvPr id="4" name="TextBox 3">
            <a:extLst>
              <a:ext uri="{FF2B5EF4-FFF2-40B4-BE49-F238E27FC236}">
                <a16:creationId xmlns:a16="http://schemas.microsoft.com/office/drawing/2014/main" id="{42C87C06-B7B3-43D7-A077-CCA97263DA77}"/>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5" name="Рисунок 4">
            <a:extLst>
              <a:ext uri="{FF2B5EF4-FFF2-40B4-BE49-F238E27FC236}">
                <a16:creationId xmlns:a16="http://schemas.microsoft.com/office/drawing/2014/main" id="{2BCB257A-BF27-4EB9-80C2-DD4E2843B4FF}"/>
              </a:ext>
            </a:extLst>
          </p:cNvPr>
          <p:cNvPicPr>
            <a:picLocks noChangeAspect="1"/>
          </p:cNvPicPr>
          <p:nvPr/>
        </p:nvPicPr>
        <p:blipFill rotWithShape="1">
          <a:blip r:embed="rId2"/>
          <a:srcRect l="16208" t="62439" r="16841" b="18233"/>
          <a:stretch/>
        </p:blipFill>
        <p:spPr>
          <a:xfrm>
            <a:off x="258708" y="39921"/>
            <a:ext cx="3858322" cy="626564"/>
          </a:xfrm>
          <a:prstGeom prst="rect">
            <a:avLst/>
          </a:prstGeom>
        </p:spPr>
      </p:pic>
      <p:sp>
        <p:nvSpPr>
          <p:cNvPr id="3" name="Прямоугольник 2"/>
          <p:cNvSpPr/>
          <p:nvPr/>
        </p:nvSpPr>
        <p:spPr>
          <a:xfrm>
            <a:off x="258708" y="666485"/>
            <a:ext cx="11585833" cy="5262979"/>
          </a:xfrm>
          <a:prstGeom prst="rect">
            <a:avLst/>
          </a:prstGeom>
          <a:ln w="28575">
            <a:solidFill>
              <a:srgbClr val="0166B3"/>
            </a:solidFill>
          </a:ln>
        </p:spPr>
        <p:txBody>
          <a:bodyPr wrap="square">
            <a:spAutoFit/>
          </a:bodyPr>
          <a:lstStyle/>
          <a:p>
            <a:pPr indent="450215" algn="just">
              <a:spcAft>
                <a:spcPts val="0"/>
              </a:spcAft>
            </a:pPr>
            <a:r>
              <a:rPr lang="uk-UA" sz="1600" b="1" dirty="0">
                <a:solidFill>
                  <a:srgbClr val="0166B3"/>
                </a:solidFill>
                <a:latin typeface="Arial" panose="020B0604020202020204" pitchFamily="34" charset="0"/>
                <a:ea typeface="MS Mincho"/>
                <a:cs typeface="Arial" panose="020B0604020202020204" pitchFamily="34" charset="0"/>
              </a:rPr>
              <a:t>3. Реалізація принципів політики відкритої науки в Університеті</a:t>
            </a:r>
          </a:p>
          <a:p>
            <a:pPr indent="450215" algn="just">
              <a:spcAft>
                <a:spcPts val="0"/>
              </a:spcAft>
            </a:pPr>
            <a:r>
              <a:rPr lang="uk-UA" sz="1600" dirty="0">
                <a:latin typeface="Arial" panose="020B0604020202020204" pitchFamily="34" charset="0"/>
                <a:ea typeface="MS Mincho"/>
                <a:cs typeface="Arial" panose="020B0604020202020204" pitchFamily="34" charset="0"/>
              </a:rPr>
              <a:t>Політика базується на таких ключових принципах:</a:t>
            </a:r>
          </a:p>
          <a:p>
            <a:pPr indent="450215" algn="just">
              <a:spcAft>
                <a:spcPts val="0"/>
              </a:spcAft>
            </a:pPr>
            <a:r>
              <a:rPr lang="uk-UA" sz="1600" b="1" dirty="0">
                <a:solidFill>
                  <a:srgbClr val="0166B3"/>
                </a:solidFill>
                <a:latin typeface="Arial" panose="020B0604020202020204" pitchFamily="34" charset="0"/>
                <a:ea typeface="MS Mincho"/>
                <a:cs typeface="Arial" panose="020B0604020202020204" pitchFamily="34" charset="0"/>
              </a:rPr>
              <a:t>відкритість</a:t>
            </a:r>
            <a:r>
              <a:rPr lang="uk-UA" sz="1600" dirty="0">
                <a:latin typeface="Arial" panose="020B0604020202020204" pitchFamily="34" charset="0"/>
                <a:ea typeface="MS Mincho"/>
                <a:cs typeface="Arial" panose="020B0604020202020204" pitchFamily="34" charset="0"/>
              </a:rPr>
              <a:t> – забезпечення максимального доступу до результатів наукової діяльності, включаючи публікації, дані, методики, програмне забезпечення з урахуванням обмежень, пов'язаних з безпекою, етикою та інтелектуальною власністю;</a:t>
            </a:r>
          </a:p>
          <a:p>
            <a:pPr indent="450215" algn="just">
              <a:spcAft>
                <a:spcPts val="0"/>
              </a:spcAft>
            </a:pPr>
            <a:r>
              <a:rPr lang="uk-UA" sz="1600" b="1" dirty="0">
                <a:solidFill>
                  <a:srgbClr val="0166B3"/>
                </a:solidFill>
                <a:latin typeface="Arial" panose="020B0604020202020204" pitchFamily="34" charset="0"/>
                <a:ea typeface="MS Mincho"/>
                <a:cs typeface="Arial" panose="020B0604020202020204" pitchFamily="34" charset="0"/>
              </a:rPr>
              <a:t>прозорість</a:t>
            </a:r>
            <a:r>
              <a:rPr lang="uk-UA" sz="1600" dirty="0">
                <a:latin typeface="Arial" panose="020B0604020202020204" pitchFamily="34" charset="0"/>
                <a:ea typeface="MS Mincho"/>
                <a:cs typeface="Arial" panose="020B0604020202020204" pitchFamily="34" charset="0"/>
              </a:rPr>
              <a:t> – забезпечення чіткого документування та доступності процесів проведення досліджень, що сприяє підвищенню довіри до результатів наукової роботи, особливо в прикладних аграрних дослідженнях;</a:t>
            </a:r>
          </a:p>
          <a:p>
            <a:pPr indent="450215" algn="just">
              <a:spcAft>
                <a:spcPts val="0"/>
              </a:spcAft>
            </a:pPr>
            <a:r>
              <a:rPr lang="uk-UA" sz="1600" b="1" dirty="0">
                <a:solidFill>
                  <a:srgbClr val="0166B3"/>
                </a:solidFill>
                <a:latin typeface="Arial" panose="020B0604020202020204" pitchFamily="34" charset="0"/>
                <a:ea typeface="MS Mincho"/>
                <a:cs typeface="Arial" panose="020B0604020202020204" pitchFamily="34" charset="0"/>
              </a:rPr>
              <a:t>відповідальність і академічна доброчесність</a:t>
            </a:r>
            <a:r>
              <a:rPr lang="uk-UA" sz="1600" dirty="0">
                <a:latin typeface="Arial" panose="020B0604020202020204" pitchFamily="34" charset="0"/>
                <a:ea typeface="MS Mincho"/>
                <a:cs typeface="Arial" panose="020B0604020202020204" pitchFamily="34" charset="0"/>
              </a:rPr>
              <a:t> – необхідність дотримання норм академічної етики, авторських прав, належне цитування, недопущення плагіату та сфальсифікованих даних у відкритих ресурсах;</a:t>
            </a:r>
          </a:p>
          <a:p>
            <a:pPr indent="450215" algn="just">
              <a:spcAft>
                <a:spcPts val="0"/>
              </a:spcAft>
            </a:pPr>
            <a:r>
              <a:rPr lang="uk-UA" sz="1600" b="1" dirty="0">
                <a:solidFill>
                  <a:srgbClr val="0166B3"/>
                </a:solidFill>
                <a:latin typeface="Arial" panose="020B0604020202020204" pitchFamily="34" charset="0"/>
                <a:ea typeface="MS Mincho"/>
                <a:cs typeface="Arial" panose="020B0604020202020204" pitchFamily="34" charset="0"/>
              </a:rPr>
              <a:t>доступність</a:t>
            </a:r>
            <a:r>
              <a:rPr lang="uk-UA" sz="1600" dirty="0">
                <a:latin typeface="Arial" panose="020B0604020202020204" pitchFamily="34" charset="0"/>
                <a:ea typeface="MS Mincho"/>
                <a:cs typeface="Arial" panose="020B0604020202020204" pitchFamily="34" charset="0"/>
              </a:rPr>
              <a:t> – рівний доступ до наукової інформації для всіх учасників освітнього процесу, незалежно від їх статусу, місцезнаходження або технічних можливостей. Наукові результати мають бути представлені у форматах, що дозволяють  їх легке виявлення, завантаження, аналіз та повторне використання (зокрема в освітніх та практичних цілях в аграрній галузі);  </a:t>
            </a:r>
          </a:p>
          <a:p>
            <a:pPr indent="450215" algn="just">
              <a:spcAft>
                <a:spcPts val="0"/>
              </a:spcAft>
            </a:pPr>
            <a:r>
              <a:rPr lang="uk-UA" sz="1600" b="1" dirty="0" err="1">
                <a:solidFill>
                  <a:srgbClr val="0166B3"/>
                </a:solidFill>
                <a:latin typeface="Arial" panose="020B0604020202020204" pitchFamily="34" charset="0"/>
                <a:ea typeface="MS Mincho"/>
                <a:cs typeface="Arial" panose="020B0604020202020204" pitchFamily="34" charset="0"/>
              </a:rPr>
              <a:t>інклюзивність</a:t>
            </a:r>
            <a:r>
              <a:rPr lang="uk-UA" sz="1600" dirty="0">
                <a:latin typeface="Arial" panose="020B0604020202020204" pitchFamily="34" charset="0"/>
                <a:ea typeface="MS Mincho"/>
                <a:cs typeface="Arial" panose="020B0604020202020204" pitchFamily="34" charset="0"/>
              </a:rPr>
              <a:t> – залучення до наукової діяльності широкого кола </a:t>
            </a:r>
            <a:r>
              <a:rPr lang="uk-UA" sz="1600" dirty="0" err="1">
                <a:latin typeface="Arial" panose="020B0604020202020204" pitchFamily="34" charset="0"/>
                <a:ea typeface="MS Mincho"/>
                <a:cs typeface="Arial" panose="020B0604020202020204" pitchFamily="34" charset="0"/>
              </a:rPr>
              <a:t>стейкхолдерів</a:t>
            </a:r>
            <a:r>
              <a:rPr lang="uk-UA" sz="1600" dirty="0">
                <a:latin typeface="Arial" panose="020B0604020202020204" pitchFamily="34" charset="0"/>
                <a:ea typeface="MS Mincho"/>
                <a:cs typeface="Arial" panose="020B0604020202020204" pitchFamily="34" charset="0"/>
              </a:rPr>
              <a:t>: студентів, фермерів, місцевих громад, громадських організацій, представників малого й середнього бізнесу;</a:t>
            </a:r>
          </a:p>
          <a:p>
            <a:pPr indent="450215" algn="just">
              <a:spcAft>
                <a:spcPts val="0"/>
              </a:spcAft>
            </a:pPr>
            <a:r>
              <a:rPr lang="uk-UA" sz="1600" b="1" dirty="0">
                <a:solidFill>
                  <a:srgbClr val="0166B3"/>
                </a:solidFill>
                <a:latin typeface="Arial" panose="020B0604020202020204" pitchFamily="34" charset="0"/>
                <a:ea typeface="MS Mincho"/>
                <a:cs typeface="Arial" panose="020B0604020202020204" pitchFamily="34" charset="0"/>
              </a:rPr>
              <a:t>сталість і довгострокове збереження </a:t>
            </a:r>
            <a:r>
              <a:rPr lang="uk-UA" sz="1600" dirty="0">
                <a:latin typeface="Arial" panose="020B0604020202020204" pitchFamily="34" charset="0"/>
                <a:ea typeface="MS Mincho"/>
                <a:cs typeface="Arial" panose="020B0604020202020204" pitchFamily="34" charset="0"/>
              </a:rPr>
              <a:t>– гарантування збереження відкритих наукових матеріалів, метаданих і цифрових об'єктів в довготривалій перспективі;</a:t>
            </a:r>
          </a:p>
          <a:p>
            <a:pPr indent="450215" algn="just">
              <a:spcAft>
                <a:spcPts val="0"/>
              </a:spcAft>
            </a:pPr>
            <a:r>
              <a:rPr lang="uk-UA" sz="1600" b="1" dirty="0">
                <a:solidFill>
                  <a:srgbClr val="0166B3"/>
                </a:solidFill>
                <a:latin typeface="Arial" panose="020B0604020202020204" pitchFamily="34" charset="0"/>
                <a:ea typeface="MS Mincho"/>
                <a:cs typeface="Arial" panose="020B0604020202020204" pitchFamily="34" charset="0"/>
              </a:rPr>
              <a:t>співпраця </a:t>
            </a:r>
            <a:r>
              <a:rPr lang="uk-UA" sz="1600" dirty="0">
                <a:latin typeface="Arial" panose="020B0604020202020204" pitchFamily="34" charset="0"/>
                <a:ea typeface="MS Mincho"/>
                <a:cs typeface="Arial" panose="020B0604020202020204" pitchFamily="34" charset="0"/>
              </a:rPr>
              <a:t>– розвиток відкритої міждисциплінарної та міжнародної наукової взаємодії, особливо в рамках спільних проєктів із питань продовольчої безпеки, кліматичних змін, охорони довкілля, сталого агропромислового виробництва. Сприяння відкритій співпраці між дослідницькими університетами, установами аграрної освіти і науки, галузевими асоціаціями, органами державної влади та міжнародними партнерами.</a:t>
            </a:r>
            <a:endParaRPr lang="uk-UA" sz="1600" dirty="0">
              <a:effectLst/>
              <a:latin typeface="Arial" panose="020B0604020202020204" pitchFamily="34" charset="0"/>
              <a:ea typeface="MS Mincho"/>
              <a:cs typeface="Arial" panose="020B0604020202020204" pitchFamily="34" charset="0"/>
            </a:endParaRPr>
          </a:p>
        </p:txBody>
      </p:sp>
      <p:sp>
        <p:nvSpPr>
          <p:cNvPr id="7" name="Прямоугольник 6"/>
          <p:cNvSpPr/>
          <p:nvPr/>
        </p:nvSpPr>
        <p:spPr>
          <a:xfrm>
            <a:off x="4539449" y="122526"/>
            <a:ext cx="7276730" cy="369332"/>
          </a:xfrm>
          <a:prstGeom prst="rect">
            <a:avLst/>
          </a:prstGeom>
        </p:spPr>
        <p:txBody>
          <a:bodyPr wrap="square">
            <a:spAutoFit/>
          </a:bodyPr>
          <a:lstStyle/>
          <a:p>
            <a:pPr algn="r"/>
            <a:r>
              <a:rPr lang="uk-UA" i="1" kern="0" dirty="0">
                <a:solidFill>
                  <a:srgbClr val="0166B3"/>
                </a:solidFill>
                <a:latin typeface="Arial" panose="020B0604020202020204" pitchFamily="34" charset="0"/>
                <a:ea typeface="Times New Roman" panose="02020603050405020304" pitchFamily="18" charset="0"/>
                <a:cs typeface="Arial" panose="020B0604020202020204" pitchFamily="34" charset="0"/>
              </a:rPr>
              <a:t>«</a:t>
            </a:r>
            <a:r>
              <a:rPr lang="uk-UA" i="1" kern="0" dirty="0" smtClean="0">
                <a:solidFill>
                  <a:srgbClr val="0166B3"/>
                </a:solidFill>
                <a:latin typeface="Arial" panose="020B0604020202020204" pitchFamily="34" charset="0"/>
                <a:ea typeface="Times New Roman" panose="02020603050405020304" pitchFamily="18" charset="0"/>
                <a:cs typeface="Arial" panose="020B0604020202020204" pitchFamily="34" charset="0"/>
              </a:rPr>
              <a:t>Політика </a:t>
            </a:r>
            <a:r>
              <a:rPr lang="uk-UA" i="1" kern="0" dirty="0">
                <a:solidFill>
                  <a:srgbClr val="0166B3"/>
                </a:solidFill>
                <a:latin typeface="Arial" panose="020B0604020202020204" pitchFamily="34" charset="0"/>
                <a:ea typeface="Times New Roman" panose="02020603050405020304" pitchFamily="18" charset="0"/>
                <a:cs typeface="Arial" panose="020B0604020202020204" pitchFamily="34" charset="0"/>
              </a:rPr>
              <a:t>відкритої науки в </a:t>
            </a:r>
            <a:r>
              <a:rPr lang="uk-UA" i="1" kern="0" dirty="0" smtClean="0">
                <a:solidFill>
                  <a:srgbClr val="0166B3"/>
                </a:solidFill>
                <a:latin typeface="Arial" panose="020B0604020202020204" pitchFamily="34" charset="0"/>
                <a:ea typeface="Times New Roman" panose="02020603050405020304" pitchFamily="18" charset="0"/>
                <a:cs typeface="Arial" panose="020B0604020202020204" pitchFamily="34" charset="0"/>
              </a:rPr>
              <a:t>НУБіП України</a:t>
            </a:r>
            <a:r>
              <a:rPr lang="uk-UA" i="1" kern="0" dirty="0">
                <a:solidFill>
                  <a:srgbClr val="0166B3"/>
                </a:solidFill>
                <a:latin typeface="Arial" panose="020B0604020202020204" pitchFamily="34" charset="0"/>
                <a:ea typeface="Times New Roman" panose="02020603050405020304" pitchFamily="18" charset="0"/>
                <a:cs typeface="Arial" panose="020B0604020202020204" pitchFamily="34" charset="0"/>
              </a:rPr>
              <a:t>»</a:t>
            </a:r>
            <a:endParaRPr lang="uk-UA" i="1" dirty="0">
              <a:solidFill>
                <a:srgbClr val="0166B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03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DBED256C-95FB-45F9-B934-6FE4FEC8F958}"/>
              </a:ext>
            </a:extLst>
          </p:cNvPr>
          <p:cNvSpPr>
            <a:spLocks noChangeArrowheads="1"/>
          </p:cNvSpPr>
          <p:nvPr/>
        </p:nvSpPr>
        <p:spPr bwMode="auto">
          <a:xfrm>
            <a:off x="2424113" y="230853"/>
            <a:ext cx="78120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2800" b="1" dirty="0">
              <a:solidFill>
                <a:srgbClr val="003399"/>
              </a:solidFill>
            </a:endParaRPr>
          </a:p>
        </p:txBody>
      </p:sp>
      <p:sp>
        <p:nvSpPr>
          <p:cNvPr id="4" name="TextBox 3">
            <a:extLst>
              <a:ext uri="{FF2B5EF4-FFF2-40B4-BE49-F238E27FC236}">
                <a16:creationId xmlns:a16="http://schemas.microsoft.com/office/drawing/2014/main" id="{42C87C06-B7B3-43D7-A077-CCA97263DA77}"/>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pic>
        <p:nvPicPr>
          <p:cNvPr id="5" name="Рисунок 4">
            <a:extLst>
              <a:ext uri="{FF2B5EF4-FFF2-40B4-BE49-F238E27FC236}">
                <a16:creationId xmlns:a16="http://schemas.microsoft.com/office/drawing/2014/main" id="{2BCB257A-BF27-4EB9-80C2-DD4E2843B4FF}"/>
              </a:ext>
            </a:extLst>
          </p:cNvPr>
          <p:cNvPicPr>
            <a:picLocks noChangeAspect="1"/>
          </p:cNvPicPr>
          <p:nvPr/>
        </p:nvPicPr>
        <p:blipFill rotWithShape="1">
          <a:blip r:embed="rId2"/>
          <a:srcRect l="16208" t="62439" r="16841" b="18233"/>
          <a:stretch/>
        </p:blipFill>
        <p:spPr>
          <a:xfrm>
            <a:off x="258708" y="39921"/>
            <a:ext cx="3858322" cy="626564"/>
          </a:xfrm>
          <a:prstGeom prst="rect">
            <a:avLst/>
          </a:prstGeom>
        </p:spPr>
      </p:pic>
      <p:sp>
        <p:nvSpPr>
          <p:cNvPr id="2" name="Прямоугольник 1"/>
          <p:cNvSpPr/>
          <p:nvPr/>
        </p:nvSpPr>
        <p:spPr>
          <a:xfrm>
            <a:off x="331433" y="1140923"/>
            <a:ext cx="11582400" cy="3596369"/>
          </a:xfrm>
          <a:prstGeom prst="rect">
            <a:avLst/>
          </a:prstGeom>
          <a:ln w="38100">
            <a:solidFill>
              <a:srgbClr val="0166B3"/>
            </a:solidFill>
          </a:ln>
        </p:spPr>
        <p:txBody>
          <a:bodyPr wrap="square">
            <a:spAutoFit/>
          </a:bodyPr>
          <a:lstStyle/>
          <a:p>
            <a:pPr indent="450215" algn="just">
              <a:lnSpc>
                <a:spcPct val="115000"/>
              </a:lnSpc>
              <a:spcAft>
                <a:spcPts val="0"/>
              </a:spcAft>
            </a:pPr>
            <a:r>
              <a:rPr lang="uk-UA" b="1" dirty="0">
                <a:solidFill>
                  <a:srgbClr val="0166B3"/>
                </a:solidFill>
                <a:latin typeface="Arial" panose="020B0604020202020204" pitchFamily="34" charset="0"/>
                <a:ea typeface="MS Mincho"/>
                <a:cs typeface="Arial" panose="020B0604020202020204" pitchFamily="34" charset="0"/>
              </a:rPr>
              <a:t>4. Напрями реалізації політики відкритої науки в Університеті</a:t>
            </a:r>
            <a:endParaRPr lang="uk-UA" sz="1400" dirty="0">
              <a:solidFill>
                <a:srgbClr val="0166B3"/>
              </a:solidFill>
              <a:latin typeface="Arial" panose="020B0604020202020204" pitchFamily="34" charset="0"/>
              <a:ea typeface="MS Mincho"/>
              <a:cs typeface="Arial" panose="020B0604020202020204" pitchFamily="34" charset="0"/>
            </a:endParaRPr>
          </a:p>
          <a:p>
            <a:pPr indent="450215" algn="just">
              <a:lnSpc>
                <a:spcPct val="115000"/>
              </a:lnSpc>
              <a:spcAft>
                <a:spcPts val="0"/>
              </a:spcAft>
            </a:pPr>
            <a:r>
              <a:rPr lang="uk-UA" dirty="0">
                <a:latin typeface="Arial" panose="020B0604020202020204" pitchFamily="34" charset="0"/>
                <a:ea typeface="MS Mincho"/>
                <a:cs typeface="Arial" panose="020B0604020202020204" pitchFamily="34" charset="0"/>
              </a:rPr>
              <a:t>4.1. Поширення наукових публікацій у відкритому доступі</a:t>
            </a:r>
            <a:r>
              <a:rPr lang="uk-UA" dirty="0" smtClean="0">
                <a:latin typeface="Arial" panose="020B0604020202020204" pitchFamily="34" charset="0"/>
                <a:ea typeface="MS Mincho"/>
                <a:cs typeface="Arial" panose="020B0604020202020204" pitchFamily="34" charset="0"/>
              </a:rPr>
              <a:t>.</a:t>
            </a:r>
          </a:p>
          <a:p>
            <a:pPr indent="450215" algn="just">
              <a:lnSpc>
                <a:spcPct val="115000"/>
              </a:lnSpc>
            </a:pPr>
            <a:r>
              <a:rPr lang="uk-UA" dirty="0">
                <a:latin typeface="Arial" panose="020B0604020202020204" pitchFamily="34" charset="0"/>
                <a:cs typeface="Arial" panose="020B0604020202020204" pitchFamily="34" charset="0"/>
              </a:rPr>
              <a:t>4.2. Інституційний </a:t>
            </a:r>
            <a:r>
              <a:rPr lang="uk-UA" dirty="0" err="1" smtClean="0">
                <a:latin typeface="Arial" panose="020B0604020202020204" pitchFamily="34" charset="0"/>
                <a:cs typeface="Arial" panose="020B0604020202020204" pitchFamily="34" charset="0"/>
              </a:rPr>
              <a:t>репозитарій</a:t>
            </a:r>
            <a:r>
              <a:rPr lang="uk-UA" dirty="0">
                <a:latin typeface="Arial" panose="020B0604020202020204" pitchFamily="34" charset="0"/>
                <a:cs typeface="Arial" panose="020B0604020202020204" pitchFamily="34" charset="0"/>
              </a:rPr>
              <a:t> </a:t>
            </a:r>
            <a:r>
              <a:rPr lang="uk-UA" dirty="0" smtClean="0">
                <a:latin typeface="Arial" panose="020B0604020202020204" pitchFamily="34" charset="0"/>
                <a:cs typeface="Arial" panose="020B0604020202020204" pitchFamily="34" charset="0"/>
              </a:rPr>
              <a:t>(</a:t>
            </a:r>
            <a:r>
              <a:rPr lang="uk-UA" dirty="0" err="1">
                <a:latin typeface="Arial" panose="020B0604020202020204" pitchFamily="34" charset="0"/>
                <a:cs typeface="Arial" panose="020B0604020202020204" pitchFamily="34" charset="0"/>
              </a:rPr>
              <a:t>DGlibrary</a:t>
            </a:r>
            <a:r>
              <a:rPr lang="uk-UA" dirty="0">
                <a:latin typeface="Arial" panose="020B0604020202020204" pitchFamily="34" charset="0"/>
                <a:cs typeface="Arial" panose="020B0604020202020204" pitchFamily="34" charset="0"/>
              </a:rPr>
              <a:t> - </a:t>
            </a:r>
            <a:r>
              <a:rPr lang="uk-UA" u="sng" dirty="0">
                <a:latin typeface="Arial" panose="020B0604020202020204" pitchFamily="34" charset="0"/>
                <a:cs typeface="Arial" panose="020B0604020202020204" pitchFamily="34" charset="0"/>
                <a:hlinkClick r:id="rId3"/>
              </a:rPr>
              <a:t>Цифрова бібліотека НУБіП України</a:t>
            </a:r>
            <a:r>
              <a:rPr lang="uk-UA" dirty="0" smtClean="0">
                <a:latin typeface="Arial" panose="020B0604020202020204" pitchFamily="34" charset="0"/>
                <a:cs typeface="Arial" panose="020B0604020202020204" pitchFamily="34" charset="0"/>
              </a:rPr>
              <a:t>).</a:t>
            </a:r>
            <a:endParaRPr lang="uk-UA" dirty="0">
              <a:latin typeface="Arial" panose="020B0604020202020204" pitchFamily="34" charset="0"/>
              <a:cs typeface="Arial" panose="020B0604020202020204" pitchFamily="34" charset="0"/>
            </a:endParaRPr>
          </a:p>
          <a:p>
            <a:pPr indent="450215" algn="just">
              <a:lnSpc>
                <a:spcPct val="115000"/>
              </a:lnSpc>
            </a:pPr>
            <a:r>
              <a:rPr lang="uk-UA" dirty="0">
                <a:latin typeface="Arial" panose="020B0604020202020204" pitchFamily="34" charset="0"/>
                <a:cs typeface="Arial" panose="020B0604020202020204" pitchFamily="34" charset="0"/>
              </a:rPr>
              <a:t>4.3. Відкриті дослідницькі дані. </a:t>
            </a:r>
          </a:p>
          <a:p>
            <a:pPr indent="450215" algn="just">
              <a:lnSpc>
                <a:spcPct val="115000"/>
              </a:lnSpc>
            </a:pPr>
            <a:r>
              <a:rPr lang="uk-UA" dirty="0">
                <a:latin typeface="Arial" panose="020B0604020202020204" pitchFamily="34" charset="0"/>
                <a:cs typeface="Arial" panose="020B0604020202020204" pitchFamily="34" charset="0"/>
              </a:rPr>
              <a:t>4.4. Інфраструктура відкритої науки в </a:t>
            </a:r>
            <a:r>
              <a:rPr lang="uk-UA" dirty="0" smtClean="0">
                <a:latin typeface="Arial" panose="020B0604020202020204" pitchFamily="34" charset="0"/>
                <a:cs typeface="Arial" panose="020B0604020202020204" pitchFamily="34" charset="0"/>
              </a:rPr>
              <a:t>Університеті (</a:t>
            </a:r>
            <a:r>
              <a:rPr lang="en-US" dirty="0" err="1" smtClean="0">
                <a:latin typeface="Arial" panose="020B0604020202020204" pitchFamily="34" charset="0"/>
                <a:cs typeface="Arial" panose="020B0604020202020204" pitchFamily="34" charset="0"/>
              </a:rPr>
              <a:t>DGlibrary</a:t>
            </a:r>
            <a:r>
              <a:rPr lang="en-US" dirty="0">
                <a:latin typeface="Arial" panose="020B0604020202020204" pitchFamily="34" charset="0"/>
                <a:cs typeface="Arial" panose="020B0604020202020204" pitchFamily="34" charset="0"/>
              </a:rPr>
              <a:t>, ORCID, DOI, DMP, </a:t>
            </a:r>
            <a:r>
              <a:rPr lang="en-US" dirty="0" err="1">
                <a:latin typeface="Arial" panose="020B0604020202020204" pitchFamily="34" charset="0"/>
                <a:cs typeface="Arial" panose="020B0604020202020204" pitchFamily="34" charset="0"/>
              </a:rPr>
              <a:t>OpenAIRE</a:t>
            </a:r>
            <a:r>
              <a:rPr lang="en-US" dirty="0">
                <a:latin typeface="Arial" panose="020B0604020202020204" pitchFamily="34" charset="0"/>
                <a:cs typeface="Arial" panose="020B0604020202020204" pitchFamily="34" charset="0"/>
              </a:rPr>
              <a:t>, EOSC, </a:t>
            </a:r>
            <a:r>
              <a:rPr lang="uk-UA" dirty="0" smtClean="0">
                <a:latin typeface="Arial" panose="020B0604020202020204" pitchFamily="34" charset="0"/>
                <a:cs typeface="Arial" panose="020B0604020202020204" pitchFamily="34" charset="0"/>
              </a:rPr>
              <a:t>хмарні сервіси, сервіси </a:t>
            </a:r>
            <a:r>
              <a:rPr lang="uk-UA" dirty="0">
                <a:latin typeface="Arial" panose="020B0604020202020204" pitchFamily="34" charset="0"/>
                <a:cs typeface="Arial" panose="020B0604020202020204" pitchFamily="34" charset="0"/>
              </a:rPr>
              <a:t>перевірки </a:t>
            </a:r>
            <a:r>
              <a:rPr lang="uk-UA" dirty="0" smtClean="0">
                <a:latin typeface="Arial" panose="020B0604020202020204" pitchFamily="34" charset="0"/>
                <a:cs typeface="Arial" panose="020B0604020202020204" pitchFamily="34" charset="0"/>
              </a:rPr>
              <a:t>доброчесності).</a:t>
            </a:r>
          </a:p>
          <a:p>
            <a:pPr indent="450215" algn="just">
              <a:lnSpc>
                <a:spcPct val="115000"/>
              </a:lnSpc>
            </a:pPr>
            <a:r>
              <a:rPr lang="uk-UA" dirty="0">
                <a:latin typeface="Arial" panose="020B0604020202020204" pitchFamily="34" charset="0"/>
                <a:cs typeface="Arial" panose="020B0604020202020204" pitchFamily="34" charset="0"/>
              </a:rPr>
              <a:t>4.5. Підтримка освітнього </a:t>
            </a:r>
            <a:r>
              <a:rPr lang="uk-UA" dirty="0" smtClean="0">
                <a:latin typeface="Arial" panose="020B0604020202020204" pitchFamily="34" charset="0"/>
                <a:cs typeface="Arial" panose="020B0604020202020204" pitchFamily="34" charset="0"/>
              </a:rPr>
              <a:t>процесу.</a:t>
            </a:r>
            <a:endParaRPr lang="uk-UA" dirty="0">
              <a:latin typeface="Arial" panose="020B0604020202020204" pitchFamily="34" charset="0"/>
              <a:cs typeface="Arial" panose="020B0604020202020204" pitchFamily="34" charset="0"/>
            </a:endParaRPr>
          </a:p>
          <a:p>
            <a:pPr indent="450215" algn="just">
              <a:lnSpc>
                <a:spcPct val="115000"/>
              </a:lnSpc>
            </a:pPr>
            <a:r>
              <a:rPr lang="uk-UA" dirty="0">
                <a:latin typeface="Arial" panose="020B0604020202020204" pitchFamily="34" charset="0"/>
                <a:cs typeface="Arial" panose="020B0604020202020204" pitchFamily="34" charset="0"/>
              </a:rPr>
              <a:t>4.6. Роль структурних підрозділів Університету та учасників освітнього процесу у реалізації Політики. </a:t>
            </a:r>
            <a:endParaRPr lang="uk-UA" b="1" dirty="0">
              <a:latin typeface="Arial" panose="020B0604020202020204" pitchFamily="34" charset="0"/>
              <a:cs typeface="Arial" panose="020B0604020202020204" pitchFamily="34" charset="0"/>
            </a:endParaRPr>
          </a:p>
          <a:p>
            <a:pPr indent="450215" algn="just">
              <a:lnSpc>
                <a:spcPct val="115000"/>
              </a:lnSpc>
            </a:pPr>
            <a:r>
              <a:rPr lang="uk-UA" dirty="0">
                <a:latin typeface="Arial" panose="020B0604020202020204" pitchFamily="34" charset="0"/>
                <a:cs typeface="Arial" panose="020B0604020202020204" pitchFamily="34" charset="0"/>
              </a:rPr>
              <a:t>4.7. Відповідальність, власність та управління.</a:t>
            </a:r>
          </a:p>
          <a:p>
            <a:pPr indent="450215" algn="just">
              <a:lnSpc>
                <a:spcPct val="115000"/>
              </a:lnSpc>
            </a:pPr>
            <a:r>
              <a:rPr lang="uk-UA" dirty="0">
                <a:latin typeface="Arial" panose="020B0604020202020204" pitchFamily="34" charset="0"/>
                <a:cs typeface="Arial" panose="020B0604020202020204" pitchFamily="34" charset="0"/>
              </a:rPr>
              <a:t>4.8. Громадянська наука. </a:t>
            </a:r>
          </a:p>
          <a:p>
            <a:pPr indent="450215" algn="just">
              <a:lnSpc>
                <a:spcPct val="115000"/>
              </a:lnSpc>
            </a:pPr>
            <a:r>
              <a:rPr lang="uk-UA" dirty="0">
                <a:latin typeface="Arial" panose="020B0604020202020204" pitchFamily="34" charset="0"/>
                <a:cs typeface="Arial" panose="020B0604020202020204" pitchFamily="34" charset="0"/>
              </a:rPr>
              <a:t>4.9. Міжнародне співробітництво та інтеграція</a:t>
            </a:r>
            <a:r>
              <a:rPr lang="uk-UA" dirty="0" smtClean="0">
                <a:latin typeface="Arial" panose="020B0604020202020204" pitchFamily="34" charset="0"/>
                <a:cs typeface="Arial" panose="020B0604020202020204" pitchFamily="34" charset="0"/>
              </a:rPr>
              <a:t>.</a:t>
            </a:r>
            <a:endParaRPr lang="uk-UA" sz="1400" dirty="0">
              <a:effectLst/>
              <a:latin typeface="Arial" panose="020B0604020202020204" pitchFamily="34" charset="0"/>
              <a:ea typeface="MS Mincho"/>
              <a:cs typeface="Arial" panose="020B0604020202020204" pitchFamily="34" charset="0"/>
            </a:endParaRPr>
          </a:p>
        </p:txBody>
      </p:sp>
      <p:sp>
        <p:nvSpPr>
          <p:cNvPr id="6" name="Прямоугольник 5"/>
          <p:cNvSpPr/>
          <p:nvPr/>
        </p:nvSpPr>
        <p:spPr>
          <a:xfrm>
            <a:off x="4539449" y="122526"/>
            <a:ext cx="7276730" cy="369332"/>
          </a:xfrm>
          <a:prstGeom prst="rect">
            <a:avLst/>
          </a:prstGeom>
        </p:spPr>
        <p:txBody>
          <a:bodyPr wrap="square">
            <a:spAutoFit/>
          </a:bodyPr>
          <a:lstStyle/>
          <a:p>
            <a:pPr algn="r"/>
            <a:r>
              <a:rPr lang="uk-UA" i="1" kern="0" dirty="0">
                <a:solidFill>
                  <a:srgbClr val="0166B3"/>
                </a:solidFill>
                <a:latin typeface="Arial" panose="020B0604020202020204" pitchFamily="34" charset="0"/>
                <a:ea typeface="Times New Roman" panose="02020603050405020304" pitchFamily="18" charset="0"/>
                <a:cs typeface="Arial" panose="020B0604020202020204" pitchFamily="34" charset="0"/>
              </a:rPr>
              <a:t>«</a:t>
            </a:r>
            <a:r>
              <a:rPr lang="uk-UA" i="1" kern="0" dirty="0" smtClean="0">
                <a:solidFill>
                  <a:srgbClr val="0166B3"/>
                </a:solidFill>
                <a:latin typeface="Arial" panose="020B0604020202020204" pitchFamily="34" charset="0"/>
                <a:ea typeface="Times New Roman" panose="02020603050405020304" pitchFamily="18" charset="0"/>
                <a:cs typeface="Arial" panose="020B0604020202020204" pitchFamily="34" charset="0"/>
              </a:rPr>
              <a:t>Політика </a:t>
            </a:r>
            <a:r>
              <a:rPr lang="uk-UA" i="1" kern="0" dirty="0">
                <a:solidFill>
                  <a:srgbClr val="0166B3"/>
                </a:solidFill>
                <a:latin typeface="Arial" panose="020B0604020202020204" pitchFamily="34" charset="0"/>
                <a:ea typeface="Times New Roman" panose="02020603050405020304" pitchFamily="18" charset="0"/>
                <a:cs typeface="Arial" panose="020B0604020202020204" pitchFamily="34" charset="0"/>
              </a:rPr>
              <a:t>відкритої науки в </a:t>
            </a:r>
            <a:r>
              <a:rPr lang="uk-UA" i="1" kern="0" dirty="0" smtClean="0">
                <a:solidFill>
                  <a:srgbClr val="0166B3"/>
                </a:solidFill>
                <a:latin typeface="Arial" panose="020B0604020202020204" pitchFamily="34" charset="0"/>
                <a:ea typeface="Times New Roman" panose="02020603050405020304" pitchFamily="18" charset="0"/>
                <a:cs typeface="Arial" panose="020B0604020202020204" pitchFamily="34" charset="0"/>
              </a:rPr>
              <a:t>НУБіП України</a:t>
            </a:r>
            <a:r>
              <a:rPr lang="uk-UA" i="1" kern="0" dirty="0">
                <a:solidFill>
                  <a:srgbClr val="0166B3"/>
                </a:solidFill>
                <a:latin typeface="Arial" panose="020B0604020202020204" pitchFamily="34" charset="0"/>
                <a:ea typeface="Times New Roman" panose="02020603050405020304" pitchFamily="18" charset="0"/>
                <a:cs typeface="Arial" panose="020B0604020202020204" pitchFamily="34" charset="0"/>
              </a:rPr>
              <a:t>»</a:t>
            </a:r>
            <a:endParaRPr lang="uk-UA" i="1" dirty="0">
              <a:solidFill>
                <a:srgbClr val="0166B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370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8C98FC27-3319-4A27-AB11-678E6ACFBB72}"/>
              </a:ext>
            </a:extLst>
          </p:cNvPr>
          <p:cNvSpPr/>
          <p:nvPr/>
        </p:nvSpPr>
        <p:spPr>
          <a:xfrm>
            <a:off x="467031" y="942796"/>
            <a:ext cx="11228439" cy="3046988"/>
          </a:xfrm>
          <a:prstGeom prst="rect">
            <a:avLst/>
          </a:prstGeom>
        </p:spPr>
        <p:txBody>
          <a:bodyPr wrap="square">
            <a:spAutoFit/>
          </a:bodyPr>
          <a:lstStyle/>
          <a:p>
            <a:pPr indent="-1270" algn="just">
              <a:spcAft>
                <a:spcPts val="0"/>
              </a:spcAft>
            </a:pP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2.6. Управління науковими даними  (</a:t>
            </a:r>
            <a:r>
              <a:rPr lang="uk-UA"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Research</a:t>
            </a: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data</a:t>
            </a: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2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management</a:t>
            </a:r>
            <a:r>
              <a:rPr lang="uk-UA"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(обсяг – до 1 сторінки)</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635" algn="just">
              <a:spcAft>
                <a:spcPts val="0"/>
              </a:spcAft>
            </a:pPr>
            <a:r>
              <a:rPr lang="uk-UA"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Опишіть процес управління науковими даними, включно з їх отриманням, зберіганням та використанням. Укажіть, яким чином дані будуть використовуватимуться під час та після завершення дослідження. Опишіть, як управління даними відповідає принципам FAIR (</a:t>
            </a:r>
            <a:r>
              <a:rPr lang="uk-UA" sz="2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Findable</a:t>
            </a:r>
            <a:r>
              <a:rPr lang="uk-UA"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2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Accessible</a:t>
            </a:r>
            <a:r>
              <a:rPr lang="uk-UA"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2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Interoperable</a:t>
            </a:r>
            <a:r>
              <a:rPr lang="uk-UA"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uk-UA" sz="2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Reusable</a:t>
            </a:r>
            <a:r>
              <a:rPr lang="uk-UA"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зокрема щодо інтероперабельності та повторного використання даних.</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2442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TextBox 1">
            <a:extLst>
              <a:ext uri="{FF2B5EF4-FFF2-40B4-BE49-F238E27FC236}">
                <a16:creationId xmlns:a16="http://schemas.microsoft.com/office/drawing/2014/main" id="{67879B43-5341-430D-96F4-851D3D54A1E4}"/>
              </a:ext>
            </a:extLst>
          </p:cNvPr>
          <p:cNvSpPr txBox="1"/>
          <p:nvPr/>
        </p:nvSpPr>
        <p:spPr>
          <a:xfrm>
            <a:off x="4778477" y="309716"/>
            <a:ext cx="6858000" cy="523220"/>
          </a:xfrm>
          <a:prstGeom prst="rect">
            <a:avLst/>
          </a:prstGeom>
          <a:solidFill>
            <a:srgbClr val="00B0F0"/>
          </a:solidFill>
        </p:spPr>
        <p:txBody>
          <a:bodyPr wrap="square" rtlCol="0">
            <a:spAutoFit/>
          </a:bodyPr>
          <a:lstStyle/>
          <a:p>
            <a:pPr algn="ctr"/>
            <a:r>
              <a:rPr lang="uk-UA" sz="2800" b="1" dirty="0">
                <a:latin typeface="Arial" panose="020B0604020202020204" pitchFamily="34" charset="0"/>
                <a:cs typeface="Arial" panose="020B0604020202020204" pitchFamily="34" charset="0"/>
              </a:rPr>
              <a:t>Принципи </a:t>
            </a:r>
            <a:r>
              <a:rPr lang="en-US" sz="2800" b="1" dirty="0">
                <a:latin typeface="Arial" panose="020B0604020202020204" pitchFamily="34" charset="0"/>
                <a:cs typeface="Arial" panose="020B0604020202020204" pitchFamily="34" charset="0"/>
              </a:rPr>
              <a:t>FAIR</a:t>
            </a:r>
            <a:endParaRPr lang="ru-UA" sz="2800" b="1" dirty="0">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D66BE2F9-F7B9-4851-933E-5772994417DE}"/>
              </a:ext>
            </a:extLst>
          </p:cNvPr>
          <p:cNvSpPr/>
          <p:nvPr/>
        </p:nvSpPr>
        <p:spPr>
          <a:xfrm>
            <a:off x="481781" y="970393"/>
            <a:ext cx="11154696" cy="1938992"/>
          </a:xfrm>
          <a:prstGeom prst="rect">
            <a:avLst/>
          </a:prstGeom>
        </p:spPr>
        <p:txBody>
          <a:bodyPr wrap="square">
            <a:spAutoFit/>
          </a:bodyPr>
          <a:lstStyle/>
          <a:p>
            <a:r>
              <a:rPr lang="ru-RU" sz="2400" dirty="0">
                <a:latin typeface="Arial" panose="020B0604020202020204" pitchFamily="34" charset="0"/>
                <a:cs typeface="Arial" panose="020B0604020202020204" pitchFamily="34" charset="0"/>
              </a:rPr>
              <a:t>Принципи </a:t>
            </a:r>
            <a:r>
              <a:rPr lang="es-AR" sz="2400" dirty="0">
                <a:latin typeface="Arial" panose="020B0604020202020204" pitchFamily="34" charset="0"/>
                <a:cs typeface="Arial" panose="020B0604020202020204" pitchFamily="34" charset="0"/>
              </a:rPr>
              <a:t>FAIR (Findable, Accessible, Interoperable, Reusable) — </a:t>
            </a:r>
            <a:r>
              <a:rPr lang="ru-RU" sz="2400" dirty="0">
                <a:latin typeface="Arial" panose="020B0604020202020204" pitchFamily="34" charset="0"/>
                <a:cs typeface="Arial" panose="020B0604020202020204" pitchFamily="34" charset="0"/>
              </a:rPr>
              <a:t>це набір рекомендацій, розроблених для покращення управління науковими даними та їх повторного використання. Вони спрямовані на те, щоб наукові дані були легко знайдені, доступні, сумісні з іншими системами та придатні для повторного використання.</a:t>
            </a:r>
            <a:endParaRPr lang="ru-UA" sz="2400" dirty="0">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E348A4E8-0AFD-4CDC-8037-484BB464500E}"/>
              </a:ext>
            </a:extLst>
          </p:cNvPr>
          <p:cNvSpPr/>
          <p:nvPr/>
        </p:nvSpPr>
        <p:spPr>
          <a:xfrm>
            <a:off x="481781" y="2909385"/>
            <a:ext cx="11154696" cy="3477875"/>
          </a:xfrm>
          <a:prstGeom prst="rect">
            <a:avLst/>
          </a:prstGeom>
          <a:ln>
            <a:solidFill>
              <a:srgbClr val="FF0000"/>
            </a:solidFill>
          </a:ln>
        </p:spPr>
        <p:txBody>
          <a:bodyPr wrap="square">
            <a:spAutoFit/>
          </a:bodyPr>
          <a:lstStyle/>
          <a:p>
            <a:pPr algn="just"/>
            <a:r>
              <a:rPr lang="ru-UA" sz="2000" b="1" dirty="0">
                <a:latin typeface="Arial" panose="020B0604020202020204" pitchFamily="34" charset="0"/>
                <a:cs typeface="Arial" panose="020B0604020202020204" pitchFamily="34" charset="0"/>
                <a:hlinkClick r:id="rId3"/>
              </a:rPr>
              <a:t>https://www.go-fair.org/</a:t>
            </a:r>
            <a:r>
              <a:rPr lang="en-US" sz="2000" b="1" dirty="0">
                <a:latin typeface="Arial" panose="020B0604020202020204" pitchFamily="34" charset="0"/>
                <a:cs typeface="Arial" panose="020B0604020202020204" pitchFamily="34" charset="0"/>
              </a:rPr>
              <a:t> - </a:t>
            </a:r>
            <a:r>
              <a:rPr lang="ru-RU" sz="2000" dirty="0">
                <a:latin typeface="Arial" panose="020B0604020202020204" pitchFamily="34" charset="0"/>
                <a:cs typeface="Arial" panose="020B0604020202020204" pitchFamily="34" charset="0"/>
              </a:rPr>
              <a:t>це глобальна </a:t>
            </a:r>
            <a:r>
              <a:rPr lang="ru-RU" sz="2000" dirty="0" err="1">
                <a:latin typeface="Arial" panose="020B0604020202020204" pitchFamily="34" charset="0"/>
                <a:cs typeface="Arial" panose="020B0604020202020204" pitchFamily="34" charset="0"/>
              </a:rPr>
              <a:t>ініціатива</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впровадження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принципів</a:t>
            </a:r>
            <a:r>
              <a:rPr lang="ru-RU" sz="2000" dirty="0">
                <a:latin typeface="Arial" panose="020B0604020202020204" pitchFamily="34" charset="0"/>
                <a:cs typeface="Arial" panose="020B0604020202020204" pitchFamily="34" charset="0"/>
              </a:rPr>
              <a:t> </a:t>
            </a:r>
            <a:r>
              <a:rPr lang="es-AR" sz="2000" dirty="0">
                <a:latin typeface="Arial" panose="020B0604020202020204" pitchFamily="34" charset="0"/>
                <a:cs typeface="Arial" panose="020B0604020202020204" pitchFamily="34" charset="0"/>
              </a:rPr>
              <a:t>FAIR </a:t>
            </a:r>
            <a:r>
              <a:rPr lang="ru-RU" sz="2000" dirty="0">
                <a:latin typeface="Arial" panose="020B0604020202020204" pitchFamily="34" charset="0"/>
                <a:cs typeface="Arial" panose="020B0604020202020204" pitchFamily="34" charset="0"/>
              </a:rPr>
              <a:t>у наукові та </a:t>
            </a:r>
            <a:r>
              <a:rPr lang="ru-RU" sz="2000" dirty="0" err="1">
                <a:latin typeface="Arial" panose="020B0604020202020204" pitchFamily="34" charset="0"/>
                <a:cs typeface="Arial" panose="020B0604020202020204" pitchFamily="34" charset="0"/>
              </a:rPr>
              <a:t>урядові</a:t>
            </a:r>
            <a:r>
              <a:rPr lang="ru-RU" sz="2000" dirty="0">
                <a:latin typeface="Arial" panose="020B0604020202020204" pitchFamily="34" charset="0"/>
                <a:cs typeface="Arial" panose="020B0604020202020204" pitchFamily="34" charset="0"/>
              </a:rPr>
              <a:t> дані. Вони </a:t>
            </a:r>
            <a:r>
              <a:rPr lang="ru-RU" sz="2000" dirty="0" err="1">
                <a:latin typeface="Arial" panose="020B0604020202020204" pitchFamily="34" charset="0"/>
                <a:cs typeface="Arial" panose="020B0604020202020204" pitchFamily="34" charset="0"/>
              </a:rPr>
              <a:t>пропонують</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детальні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пояснення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принципів</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приклади</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рекомендації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щодо</a:t>
            </a:r>
            <a:r>
              <a:rPr lang="ru-RU" sz="2000" dirty="0">
                <a:latin typeface="Arial" panose="020B0604020202020204" pitchFamily="34" charset="0"/>
                <a:cs typeface="Arial" panose="020B0604020202020204" pitchFamily="34" charset="0"/>
              </a:rPr>
              <a:t> їх </a:t>
            </a:r>
            <a:r>
              <a:rPr lang="ru-RU" sz="2000" dirty="0" err="1">
                <a:latin typeface="Arial" panose="020B0604020202020204" pitchFamily="34" charset="0"/>
                <a:cs typeface="Arial" panose="020B0604020202020204" pitchFamily="34" charset="0"/>
              </a:rPr>
              <a:t>впровадження</a:t>
            </a:r>
            <a:endParaRPr lang="en-US" sz="2000" b="1" dirty="0">
              <a:latin typeface="Arial" panose="020B0604020202020204" pitchFamily="34" charset="0"/>
              <a:cs typeface="Arial" panose="020B0604020202020204" pitchFamily="34" charset="0"/>
            </a:endParaRPr>
          </a:p>
          <a:p>
            <a:pPr algn="just"/>
            <a:r>
              <a:rPr lang="es-AR" sz="2000" b="1" dirty="0">
                <a:latin typeface="Arial" panose="020B0604020202020204" pitchFamily="34" charset="0"/>
                <a:cs typeface="Arial" panose="020B0604020202020204" pitchFamily="34" charset="0"/>
                <a:hlinkClick r:id="rId4"/>
              </a:rPr>
              <a:t>https://fairsharing.org/</a:t>
            </a:r>
            <a:r>
              <a:rPr lang="es-AR" sz="2000" b="1" dirty="0">
                <a:latin typeface="Arial" panose="020B0604020202020204" pitchFamily="34" charset="0"/>
                <a:cs typeface="Arial" panose="020B0604020202020204" pitchFamily="34" charset="0"/>
              </a:rPr>
              <a:t> - </a:t>
            </a:r>
            <a:r>
              <a:rPr lang="uk-UA" sz="2000" dirty="0">
                <a:latin typeface="Arial" panose="020B0604020202020204" pitchFamily="34" charset="0"/>
                <a:cs typeface="Arial" panose="020B0604020202020204" pitchFamily="34" charset="0"/>
              </a:rPr>
              <a:t>ц</a:t>
            </a:r>
            <a:r>
              <a:rPr lang="ru-RU" sz="2000" dirty="0">
                <a:latin typeface="Arial" panose="020B0604020202020204" pitchFamily="34" charset="0"/>
                <a:cs typeface="Arial" panose="020B0604020202020204" pitchFamily="34" charset="0"/>
              </a:rPr>
              <a:t>я платформа </a:t>
            </a:r>
            <a:r>
              <a:rPr lang="ru-RU" sz="2000" dirty="0" err="1">
                <a:latin typeface="Arial" panose="020B0604020202020204" pitchFamily="34" charset="0"/>
                <a:cs typeface="Arial" panose="020B0604020202020204" pitchFamily="34" charset="0"/>
              </a:rPr>
              <a:t>надає</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ресурси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стандарти</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бази</a:t>
            </a:r>
            <a:r>
              <a:rPr lang="ru-RU" sz="2000" dirty="0">
                <a:latin typeface="Arial" panose="020B0604020202020204" pitchFamily="34" charset="0"/>
                <a:cs typeface="Arial" panose="020B0604020202020204" pitchFamily="34" charset="0"/>
              </a:rPr>
              <a:t> даних для </a:t>
            </a:r>
            <a:r>
              <a:rPr lang="ru-RU" sz="2000" dirty="0" err="1">
                <a:latin typeface="Arial" panose="020B0604020202020204" pitchFamily="34" charset="0"/>
                <a:cs typeface="Arial" panose="020B0604020202020204" pitchFamily="34" charset="0"/>
              </a:rPr>
              <a:t>допомоги</a:t>
            </a:r>
            <a:r>
              <a:rPr lang="ru-RU" sz="2000" dirty="0">
                <a:latin typeface="Arial" panose="020B0604020202020204" pitchFamily="34" charset="0"/>
                <a:cs typeface="Arial" panose="020B0604020202020204" pitchFamily="34" charset="0"/>
              </a:rPr>
              <a:t> в </a:t>
            </a:r>
            <a:r>
              <a:rPr lang="ru-RU" sz="2000" dirty="0" err="1">
                <a:latin typeface="Arial" panose="020B0604020202020204" pitchFamily="34" charset="0"/>
                <a:cs typeface="Arial" panose="020B0604020202020204" pitchFamily="34" charset="0"/>
              </a:rPr>
              <a:t>управлінні</a:t>
            </a:r>
            <a:r>
              <a:rPr lang="ru-RU" sz="2000" dirty="0">
                <a:latin typeface="Arial" panose="020B0604020202020204" pitchFamily="34" charset="0"/>
                <a:cs typeface="Arial" panose="020B0604020202020204" pitchFamily="34" charset="0"/>
              </a:rPr>
              <a:t> та повторному </a:t>
            </a:r>
            <a:r>
              <a:rPr lang="ru-RU" sz="2000" dirty="0" err="1">
                <a:latin typeface="Arial" panose="020B0604020202020204" pitchFamily="34" charset="0"/>
                <a:cs typeface="Arial" panose="020B0604020202020204" pitchFamily="34" charset="0"/>
              </a:rPr>
              <a:t>використанні</a:t>
            </a:r>
            <a:r>
              <a:rPr lang="ru-RU" sz="2000" dirty="0">
                <a:latin typeface="Arial" panose="020B0604020202020204" pitchFamily="34" charset="0"/>
                <a:cs typeface="Arial" panose="020B0604020202020204" pitchFamily="34" charset="0"/>
              </a:rPr>
              <a:t> даних </a:t>
            </a:r>
            <a:r>
              <a:rPr lang="ru-RU" sz="2000" dirty="0" err="1">
                <a:latin typeface="Arial" panose="020B0604020202020204" pitchFamily="34" charset="0"/>
                <a:cs typeface="Arial" panose="020B0604020202020204" pitchFamily="34" charset="0"/>
              </a:rPr>
              <a:t>відповідно</a:t>
            </a:r>
            <a:r>
              <a:rPr lang="ru-RU" sz="2000" dirty="0">
                <a:latin typeface="Arial" panose="020B0604020202020204" pitchFamily="34" charset="0"/>
                <a:cs typeface="Arial" panose="020B0604020202020204" pitchFamily="34" charset="0"/>
              </a:rPr>
              <a:t> до </a:t>
            </a:r>
            <a:r>
              <a:rPr lang="ru-RU" sz="2000" dirty="0" err="1">
                <a:latin typeface="Arial" panose="020B0604020202020204" pitchFamily="34" charset="0"/>
                <a:cs typeface="Arial" panose="020B0604020202020204" pitchFamily="34" charset="0"/>
              </a:rPr>
              <a:t>принципів</a:t>
            </a:r>
            <a:r>
              <a:rPr lang="ru-RU" sz="2000" dirty="0">
                <a:latin typeface="Arial" panose="020B0604020202020204" pitchFamily="34" charset="0"/>
                <a:cs typeface="Arial" panose="020B0604020202020204" pitchFamily="34" charset="0"/>
              </a:rPr>
              <a:t> FAIR. Вона особливо </a:t>
            </a:r>
            <a:r>
              <a:rPr lang="ru-RU" sz="2000" dirty="0" err="1">
                <a:latin typeface="Arial" panose="020B0604020202020204" pitchFamily="34" charset="0"/>
                <a:cs typeface="Arial" panose="020B0604020202020204" pitchFamily="34" charset="0"/>
              </a:rPr>
              <a:t>корисна</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науковців</a:t>
            </a:r>
            <a:r>
              <a:rPr lang="ru-RU" sz="2000" dirty="0">
                <a:latin typeface="Arial" panose="020B0604020202020204" pitchFamily="34" charset="0"/>
                <a:cs typeface="Arial" panose="020B0604020202020204" pitchFamily="34" charset="0"/>
              </a:rPr>
              <a:t>, які </a:t>
            </a:r>
            <a:r>
              <a:rPr lang="ru-RU" sz="2000" dirty="0" err="1">
                <a:latin typeface="Arial" panose="020B0604020202020204" pitchFamily="34" charset="0"/>
                <a:cs typeface="Arial" panose="020B0604020202020204" pitchFamily="34" charset="0"/>
              </a:rPr>
              <a:t>працюють</a:t>
            </a:r>
            <a:r>
              <a:rPr lang="ru-RU" sz="2000" dirty="0">
                <a:latin typeface="Arial" panose="020B0604020202020204" pitchFamily="34" charset="0"/>
                <a:cs typeface="Arial" panose="020B0604020202020204" pitchFamily="34" charset="0"/>
              </a:rPr>
              <a:t> у </a:t>
            </a:r>
            <a:r>
              <a:rPr lang="ru-RU" sz="2000" dirty="0" err="1">
                <a:latin typeface="Arial" panose="020B0604020202020204" pitchFamily="34" charset="0"/>
                <a:cs typeface="Arial" panose="020B0604020202020204" pitchFamily="34" charset="0"/>
              </a:rPr>
              <a:t>галузі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біології</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біомедичних</a:t>
            </a:r>
            <a:r>
              <a:rPr lang="ru-RU" sz="2000" dirty="0">
                <a:latin typeface="Arial" panose="020B0604020202020204" pitchFamily="34" charset="0"/>
                <a:cs typeface="Arial" panose="020B0604020202020204" pitchFamily="34" charset="0"/>
              </a:rPr>
              <a:t> наук</a:t>
            </a:r>
          </a:p>
          <a:p>
            <a:pPr algn="just"/>
            <a:r>
              <a:rPr lang="es-AR" sz="2000" b="1" dirty="0">
                <a:latin typeface="Arial" panose="020B0604020202020204" pitchFamily="34" charset="0"/>
                <a:cs typeface="Arial" panose="020B0604020202020204" pitchFamily="34" charset="0"/>
                <a:hlinkClick r:id="rId5"/>
              </a:rPr>
              <a:t>https://eosc-portal.eu/</a:t>
            </a:r>
            <a:r>
              <a:rPr lang="uk-UA" sz="2000" b="1" dirty="0">
                <a:latin typeface="Arial" panose="020B0604020202020204" pitchFamily="34" charset="0"/>
                <a:cs typeface="Arial" panose="020B0604020202020204" pitchFamily="34" charset="0"/>
              </a:rPr>
              <a:t> - </a:t>
            </a:r>
            <a:r>
              <a:rPr lang="ru-RU" sz="2000" dirty="0" err="1">
                <a:latin typeface="Arial" panose="020B0604020202020204" pitchFamily="34" charset="0"/>
                <a:cs typeface="Arial" panose="020B0604020202020204" pitchFamily="34" charset="0"/>
              </a:rPr>
              <a:t>Європейський</a:t>
            </a:r>
            <a:r>
              <a:rPr lang="ru-RU" sz="2000" dirty="0">
                <a:latin typeface="Arial" panose="020B0604020202020204" pitchFamily="34" charset="0"/>
                <a:cs typeface="Arial" panose="020B0604020202020204" pitchFamily="34" charset="0"/>
              </a:rPr>
              <a:t> портал для </a:t>
            </a:r>
            <a:r>
              <a:rPr lang="ru-RU" sz="2000" dirty="0" err="1">
                <a:latin typeface="Arial" panose="020B0604020202020204" pitchFamily="34" charset="0"/>
                <a:cs typeface="Arial" panose="020B0604020202020204" pitchFamily="34" charset="0"/>
              </a:rPr>
              <a:t>відкритої</a:t>
            </a:r>
            <a:r>
              <a:rPr lang="ru-RU" sz="2000" dirty="0">
                <a:latin typeface="Arial" panose="020B0604020202020204" pitchFamily="34" charset="0"/>
                <a:cs typeface="Arial" panose="020B0604020202020204" pitchFamily="34" charset="0"/>
              </a:rPr>
              <a:t> науки, </a:t>
            </a:r>
            <a:r>
              <a:rPr lang="ru-RU" sz="2000" dirty="0" err="1">
                <a:latin typeface="Arial" panose="020B0604020202020204" pitchFamily="34" charset="0"/>
                <a:cs typeface="Arial" panose="020B0604020202020204" pitchFamily="34" charset="0"/>
              </a:rPr>
              <a:t>який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підтримує</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впровадження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принципів</a:t>
            </a:r>
            <a:r>
              <a:rPr lang="ru-RU" sz="2000" dirty="0">
                <a:latin typeface="Arial" panose="020B0604020202020204" pitchFamily="34" charset="0"/>
                <a:cs typeface="Arial" panose="020B0604020202020204" pitchFamily="34" charset="0"/>
              </a:rPr>
              <a:t> </a:t>
            </a:r>
            <a:r>
              <a:rPr lang="es-AR" sz="2000" dirty="0">
                <a:latin typeface="Arial" panose="020B0604020202020204" pitchFamily="34" charset="0"/>
                <a:cs typeface="Arial" panose="020B0604020202020204" pitchFamily="34" charset="0"/>
              </a:rPr>
              <a:t>FAIR </a:t>
            </a:r>
            <a:r>
              <a:rPr lang="ru-RU" sz="2000" dirty="0">
                <a:latin typeface="Arial" panose="020B0604020202020204" pitchFamily="34" charset="0"/>
                <a:cs typeface="Arial" panose="020B0604020202020204" pitchFamily="34" charset="0"/>
              </a:rPr>
              <a:t>у </a:t>
            </a:r>
            <a:r>
              <a:rPr lang="ru-RU" sz="2000" dirty="0" err="1">
                <a:latin typeface="Arial" panose="020B0604020202020204" pitchFamily="34" charset="0"/>
                <a:cs typeface="Arial" panose="020B0604020202020204" pitchFamily="34" charset="0"/>
              </a:rPr>
              <a:t>різних</a:t>
            </a:r>
            <a:r>
              <a:rPr lang="ru-RU" sz="2000" dirty="0">
                <a:latin typeface="Arial" panose="020B0604020202020204" pitchFamily="34" charset="0"/>
                <a:cs typeface="Arial" panose="020B0604020202020204" pitchFamily="34" charset="0"/>
              </a:rPr>
              <a:t> наукових </a:t>
            </a:r>
            <a:r>
              <a:rPr lang="ru-RU" sz="2000" dirty="0" err="1">
                <a:latin typeface="Arial" panose="020B0604020202020204" pitchFamily="34" charset="0"/>
                <a:cs typeface="Arial" panose="020B0604020202020204" pitchFamily="34" charset="0"/>
              </a:rPr>
              <a:t>галузях</a:t>
            </a:r>
            <a:r>
              <a:rPr lang="ru-RU" sz="2000" dirty="0">
                <a:latin typeface="Arial" panose="020B0604020202020204" pitchFamily="34" charset="0"/>
                <a:cs typeface="Arial" panose="020B0604020202020204" pitchFamily="34" charset="0"/>
              </a:rPr>
              <a:t>. Вони також </a:t>
            </a:r>
            <a:r>
              <a:rPr lang="ru-RU" sz="2000" dirty="0" err="1">
                <a:latin typeface="Arial" panose="020B0604020202020204" pitchFamily="34" charset="0"/>
                <a:cs typeface="Arial" panose="020B0604020202020204" pitchFamily="34" charset="0"/>
              </a:rPr>
              <a:t>пропонують</a:t>
            </a:r>
            <a:r>
              <a:rPr lang="ru-RU" sz="2000" dirty="0">
                <a:latin typeface="Arial" panose="020B0604020202020204" pitchFamily="34" charset="0"/>
                <a:cs typeface="Arial" panose="020B0604020202020204" pitchFamily="34" charset="0"/>
              </a:rPr>
              <a:t> доступ до </a:t>
            </a:r>
            <a:r>
              <a:rPr lang="ru-RU" sz="2000" dirty="0" err="1">
                <a:latin typeface="Arial" panose="020B0604020202020204" pitchFamily="34" charset="0"/>
                <a:cs typeface="Arial" panose="020B0604020202020204" pitchFamily="34" charset="0"/>
              </a:rPr>
              <a:t>інструментів</a:t>
            </a:r>
            <a:r>
              <a:rPr lang="ru-RU" sz="2000" dirty="0">
                <a:latin typeface="Arial" panose="020B0604020202020204" pitchFamily="34" charset="0"/>
                <a:cs typeface="Arial" panose="020B0604020202020204" pitchFamily="34" charset="0"/>
              </a:rPr>
              <a:t> і </a:t>
            </a:r>
            <a:r>
              <a:rPr lang="ru-RU" sz="2000" dirty="0" err="1">
                <a:latin typeface="Arial" panose="020B0604020202020204" pitchFamily="34" charset="0"/>
                <a:cs typeface="Arial" panose="020B0604020202020204" pitchFamily="34" charset="0"/>
              </a:rPr>
              <a:t>сервісів</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роботи</a:t>
            </a:r>
            <a:r>
              <a:rPr lang="ru-RU" sz="2000" dirty="0">
                <a:latin typeface="Arial" panose="020B0604020202020204" pitchFamily="34" charset="0"/>
                <a:cs typeface="Arial" panose="020B0604020202020204" pitchFamily="34" charset="0"/>
              </a:rPr>
              <a:t> з даними</a:t>
            </a:r>
          </a:p>
          <a:p>
            <a:pPr algn="just"/>
            <a:r>
              <a:rPr lang="es-AR" sz="2000" b="1" dirty="0">
                <a:latin typeface="Arial" panose="020B0604020202020204" pitchFamily="34" charset="0"/>
                <a:cs typeface="Arial" panose="020B0604020202020204" pitchFamily="34" charset="0"/>
                <a:hlinkClick r:id="rId6"/>
              </a:rPr>
              <a:t>https://www.rd-alliance.org/</a:t>
            </a:r>
            <a:r>
              <a:rPr lang="uk-UA" sz="2000" b="1" dirty="0">
                <a:latin typeface="Arial" panose="020B0604020202020204" pitchFamily="34" charset="0"/>
                <a:cs typeface="Arial" panose="020B0604020202020204" pitchFamily="34" charset="0"/>
              </a:rPr>
              <a:t> - </a:t>
            </a:r>
            <a:r>
              <a:rPr lang="ru-RU" sz="2000" dirty="0">
                <a:latin typeface="Arial" panose="020B0604020202020204" pitchFamily="34" charset="0"/>
                <a:cs typeface="Arial" panose="020B0604020202020204" pitchFamily="34" charset="0"/>
              </a:rPr>
              <a:t>це глобальна </a:t>
            </a:r>
            <a:r>
              <a:rPr lang="ru-RU" sz="2000" dirty="0" err="1">
                <a:latin typeface="Arial" panose="020B0604020202020204" pitchFamily="34" charset="0"/>
                <a:cs typeface="Arial" panose="020B0604020202020204" pitchFamily="34" charset="0"/>
              </a:rPr>
              <a:t>спільнота</a:t>
            </a:r>
            <a:r>
              <a:rPr lang="ru-RU" sz="2000" dirty="0">
                <a:latin typeface="Arial" panose="020B0604020202020204" pitchFamily="34" charset="0"/>
                <a:cs typeface="Arial" panose="020B0604020202020204" pitchFamily="34" charset="0"/>
              </a:rPr>
              <a:t>, яка </a:t>
            </a:r>
            <a:r>
              <a:rPr lang="ru-RU" sz="2000" dirty="0" err="1">
                <a:latin typeface="Arial" panose="020B0604020202020204" pitchFamily="34" charset="0"/>
                <a:cs typeface="Arial" panose="020B0604020202020204" pitchFamily="34" charset="0"/>
              </a:rPr>
              <a:t>розробляє</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впроваджує</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рекомендації</a:t>
            </a:r>
            <a:r>
              <a:rPr lang="ru-RU" sz="2000" dirty="0">
                <a:latin typeface="Arial" panose="020B0604020202020204" pitchFamily="34" charset="0"/>
                <a:cs typeface="Arial" panose="020B0604020202020204" pitchFamily="34" charset="0"/>
              </a:rPr>
              <a:t> та </a:t>
            </a:r>
            <a:r>
              <a:rPr lang="ru-RU" sz="2000" dirty="0" err="1">
                <a:latin typeface="Arial" panose="020B0604020202020204" pitchFamily="34" charset="0"/>
                <a:cs typeface="Arial" panose="020B0604020202020204" pitchFamily="34" charset="0"/>
              </a:rPr>
              <a:t>стандарти</a:t>
            </a:r>
            <a:r>
              <a:rPr lang="ru-RU" sz="2000" dirty="0">
                <a:latin typeface="Arial" panose="020B0604020202020204" pitchFamily="34" charset="0"/>
                <a:cs typeface="Arial" panose="020B0604020202020204" pitchFamily="34" charset="0"/>
              </a:rPr>
              <a:t> для управління науковими даними</a:t>
            </a:r>
            <a:endParaRPr lang="ru-U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726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TextBox 1">
            <a:extLst>
              <a:ext uri="{FF2B5EF4-FFF2-40B4-BE49-F238E27FC236}">
                <a16:creationId xmlns:a16="http://schemas.microsoft.com/office/drawing/2014/main" id="{67879B43-5341-430D-96F4-851D3D54A1E4}"/>
              </a:ext>
            </a:extLst>
          </p:cNvPr>
          <p:cNvSpPr txBox="1"/>
          <p:nvPr/>
        </p:nvSpPr>
        <p:spPr>
          <a:xfrm>
            <a:off x="4778477" y="309716"/>
            <a:ext cx="6858000" cy="523220"/>
          </a:xfrm>
          <a:prstGeom prst="rect">
            <a:avLst/>
          </a:prstGeom>
          <a:solidFill>
            <a:srgbClr val="00B0F0"/>
          </a:solidFill>
        </p:spPr>
        <p:txBody>
          <a:bodyPr wrap="square" rtlCol="0">
            <a:spAutoFit/>
          </a:bodyPr>
          <a:lstStyle/>
          <a:p>
            <a:pPr algn="ctr"/>
            <a:r>
              <a:rPr lang="uk-UA" sz="2800" b="1" dirty="0">
                <a:latin typeface="Arial" panose="020B0604020202020204" pitchFamily="34" charset="0"/>
                <a:cs typeface="Arial" panose="020B0604020202020204" pitchFamily="34" charset="0"/>
              </a:rPr>
              <a:t>Принципи </a:t>
            </a:r>
            <a:r>
              <a:rPr lang="en-US" sz="2800" b="1" dirty="0">
                <a:latin typeface="Arial" panose="020B0604020202020204" pitchFamily="34" charset="0"/>
                <a:cs typeface="Arial" panose="020B0604020202020204" pitchFamily="34" charset="0"/>
              </a:rPr>
              <a:t>FAIR</a:t>
            </a:r>
            <a:endParaRPr lang="ru-UA" sz="2800" b="1" dirty="0">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04689194-3EDE-4833-8799-411A4D160EC1}"/>
              </a:ext>
            </a:extLst>
          </p:cNvPr>
          <p:cNvSpPr/>
          <p:nvPr/>
        </p:nvSpPr>
        <p:spPr>
          <a:xfrm>
            <a:off x="370244" y="828143"/>
            <a:ext cx="11451511" cy="5509200"/>
          </a:xfrm>
          <a:prstGeom prst="rect">
            <a:avLst/>
          </a:prstGeom>
        </p:spPr>
        <p:txBody>
          <a:bodyPr wrap="square">
            <a:spAutoFit/>
          </a:bodyPr>
          <a:lstStyle/>
          <a:p>
            <a:pPr>
              <a:buFont typeface="+mj-lt"/>
              <a:buAutoNum type="arabicPeriod"/>
            </a:pPr>
            <a:r>
              <a:rPr lang="es-AR" sz="2200" b="1" dirty="0">
                <a:latin typeface="Arial" panose="020B0604020202020204" pitchFamily="34" charset="0"/>
                <a:cs typeface="Arial" panose="020B0604020202020204" pitchFamily="34" charset="0"/>
              </a:rPr>
              <a:t>Findable (</a:t>
            </a:r>
            <a:r>
              <a:rPr lang="ru-RU" sz="2200" b="1" dirty="0">
                <a:latin typeface="Arial" panose="020B0604020202020204" pitchFamily="34" charset="0"/>
                <a:cs typeface="Arial" panose="020B0604020202020204" pitchFamily="34" charset="0"/>
              </a:rPr>
              <a:t>Знаходження)</a:t>
            </a:r>
            <a:r>
              <a:rPr lang="ru-RU" sz="2200" dirty="0">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
            </a:pPr>
            <a:r>
              <a:rPr lang="ru-RU" sz="2200" dirty="0">
                <a:latin typeface="Arial" panose="020B0604020202020204" pitchFamily="34" charset="0"/>
                <a:cs typeface="Arial" panose="020B0604020202020204" pitchFamily="34" charset="0"/>
              </a:rPr>
              <a:t>Дані мають бути легко знайдені як для людей, так і для комп'ютерів. Для цього необхідно, щоб вони мали унікальний та постійний ідентифікатор (наприклад, </a:t>
            </a:r>
            <a:r>
              <a:rPr lang="es-AR" sz="2200" dirty="0">
                <a:latin typeface="Arial" panose="020B0604020202020204" pitchFamily="34" charset="0"/>
                <a:cs typeface="Arial" panose="020B0604020202020204" pitchFamily="34" charset="0"/>
              </a:rPr>
              <a:t>DOI).</a:t>
            </a:r>
          </a:p>
          <a:p>
            <a:pPr>
              <a:buFont typeface="+mj-lt"/>
              <a:buAutoNum type="arabicPeriod"/>
            </a:pPr>
            <a:r>
              <a:rPr lang="es-AR" sz="2200" b="1" dirty="0">
                <a:latin typeface="Arial" panose="020B0604020202020204" pitchFamily="34" charset="0"/>
                <a:cs typeface="Arial" panose="020B0604020202020204" pitchFamily="34" charset="0"/>
              </a:rPr>
              <a:t>Accessible (</a:t>
            </a:r>
            <a:r>
              <a:rPr lang="ru-RU" sz="2200" b="1" dirty="0">
                <a:latin typeface="Arial" panose="020B0604020202020204" pitchFamily="34" charset="0"/>
                <a:cs typeface="Arial" panose="020B0604020202020204" pitchFamily="34" charset="0"/>
              </a:rPr>
              <a:t>Доступність)</a:t>
            </a:r>
            <a:r>
              <a:rPr lang="ru-RU" sz="2200" dirty="0">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
            </a:pPr>
            <a:r>
              <a:rPr lang="ru-RU" sz="2200" dirty="0">
                <a:latin typeface="Arial" panose="020B0604020202020204" pitchFamily="34" charset="0"/>
                <a:cs typeface="Arial" panose="020B0604020202020204" pitchFamily="34" charset="0"/>
              </a:rPr>
              <a:t>Дані мають бути доступними через чітко визначені механізми доступу, зазвичай через інтернет. Навіть якщо дані є конфіденційними, необхідно мати метадані, які вказують, де їх можна отримати та за яких умов.</a:t>
            </a:r>
          </a:p>
          <a:p>
            <a:pPr>
              <a:buFont typeface="+mj-lt"/>
              <a:buAutoNum type="arabicPeriod"/>
            </a:pPr>
            <a:r>
              <a:rPr lang="es-AR" sz="2200" b="1" dirty="0">
                <a:latin typeface="Arial" panose="020B0604020202020204" pitchFamily="34" charset="0"/>
                <a:cs typeface="Arial" panose="020B0604020202020204" pitchFamily="34" charset="0"/>
              </a:rPr>
              <a:t>Interoperable (</a:t>
            </a:r>
            <a:r>
              <a:rPr lang="ru-RU" sz="2200" b="1" dirty="0">
                <a:latin typeface="Arial" panose="020B0604020202020204" pitchFamily="34" charset="0"/>
                <a:cs typeface="Arial" panose="020B0604020202020204" pitchFamily="34" charset="0"/>
              </a:rPr>
              <a:t>Інтероперабельність)</a:t>
            </a:r>
            <a:r>
              <a:rPr lang="ru-RU" sz="2200" dirty="0">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
            </a:pPr>
            <a:r>
              <a:rPr lang="ru-RU" sz="2200" dirty="0">
                <a:latin typeface="Arial" panose="020B0604020202020204" pitchFamily="34" charset="0"/>
                <a:cs typeface="Arial" panose="020B0604020202020204" pitchFamily="34" charset="0"/>
              </a:rPr>
              <a:t>Дані мають бути сумісними з іншими системами та форматами, тобто їх можна об'єднувати з іншими наборами даних. Це досягається використанням стандартних форматів, мови або словників.</a:t>
            </a:r>
          </a:p>
          <a:p>
            <a:pPr>
              <a:buFont typeface="+mj-lt"/>
              <a:buAutoNum type="arabicPeriod"/>
            </a:pPr>
            <a:r>
              <a:rPr lang="es-AR" sz="2200" b="1" dirty="0">
                <a:latin typeface="Arial" panose="020B0604020202020204" pitchFamily="34" charset="0"/>
                <a:cs typeface="Arial" panose="020B0604020202020204" pitchFamily="34" charset="0"/>
              </a:rPr>
              <a:t>Reusable (</a:t>
            </a:r>
            <a:r>
              <a:rPr lang="ru-RU" sz="2200" b="1" dirty="0">
                <a:latin typeface="Arial" panose="020B0604020202020204" pitchFamily="34" charset="0"/>
                <a:cs typeface="Arial" panose="020B0604020202020204" pitchFamily="34" charset="0"/>
              </a:rPr>
              <a:t>Повторне використання)</a:t>
            </a:r>
            <a:r>
              <a:rPr lang="ru-RU" sz="2200" dirty="0">
                <a:latin typeface="Arial" panose="020B0604020202020204" pitchFamily="34" charset="0"/>
                <a:cs typeface="Arial" panose="020B0604020202020204" pitchFamily="34" charset="0"/>
              </a:rPr>
              <a:t>:</a:t>
            </a:r>
          </a:p>
          <a:p>
            <a:pPr marL="800100" lvl="1" indent="-342900" algn="just">
              <a:buFont typeface="Wingdings" panose="05000000000000000000" pitchFamily="2" charset="2"/>
              <a:buChar char="§"/>
            </a:pPr>
            <a:r>
              <a:rPr lang="ru-RU" sz="2200" dirty="0">
                <a:latin typeface="Arial" panose="020B0604020202020204" pitchFamily="34" charset="0"/>
                <a:cs typeface="Arial" panose="020B0604020202020204" pitchFamily="34" charset="0"/>
              </a:rPr>
              <a:t>Дані мають бути описані таким чином, щоб їх можна було повторно використовувати в інших контекстах чи дослідженнях. Це включає чітке ліцензування та багаті метадані, що описують дані та їх джерела.</a:t>
            </a:r>
          </a:p>
        </p:txBody>
      </p:sp>
    </p:spTree>
    <p:extLst>
      <p:ext uri="{BB962C8B-B14F-4D97-AF65-F5344CB8AC3E}">
        <p14:creationId xmlns:p14="http://schemas.microsoft.com/office/powerpoint/2010/main" val="23976097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67630"/>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TextBox 1">
            <a:extLst>
              <a:ext uri="{FF2B5EF4-FFF2-40B4-BE49-F238E27FC236}">
                <a16:creationId xmlns:a16="http://schemas.microsoft.com/office/drawing/2014/main" id="{67879B43-5341-430D-96F4-851D3D54A1E4}"/>
              </a:ext>
            </a:extLst>
          </p:cNvPr>
          <p:cNvSpPr txBox="1"/>
          <p:nvPr/>
        </p:nvSpPr>
        <p:spPr>
          <a:xfrm>
            <a:off x="4778477" y="309716"/>
            <a:ext cx="6858000" cy="523220"/>
          </a:xfrm>
          <a:prstGeom prst="rect">
            <a:avLst/>
          </a:prstGeom>
          <a:solidFill>
            <a:srgbClr val="00B0F0"/>
          </a:solidFill>
        </p:spPr>
        <p:txBody>
          <a:bodyPr wrap="square" rtlCol="0">
            <a:spAutoFit/>
          </a:bodyPr>
          <a:lstStyle/>
          <a:p>
            <a:pPr algn="ctr"/>
            <a:r>
              <a:rPr lang="uk-UA" sz="2800" b="1" dirty="0">
                <a:latin typeface="Arial" panose="020B0604020202020204" pitchFamily="34" charset="0"/>
                <a:cs typeface="Arial" panose="020B0604020202020204" pitchFamily="34" charset="0"/>
              </a:rPr>
              <a:t>Принципи </a:t>
            </a:r>
            <a:r>
              <a:rPr lang="en-US" sz="2800" b="1" dirty="0">
                <a:latin typeface="Arial" panose="020B0604020202020204" pitchFamily="34" charset="0"/>
                <a:cs typeface="Arial" panose="020B0604020202020204" pitchFamily="34" charset="0"/>
              </a:rPr>
              <a:t>FAIR</a:t>
            </a:r>
            <a:endParaRPr lang="ru-UA" sz="2800" b="1" dirty="0">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0B00E886-861E-4671-95D4-12349BD75C8D}"/>
              </a:ext>
            </a:extLst>
          </p:cNvPr>
          <p:cNvSpPr/>
          <p:nvPr/>
        </p:nvSpPr>
        <p:spPr>
          <a:xfrm>
            <a:off x="258708" y="1194623"/>
            <a:ext cx="11674584" cy="5137881"/>
          </a:xfrm>
          <a:prstGeom prst="rect">
            <a:avLst/>
          </a:prstGeom>
        </p:spPr>
        <p:txBody>
          <a:bodyPr wrap="square">
            <a:spAutoFit/>
          </a:bodyPr>
          <a:lstStyle/>
          <a:p>
            <a:pPr algn="just">
              <a:lnSpc>
                <a:spcPct val="107000"/>
              </a:lnSpc>
              <a:spcAft>
                <a:spcPts val="0"/>
              </a:spcAft>
            </a:pPr>
            <a:r>
              <a:rPr lang="uk-UA" sz="2200" i="1" dirty="0">
                <a:solidFill>
                  <a:srgbClr val="C00000"/>
                </a:solidFill>
                <a:latin typeface="Arial" panose="020B0604020202020204" pitchFamily="34" charset="0"/>
                <a:ea typeface="Times New Roman" panose="02020603050405020304" pitchFamily="18" charset="0"/>
                <a:cs typeface="Arial" panose="020B0604020202020204" pitchFamily="34" charset="0"/>
              </a:rPr>
              <a:t>Приклади та відповідні формати для кожного з принципів FAIR:</a:t>
            </a:r>
          </a:p>
          <a:p>
            <a:pPr algn="just">
              <a:lnSpc>
                <a:spcPct val="107000"/>
              </a:lnSpc>
              <a:spcAft>
                <a:spcPts val="0"/>
              </a:spcAft>
            </a:pPr>
            <a:endParaRPr lang="ru-UA" sz="2200" dirty="0">
              <a:latin typeface="Arial" panose="020B0604020202020204" pitchFamily="34" charset="0"/>
              <a:ea typeface="DengXian" panose="02010600030101010101" pitchFamily="2" charset="-122"/>
              <a:cs typeface="Arial" panose="020B0604020202020204" pitchFamily="34" charset="0"/>
            </a:endParaRPr>
          </a:p>
          <a:p>
            <a:pPr algn="just">
              <a:lnSpc>
                <a:spcPct val="107000"/>
              </a:lnSpc>
              <a:spcAft>
                <a:spcPts val="0"/>
              </a:spcAft>
            </a:pPr>
            <a:r>
              <a:rPr lang="uk-UA" sz="2200" b="1" dirty="0">
                <a:latin typeface="Arial" panose="020B0604020202020204" pitchFamily="34" charset="0"/>
                <a:ea typeface="Times New Roman" panose="02020603050405020304" pitchFamily="18" charset="0"/>
                <a:cs typeface="Arial" panose="020B0604020202020204" pitchFamily="34" charset="0"/>
              </a:rPr>
              <a:t>1. </a:t>
            </a:r>
            <a:r>
              <a:rPr lang="uk-UA" sz="2200" b="1" dirty="0" err="1">
                <a:latin typeface="Arial" panose="020B0604020202020204" pitchFamily="34" charset="0"/>
                <a:ea typeface="Times New Roman" panose="02020603050405020304" pitchFamily="18" charset="0"/>
                <a:cs typeface="Arial" panose="020B0604020202020204" pitchFamily="34" charset="0"/>
              </a:rPr>
              <a:t>Findable</a:t>
            </a:r>
            <a:r>
              <a:rPr lang="uk-UA" sz="2200" b="1" dirty="0">
                <a:latin typeface="Arial" panose="020B0604020202020204" pitchFamily="34" charset="0"/>
                <a:ea typeface="Times New Roman" panose="02020603050405020304" pitchFamily="18" charset="0"/>
                <a:cs typeface="Arial" panose="020B0604020202020204" pitchFamily="34" charset="0"/>
              </a:rPr>
              <a:t> (Знаходження):</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Приклад</a:t>
            </a:r>
            <a:r>
              <a:rPr lang="uk-UA" sz="2200" dirty="0">
                <a:latin typeface="Arial" panose="020B0604020202020204" pitchFamily="34" charset="0"/>
                <a:ea typeface="Times New Roman" panose="02020603050405020304" pitchFamily="18" charset="0"/>
                <a:cs typeface="Arial" panose="020B0604020202020204" pitchFamily="34" charset="0"/>
              </a:rPr>
              <a:t>: Стаття, опублікована у відкритому доступі, має унікальний ідентифікатор DOI (</a:t>
            </a:r>
            <a:r>
              <a:rPr lang="uk-UA" sz="2200" dirty="0" err="1">
                <a:latin typeface="Arial" panose="020B0604020202020204" pitchFamily="34" charset="0"/>
                <a:ea typeface="Times New Roman" panose="02020603050405020304" pitchFamily="18" charset="0"/>
                <a:cs typeface="Arial" panose="020B0604020202020204" pitchFamily="34" charset="0"/>
              </a:rPr>
              <a:t>Digital</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Object</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Identifier</a:t>
            </a:r>
            <a:r>
              <a:rPr lang="uk-UA" sz="2200" dirty="0">
                <a:latin typeface="Arial" panose="020B0604020202020204" pitchFamily="34" charset="0"/>
                <a:ea typeface="Times New Roman" panose="02020603050405020304" pitchFamily="18" charset="0"/>
                <a:cs typeface="Arial" panose="020B0604020202020204" pitchFamily="34" charset="0"/>
              </a:rPr>
              <a:t>), який допомагає знайти її в інтернеті незалежно від того, як змінюються </a:t>
            </a:r>
            <a:r>
              <a:rPr lang="uk-UA" sz="2200" dirty="0" err="1">
                <a:latin typeface="Arial" panose="020B0604020202020204" pitchFamily="34" charset="0"/>
                <a:ea typeface="Times New Roman" panose="02020603050405020304" pitchFamily="18" charset="0"/>
                <a:cs typeface="Arial" panose="020B0604020202020204" pitchFamily="34" charset="0"/>
              </a:rPr>
              <a:t>вебсайти</a:t>
            </a:r>
            <a:r>
              <a:rPr lang="uk-UA" sz="2200" dirty="0">
                <a:latin typeface="Arial" panose="020B0604020202020204" pitchFamily="34" charset="0"/>
                <a:ea typeface="Times New Roman" panose="02020603050405020304" pitchFamily="18" charset="0"/>
                <a:cs typeface="Arial" panose="020B0604020202020204" pitchFamily="34" charset="0"/>
              </a:rPr>
              <a:t>.</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Формати</a:t>
            </a:r>
            <a:r>
              <a:rPr lang="uk-UA" sz="2200" dirty="0">
                <a:latin typeface="Arial" panose="020B0604020202020204" pitchFamily="34" charset="0"/>
                <a:ea typeface="Times New Roman" panose="02020603050405020304" pitchFamily="18" charset="0"/>
                <a:cs typeface="Arial" panose="020B0604020202020204" pitchFamily="34" charset="0"/>
              </a:rPr>
              <a:t>: DOI для ідентифікації даних, XML або JSON для метаданих, які включають пошукову інформацію (назва, автори, ключові слова).</a:t>
            </a:r>
            <a:endParaRPr lang="ru-UA" sz="2200" dirty="0">
              <a:latin typeface="Arial" panose="020B0604020202020204" pitchFamily="34" charset="0"/>
              <a:ea typeface="DengXian" panose="02010600030101010101" pitchFamily="2" charset="-122"/>
              <a:cs typeface="Arial" panose="020B0604020202020204" pitchFamily="34" charset="0"/>
            </a:endParaRPr>
          </a:p>
          <a:p>
            <a:pPr algn="just">
              <a:lnSpc>
                <a:spcPct val="107000"/>
              </a:lnSpc>
              <a:spcAft>
                <a:spcPts val="0"/>
              </a:spcAft>
            </a:pPr>
            <a:r>
              <a:rPr lang="uk-UA" sz="2200" b="1" dirty="0">
                <a:latin typeface="Arial" panose="020B0604020202020204" pitchFamily="34" charset="0"/>
                <a:ea typeface="Times New Roman" panose="02020603050405020304" pitchFamily="18" charset="0"/>
                <a:cs typeface="Arial" panose="020B0604020202020204" pitchFamily="34" charset="0"/>
              </a:rPr>
              <a:t>2. </a:t>
            </a:r>
            <a:r>
              <a:rPr lang="uk-UA" sz="2200" b="1" dirty="0" err="1">
                <a:latin typeface="Arial" panose="020B0604020202020204" pitchFamily="34" charset="0"/>
                <a:ea typeface="Times New Roman" panose="02020603050405020304" pitchFamily="18" charset="0"/>
                <a:cs typeface="Arial" panose="020B0604020202020204" pitchFamily="34" charset="0"/>
              </a:rPr>
              <a:t>Accessible</a:t>
            </a:r>
            <a:r>
              <a:rPr lang="uk-UA" sz="2200" b="1" dirty="0">
                <a:latin typeface="Arial" panose="020B0604020202020204" pitchFamily="34" charset="0"/>
                <a:ea typeface="Times New Roman" panose="02020603050405020304" pitchFamily="18" charset="0"/>
                <a:cs typeface="Arial" panose="020B0604020202020204" pitchFamily="34" charset="0"/>
              </a:rPr>
              <a:t> (Доступність):</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Приклад</a:t>
            </a:r>
            <a:r>
              <a:rPr lang="uk-UA" sz="2200" dirty="0">
                <a:latin typeface="Arial" panose="020B0604020202020204" pitchFamily="34" charset="0"/>
                <a:ea typeface="Times New Roman" panose="02020603050405020304" pitchFamily="18" charset="0"/>
                <a:cs typeface="Arial" panose="020B0604020202020204" pitchFamily="34" charset="0"/>
              </a:rPr>
              <a:t>: Дані генетичних досліджень зберігаються в </a:t>
            </a:r>
            <a:r>
              <a:rPr lang="uk-UA" sz="2200" dirty="0" err="1">
                <a:latin typeface="Arial" panose="020B0604020202020204" pitchFamily="34" charset="0"/>
                <a:ea typeface="Times New Roman" panose="02020603050405020304" pitchFamily="18" charset="0"/>
                <a:cs typeface="Arial" panose="020B0604020202020204" pitchFamily="34" charset="0"/>
              </a:rPr>
              <a:t>репозитарії</a:t>
            </a:r>
            <a:r>
              <a:rPr lang="uk-UA" sz="2200" dirty="0">
                <a:latin typeface="Arial" panose="020B0604020202020204" pitchFamily="34" charset="0"/>
                <a:ea typeface="Times New Roman" panose="02020603050405020304" pitchFamily="18" charset="0"/>
                <a:cs typeface="Arial" panose="020B0604020202020204" pitchFamily="34" charset="0"/>
              </a:rPr>
              <a:t>, наприклад, в базі даних </a:t>
            </a:r>
            <a:r>
              <a:rPr lang="uk-UA" sz="2200" dirty="0" err="1">
                <a:latin typeface="Arial" panose="020B0604020202020204" pitchFamily="34" charset="0"/>
                <a:ea typeface="Times New Roman" panose="02020603050405020304" pitchFamily="18" charset="0"/>
                <a:cs typeface="Arial" panose="020B0604020202020204" pitchFamily="34" charset="0"/>
              </a:rPr>
              <a:t>Gene</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Expression</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Omnibus</a:t>
            </a:r>
            <a:r>
              <a:rPr lang="uk-UA" sz="2200" dirty="0">
                <a:latin typeface="Arial" panose="020B0604020202020204" pitchFamily="34" charset="0"/>
                <a:ea typeface="Times New Roman" panose="02020603050405020304" pitchFamily="18" charset="0"/>
                <a:cs typeface="Arial" panose="020B0604020202020204" pitchFamily="34" charset="0"/>
              </a:rPr>
              <a:t> (GEO), з чітким описом, як до них отримати доступ. Навіть якщо дані приватні, метадані публікуються і містять інформацію про доступ.</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Формати</a:t>
            </a:r>
            <a:r>
              <a:rPr lang="uk-UA" sz="2200" dirty="0">
                <a:latin typeface="Arial" panose="020B0604020202020204" pitchFamily="34" charset="0"/>
                <a:ea typeface="Times New Roman" panose="02020603050405020304" pitchFamily="18" charset="0"/>
                <a:cs typeface="Arial" panose="020B0604020202020204" pitchFamily="34" charset="0"/>
              </a:rPr>
              <a:t>: FTP або HTTP для доступу до даних, доступ через API. Формати даних — це CSV, JSON або спеціальні формати, наприклад, FASTA для біологічних даних.</a:t>
            </a:r>
            <a:endParaRPr lang="ru-UA" sz="2200" dirty="0">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9230309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TextBox 1">
            <a:extLst>
              <a:ext uri="{FF2B5EF4-FFF2-40B4-BE49-F238E27FC236}">
                <a16:creationId xmlns:a16="http://schemas.microsoft.com/office/drawing/2014/main" id="{67879B43-5341-430D-96F4-851D3D54A1E4}"/>
              </a:ext>
            </a:extLst>
          </p:cNvPr>
          <p:cNvSpPr txBox="1"/>
          <p:nvPr/>
        </p:nvSpPr>
        <p:spPr>
          <a:xfrm>
            <a:off x="4778477" y="309716"/>
            <a:ext cx="6858000" cy="523220"/>
          </a:xfrm>
          <a:prstGeom prst="rect">
            <a:avLst/>
          </a:prstGeom>
          <a:solidFill>
            <a:srgbClr val="00B0F0"/>
          </a:solidFill>
        </p:spPr>
        <p:txBody>
          <a:bodyPr wrap="square" rtlCol="0">
            <a:spAutoFit/>
          </a:bodyPr>
          <a:lstStyle/>
          <a:p>
            <a:pPr algn="ctr"/>
            <a:r>
              <a:rPr lang="uk-UA" sz="2800" b="1" dirty="0">
                <a:latin typeface="Arial" panose="020B0604020202020204" pitchFamily="34" charset="0"/>
                <a:cs typeface="Arial" panose="020B0604020202020204" pitchFamily="34" charset="0"/>
              </a:rPr>
              <a:t>Принципи </a:t>
            </a:r>
            <a:r>
              <a:rPr lang="en-US" sz="2800" b="1" dirty="0">
                <a:latin typeface="Arial" panose="020B0604020202020204" pitchFamily="34" charset="0"/>
                <a:cs typeface="Arial" panose="020B0604020202020204" pitchFamily="34" charset="0"/>
              </a:rPr>
              <a:t>FAIR</a:t>
            </a:r>
            <a:endParaRPr lang="ru-UA" sz="2800" b="1" dirty="0">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0B00E886-861E-4671-95D4-12349BD75C8D}"/>
              </a:ext>
            </a:extLst>
          </p:cNvPr>
          <p:cNvSpPr/>
          <p:nvPr/>
        </p:nvSpPr>
        <p:spPr>
          <a:xfrm>
            <a:off x="258708" y="886916"/>
            <a:ext cx="11674584" cy="5862439"/>
          </a:xfrm>
          <a:prstGeom prst="rect">
            <a:avLst/>
          </a:prstGeom>
        </p:spPr>
        <p:txBody>
          <a:bodyPr wrap="square">
            <a:spAutoFit/>
          </a:bodyPr>
          <a:lstStyle/>
          <a:p>
            <a:pPr algn="just">
              <a:lnSpc>
                <a:spcPct val="107000"/>
              </a:lnSpc>
              <a:spcAft>
                <a:spcPts val="0"/>
              </a:spcAft>
            </a:pPr>
            <a:r>
              <a:rPr lang="uk-UA" sz="2200" b="1" dirty="0">
                <a:latin typeface="Arial" panose="020B0604020202020204" pitchFamily="34" charset="0"/>
                <a:ea typeface="Times New Roman" panose="02020603050405020304" pitchFamily="18" charset="0"/>
                <a:cs typeface="Arial" panose="020B0604020202020204" pitchFamily="34" charset="0"/>
              </a:rPr>
              <a:t>3. </a:t>
            </a:r>
            <a:r>
              <a:rPr lang="uk-UA" sz="2200" b="1" dirty="0" err="1">
                <a:latin typeface="Arial" panose="020B0604020202020204" pitchFamily="34" charset="0"/>
                <a:ea typeface="Times New Roman" panose="02020603050405020304" pitchFamily="18" charset="0"/>
                <a:cs typeface="Arial" panose="020B0604020202020204" pitchFamily="34" charset="0"/>
              </a:rPr>
              <a:t>Interoperable</a:t>
            </a:r>
            <a:r>
              <a:rPr lang="uk-UA" sz="2200" b="1" dirty="0">
                <a:latin typeface="Arial" panose="020B0604020202020204" pitchFamily="34" charset="0"/>
                <a:ea typeface="Times New Roman" panose="02020603050405020304" pitchFamily="18" charset="0"/>
                <a:cs typeface="Arial" panose="020B0604020202020204" pitchFamily="34" charset="0"/>
              </a:rPr>
              <a:t> (</a:t>
            </a:r>
            <a:r>
              <a:rPr lang="uk-UA" sz="2200" b="1" dirty="0" err="1">
                <a:latin typeface="Arial" panose="020B0604020202020204" pitchFamily="34" charset="0"/>
                <a:ea typeface="Times New Roman" panose="02020603050405020304" pitchFamily="18" charset="0"/>
                <a:cs typeface="Arial" panose="020B0604020202020204" pitchFamily="34" charset="0"/>
              </a:rPr>
              <a:t>Інтероперабельність</a:t>
            </a:r>
            <a:r>
              <a:rPr lang="uk-UA" sz="2200" b="1" dirty="0">
                <a:latin typeface="Arial" panose="020B0604020202020204" pitchFamily="34" charset="0"/>
                <a:ea typeface="Times New Roman" panose="02020603050405020304" pitchFamily="18" charset="0"/>
                <a:cs typeface="Arial" panose="020B0604020202020204" pitchFamily="34" charset="0"/>
              </a:rPr>
              <a:t>):</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Приклад</a:t>
            </a:r>
            <a:r>
              <a:rPr lang="uk-UA" sz="2200" dirty="0">
                <a:latin typeface="Arial" panose="020B0604020202020204" pitchFamily="34" charset="0"/>
                <a:ea typeface="Times New Roman" panose="02020603050405020304" pitchFamily="18" charset="0"/>
                <a:cs typeface="Arial" panose="020B0604020202020204" pitchFamily="34" charset="0"/>
              </a:rPr>
              <a:t>: Дані екологічних досліджень зберігаються у форматі, сумісному з іншими екологічними системами, наприклад, у форматі CSV з використанням стандартних </a:t>
            </a:r>
            <a:r>
              <a:rPr lang="uk-UA" sz="2200" dirty="0" err="1">
                <a:latin typeface="Arial" panose="020B0604020202020204" pitchFamily="34" charset="0"/>
                <a:ea typeface="Times New Roman" panose="02020603050405020304" pitchFamily="18" charset="0"/>
                <a:cs typeface="Arial" panose="020B0604020202020204" pitchFamily="34" charset="0"/>
              </a:rPr>
              <a:t>онтологій</a:t>
            </a:r>
            <a:r>
              <a:rPr lang="uk-UA" sz="2200" dirty="0">
                <a:latin typeface="Arial" panose="020B0604020202020204" pitchFamily="34" charset="0"/>
                <a:ea typeface="Times New Roman" panose="02020603050405020304" pitchFamily="18" charset="0"/>
                <a:cs typeface="Arial" panose="020B0604020202020204" pitchFamily="34" charset="0"/>
              </a:rPr>
              <a:t> для опису біологічних видів (наприклад, </a:t>
            </a:r>
            <a:r>
              <a:rPr lang="uk-UA" sz="2200" dirty="0" err="1">
                <a:latin typeface="Arial" panose="020B0604020202020204" pitchFamily="34" charset="0"/>
                <a:ea typeface="Times New Roman" panose="02020603050405020304" pitchFamily="18" charset="0"/>
                <a:cs typeface="Arial" panose="020B0604020202020204" pitchFamily="34" charset="0"/>
              </a:rPr>
              <a:t>Darwin</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Core</a:t>
            </a:r>
            <a:r>
              <a:rPr lang="uk-UA" sz="2200" dirty="0">
                <a:latin typeface="Arial" panose="020B0604020202020204" pitchFamily="34" charset="0"/>
                <a:ea typeface="Times New Roman" panose="02020603050405020304" pitchFamily="18" charset="0"/>
                <a:cs typeface="Arial" panose="020B0604020202020204" pitchFamily="34" charset="0"/>
              </a:rPr>
              <a:t> — стандарт для біологічних даних).</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Формати</a:t>
            </a:r>
            <a:r>
              <a:rPr lang="uk-UA" sz="2200" dirty="0">
                <a:latin typeface="Arial" panose="020B0604020202020204" pitchFamily="34" charset="0"/>
                <a:ea typeface="Times New Roman" panose="02020603050405020304" pitchFamily="18" charset="0"/>
                <a:cs typeface="Arial" panose="020B0604020202020204" pitchFamily="34" charset="0"/>
              </a:rPr>
              <a:t>: RDF (</a:t>
            </a:r>
            <a:r>
              <a:rPr lang="uk-UA" sz="2200" dirty="0" err="1">
                <a:latin typeface="Arial" panose="020B0604020202020204" pitchFamily="34" charset="0"/>
                <a:ea typeface="Times New Roman" panose="02020603050405020304" pitchFamily="18" charset="0"/>
                <a:cs typeface="Arial" panose="020B0604020202020204" pitchFamily="34" charset="0"/>
              </a:rPr>
              <a:t>Resource</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Description</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Framework</a:t>
            </a:r>
            <a:r>
              <a:rPr lang="uk-UA" sz="2200" dirty="0">
                <a:latin typeface="Arial" panose="020B0604020202020204" pitchFamily="34" charset="0"/>
                <a:ea typeface="Times New Roman" panose="02020603050405020304" pitchFamily="18" charset="0"/>
                <a:cs typeface="Arial" panose="020B0604020202020204" pitchFamily="34" charset="0"/>
              </a:rPr>
              <a:t>) для зв'язування даних, CSV для таблиць, XML для документів, використання </a:t>
            </a:r>
            <a:r>
              <a:rPr lang="uk-UA" sz="2200" dirty="0" err="1">
                <a:latin typeface="Arial" panose="020B0604020202020204" pitchFamily="34" charset="0"/>
                <a:ea typeface="Times New Roman" panose="02020603050405020304" pitchFamily="18" charset="0"/>
                <a:cs typeface="Arial" panose="020B0604020202020204" pitchFamily="34" charset="0"/>
              </a:rPr>
              <a:t>онтологій</a:t>
            </a:r>
            <a:r>
              <a:rPr lang="uk-UA" sz="2200" dirty="0">
                <a:latin typeface="Arial" panose="020B0604020202020204" pitchFamily="34" charset="0"/>
                <a:ea typeface="Times New Roman" panose="02020603050405020304" pitchFamily="18" charset="0"/>
                <a:cs typeface="Arial" panose="020B0604020202020204" pitchFamily="34" charset="0"/>
              </a:rPr>
              <a:t> (наприклад, </a:t>
            </a:r>
            <a:r>
              <a:rPr lang="uk-UA" sz="2200" dirty="0" err="1">
                <a:latin typeface="Arial" panose="020B0604020202020204" pitchFamily="34" charset="0"/>
                <a:ea typeface="Times New Roman" panose="02020603050405020304" pitchFamily="18" charset="0"/>
                <a:cs typeface="Arial" panose="020B0604020202020204" pitchFamily="34" charset="0"/>
              </a:rPr>
              <a:t>Gene</a:t>
            </a:r>
            <a:r>
              <a:rPr lang="uk-UA" sz="2200" dirty="0">
                <a:latin typeface="Arial" panose="020B0604020202020204" pitchFamily="34" charset="0"/>
                <a:ea typeface="Times New Roman" panose="02020603050405020304" pitchFamily="18" charset="0"/>
                <a:cs typeface="Arial" panose="020B0604020202020204" pitchFamily="34" charset="0"/>
              </a:rPr>
              <a:t> </a:t>
            </a:r>
            <a:r>
              <a:rPr lang="uk-UA" sz="2200" dirty="0" err="1">
                <a:latin typeface="Arial" panose="020B0604020202020204" pitchFamily="34" charset="0"/>
                <a:ea typeface="Times New Roman" panose="02020603050405020304" pitchFamily="18" charset="0"/>
                <a:cs typeface="Arial" panose="020B0604020202020204" pitchFamily="34" charset="0"/>
              </a:rPr>
              <a:t>Ontology</a:t>
            </a:r>
            <a:r>
              <a:rPr lang="uk-UA" sz="2200" dirty="0">
                <a:latin typeface="Arial" panose="020B0604020202020204" pitchFamily="34" charset="0"/>
                <a:ea typeface="Times New Roman" panose="02020603050405020304" pitchFamily="18" charset="0"/>
                <a:cs typeface="Arial" panose="020B0604020202020204" pitchFamily="34" charset="0"/>
              </a:rPr>
              <a:t> для генетичних даних).</a:t>
            </a:r>
            <a:endParaRPr lang="ru-UA" sz="2200" dirty="0">
              <a:latin typeface="Arial" panose="020B0604020202020204" pitchFamily="34" charset="0"/>
              <a:ea typeface="DengXian" panose="02010600030101010101" pitchFamily="2" charset="-122"/>
              <a:cs typeface="Arial" panose="020B0604020202020204" pitchFamily="34" charset="0"/>
            </a:endParaRPr>
          </a:p>
          <a:p>
            <a:pPr algn="just">
              <a:lnSpc>
                <a:spcPct val="107000"/>
              </a:lnSpc>
              <a:spcAft>
                <a:spcPts val="0"/>
              </a:spcAft>
            </a:pPr>
            <a:r>
              <a:rPr lang="uk-UA" sz="2200" b="1" dirty="0">
                <a:latin typeface="Arial" panose="020B0604020202020204" pitchFamily="34" charset="0"/>
                <a:ea typeface="Times New Roman" panose="02020603050405020304" pitchFamily="18" charset="0"/>
                <a:cs typeface="Arial" panose="020B0604020202020204" pitchFamily="34" charset="0"/>
              </a:rPr>
              <a:t>4. </a:t>
            </a:r>
            <a:r>
              <a:rPr lang="uk-UA" sz="2200" b="1" dirty="0" err="1">
                <a:latin typeface="Arial" panose="020B0604020202020204" pitchFamily="34" charset="0"/>
                <a:ea typeface="Times New Roman" panose="02020603050405020304" pitchFamily="18" charset="0"/>
                <a:cs typeface="Arial" panose="020B0604020202020204" pitchFamily="34" charset="0"/>
              </a:rPr>
              <a:t>Reusable</a:t>
            </a:r>
            <a:r>
              <a:rPr lang="uk-UA" sz="2200" b="1" dirty="0">
                <a:latin typeface="Arial" panose="020B0604020202020204" pitchFamily="34" charset="0"/>
                <a:ea typeface="Times New Roman" panose="02020603050405020304" pitchFamily="18" charset="0"/>
                <a:cs typeface="Arial" panose="020B0604020202020204" pitchFamily="34" charset="0"/>
              </a:rPr>
              <a:t> (Повторне використання):</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Приклад</a:t>
            </a:r>
            <a:r>
              <a:rPr lang="uk-UA" sz="2200" dirty="0">
                <a:latin typeface="Arial" panose="020B0604020202020204" pitchFamily="34" charset="0"/>
                <a:ea typeface="Times New Roman" panose="02020603050405020304" pitchFamily="18" charset="0"/>
                <a:cs typeface="Arial" panose="020B0604020202020204" pitchFamily="34" charset="0"/>
              </a:rPr>
              <a:t>: Дані метеорологічних спостережень зберігаються у відкритому </a:t>
            </a:r>
            <a:r>
              <a:rPr lang="uk-UA" sz="2200" dirty="0" err="1">
                <a:latin typeface="Arial" panose="020B0604020202020204" pitchFamily="34" charset="0"/>
                <a:ea typeface="Times New Roman" panose="02020603050405020304" pitchFamily="18" charset="0"/>
                <a:cs typeface="Arial" panose="020B0604020202020204" pitchFamily="34" charset="0"/>
              </a:rPr>
              <a:t>репозитарії</a:t>
            </a:r>
            <a:r>
              <a:rPr lang="uk-UA" sz="2200" dirty="0">
                <a:latin typeface="Arial" panose="020B0604020202020204" pitchFamily="34" charset="0"/>
                <a:ea typeface="Times New Roman" panose="02020603050405020304" pitchFamily="18" charset="0"/>
                <a:cs typeface="Arial" panose="020B0604020202020204" pitchFamily="34" charset="0"/>
              </a:rPr>
              <a:t> з чітким описом ліцензії, яка дозволяє використовувати ці дані в майбутніх дослідженнях. Дані містять детальні метадані, що описують, як і коли вони були зібрані.</a:t>
            </a:r>
            <a:endParaRPr lang="ru-UA" sz="2200" dirty="0">
              <a:latin typeface="Arial" panose="020B0604020202020204" pitchFamily="34" charset="0"/>
              <a:ea typeface="DengXian" panose="02010600030101010101" pitchFamily="2" charset="-122"/>
              <a:cs typeface="Arial" panose="020B0604020202020204" pitchFamily="34"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200" b="1" dirty="0">
                <a:latin typeface="Arial" panose="020B0604020202020204" pitchFamily="34" charset="0"/>
                <a:ea typeface="Times New Roman" panose="02020603050405020304" pitchFamily="18" charset="0"/>
                <a:cs typeface="Arial" panose="020B0604020202020204" pitchFamily="34" charset="0"/>
              </a:rPr>
              <a:t>Формати</a:t>
            </a:r>
            <a:r>
              <a:rPr lang="uk-UA" sz="2200" dirty="0">
                <a:latin typeface="Arial" panose="020B0604020202020204" pitchFamily="34" charset="0"/>
                <a:ea typeface="Times New Roman" panose="02020603050405020304" pitchFamily="18" charset="0"/>
                <a:cs typeface="Arial" panose="020B0604020202020204" pitchFamily="34" charset="0"/>
              </a:rPr>
              <a:t>: PDF або </a:t>
            </a:r>
            <a:r>
              <a:rPr lang="uk-UA" sz="2200" dirty="0" err="1">
                <a:latin typeface="Arial" panose="020B0604020202020204" pitchFamily="34" charset="0"/>
                <a:ea typeface="Times New Roman" panose="02020603050405020304" pitchFamily="18" charset="0"/>
                <a:cs typeface="Arial" panose="020B0604020202020204" pitchFamily="34" charset="0"/>
              </a:rPr>
              <a:t>Markdown</a:t>
            </a:r>
            <a:r>
              <a:rPr lang="uk-UA" sz="2200" dirty="0">
                <a:latin typeface="Arial" panose="020B0604020202020204" pitchFamily="34" charset="0"/>
                <a:ea typeface="Times New Roman" panose="02020603050405020304" pitchFamily="18" charset="0"/>
                <a:cs typeface="Arial" panose="020B0604020202020204" pitchFamily="34" charset="0"/>
              </a:rPr>
              <a:t> для описової документації, стандартні формати для часу та дати (наприклад, ISO 8601 для дат), формати даних — HDF5 для великих наборів даних або </a:t>
            </a:r>
            <a:r>
              <a:rPr lang="uk-UA" sz="2200" dirty="0" err="1">
                <a:latin typeface="Arial" panose="020B0604020202020204" pitchFamily="34" charset="0"/>
                <a:ea typeface="Times New Roman" panose="02020603050405020304" pitchFamily="18" charset="0"/>
                <a:cs typeface="Arial" panose="020B0604020202020204" pitchFamily="34" charset="0"/>
              </a:rPr>
              <a:t>NetCDF</a:t>
            </a:r>
            <a:r>
              <a:rPr lang="uk-UA" sz="2200" dirty="0">
                <a:latin typeface="Arial" panose="020B0604020202020204" pitchFamily="34" charset="0"/>
                <a:ea typeface="Times New Roman" panose="02020603050405020304" pitchFamily="18" charset="0"/>
                <a:cs typeface="Arial" panose="020B0604020202020204" pitchFamily="34" charset="0"/>
              </a:rPr>
              <a:t> для даних метеорології.</a:t>
            </a:r>
            <a:endParaRPr lang="ru-UA" sz="2200" dirty="0">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9382622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4" name="Прямоугольник 3"/>
          <p:cNvSpPr/>
          <p:nvPr/>
        </p:nvSpPr>
        <p:spPr>
          <a:xfrm>
            <a:off x="425114" y="1119807"/>
            <a:ext cx="11450053" cy="3539430"/>
          </a:xfrm>
          <a:prstGeom prst="rect">
            <a:avLst/>
          </a:prstGeom>
        </p:spPr>
        <p:txBody>
          <a:bodyPr wrap="square">
            <a:spAutoFit/>
          </a:bodyPr>
          <a:lstStyle/>
          <a:p>
            <a:pPr algn="just"/>
            <a:r>
              <a:rPr lang="uk-UA" sz="3200" dirty="0" smtClean="0"/>
              <a:t>Практичні вказівки стосовно організації процесу управління науковими (дослідницькими) даними з метою забезпечення їх зберігання, пошуку, доступу до них та їх повторного використання викладені в </a:t>
            </a:r>
            <a:r>
              <a:rPr lang="uk-UA" sz="3200" dirty="0" smtClean="0">
                <a:hlinkClick r:id="rId3"/>
              </a:rPr>
              <a:t>«Методичних рекомендаціях МОН України щодо управління науковими даними для закладів вищої освіти та наукових установ у частині визначення механізмів збереження та повторного використання наукових даних»</a:t>
            </a:r>
            <a:r>
              <a:rPr lang="uk-UA" sz="3200" dirty="0" smtClean="0"/>
              <a:t>. </a:t>
            </a:r>
            <a:endParaRPr lang="uk-UA" sz="3200" dirty="0"/>
          </a:p>
        </p:txBody>
      </p:sp>
      <p:pic>
        <p:nvPicPr>
          <p:cNvPr id="7" name="Рисунок 6"/>
          <p:cNvPicPr>
            <a:picLocks noChangeAspect="1"/>
          </p:cNvPicPr>
          <p:nvPr/>
        </p:nvPicPr>
        <p:blipFill>
          <a:blip r:embed="rId4"/>
          <a:stretch>
            <a:fillRect/>
          </a:stretch>
        </p:blipFill>
        <p:spPr>
          <a:xfrm>
            <a:off x="5015662" y="4709283"/>
            <a:ext cx="2268955" cy="1807932"/>
          </a:xfrm>
          <a:prstGeom prst="rect">
            <a:avLst/>
          </a:prstGeom>
        </p:spPr>
      </p:pic>
    </p:spTree>
    <p:extLst>
      <p:ext uri="{BB962C8B-B14F-4D97-AF65-F5344CB8AC3E}">
        <p14:creationId xmlns:p14="http://schemas.microsoft.com/office/powerpoint/2010/main" val="1888947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34AA359B-54A7-4CE3-A183-8E164A11EC97}"/>
              </a:ext>
            </a:extLst>
          </p:cNvPr>
          <p:cNvSpPr/>
          <p:nvPr/>
        </p:nvSpPr>
        <p:spPr>
          <a:xfrm>
            <a:off x="4365523" y="156119"/>
            <a:ext cx="7329947" cy="1631216"/>
          </a:xfrm>
          <a:prstGeom prst="rect">
            <a:avLst/>
          </a:prstGeom>
          <a:solidFill>
            <a:schemeClr val="accent2">
              <a:lumMod val="20000"/>
              <a:lumOff val="80000"/>
            </a:schemeClr>
          </a:solidFill>
        </p:spPr>
        <p:txBody>
          <a:bodyPr wrap="square">
            <a:spAutoFit/>
          </a:bodyPr>
          <a:lstStyle/>
          <a:p>
            <a:pPr indent="-1270" algn="just">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3. ВПЛИВИ ПРОЄКТУ (IMPACT)</a:t>
            </a:r>
            <a:endParaRPr lang="ru-UA" sz="20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000"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показати впливи результатів проєкту на розвиток науки, економіки, суспільства, а також навести обґрунтування впливу виконання завдань проєкту на розвиток людського потенціалу.</a:t>
            </a:r>
            <a:endParaRPr lang="ru-UA"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A681E39B-CC03-4B5D-9A32-B16EB2ACA310}"/>
              </a:ext>
            </a:extLst>
          </p:cNvPr>
          <p:cNvSpPr/>
          <p:nvPr/>
        </p:nvSpPr>
        <p:spPr>
          <a:xfrm>
            <a:off x="604683" y="2274838"/>
            <a:ext cx="11090787" cy="2308324"/>
          </a:xfrm>
          <a:prstGeom prst="rect">
            <a:avLst/>
          </a:prstGeom>
        </p:spPr>
        <p:txBody>
          <a:bodyPr wrap="square">
            <a:spAutoFit/>
          </a:bodyPr>
          <a:lstStyle/>
          <a:p>
            <a:pPr indent="-1270" algn="just">
              <a:spcAft>
                <a:spcPts val="0"/>
              </a:spcAft>
            </a:pPr>
            <a:r>
              <a:rPr lang="uk-UA" sz="2400" b="1" dirty="0">
                <a:latin typeface="Arial" panose="020B0604020202020204" pitchFamily="34" charset="0"/>
                <a:ea typeface="Times New Roman" panose="02020603050405020304" pitchFamily="18" charset="0"/>
                <a:cs typeface="Arial" panose="020B0604020202020204" pitchFamily="34" charset="0"/>
              </a:rPr>
              <a:t>3.1. Ключові результати проєкту та його інноваційний потенціал (обсяг – до 1 сторінки)</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dirty="0">
                <a:latin typeface="Arial" panose="020B0604020202020204" pitchFamily="34" charset="0"/>
                <a:ea typeface="Times New Roman" panose="02020603050405020304" pitchFamily="18" charset="0"/>
                <a:cs typeface="Arial" panose="020B0604020202020204" pitchFamily="34" charset="0"/>
              </a:rPr>
              <a:t> </a:t>
            </a:r>
            <a:r>
              <a:rPr lang="uk-UA" sz="2400"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надати опис ключових результатів проєкту та описати їх потенціал для впровадження. </a:t>
            </a:r>
            <a:r>
              <a:rPr lang="uk-UA" sz="2400" i="1" u="sng" dirty="0">
                <a:latin typeface="Arial" panose="020B0604020202020204" pitchFamily="34" charset="0"/>
                <a:ea typeface="Times New Roman" panose="02020603050405020304" pitchFamily="18" charset="0"/>
                <a:cs typeface="Arial" panose="020B0604020202020204" pitchFamily="34" charset="0"/>
              </a:rPr>
              <a:t>Обов’язково вказати TRL результатів проєкту</a:t>
            </a:r>
            <a:r>
              <a:rPr lang="uk-UA" sz="2400" i="1" dirty="0">
                <a:latin typeface="Arial" panose="020B0604020202020204" pitchFamily="34" charset="0"/>
                <a:ea typeface="Times New Roman" panose="02020603050405020304" pitchFamily="18" charset="0"/>
                <a:cs typeface="Arial" panose="020B0604020202020204" pitchFamily="34" charset="0"/>
              </a:rPr>
              <a:t> при його завершенні та план їх використання у майбутньому.</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Прямоугольник 3">
            <a:extLst>
              <a:ext uri="{FF2B5EF4-FFF2-40B4-BE49-F238E27FC236}">
                <a16:creationId xmlns:a16="http://schemas.microsoft.com/office/drawing/2014/main" id="{FA68E4B3-6997-4492-B237-9B3F962CA018}"/>
              </a:ext>
            </a:extLst>
          </p:cNvPr>
          <p:cNvSpPr/>
          <p:nvPr/>
        </p:nvSpPr>
        <p:spPr>
          <a:xfrm>
            <a:off x="604682" y="4773020"/>
            <a:ext cx="9591941" cy="1722651"/>
          </a:xfrm>
          <a:prstGeom prst="rect">
            <a:avLst/>
          </a:prstGeom>
          <a:ln>
            <a:solidFill>
              <a:srgbClr val="FFFF00"/>
            </a:solidFill>
          </a:ln>
        </p:spPr>
        <p:txBody>
          <a:bodyPr wrap="square">
            <a:spAutoFit/>
          </a:bodyPr>
          <a:lstStyle/>
          <a:p>
            <a:pPr>
              <a:lnSpc>
                <a:spcPct val="107000"/>
              </a:lnSpc>
              <a:spcAft>
                <a:spcPts val="800"/>
              </a:spcAft>
            </a:pP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Ключовими результатами проєкту стануть нові технологічні рішення (способи виробництва) диференційованого внесення азотних добрив, що значно зменшить втрати азоту та покращить якість врожаю. Рівень готовності кінцевого наукового продукту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TRL 4</a:t>
            </a: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 Результати будуть впроваджені на практиці на агропідприємствах України шляхом …..</a:t>
            </a:r>
            <a:endParaRPr lang="uk-UA" i="1"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7784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2983730" y="753188"/>
            <a:ext cx="6480175" cy="584775"/>
          </a:xfrm>
          <a:prstGeom prst="rect">
            <a:avLst/>
          </a:prstGeom>
          <a:solidFill>
            <a:srgbClr val="0166B3"/>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uk-UA" sz="3200" dirty="0">
                <a:latin typeface="Arial" panose="020B0604020202020204" pitchFamily="34" charset="0"/>
                <a:cs typeface="Arial" panose="020B0604020202020204" pitchFamily="34" charset="0"/>
              </a:rPr>
              <a:t>Мета конкурсу</a:t>
            </a:r>
            <a:endParaRPr lang="ru-RU" sz="3200" dirty="0">
              <a:latin typeface="Arial" panose="020B0604020202020204" pitchFamily="34" charset="0"/>
              <a:cs typeface="Arial" panose="020B0604020202020204" pitchFamily="34" charset="0"/>
            </a:endParaRPr>
          </a:p>
        </p:txBody>
      </p:sp>
      <p:sp>
        <p:nvSpPr>
          <p:cNvPr id="41987" name="Rectangle 3"/>
          <p:cNvSpPr>
            <a:spLocks noChangeArrowheads="1"/>
          </p:cNvSpPr>
          <p:nvPr/>
        </p:nvSpPr>
        <p:spPr bwMode="auto">
          <a:xfrm>
            <a:off x="470517" y="1638956"/>
            <a:ext cx="11151209" cy="4693593"/>
          </a:xfrm>
          <a:prstGeom prst="rect">
            <a:avLst/>
          </a:prstGeom>
          <a:solidFill>
            <a:schemeClr val="bg1"/>
          </a:solidFill>
          <a:ln w="9525">
            <a:noFill/>
            <a:miter lim="800000"/>
            <a:headEnd/>
            <a:tailEnd/>
          </a:ln>
          <a:effectLst/>
        </p:spPr>
        <p:txBody>
          <a:bodyPr wrap="square" anchor="ctr">
            <a:spAutoFit/>
          </a:bodyPr>
          <a:lstStyle/>
          <a:p>
            <a:pPr marL="342900" indent="-342900" algn="just" eaLnBrk="0" hangingPunct="0">
              <a:buFont typeface="Wingdings" panose="05000000000000000000" pitchFamily="2" charset="2"/>
              <a:buChar char="q"/>
              <a:defRPr/>
            </a:pPr>
            <a:r>
              <a:rPr lang="uk-UA" sz="2300" dirty="0">
                <a:latin typeface="Arial" panose="020B0604020202020204" pitchFamily="34" charset="0"/>
                <a:cs typeface="Arial" panose="020B0604020202020204" pitchFamily="34" charset="0"/>
              </a:rPr>
              <a:t>відбір кращих проектів досліджень і розробок, які мають високий науковий і науково-технічний рівень, результати яких мають вплив на розвиток передової науки, економіки, суспільства та обороноздатності України; </a:t>
            </a:r>
            <a:endParaRPr lang="uk-UA" sz="2300" dirty="0" smtClean="0">
              <a:latin typeface="Arial" panose="020B0604020202020204" pitchFamily="34" charset="0"/>
              <a:cs typeface="Arial" panose="020B0604020202020204" pitchFamily="34" charset="0"/>
            </a:endParaRPr>
          </a:p>
          <a:p>
            <a:pPr marL="342900" indent="-342900" algn="just" eaLnBrk="0" hangingPunct="0">
              <a:buFont typeface="Wingdings" panose="05000000000000000000" pitchFamily="2" charset="2"/>
              <a:buChar char="q"/>
              <a:defRPr/>
            </a:pPr>
            <a:r>
              <a:rPr lang="uk-UA" sz="2300" dirty="0" smtClean="0">
                <a:latin typeface="Arial" panose="020B0604020202020204" pitchFamily="34" charset="0"/>
                <a:cs typeface="Arial" panose="020B0604020202020204" pitchFamily="34" charset="0"/>
              </a:rPr>
              <a:t>забезпечення </a:t>
            </a:r>
            <a:r>
              <a:rPr lang="uk-UA" sz="2300" dirty="0">
                <a:latin typeface="Arial" panose="020B0604020202020204" pitchFamily="34" charset="0"/>
                <a:cs typeface="Arial" panose="020B0604020202020204" pitchFamily="34" charset="0"/>
              </a:rPr>
              <a:t>ефективного механізму організації та проведення комплексних міжвідомчих наукових досліджень; </a:t>
            </a:r>
            <a:endParaRPr lang="uk-UA" sz="2300" dirty="0" smtClean="0">
              <a:latin typeface="Arial" panose="020B0604020202020204" pitchFamily="34" charset="0"/>
              <a:cs typeface="Arial" panose="020B0604020202020204" pitchFamily="34" charset="0"/>
            </a:endParaRPr>
          </a:p>
          <a:p>
            <a:pPr marL="342900" indent="-342900" algn="just" eaLnBrk="0" hangingPunct="0">
              <a:buFont typeface="Wingdings" panose="05000000000000000000" pitchFamily="2" charset="2"/>
              <a:buChar char="q"/>
              <a:defRPr/>
            </a:pPr>
            <a:r>
              <a:rPr lang="uk-UA" sz="2300" dirty="0" smtClean="0">
                <a:latin typeface="Arial" panose="020B0604020202020204" pitchFamily="34" charset="0"/>
                <a:cs typeface="Arial" panose="020B0604020202020204" pitchFamily="34" charset="0"/>
              </a:rPr>
              <a:t>забезпечення </a:t>
            </a:r>
            <a:r>
              <a:rPr lang="uk-UA" sz="2300" dirty="0">
                <a:latin typeface="Arial" panose="020B0604020202020204" pitchFamily="34" charset="0"/>
                <a:cs typeface="Arial" panose="020B0604020202020204" pitchFamily="34" charset="0"/>
              </a:rPr>
              <a:t>підтримки молодих вчених, створення ними дослідницьких груп для вирішення актуальних проблемних питань, формування творчого покоління, молодих науковців у різних галузях науки, конкурентоздатних на ринку праці, закріплення талановитих молодих вчених у науковій сфері та розбудова молодими вченими наукової кар’єри; </a:t>
            </a:r>
            <a:endParaRPr lang="uk-UA" sz="2300" dirty="0" smtClean="0">
              <a:latin typeface="Arial" panose="020B0604020202020204" pitchFamily="34" charset="0"/>
              <a:cs typeface="Arial" panose="020B0604020202020204" pitchFamily="34" charset="0"/>
            </a:endParaRPr>
          </a:p>
          <a:p>
            <a:pPr marL="342900" indent="-342900" algn="just" eaLnBrk="0" hangingPunct="0">
              <a:buFont typeface="Wingdings" panose="05000000000000000000" pitchFamily="2" charset="2"/>
              <a:buChar char="q"/>
              <a:defRPr/>
            </a:pPr>
            <a:r>
              <a:rPr lang="uk-UA" sz="2300" dirty="0" smtClean="0">
                <a:latin typeface="Arial" panose="020B0604020202020204" pitchFamily="34" charset="0"/>
                <a:cs typeface="Arial" panose="020B0604020202020204" pitchFamily="34" charset="0"/>
              </a:rPr>
              <a:t>підвищення </a:t>
            </a:r>
            <a:r>
              <a:rPr lang="uk-UA" sz="2300" dirty="0">
                <a:latin typeface="Arial" panose="020B0604020202020204" pitchFamily="34" charset="0"/>
                <a:cs typeface="Arial" panose="020B0604020202020204" pitchFamily="34" charset="0"/>
              </a:rPr>
              <a:t>спроможності дослідницьких колективів до ефективної участі в провідних міжнародних конкурсах на отримання грантів, у тому числі в межах програм, що фінансуються Європейським Союзом. </a:t>
            </a:r>
            <a:endParaRPr lang="uk-UA" sz="2300" dirty="0">
              <a:solidFill>
                <a:srgbClr val="C00000"/>
              </a:solidFill>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8BBFB294-BB84-469B-A1B9-EB70382B2EAE}"/>
              </a:ext>
            </a:extLst>
          </p:cNvPr>
          <p:cNvPicPr>
            <a:picLocks noChangeAspect="1"/>
          </p:cNvPicPr>
          <p:nvPr/>
        </p:nvPicPr>
        <p:blipFill rotWithShape="1">
          <a:blip r:embed="rId2"/>
          <a:srcRect l="16208" t="62439" r="16841" b="18233"/>
          <a:stretch/>
        </p:blipFill>
        <p:spPr>
          <a:xfrm>
            <a:off x="258708" y="126624"/>
            <a:ext cx="3858322" cy="626564"/>
          </a:xfrm>
          <a:prstGeom prst="rect">
            <a:avLst/>
          </a:prstGeom>
        </p:spPr>
      </p:pic>
      <p:sp>
        <p:nvSpPr>
          <p:cNvPr id="7" name="TextBox 6">
            <a:extLst>
              <a:ext uri="{FF2B5EF4-FFF2-40B4-BE49-F238E27FC236}">
                <a16:creationId xmlns:a16="http://schemas.microsoft.com/office/drawing/2014/main" id="{CEB32A9E-9CC5-470B-8A4A-1E5603A9F223}"/>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C947698F-3FA9-41A9-8B08-E53C8152B3D2}"/>
              </a:ext>
            </a:extLst>
          </p:cNvPr>
          <p:cNvSpPr/>
          <p:nvPr/>
        </p:nvSpPr>
        <p:spPr>
          <a:xfrm>
            <a:off x="410496" y="926127"/>
            <a:ext cx="11371007" cy="5262979"/>
          </a:xfrm>
          <a:prstGeom prst="rect">
            <a:avLst/>
          </a:prstGeom>
        </p:spPr>
        <p:txBody>
          <a:bodyPr wrap="square">
            <a:spAutoFit/>
          </a:bodyPr>
          <a:lstStyle/>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1 — Ідея: основні принципи зрозумілі й не суперечливі</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2 — Концепція технології сформульована</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3 — Концепція підтверджена експериментом, визначений перелік матеріалів</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4 — Технологія, перевірена в лабораторії, наявний лабораторний прототип</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5 — Альфа-прототип. Перші тестування проведені</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6 — Бета-прототип. Технологія, продемонстрована у відповідному середовищі</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7 — Демонстрація прототипу системи в робочому середовищі та на виставках</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8 — Технологія повна та кваліфікована, наявна конструкторська документація. Ведеться підготовка до серійного виробництва</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uk-UA" sz="2400" dirty="0">
                <a:solidFill>
                  <a:srgbClr val="414C5C"/>
                </a:solidFill>
                <a:latin typeface="Arial" panose="020B0604020202020204" pitchFamily="34" charset="0"/>
                <a:ea typeface="Times New Roman" panose="02020603050405020304" pitchFamily="18" charset="0"/>
                <a:cs typeface="Arial" panose="020B0604020202020204" pitchFamily="34" charset="0"/>
              </a:rPr>
              <a:t>TRL 9 — Налагодження серійного виробництва і запуск продукції на ринок </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CEF2A12-4495-44C4-99F4-7D5C2071DE1F}"/>
              </a:ext>
            </a:extLst>
          </p:cNvPr>
          <p:cNvSpPr txBox="1"/>
          <p:nvPr/>
        </p:nvSpPr>
        <p:spPr>
          <a:xfrm>
            <a:off x="4704735" y="265471"/>
            <a:ext cx="707676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TRL – </a:t>
            </a:r>
            <a:r>
              <a:rPr lang="uk-UA" sz="2400" b="1" dirty="0">
                <a:latin typeface="Arial" panose="020B0604020202020204" pitchFamily="34" charset="0"/>
                <a:cs typeface="Arial" panose="020B0604020202020204" pitchFamily="34" charset="0"/>
              </a:rPr>
              <a:t>рівень готовності кінцевого результату</a:t>
            </a:r>
            <a:endParaRPr lang="ru-U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2056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42D6F420-02AE-462D-95D6-97087508218C}"/>
              </a:ext>
            </a:extLst>
          </p:cNvPr>
          <p:cNvSpPr/>
          <p:nvPr/>
        </p:nvSpPr>
        <p:spPr>
          <a:xfrm>
            <a:off x="258708" y="573465"/>
            <a:ext cx="11674584" cy="6186309"/>
          </a:xfrm>
          <a:prstGeom prst="rect">
            <a:avLst/>
          </a:prstGeom>
        </p:spPr>
        <p:txBody>
          <a:bodyPr wrap="square">
            <a:spAutoFit/>
          </a:bodyPr>
          <a:lstStyle/>
          <a:p>
            <a:pPr indent="-1270" algn="ctr">
              <a:spcAft>
                <a:spcPts val="0"/>
              </a:spcAft>
            </a:pPr>
            <a:r>
              <a:rPr lang="uk-UA" b="1" dirty="0">
                <a:latin typeface="Arial" panose="020B0604020202020204" pitchFamily="34" charset="0"/>
                <a:ea typeface="Times New Roman" panose="02020603050405020304" pitchFamily="18" charset="0"/>
                <a:cs typeface="Arial" panose="020B0604020202020204" pitchFamily="34" charset="0"/>
              </a:rPr>
              <a:t>3.2. Впливи результатів проєкту (обсяг – до 1-х сторінки)</a:t>
            </a:r>
            <a:endParaRPr lang="ru-UA"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 </a:t>
            </a:r>
            <a:r>
              <a:rPr lang="uk-UA"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детально описати вплив очікуваних результатів проєкту на розвиток наукового напряму, за яким подана заявка. Окремо необхідно оцінити можливості впливу отриманих результатів на економічний розвиток країни (регіону) та їх соціальний вплив.</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Бажано даний розділ структурувати наступним чином:</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1.	Науковий вплив</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2.	Економічний/технологічний вплив</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3.	Соціальний вплив.</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4.	Вплив на безпеку і обороноздатність (за наявності)</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a:t>
            </a:r>
            <a:r>
              <a:rPr lang="uk-UA" i="1" u="sng" dirty="0">
                <a:latin typeface="Arial" panose="020B0604020202020204" pitchFamily="34" charset="0"/>
                <a:ea typeface="Times New Roman" panose="02020603050405020304" pitchFamily="18" charset="0"/>
                <a:cs typeface="Arial" panose="020B0604020202020204" pitchFamily="34" charset="0"/>
              </a:rPr>
              <a:t>Будьте конкретними</a:t>
            </a:r>
            <a:r>
              <a:rPr lang="uk-UA" i="1" dirty="0">
                <a:latin typeface="Arial" panose="020B0604020202020204" pitchFamily="34" charset="0"/>
                <a:ea typeface="Times New Roman" panose="02020603050405020304" pitchFamily="18" charset="0"/>
                <a:cs typeface="Arial" panose="020B0604020202020204" pitchFamily="34" charset="0"/>
              </a:rPr>
              <a:t>, посилаючись на результати вашого проєкту, а не на дослідження та інновації в цій галузі. </a:t>
            </a:r>
            <a:r>
              <a:rPr lang="uk-UA" i="1" u="sng" dirty="0">
                <a:latin typeface="Arial" panose="020B0604020202020204" pitchFamily="34" charset="0"/>
                <a:ea typeface="Times New Roman" panose="02020603050405020304" pitchFamily="18" charset="0"/>
                <a:cs typeface="Arial" panose="020B0604020202020204" pitchFamily="34" charset="0"/>
              </a:rPr>
              <a:t>Зазначте цільові групи</a:t>
            </a:r>
            <a:r>
              <a:rPr lang="uk-UA" i="1" dirty="0">
                <a:latin typeface="Arial" panose="020B0604020202020204" pitchFamily="34" charset="0"/>
                <a:ea typeface="Times New Roman" panose="02020603050405020304" pitchFamily="18" charset="0"/>
                <a:cs typeface="Arial" panose="020B0604020202020204" pitchFamily="34" charset="0"/>
              </a:rPr>
              <a:t>, які отримають користь від реалізації завдань та досягнення мети проекту.  </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 </a:t>
            </a:r>
            <a:r>
              <a:rPr lang="uk-UA" i="1" u="sng" dirty="0">
                <a:latin typeface="Arial" panose="020B0604020202020204" pitchFamily="34" charset="0"/>
                <a:ea typeface="Times New Roman" panose="02020603050405020304" pitchFamily="18" charset="0"/>
                <a:cs typeface="Arial" panose="020B0604020202020204" pitchFamily="34" charset="0"/>
              </a:rPr>
              <a:t>Впливи результатів виконання проєкту можуть бути наступними:</a:t>
            </a:r>
            <a:endParaRPr lang="ru-UA" u="sng"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Наукові, напр.: сприяння конкретним передовим науковим досягненням у різних дисциплінах та всередині них, створення нових знань, удосконалення наукового обладнання та інструментів, обчислювальних систем, тощо;</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Економічні/технологічні, напр.: виведення на ринок нових продуктів, послуг, бізнес-процесів, підвищення ефективності, зниження витрат, збільшення прибутку, внесок у встановлення стандартів тощо.</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Соціальні, напр.: підвищення якості життя, зниження смертності, покращення політики та прийняття рішень, зменшення викидів CO2, підвищення обізнаності.</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Безпекові, напр.: підвищення рівня обороноздатності, безпекового рівня, зокрема у напрямах нарощування фізичного захисту, біобезпеки, кібербезпеки тощо.</a:t>
            </a:r>
            <a:r>
              <a:rPr lang="uk-UA" dirty="0">
                <a:latin typeface="Arial" panose="020B0604020202020204" pitchFamily="34" charset="0"/>
                <a:ea typeface="Times New Roman" panose="02020603050405020304" pitchFamily="18" charset="0"/>
                <a:cs typeface="Arial" panose="020B0604020202020204" pitchFamily="34" charset="0"/>
              </a:rPr>
              <a:t> </a:t>
            </a:r>
            <a:endParaRPr lang="ru-UA"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469177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8BAAD6B1-FBC5-474F-85D0-4AB86E353AC7}"/>
              </a:ext>
            </a:extLst>
          </p:cNvPr>
          <p:cNvSpPr/>
          <p:nvPr/>
        </p:nvSpPr>
        <p:spPr>
          <a:xfrm>
            <a:off x="639520" y="1174152"/>
            <a:ext cx="10428813" cy="2537233"/>
          </a:xfrm>
          <a:prstGeom prst="rect">
            <a:avLst/>
          </a:prstGeom>
          <a:ln>
            <a:solidFill>
              <a:srgbClr val="FFFF00"/>
            </a:solidFill>
          </a:ln>
        </p:spPr>
        <p:txBody>
          <a:bodyPr wrap="square">
            <a:spAutoFit/>
          </a:bodyPr>
          <a:lstStyle/>
          <a:p>
            <a:pPr>
              <a:lnSpc>
                <a:spcPct val="107000"/>
              </a:lnSpc>
              <a:spcAft>
                <a:spcPts val="800"/>
              </a:spcAft>
            </a:pPr>
            <a:r>
              <a:rPr lang="uk-UA" sz="2400" b="1" i="1" dirty="0">
                <a:latin typeface="Arial" panose="020B0604020202020204" pitchFamily="34" charset="0"/>
                <a:ea typeface="Times New Roman" panose="02020603050405020304" pitchFamily="18" charset="0"/>
                <a:cs typeface="Arial" panose="020B0604020202020204" pitchFamily="34" charset="0"/>
              </a:rPr>
              <a:t>3.2 Впливи результатів проєкту</a:t>
            </a:r>
            <a:endParaRPr lang="ru-UA" sz="2000" i="1" dirty="0">
              <a:latin typeface="Arial" panose="020B0604020202020204" pitchFamily="34" charset="0"/>
              <a:ea typeface="DengXian" panose="02010600030101010101" pitchFamily="2" charset="-122"/>
              <a:cs typeface="Arial" panose="020B0604020202020204" pitchFamily="34" charset="0"/>
            </a:endParaRPr>
          </a:p>
          <a:p>
            <a:pPr>
              <a:lnSpc>
                <a:spcPct val="107000"/>
              </a:lnSpc>
              <a:spcAft>
                <a:spcPts val="800"/>
              </a:spcAft>
            </a:pPr>
            <a:r>
              <a:rPr lang="uk-UA" sz="2400" i="1" dirty="0">
                <a:latin typeface="Arial" panose="020B0604020202020204" pitchFamily="34" charset="0"/>
                <a:ea typeface="Times New Roman" panose="02020603050405020304" pitchFamily="18" charset="0"/>
                <a:cs typeface="Arial" panose="020B0604020202020204" pitchFamily="34" charset="0"/>
              </a:rPr>
              <a:t>Проєкт сприятиме розвитку науки в аграрній галузі, допоможе розробити нові стандарти застосування добрив, що підвищить ефективність сільськогосподарського виробництва. Соціальний вплив проєкту полягає в покращенні продовольчої безпеки країни та зменшенні екологічного навантаження…..</a:t>
            </a:r>
            <a:endParaRPr lang="ru-UA" sz="2000" i="1" dirty="0">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0894257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56520EE3-AEF6-4C9F-956C-2E3BE5443BD8}"/>
              </a:ext>
            </a:extLst>
          </p:cNvPr>
          <p:cNvSpPr/>
          <p:nvPr/>
        </p:nvSpPr>
        <p:spPr>
          <a:xfrm>
            <a:off x="290231" y="851563"/>
            <a:ext cx="11259403" cy="5909310"/>
          </a:xfrm>
          <a:prstGeom prst="rect">
            <a:avLst/>
          </a:prstGeom>
        </p:spPr>
        <p:txBody>
          <a:bodyPr wrap="square">
            <a:spAutoFit/>
          </a:bodyPr>
          <a:lstStyle/>
          <a:p>
            <a:pPr indent="-1270" algn="just">
              <a:spcAft>
                <a:spcPts val="0"/>
              </a:spcAft>
            </a:pPr>
            <a:r>
              <a:rPr lang="uk-UA" sz="2000" b="1" dirty="0">
                <a:latin typeface="Arial" panose="020B0604020202020204" pitchFamily="34" charset="0"/>
                <a:ea typeface="Times New Roman" panose="02020603050405020304" pitchFamily="18" charset="0"/>
                <a:cs typeface="Arial" panose="020B0604020202020204" pitchFamily="34" charset="0"/>
              </a:rPr>
              <a:t>3.3. Поширення результатів проєкту (обсяг – до 2 сторінок)</a:t>
            </a:r>
            <a:endParaRPr lang="ru-UA" sz="20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 </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описати шляхи поширення результатів проєкту серед різних груп, включаючи наукове співтовариство, бізнес та суспільство. Даний розділ бажано розділити на наступні підпункти:</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u="sng" dirty="0" smtClean="0">
                <a:latin typeface="Arial" panose="020B0604020202020204" pitchFamily="34" charset="0"/>
                <a:ea typeface="Times New Roman" panose="02020603050405020304" pitchFamily="18" charset="0"/>
                <a:cs typeface="Arial" panose="020B0604020202020204" pitchFamily="34" charset="0"/>
              </a:rPr>
              <a:t>1. Поширення </a:t>
            </a:r>
            <a:r>
              <a:rPr lang="uk-UA" u="sng" dirty="0">
                <a:latin typeface="Arial" panose="020B0604020202020204" pitchFamily="34" charset="0"/>
                <a:ea typeface="Times New Roman" panose="02020603050405020304" pitchFamily="18" charset="0"/>
                <a:cs typeface="Arial" panose="020B0604020202020204" pitchFamily="34" charset="0"/>
              </a:rPr>
              <a:t>результатів проєкту серед наукової спільноти</a:t>
            </a:r>
            <a:endParaRPr lang="ru-UA" u="sng"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Необхідно вказати шляхи дисемінації, включно із запланованими публікаціями, виступами на конференціях, організацією семінарів, тощо. </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При описанні даного розділу необхідно вказати конкретні шляхи поширення результатів (назви журналів, конференцій тощо) та надати кількісні індикатори. </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u="sng" dirty="0">
                <a:latin typeface="Arial" panose="020B0604020202020204" pitchFamily="34" charset="0"/>
                <a:ea typeface="Times New Roman" panose="02020603050405020304" pitchFamily="18" charset="0"/>
                <a:cs typeface="Arial" panose="020B0604020202020204" pitchFamily="34" charset="0"/>
              </a:rPr>
              <a:t>2</a:t>
            </a:r>
            <a:r>
              <a:rPr lang="uk-UA" u="sng" dirty="0" smtClean="0">
                <a:latin typeface="Arial" panose="020B0604020202020204" pitchFamily="34" charset="0"/>
                <a:ea typeface="Times New Roman" panose="02020603050405020304" pitchFamily="18" charset="0"/>
                <a:cs typeface="Arial" panose="020B0604020202020204" pitchFamily="34" charset="0"/>
              </a:rPr>
              <a:t>. Поширення </a:t>
            </a:r>
            <a:r>
              <a:rPr lang="uk-UA" u="sng" dirty="0">
                <a:latin typeface="Arial" panose="020B0604020202020204" pitchFamily="34" charset="0"/>
                <a:ea typeface="Times New Roman" panose="02020603050405020304" pitchFamily="18" charset="0"/>
                <a:cs typeface="Arial" panose="020B0604020202020204" pitchFamily="34" charset="0"/>
              </a:rPr>
              <a:t>результатів проєкту серед суспільства</a:t>
            </a:r>
            <a:endParaRPr lang="ru-UA" u="sng"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Необхідно окреслити шляхи поширення результатів проєкту серед суспільства, вказати </a:t>
            </a:r>
            <a:r>
              <a:rPr lang="uk-UA" i="1" dirty="0" err="1">
                <a:latin typeface="Arial" panose="020B0604020202020204" pitchFamily="34" charset="0"/>
                <a:ea typeface="Times New Roman" panose="02020603050405020304" pitchFamily="18" charset="0"/>
                <a:cs typeface="Arial" panose="020B0604020202020204" pitchFamily="34" charset="0"/>
              </a:rPr>
              <a:t>таргетні</a:t>
            </a:r>
            <a:r>
              <a:rPr lang="uk-UA" i="1" dirty="0">
                <a:latin typeface="Arial" panose="020B0604020202020204" pitchFamily="34" charset="0"/>
                <a:ea typeface="Times New Roman" panose="02020603050405020304" pitchFamily="18" charset="0"/>
                <a:cs typeface="Arial" panose="020B0604020202020204" pitchFamily="34" charset="0"/>
              </a:rPr>
              <a:t> групи, на які буде направлене розповсюдження інформації. Вказати, як заплановані активності будуть мати вплив на суспільство, включно з підвищенням обізнаності спільноти з новими науковими розробками.</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dirty="0">
                <a:latin typeface="Arial" panose="020B0604020202020204" pitchFamily="34" charset="0"/>
                <a:ea typeface="Times New Roman" panose="02020603050405020304" pitchFamily="18" charset="0"/>
                <a:cs typeface="Arial" panose="020B0604020202020204" pitchFamily="34" charset="0"/>
              </a:rPr>
              <a:t> </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i="1" u="sng" dirty="0">
                <a:latin typeface="Arial" panose="020B0604020202020204" pitchFamily="34" charset="0"/>
                <a:ea typeface="Times New Roman" panose="02020603050405020304" pitchFamily="18" charset="0"/>
                <a:cs typeface="Arial" panose="020B0604020202020204" pitchFamily="34" charset="0"/>
              </a:rPr>
              <a:t>При описанні цього розділу необхідно вказати конкретні шляхи поширення результатів </a:t>
            </a:r>
            <a:r>
              <a:rPr lang="uk-UA" i="1" dirty="0">
                <a:latin typeface="Arial" panose="020B0604020202020204" pitchFamily="34" charset="0"/>
                <a:ea typeface="Times New Roman" panose="02020603050405020304" pitchFamily="18" charset="0"/>
                <a:cs typeface="Arial" panose="020B0604020202020204" pitchFamily="34" charset="0"/>
              </a:rPr>
              <a:t>(назви науково-популярних видань, </a:t>
            </a:r>
            <a:r>
              <a:rPr lang="uk-UA" i="1" dirty="0" err="1">
                <a:latin typeface="Arial" panose="020B0604020202020204" pitchFamily="34" charset="0"/>
                <a:ea typeface="Times New Roman" panose="02020603050405020304" pitchFamily="18" charset="0"/>
                <a:cs typeface="Arial" panose="020B0604020202020204" pitchFamily="34" charset="0"/>
              </a:rPr>
              <a:t>популяризаційних</a:t>
            </a:r>
            <a:r>
              <a:rPr lang="uk-UA" i="1" dirty="0">
                <a:latin typeface="Arial" panose="020B0604020202020204" pitchFamily="34" charset="0"/>
                <a:ea typeface="Times New Roman" panose="02020603050405020304" pitchFamily="18" charset="0"/>
                <a:cs typeface="Arial" panose="020B0604020202020204" pitchFamily="34" charset="0"/>
              </a:rPr>
              <a:t> заходів тощо) та надати кількісні індикатори (у разі наявності).</a:t>
            </a:r>
            <a:endParaRPr lang="ru-UA"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017818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ECA9F2F6-F39D-42EB-95B8-9F0D25C44867}"/>
              </a:ext>
            </a:extLst>
          </p:cNvPr>
          <p:cNvSpPr/>
          <p:nvPr/>
        </p:nvSpPr>
        <p:spPr>
          <a:xfrm>
            <a:off x="518615" y="1582341"/>
            <a:ext cx="11054686" cy="4154984"/>
          </a:xfrm>
          <a:prstGeom prst="rect">
            <a:avLst/>
          </a:prstGeom>
        </p:spPr>
        <p:txBody>
          <a:bodyPr wrap="square">
            <a:spAutoFit/>
          </a:bodyPr>
          <a:lstStyle/>
          <a:p>
            <a:pPr indent="-1270" algn="just">
              <a:spcAft>
                <a:spcPts val="0"/>
              </a:spcAft>
            </a:pPr>
            <a:r>
              <a:rPr lang="uk-UA" sz="2400" b="1" dirty="0">
                <a:latin typeface="Arial" panose="020B0604020202020204" pitchFamily="34" charset="0"/>
                <a:ea typeface="Times New Roman" panose="02020603050405020304" pitchFamily="18" charset="0"/>
                <a:cs typeface="Arial" panose="020B0604020202020204" pitchFamily="34" charset="0"/>
              </a:rPr>
              <a:t>3.4.	Використання результатів проєкту (</a:t>
            </a:r>
            <a:r>
              <a:rPr lang="uk-UA" sz="2400" b="1" dirty="0" err="1">
                <a:latin typeface="Arial" panose="020B0604020202020204" pitchFamily="34" charset="0"/>
                <a:ea typeface="Times New Roman" panose="02020603050405020304" pitchFamily="18" charset="0"/>
                <a:cs typeface="Arial" panose="020B0604020202020204" pitchFamily="34" charset="0"/>
              </a:rPr>
              <a:t>exploitation</a:t>
            </a:r>
            <a:r>
              <a:rPr lang="uk-UA" sz="2400" b="1" dirty="0">
                <a:latin typeface="Arial" panose="020B0604020202020204" pitchFamily="34" charset="0"/>
                <a:ea typeface="Times New Roman" panose="02020603050405020304" pitchFamily="18" charset="0"/>
                <a:cs typeface="Arial" panose="020B0604020202020204" pitchFamily="34" charset="0"/>
              </a:rPr>
              <a:t>) </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Яким чином результати планується використати результати після закінчення проєкту. Бажано деталізувати майбутніх стейкхолдерів або користувачів та надати план роботи з ними (участь у виставках, </a:t>
            </a:r>
            <a:r>
              <a:rPr lang="uk-UA" sz="2400" i="1" dirty="0" err="1">
                <a:latin typeface="Arial" panose="020B0604020202020204" pitchFamily="34" charset="0"/>
                <a:ea typeface="Times New Roman" panose="02020603050405020304" pitchFamily="18" charset="0"/>
                <a:cs typeface="Arial" panose="020B0604020202020204" pitchFamily="34" charset="0"/>
              </a:rPr>
              <a:t>startup</a:t>
            </a:r>
            <a:r>
              <a:rPr lang="uk-UA" sz="2400" i="1" dirty="0">
                <a:latin typeface="Arial" panose="020B0604020202020204" pitchFamily="34" charset="0"/>
                <a:ea typeface="Times New Roman" panose="02020603050405020304" pitchFamily="18" charset="0"/>
                <a:cs typeface="Arial" panose="020B0604020202020204" pitchFamily="34" charset="0"/>
              </a:rPr>
              <a:t> конкурсах, пошук додаткового фінансування на імплементацію, план комерціалізації тощо)</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dirty="0">
                <a:latin typeface="Arial" panose="020B0604020202020204" pitchFamily="34" charset="0"/>
                <a:ea typeface="Times New Roman" panose="02020603050405020304" pitchFamily="18" charset="0"/>
                <a:cs typeface="Arial" panose="020B0604020202020204" pitchFamily="34" charset="0"/>
              </a:rPr>
              <a:t> </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При описанні цього розділу необхідно вказати конкретні шляхи використання результатів (участь у виставках,  </a:t>
            </a:r>
            <a:r>
              <a:rPr lang="uk-UA" sz="2400" i="1" dirty="0" err="1">
                <a:latin typeface="Arial" panose="020B0604020202020204" pitchFamily="34" charset="0"/>
                <a:ea typeface="Times New Roman" panose="02020603050405020304" pitchFamily="18" charset="0"/>
                <a:cs typeface="Arial" panose="020B0604020202020204" pitchFamily="34" charset="0"/>
              </a:rPr>
              <a:t>startup</a:t>
            </a:r>
            <a:r>
              <a:rPr lang="uk-UA" sz="2400" i="1" dirty="0">
                <a:latin typeface="Arial" panose="020B0604020202020204" pitchFamily="34" charset="0"/>
                <a:ea typeface="Times New Roman" panose="02020603050405020304" pitchFamily="18" charset="0"/>
                <a:cs typeface="Arial" panose="020B0604020202020204" pitchFamily="34" charset="0"/>
              </a:rPr>
              <a:t> конкурсах, перемовинах із замовниками, презентаційних заходах тощо) та надати кількісні індикатори (у разі наявності).</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308381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94653119-E1EE-4DBF-8279-5D45532EF95D}"/>
              </a:ext>
            </a:extLst>
          </p:cNvPr>
          <p:cNvSpPr/>
          <p:nvPr/>
        </p:nvSpPr>
        <p:spPr>
          <a:xfrm>
            <a:off x="409433" y="1003067"/>
            <a:ext cx="11341289" cy="5262979"/>
          </a:xfrm>
          <a:prstGeom prst="rect">
            <a:avLst/>
          </a:prstGeom>
        </p:spPr>
        <p:txBody>
          <a:bodyPr wrap="square">
            <a:spAutoFit/>
          </a:bodyPr>
          <a:lstStyle/>
          <a:p>
            <a:pPr indent="-1270" algn="just">
              <a:spcAft>
                <a:spcPts val="0"/>
              </a:spcAft>
            </a:pPr>
            <a:r>
              <a:rPr lang="uk-UA" sz="2400" b="1" dirty="0">
                <a:latin typeface="Arial" panose="020B0604020202020204" pitchFamily="34" charset="0"/>
                <a:ea typeface="Times New Roman" panose="02020603050405020304" pitchFamily="18" charset="0"/>
                <a:cs typeface="Arial" panose="020B0604020202020204" pitchFamily="34" charset="0"/>
              </a:rPr>
              <a:t>3.5. Вплив проєкту на розвиток людського капіталу (обсяг – до 0,5 сторінки)</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dirty="0">
                <a:latin typeface="Arial" panose="020B0604020202020204" pitchFamily="34" charset="0"/>
                <a:ea typeface="Times New Roman" panose="02020603050405020304" pitchFamily="18" charset="0"/>
                <a:cs typeface="Arial" panose="020B0604020202020204" pitchFamily="34" charset="0"/>
              </a:rPr>
              <a:t> </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Яким чином виконання завдань та досягнення мети будуть впливатимуть на розвиток керівника та виконавців проєкту, їх навичок та вмінь? Як виконання проєкту вплине на кар’єрні перспективи команди? Чи можливий вплив проєкту на навчальний процес організації виконавця, наприклад через створення нових курсів чи вдосконалення існуючих? Важливо описати вплив проєкту на розвиток потенціалу молодих вчених, в тому числі аспірантів і студентів.</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 </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При описанні цього розділу необхідно вказати конкретні впливи на розвиток людського капіталу й надати кількісні індикатори (у разі наявності).</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172611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3" name="Прямоугольник 2">
            <a:extLst>
              <a:ext uri="{FF2B5EF4-FFF2-40B4-BE49-F238E27FC236}">
                <a16:creationId xmlns:a16="http://schemas.microsoft.com/office/drawing/2014/main" id="{B288D77C-CB2E-4554-B424-D4AC14752ABF}"/>
              </a:ext>
            </a:extLst>
          </p:cNvPr>
          <p:cNvSpPr/>
          <p:nvPr/>
        </p:nvSpPr>
        <p:spPr>
          <a:xfrm>
            <a:off x="639520" y="1120676"/>
            <a:ext cx="11042963" cy="2677656"/>
          </a:xfrm>
          <a:prstGeom prst="rect">
            <a:avLst/>
          </a:prstGeom>
        </p:spPr>
        <p:txBody>
          <a:bodyPr wrap="square">
            <a:spAutoFit/>
          </a:bodyPr>
          <a:lstStyle/>
          <a:p>
            <a:pPr indent="-1270" algn="just">
              <a:spcAft>
                <a:spcPts val="0"/>
              </a:spcAft>
            </a:pPr>
            <a:r>
              <a:rPr lang="uk-UA" sz="2400" b="1" dirty="0">
                <a:latin typeface="Arial" panose="020B0604020202020204" pitchFamily="34" charset="0"/>
                <a:ea typeface="Times New Roman" panose="02020603050405020304" pitchFamily="18" charset="0"/>
                <a:cs typeface="Arial" panose="020B0604020202020204" pitchFamily="34" charset="0"/>
              </a:rPr>
              <a:t>3.6. Інтелектуальна власність (обсяг – до 0,5 сторінки)</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dirty="0">
                <a:latin typeface="Arial" panose="020B0604020202020204" pitchFamily="34" charset="0"/>
                <a:ea typeface="Times New Roman" panose="02020603050405020304" pitchFamily="18" charset="0"/>
                <a:cs typeface="Arial" panose="020B0604020202020204" pitchFamily="34" charset="0"/>
              </a:rPr>
              <a:t> </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У цьому розділі описати план захисту інтелектуальної власності результатів, створених під час виконання проєкту.</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 </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При описанні цього розділу необхідно надати також і кількісні індикатори (у разі наявності).</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Прямоугольник 3">
            <a:extLst>
              <a:ext uri="{FF2B5EF4-FFF2-40B4-BE49-F238E27FC236}">
                <a16:creationId xmlns:a16="http://schemas.microsoft.com/office/drawing/2014/main" id="{F66E7BEB-A1F2-4329-BB99-A9F1209FFF7C}"/>
              </a:ext>
            </a:extLst>
          </p:cNvPr>
          <p:cNvSpPr/>
          <p:nvPr/>
        </p:nvSpPr>
        <p:spPr>
          <a:xfrm>
            <a:off x="741528" y="5066884"/>
            <a:ext cx="6096000" cy="670440"/>
          </a:xfrm>
          <a:prstGeom prst="rect">
            <a:avLst/>
          </a:prstGeom>
          <a:ln>
            <a:solidFill>
              <a:srgbClr val="FFFF00"/>
            </a:solidFill>
          </a:ln>
        </p:spPr>
        <p:txBody>
          <a:bodyPr>
            <a:spAutoFit/>
          </a:bodyPr>
          <a:lstStyle/>
          <a:p>
            <a:pPr>
              <a:lnSpc>
                <a:spcPct val="107000"/>
              </a:lnSpc>
              <a:spcAft>
                <a:spcPts val="800"/>
              </a:spcAft>
            </a:pPr>
            <a:r>
              <a:rPr lang="ru-UA" i="1" dirty="0" err="1">
                <a:latin typeface="Times New Roman" panose="02020603050405020304" pitchFamily="18" charset="0"/>
                <a:ea typeface="Times New Roman" panose="02020603050405020304" pitchFamily="18" charset="0"/>
                <a:cs typeface="Times New Roman" panose="02020603050405020304" pitchFamily="18" charset="0"/>
              </a:rPr>
              <a:t>Результати</a:t>
            </a:r>
            <a:r>
              <a:rPr lang="ru-UA" i="1" dirty="0">
                <a:latin typeface="Times New Roman" panose="02020603050405020304" pitchFamily="18" charset="0"/>
                <a:ea typeface="Times New Roman" panose="02020603050405020304" pitchFamily="18" charset="0"/>
                <a:cs typeface="Times New Roman" panose="02020603050405020304" pitchFamily="18" charset="0"/>
              </a:rPr>
              <a:t> проєкту </a:t>
            </a:r>
            <a:r>
              <a:rPr lang="ru-UA" i="1" dirty="0" err="1">
                <a:latin typeface="Times New Roman" panose="02020603050405020304" pitchFamily="18" charset="0"/>
                <a:ea typeface="Times New Roman" panose="02020603050405020304" pitchFamily="18" charset="0"/>
                <a:cs typeface="Times New Roman" panose="02020603050405020304" pitchFamily="18" charset="0"/>
              </a:rPr>
              <a:t>будуть</a:t>
            </a:r>
            <a:r>
              <a:rPr lang="ru-UA" i="1" dirty="0">
                <a:latin typeface="Times New Roman" panose="02020603050405020304" pitchFamily="18" charset="0"/>
                <a:ea typeface="Times New Roman" panose="02020603050405020304" pitchFamily="18" charset="0"/>
                <a:cs typeface="Times New Roman" panose="02020603050405020304" pitchFamily="18" charset="0"/>
              </a:rPr>
              <a:t> </a:t>
            </a:r>
            <a:r>
              <a:rPr lang="ru-UA" i="1" dirty="0" err="1">
                <a:latin typeface="Times New Roman" panose="02020603050405020304" pitchFamily="18" charset="0"/>
                <a:ea typeface="Times New Roman" panose="02020603050405020304" pitchFamily="18" charset="0"/>
                <a:cs typeface="Times New Roman" panose="02020603050405020304" pitchFamily="18" charset="0"/>
              </a:rPr>
              <a:t>захищені</a:t>
            </a:r>
            <a:r>
              <a:rPr lang="ru-UA" i="1" dirty="0">
                <a:latin typeface="Times New Roman" panose="02020603050405020304" pitchFamily="18" charset="0"/>
                <a:ea typeface="Times New Roman" panose="02020603050405020304" pitchFamily="18" charset="0"/>
                <a:cs typeface="Times New Roman" panose="02020603050405020304" pitchFamily="18" charset="0"/>
              </a:rPr>
              <a:t> патентами на </a:t>
            </a:r>
            <a:r>
              <a:rPr lang="ru-UA" i="1" dirty="0" err="1">
                <a:latin typeface="Times New Roman" panose="02020603050405020304" pitchFamily="18" charset="0"/>
                <a:ea typeface="Times New Roman" panose="02020603050405020304" pitchFamily="18" charset="0"/>
                <a:cs typeface="Times New Roman" panose="02020603050405020304" pitchFamily="18" charset="0"/>
              </a:rPr>
              <a:t>нові</a:t>
            </a:r>
            <a:r>
              <a:rPr lang="ru-UA" i="1" dirty="0">
                <a:latin typeface="Times New Roman" panose="02020603050405020304" pitchFamily="18" charset="0"/>
                <a:ea typeface="Times New Roman" panose="02020603050405020304" pitchFamily="18" charset="0"/>
                <a:cs typeface="Times New Roman" panose="02020603050405020304" pitchFamily="18" charset="0"/>
              </a:rPr>
              <a:t> </a:t>
            </a:r>
            <a:r>
              <a:rPr lang="ru-UA" i="1" dirty="0" err="1">
                <a:latin typeface="Times New Roman" panose="02020603050405020304" pitchFamily="18" charset="0"/>
                <a:ea typeface="Times New Roman" panose="02020603050405020304" pitchFamily="18" charset="0"/>
                <a:cs typeface="Times New Roman" panose="02020603050405020304" pitchFamily="18" charset="0"/>
              </a:rPr>
              <a:t>методи</a:t>
            </a:r>
            <a:r>
              <a:rPr lang="ru-UA" i="1" dirty="0">
                <a:latin typeface="Times New Roman" panose="02020603050405020304" pitchFamily="18" charset="0"/>
                <a:ea typeface="Times New Roman" panose="02020603050405020304" pitchFamily="18" charset="0"/>
                <a:cs typeface="Times New Roman" panose="02020603050405020304" pitchFamily="18" charset="0"/>
              </a:rPr>
              <a:t> </a:t>
            </a:r>
            <a:r>
              <a:rPr lang="ru-UA" i="1" dirty="0" err="1">
                <a:latin typeface="Times New Roman" panose="02020603050405020304" pitchFamily="18" charset="0"/>
                <a:ea typeface="Times New Roman" panose="02020603050405020304" pitchFamily="18" charset="0"/>
                <a:cs typeface="Times New Roman" panose="02020603050405020304" pitchFamily="18" charset="0"/>
              </a:rPr>
              <a:t>внесення</a:t>
            </a:r>
            <a:r>
              <a:rPr lang="ru-UA" i="1" dirty="0">
                <a:latin typeface="Times New Roman" panose="02020603050405020304" pitchFamily="18" charset="0"/>
                <a:ea typeface="Times New Roman" panose="02020603050405020304" pitchFamily="18" charset="0"/>
                <a:cs typeface="Times New Roman" panose="02020603050405020304" pitchFamily="18" charset="0"/>
              </a:rPr>
              <a:t> добрив…</a:t>
            </a:r>
            <a:r>
              <a:rPr lang="uk-UA" i="1" dirty="0">
                <a:latin typeface="Times New Roman" panose="02020603050405020304" pitchFamily="18" charset="0"/>
                <a:ea typeface="Times New Roman" panose="02020603050405020304" pitchFamily="18" charset="0"/>
                <a:cs typeface="Times New Roman" panose="02020603050405020304" pitchFamily="18" charset="0"/>
              </a:rPr>
              <a:t>…..</a:t>
            </a:r>
            <a:endParaRPr lang="ru-UA" sz="1600" i="1"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485355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TextBox 1"/>
          <p:cNvSpPr txBox="1"/>
          <p:nvPr/>
        </p:nvSpPr>
        <p:spPr>
          <a:xfrm>
            <a:off x="5057129" y="200471"/>
            <a:ext cx="5558589" cy="523220"/>
          </a:xfrm>
          <a:prstGeom prst="rect">
            <a:avLst/>
          </a:prstGeom>
          <a:noFill/>
        </p:spPr>
        <p:txBody>
          <a:bodyPr wrap="square" rtlCol="0">
            <a:spAutoFit/>
          </a:bodyPr>
          <a:lstStyle/>
          <a:p>
            <a:pPr algn="ctr"/>
            <a:r>
              <a:rPr lang="uk-UA" sz="2800" b="1" dirty="0" smtClean="0">
                <a:solidFill>
                  <a:srgbClr val="0070C0"/>
                </a:solidFill>
                <a:latin typeface="Arial" panose="020B0604020202020204" pitchFamily="34" charset="0"/>
                <a:cs typeface="Arial" panose="020B0604020202020204" pitchFamily="34" charset="0"/>
              </a:rPr>
              <a:t>Рекомендації</a:t>
            </a:r>
            <a:endParaRPr lang="uk-UA" sz="2800" b="1" dirty="0">
              <a:solidFill>
                <a:srgbClr val="0070C0"/>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a:stretch>
            <a:fillRect/>
          </a:stretch>
        </p:blipFill>
        <p:spPr>
          <a:xfrm>
            <a:off x="426754" y="1030431"/>
            <a:ext cx="3522230" cy="5213958"/>
          </a:xfrm>
          <a:prstGeom prst="rect">
            <a:avLst/>
          </a:prstGeom>
        </p:spPr>
      </p:pic>
      <p:sp>
        <p:nvSpPr>
          <p:cNvPr id="8" name="Прямоугольник 7"/>
          <p:cNvSpPr/>
          <p:nvPr/>
        </p:nvSpPr>
        <p:spPr>
          <a:xfrm>
            <a:off x="4407569" y="811851"/>
            <a:ext cx="7335252" cy="2031325"/>
          </a:xfrm>
          <a:prstGeom prst="rect">
            <a:avLst/>
          </a:prstGeom>
        </p:spPr>
        <p:txBody>
          <a:bodyPr wrap="square">
            <a:spAutoFit/>
          </a:bodyPr>
          <a:lstStyle/>
          <a:p>
            <a:r>
              <a:rPr lang="ru-RU" b="1" dirty="0">
                <a:latin typeface="MinionPro-Bold"/>
              </a:rPr>
              <a:t>Права </a:t>
            </a:r>
            <a:r>
              <a:rPr lang="ru-RU" dirty="0" err="1">
                <a:latin typeface="MinionPro-Regular"/>
              </a:rPr>
              <a:t>інтелектуальної</a:t>
            </a:r>
            <a:r>
              <a:rPr lang="ru-RU" dirty="0">
                <a:latin typeface="MinionPro-Regular"/>
              </a:rPr>
              <a:t> </a:t>
            </a:r>
            <a:r>
              <a:rPr lang="ru-RU" dirty="0" err="1">
                <a:latin typeface="MinionPro-Regular"/>
              </a:rPr>
              <a:t>власності</a:t>
            </a:r>
            <a:r>
              <a:rPr lang="ru-RU" dirty="0">
                <a:latin typeface="MinionPro-Regular"/>
              </a:rPr>
              <a:t> у договорах </a:t>
            </a:r>
            <a:r>
              <a:rPr lang="ru-RU" dirty="0" err="1">
                <a:latin typeface="MinionPro-Regular"/>
              </a:rPr>
              <a:t>наукових</a:t>
            </a:r>
            <a:r>
              <a:rPr lang="ru-RU" dirty="0">
                <a:latin typeface="MinionPro-Regular"/>
              </a:rPr>
              <a:t> </a:t>
            </a:r>
            <a:r>
              <a:rPr lang="ru-RU" dirty="0" err="1" smtClean="0">
                <a:latin typeface="MinionPro-Regular"/>
              </a:rPr>
              <a:t>установ</a:t>
            </a:r>
            <a:r>
              <a:rPr lang="ru-RU" dirty="0" smtClean="0">
                <a:latin typeface="MinionPro-Regular"/>
              </a:rPr>
              <a:t> </a:t>
            </a:r>
            <a:r>
              <a:rPr lang="ru-RU" dirty="0">
                <a:latin typeface="MinionPro-Regular"/>
              </a:rPr>
              <a:t>на </a:t>
            </a:r>
            <a:r>
              <a:rPr lang="ru-RU" dirty="0" err="1">
                <a:latin typeface="MinionPro-Regular"/>
              </a:rPr>
              <a:t>виконання</a:t>
            </a:r>
            <a:r>
              <a:rPr lang="ru-RU" dirty="0">
                <a:latin typeface="MinionPro-Regular"/>
              </a:rPr>
              <a:t> </a:t>
            </a:r>
            <a:r>
              <a:rPr lang="ru-RU" dirty="0" err="1">
                <a:latin typeface="MinionPro-Regular"/>
              </a:rPr>
              <a:t>досліджень</a:t>
            </a:r>
            <a:r>
              <a:rPr lang="ru-RU" dirty="0">
                <a:latin typeface="MinionPro-Regular"/>
              </a:rPr>
              <a:t> та </a:t>
            </a:r>
            <a:r>
              <a:rPr lang="ru-RU" dirty="0" err="1">
                <a:latin typeface="MinionPro-Regular"/>
              </a:rPr>
              <a:t>розробок</a:t>
            </a:r>
            <a:r>
              <a:rPr lang="ru-RU" dirty="0">
                <a:latin typeface="MinionPro-Regular"/>
              </a:rPr>
              <a:t> / Ю.М. </a:t>
            </a:r>
            <a:r>
              <a:rPr lang="ru-RU" dirty="0" err="1">
                <a:latin typeface="MinionPro-Regular"/>
              </a:rPr>
              <a:t>Капіца</a:t>
            </a:r>
            <a:r>
              <a:rPr lang="ru-RU" dirty="0">
                <a:latin typeface="MinionPro-Regular"/>
              </a:rPr>
              <a:t>, К.С. </a:t>
            </a:r>
            <a:r>
              <a:rPr lang="ru-RU" dirty="0" err="1">
                <a:latin typeface="MinionPro-Regular"/>
              </a:rPr>
              <a:t>Шахбазян</a:t>
            </a:r>
            <a:r>
              <a:rPr lang="ru-RU" dirty="0">
                <a:latin typeface="MinionPro-Regular"/>
              </a:rPr>
              <a:t>,</a:t>
            </a:r>
          </a:p>
          <a:p>
            <a:r>
              <a:rPr lang="ru-RU" dirty="0">
                <a:latin typeface="MinionPro-Regular"/>
              </a:rPr>
              <a:t>Д.С. </a:t>
            </a:r>
            <a:r>
              <a:rPr lang="ru-RU" dirty="0" err="1">
                <a:latin typeface="MinionPro-Regular"/>
              </a:rPr>
              <a:t>Махновський</a:t>
            </a:r>
            <a:r>
              <a:rPr lang="ru-RU" dirty="0">
                <a:latin typeface="MinionPro-Regular"/>
              </a:rPr>
              <a:t>; за ред. Ю.М. </a:t>
            </a:r>
            <a:r>
              <a:rPr lang="ru-RU" dirty="0" err="1">
                <a:latin typeface="MinionPro-Regular"/>
              </a:rPr>
              <a:t>Капіци</a:t>
            </a:r>
            <a:r>
              <a:rPr lang="ru-RU" dirty="0">
                <a:latin typeface="MinionPro-Regular"/>
              </a:rPr>
              <a:t>. — </a:t>
            </a:r>
            <a:r>
              <a:rPr lang="ru-RU" dirty="0" err="1">
                <a:latin typeface="MinionPro-Regular"/>
              </a:rPr>
              <a:t>Київ</a:t>
            </a:r>
            <a:r>
              <a:rPr lang="ru-RU" dirty="0">
                <a:latin typeface="MinionPro-Regular"/>
              </a:rPr>
              <a:t>: </a:t>
            </a:r>
            <a:r>
              <a:rPr lang="ru-RU" dirty="0" err="1">
                <a:latin typeface="MinionPro-Regular"/>
              </a:rPr>
              <a:t>Академпе</a:t>
            </a:r>
            <a:r>
              <a:rPr lang="ru-RU" dirty="0">
                <a:latin typeface="MinionPro-Regular"/>
              </a:rPr>
              <a:t>-</a:t>
            </a:r>
          </a:p>
          <a:p>
            <a:r>
              <a:rPr lang="uk-UA" dirty="0" err="1">
                <a:latin typeface="MinionPro-Regular"/>
              </a:rPr>
              <a:t>ріодика</a:t>
            </a:r>
            <a:r>
              <a:rPr lang="uk-UA" dirty="0">
                <a:latin typeface="MinionPro-Regular"/>
              </a:rPr>
              <a:t>, 2024. — 460 с</a:t>
            </a:r>
            <a:r>
              <a:rPr lang="uk-UA" dirty="0" smtClean="0">
                <a:latin typeface="MinionPro-Regular"/>
              </a:rPr>
              <a:t>.</a:t>
            </a:r>
          </a:p>
          <a:p>
            <a:r>
              <a:rPr lang="en-US" dirty="0" smtClean="0">
                <a:hlinkClick r:id="rId4"/>
              </a:rPr>
              <a:t>https</a:t>
            </a:r>
            <a:r>
              <a:rPr lang="en-US" dirty="0">
                <a:hlinkClick r:id="rId4"/>
              </a:rPr>
              <a:t>://</a:t>
            </a:r>
            <a:r>
              <a:rPr lang="en-US" dirty="0" smtClean="0">
                <a:hlinkClick r:id="rId4"/>
              </a:rPr>
              <a:t>akademperiodyka.org.ua/wp-content/uploads/E-Book-Prava_int_vlasnosti.pdf</a:t>
            </a:r>
            <a:r>
              <a:rPr lang="uk-UA" dirty="0" smtClean="0"/>
              <a:t> </a:t>
            </a:r>
          </a:p>
          <a:p>
            <a:r>
              <a:rPr lang="en-US" dirty="0" smtClean="0">
                <a:hlinkClick r:id="rId5"/>
              </a:rPr>
              <a:t>https</a:t>
            </a:r>
            <a:r>
              <a:rPr lang="en-US" dirty="0">
                <a:hlinkClick r:id="rId5"/>
              </a:rPr>
              <a:t>://</a:t>
            </a:r>
            <a:r>
              <a:rPr lang="en-US" dirty="0" smtClean="0">
                <a:hlinkClick r:id="rId5"/>
              </a:rPr>
              <a:t>doi.org/10.15407/akademperiodyka.513.460</a:t>
            </a:r>
            <a:r>
              <a:rPr lang="uk-UA" dirty="0" smtClean="0"/>
              <a:t> </a:t>
            </a:r>
            <a:endParaRPr lang="uk-UA" dirty="0"/>
          </a:p>
        </p:txBody>
      </p:sp>
      <p:sp>
        <p:nvSpPr>
          <p:cNvPr id="9" name="Прямоугольник 8"/>
          <p:cNvSpPr/>
          <p:nvPr/>
        </p:nvSpPr>
        <p:spPr>
          <a:xfrm>
            <a:off x="4047112" y="2931336"/>
            <a:ext cx="7938216" cy="3539430"/>
          </a:xfrm>
          <a:prstGeom prst="rect">
            <a:avLst/>
          </a:prstGeom>
        </p:spPr>
        <p:txBody>
          <a:bodyPr wrap="square">
            <a:spAutoFit/>
          </a:bodyPr>
          <a:lstStyle/>
          <a:p>
            <a:r>
              <a:rPr lang="uk-UA" sz="1600" i="1" dirty="0" smtClean="0">
                <a:latin typeface="Arial" panose="020B0604020202020204" pitchFamily="34" charset="0"/>
                <a:cs typeface="Arial" panose="020B0604020202020204" pitchFamily="34" charset="0"/>
              </a:rPr>
              <a:t>Розглянуто проблематику врегулювання створення, охорони, використання</a:t>
            </a:r>
          </a:p>
          <a:p>
            <a:r>
              <a:rPr lang="uk-UA" sz="1600" i="1" dirty="0" smtClean="0">
                <a:latin typeface="Arial" panose="020B0604020202020204" pitchFamily="34" charset="0"/>
                <a:cs typeface="Arial" panose="020B0604020202020204" pitchFamily="34" charset="0"/>
              </a:rPr>
              <a:t>об’єктів права інтелектуальної власності (ІВ), розподілу прав ІВ у договорах на виконання наукових досліджень і розробок та договорах про співробітництво у проведенні наукових досліджень (договори ДР) наукових установ з підприємствами, органами державного управління, міжнародними організаціями та фондами, іноземними установами та організаціями. Проаналізовано законодавство та практику врегулювання відносин інтелектуальної власності у договорах ДР різних країн. Обґрунтовано пропозиції щодо наближення законодавчого регулювання і практики укладання договорів ДР в Україні та врегулювання відносин інтелектуальної власності у договорах до практики ЄС. Для науковців, керівного складу наукових установ, закладів вищої освіти, фахівців з питань трансферу технологій, інноваційної діяльності та ІВ; фахівців органів державної влади, які займаються питаннями охорони прав ІВ, виконанням досліджень та розробок.</a:t>
            </a:r>
            <a:endParaRPr lang="uk-UA"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1517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TextBox 1"/>
          <p:cNvSpPr txBox="1"/>
          <p:nvPr/>
        </p:nvSpPr>
        <p:spPr>
          <a:xfrm>
            <a:off x="5057129" y="200471"/>
            <a:ext cx="6830071" cy="523220"/>
          </a:xfrm>
          <a:prstGeom prst="rect">
            <a:avLst/>
          </a:prstGeom>
          <a:noFill/>
        </p:spPr>
        <p:txBody>
          <a:bodyPr wrap="square" rtlCol="0">
            <a:spAutoFit/>
          </a:bodyPr>
          <a:lstStyle/>
          <a:p>
            <a:pPr algn="ctr"/>
            <a:r>
              <a:rPr lang="uk-UA" sz="2800" b="1" dirty="0" smtClean="0">
                <a:solidFill>
                  <a:srgbClr val="0070C0"/>
                </a:solidFill>
                <a:latin typeface="Arial" panose="020B0604020202020204" pitchFamily="34" charset="0"/>
                <a:cs typeface="Arial" panose="020B0604020202020204" pitchFamily="34" charset="0"/>
              </a:rPr>
              <a:t>Рекомендації</a:t>
            </a:r>
            <a:endParaRPr lang="uk-UA" sz="2800" b="1" dirty="0">
              <a:solidFill>
                <a:srgbClr val="0070C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stretch>
            <a:fillRect/>
          </a:stretch>
        </p:blipFill>
        <p:spPr>
          <a:xfrm>
            <a:off x="258708" y="1382523"/>
            <a:ext cx="6239746" cy="5134692"/>
          </a:xfrm>
          <a:prstGeom prst="rect">
            <a:avLst/>
          </a:prstGeom>
        </p:spPr>
      </p:pic>
      <p:pic>
        <p:nvPicPr>
          <p:cNvPr id="4" name="Рисунок 3"/>
          <p:cNvPicPr>
            <a:picLocks noChangeAspect="1"/>
          </p:cNvPicPr>
          <p:nvPr/>
        </p:nvPicPr>
        <p:blipFill>
          <a:blip r:embed="rId4"/>
          <a:stretch>
            <a:fillRect/>
          </a:stretch>
        </p:blipFill>
        <p:spPr>
          <a:xfrm>
            <a:off x="6056681" y="1994578"/>
            <a:ext cx="5505666" cy="4044284"/>
          </a:xfrm>
          <a:prstGeom prst="rect">
            <a:avLst/>
          </a:prstGeom>
        </p:spPr>
      </p:pic>
    </p:spTree>
    <p:extLst>
      <p:ext uri="{BB962C8B-B14F-4D97-AF65-F5344CB8AC3E}">
        <p14:creationId xmlns:p14="http://schemas.microsoft.com/office/powerpoint/2010/main" val="25030122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8" name="Прямоугольник 7"/>
          <p:cNvSpPr/>
          <p:nvPr/>
        </p:nvSpPr>
        <p:spPr>
          <a:xfrm>
            <a:off x="258708" y="930183"/>
            <a:ext cx="11448018" cy="5355312"/>
          </a:xfrm>
          <a:prstGeom prst="rect">
            <a:avLst/>
          </a:prstGeom>
        </p:spPr>
        <p:txBody>
          <a:bodyPr wrap="square">
            <a:spAutoFit/>
          </a:bodyPr>
          <a:lstStyle/>
          <a:p>
            <a:r>
              <a:rPr lang="uk-UA" b="1" dirty="0">
                <a:latin typeface="Arial" panose="020B0604020202020204" pitchFamily="34" charset="0"/>
                <a:cs typeface="Arial" panose="020B0604020202020204" pitchFamily="34" charset="0"/>
              </a:rPr>
              <a:t>Інтелектуальна </a:t>
            </a:r>
            <a:r>
              <a:rPr lang="uk-UA" b="1" dirty="0" smtClean="0">
                <a:latin typeface="Arial" panose="020B0604020202020204" pitchFamily="34" charset="0"/>
                <a:cs typeface="Arial" panose="020B0604020202020204" pitchFamily="34" charset="0"/>
              </a:rPr>
              <a:t>власність</a:t>
            </a:r>
          </a:p>
          <a:p>
            <a:pPr algn="just"/>
            <a:r>
              <a:rPr lang="uk-UA" i="1" dirty="0" smtClean="0">
                <a:latin typeface="Arial" panose="020B0604020202020204" pitchFamily="34" charset="0"/>
                <a:cs typeface="Arial" panose="020B0604020202020204" pitchFamily="34" charset="0"/>
              </a:rPr>
              <a:t>   У </a:t>
            </a:r>
            <a:r>
              <a:rPr lang="uk-UA" i="1" dirty="0">
                <a:latin typeface="Arial" panose="020B0604020202020204" pitchFamily="34" charset="0"/>
                <a:cs typeface="Arial" panose="020B0604020202020204" pitchFamily="34" charset="0"/>
              </a:rPr>
              <a:t>процесі виконання проєкту можуть бути створені результати, що відносяться до об’єктів права інтелектуальної власності, зокрема винаходи, корисні моделі, програмні продукти та методичні матеріали. Захист таких результатів здійснюватиметься відповідно до чинного законодавства України, включно з Цивільним кодексом України, законами «Про охорону прав на винаходи і корисні моделі» та «Про авторське право і суміжні права». Оцінка </a:t>
            </a:r>
            <a:r>
              <a:rPr lang="uk-UA" i="1" dirty="0" err="1">
                <a:latin typeface="Arial" panose="020B0604020202020204" pitchFamily="34" charset="0"/>
                <a:cs typeface="Arial" panose="020B0604020202020204" pitchFamily="34" charset="0"/>
              </a:rPr>
              <a:t>охороноздатності</a:t>
            </a:r>
            <a:r>
              <a:rPr lang="uk-UA" i="1" dirty="0">
                <a:latin typeface="Arial" panose="020B0604020202020204" pitchFamily="34" charset="0"/>
                <a:cs typeface="Arial" panose="020B0604020202020204" pitchFamily="34" charset="0"/>
              </a:rPr>
              <a:t> проводитиметься на рівні університету Відділом патентно-ліцензійної, винахідницької та раціоналізаторської роботи, який забезпечить належний супровід заявок. Подання заявок на об’єкти промислової власності здійснюватиметься через Український національний офіс інтелектуальної власності та інновацій (</a:t>
            </a:r>
            <a:r>
              <a:rPr lang="uk-UA" i="1" dirty="0" err="1">
                <a:latin typeface="Arial" panose="020B0604020202020204" pitchFamily="34" charset="0"/>
                <a:cs typeface="Arial" panose="020B0604020202020204" pitchFamily="34" charset="0"/>
              </a:rPr>
              <a:t>УкрНОІВІ</a:t>
            </a:r>
            <a:r>
              <a:rPr lang="uk-UA" i="1" dirty="0">
                <a:latin typeface="Arial" panose="020B0604020202020204" pitchFamily="34" charset="0"/>
                <a:cs typeface="Arial" panose="020B0604020202020204" pitchFamily="34" charset="0"/>
              </a:rPr>
              <a:t>) з урахуванням можливостей міжнародної реєстрації</a:t>
            </a:r>
            <a:r>
              <a:rPr lang="uk-UA" i="1" dirty="0" smtClean="0">
                <a:latin typeface="Arial" panose="020B0604020202020204" pitchFamily="34" charset="0"/>
                <a:cs typeface="Arial" panose="020B0604020202020204" pitchFamily="34" charset="0"/>
              </a:rPr>
              <a:t>.</a:t>
            </a:r>
          </a:p>
          <a:p>
            <a:pPr algn="just"/>
            <a:r>
              <a:rPr lang="uk-UA" i="1" dirty="0" smtClean="0">
                <a:latin typeface="Arial" panose="020B0604020202020204" pitchFamily="34" charset="0"/>
                <a:cs typeface="Arial" panose="020B0604020202020204" pitchFamily="34" charset="0"/>
              </a:rPr>
              <a:t>    У </a:t>
            </a:r>
            <a:r>
              <a:rPr lang="uk-UA" i="1" dirty="0">
                <a:latin typeface="Arial" panose="020B0604020202020204" pitchFamily="34" charset="0"/>
                <a:cs typeface="Arial" panose="020B0604020202020204" pitchFamily="34" charset="0"/>
              </a:rPr>
              <a:t>разі створення результатів з комерційним потенціалом передбачено їх подальше використання шляхом ліцензування або укладання угод про трансфер технологій. Університет залишатиме за собою право застосовувати результати у науковій та освітній діяльності навіть у випадку передачі прав партнерам чи замовникам. Публікації, що не містять конфіденційної інформації, розміщуватимуться у відкритому доступі відповідно до національної політики відкритої науки</a:t>
            </a:r>
            <a:r>
              <a:rPr lang="uk-UA" i="1" dirty="0" smtClean="0">
                <a:latin typeface="Arial" panose="020B0604020202020204" pitchFamily="34" charset="0"/>
                <a:cs typeface="Arial" panose="020B0604020202020204" pitchFamily="34" charset="0"/>
              </a:rPr>
              <a:t>.</a:t>
            </a:r>
          </a:p>
          <a:p>
            <a:pPr algn="just"/>
            <a:r>
              <a:rPr lang="uk-UA" i="1" dirty="0" smtClean="0">
                <a:latin typeface="Arial" panose="020B0604020202020204" pitchFamily="34" charset="0"/>
                <a:cs typeface="Arial" panose="020B0604020202020204" pitchFamily="34" charset="0"/>
              </a:rPr>
              <a:t>     Очікуваними </a:t>
            </a:r>
            <a:r>
              <a:rPr lang="uk-UA" i="1" dirty="0">
                <a:latin typeface="Arial" panose="020B0604020202020204" pitchFamily="34" charset="0"/>
                <a:cs typeface="Arial" panose="020B0604020202020204" pitchFamily="34" charset="0"/>
              </a:rPr>
              <a:t>кількісними індикаторами є підготовка двох–трьох заявок до </a:t>
            </a:r>
            <a:r>
              <a:rPr lang="uk-UA" i="1" dirty="0" err="1">
                <a:latin typeface="Arial" panose="020B0604020202020204" pitchFamily="34" charset="0"/>
                <a:cs typeface="Arial" panose="020B0604020202020204" pitchFamily="34" charset="0"/>
              </a:rPr>
              <a:t>УкрНОІВІ</a:t>
            </a:r>
            <a:r>
              <a:rPr lang="uk-UA" i="1" dirty="0">
                <a:latin typeface="Arial" panose="020B0604020202020204" pitchFamily="34" charset="0"/>
                <a:cs typeface="Arial" panose="020B0604020202020204" pitchFamily="34" charset="0"/>
              </a:rPr>
              <a:t> на об’єкти промислової власності, укладання однієї–двох угод про трансфер технологій або ліцензування, не менше п’яти публікацій у виданнях, що індексуються у </a:t>
            </a:r>
            <a:r>
              <a:rPr lang="en-US" i="1" dirty="0">
                <a:latin typeface="Arial" panose="020B0604020202020204" pitchFamily="34" charset="0"/>
                <a:cs typeface="Arial" panose="020B0604020202020204" pitchFamily="34" charset="0"/>
              </a:rPr>
              <a:t>Scopus </a:t>
            </a:r>
            <a:r>
              <a:rPr lang="uk-UA" i="1" dirty="0">
                <a:latin typeface="Arial" panose="020B0604020202020204" pitchFamily="34" charset="0"/>
                <a:cs typeface="Arial" panose="020B0604020202020204" pitchFamily="34" charset="0"/>
              </a:rPr>
              <a:t>чи </a:t>
            </a:r>
            <a:r>
              <a:rPr lang="en-US" i="1" dirty="0">
                <a:latin typeface="Arial" panose="020B0604020202020204" pitchFamily="34" charset="0"/>
                <a:cs typeface="Arial" panose="020B0604020202020204" pitchFamily="34" charset="0"/>
              </a:rPr>
              <a:t>Web of Science, </a:t>
            </a:r>
            <a:r>
              <a:rPr lang="uk-UA" i="1" dirty="0">
                <a:latin typeface="Arial" panose="020B0604020202020204" pitchFamily="34" charset="0"/>
                <a:cs typeface="Arial" panose="020B0604020202020204" pitchFamily="34" charset="0"/>
              </a:rPr>
              <a:t>а також проведення внутрішнього семінару з питань управління інтелектуальною власністю для учасників проєкту.</a:t>
            </a:r>
          </a:p>
        </p:txBody>
      </p:sp>
    </p:spTree>
    <p:extLst>
      <p:ext uri="{BB962C8B-B14F-4D97-AF65-F5344CB8AC3E}">
        <p14:creationId xmlns:p14="http://schemas.microsoft.com/office/powerpoint/2010/main" val="287791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838200" y="942647"/>
            <a:ext cx="10515600" cy="1325563"/>
          </a:xfrm>
          <a:solidFill>
            <a:srgbClr val="0166B3"/>
          </a:solidFill>
        </p:spPr>
        <p:style>
          <a:lnRef idx="0">
            <a:schemeClr val="accent4"/>
          </a:lnRef>
          <a:fillRef idx="3">
            <a:schemeClr val="accent4"/>
          </a:fillRef>
          <a:effectRef idx="3">
            <a:schemeClr val="accent4"/>
          </a:effectRef>
          <a:fontRef idx="minor">
            <a:schemeClr val="lt1"/>
          </a:fontRef>
        </p:style>
        <p:txBody>
          <a:bodyPr>
            <a:normAutofit/>
          </a:bodyPr>
          <a:lstStyle/>
          <a:p>
            <a:pPr algn="ctr"/>
            <a:r>
              <a:rPr lang="uk-UA" sz="3600" dirty="0">
                <a:latin typeface="Arial" panose="020B0604020202020204" pitchFamily="34" charset="0"/>
                <a:cs typeface="Arial" panose="020B0604020202020204" pitchFamily="34" charset="0"/>
              </a:rPr>
              <a:t>Закон України </a:t>
            </a:r>
            <a:r>
              <a:rPr lang="uk-UA" sz="3600" dirty="0" err="1">
                <a:latin typeface="Arial" panose="020B0604020202020204" pitchFamily="34" charset="0"/>
                <a:cs typeface="Arial" panose="020B0604020202020204" pitchFamily="34" charset="0"/>
              </a:rPr>
              <a:t>“Про</a:t>
            </a:r>
            <a:r>
              <a:rPr lang="uk-UA" sz="3600" dirty="0">
                <a:latin typeface="Arial" panose="020B0604020202020204" pitchFamily="34" charset="0"/>
                <a:cs typeface="Arial" panose="020B0604020202020204" pitchFamily="34" charset="0"/>
              </a:rPr>
              <a:t> наукову і науково-технічну </a:t>
            </a:r>
            <a:r>
              <a:rPr lang="uk-UA" sz="3600" dirty="0" err="1">
                <a:latin typeface="Arial" panose="020B0604020202020204" pitchFamily="34" charset="0"/>
                <a:cs typeface="Arial" panose="020B0604020202020204" pitchFamily="34" charset="0"/>
              </a:rPr>
              <a:t>діяльність”</a:t>
            </a:r>
            <a:r>
              <a:rPr lang="uk-UA" sz="3600" dirty="0">
                <a:latin typeface="Arial" panose="020B0604020202020204" pitchFamily="34" charset="0"/>
                <a:cs typeface="Arial" panose="020B0604020202020204" pitchFamily="34" charset="0"/>
              </a:rPr>
              <a:t/>
            </a:r>
            <a:br>
              <a:rPr lang="uk-UA" sz="36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(від 26.11.</a:t>
            </a:r>
            <a:r>
              <a:rPr lang="ru-RU" sz="1400" i="1" dirty="0">
                <a:latin typeface="Arial" panose="020B0604020202020204" pitchFamily="34" charset="0"/>
                <a:cs typeface="Arial" panose="020B0604020202020204" pitchFamily="34" charset="0"/>
              </a:rPr>
              <a:t>2015</a:t>
            </a:r>
            <a:r>
              <a:rPr lang="ru-RU" sz="1400" dirty="0">
                <a:latin typeface="Arial" panose="020B0604020202020204" pitchFamily="34" charset="0"/>
                <a:cs typeface="Arial" panose="020B0604020202020204" pitchFamily="34" charset="0"/>
              </a:rPr>
              <a:t> № 848-</a:t>
            </a:r>
            <a:r>
              <a:rPr lang="en-US" sz="1400" dirty="0">
                <a:latin typeface="Arial" panose="020B0604020202020204" pitchFamily="34" charset="0"/>
                <a:cs typeface="Arial" panose="020B0604020202020204" pitchFamily="34" charset="0"/>
              </a:rPr>
              <a:t>VIII</a:t>
            </a:r>
            <a:r>
              <a:rPr lang="uk-UA"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p:txBody>
      </p:sp>
      <p:sp>
        <p:nvSpPr>
          <p:cNvPr id="9219" name="Содержимое 2"/>
          <p:cNvSpPr>
            <a:spLocks noGrp="1"/>
          </p:cNvSpPr>
          <p:nvPr>
            <p:ph idx="1"/>
          </p:nvPr>
        </p:nvSpPr>
        <p:spPr>
          <a:xfrm>
            <a:off x="838200" y="2479025"/>
            <a:ext cx="10515599" cy="3519948"/>
          </a:xfrm>
        </p:spPr>
        <p:txBody>
          <a:bodyPr>
            <a:normAutofit fontScale="92500"/>
          </a:bodyPr>
          <a:lstStyle/>
          <a:p>
            <a:pPr algn="just"/>
            <a:r>
              <a:rPr lang="uk-UA" b="1" u="sng" dirty="0">
                <a:solidFill>
                  <a:srgbClr val="7030A0"/>
                </a:solidFill>
                <a:latin typeface="Arial" panose="020B0604020202020204" pitchFamily="34" charset="0"/>
                <a:cs typeface="Arial" panose="020B0604020202020204" pitchFamily="34" charset="0"/>
              </a:rPr>
              <a:t>фундаментальні наукові дослідження </a:t>
            </a:r>
            <a:r>
              <a:rPr lang="uk-UA" dirty="0">
                <a:latin typeface="Arial" panose="020B0604020202020204" pitchFamily="34" charset="0"/>
                <a:cs typeface="Arial" panose="020B0604020202020204" pitchFamily="34" charset="0"/>
              </a:rPr>
              <a:t>- теоретичні та експериментальні наукові дослідження, спрямовані на одержання </a:t>
            </a:r>
            <a:r>
              <a:rPr lang="uk-UA" b="1" u="sng" dirty="0">
                <a:solidFill>
                  <a:srgbClr val="FF0000"/>
                </a:solidFill>
                <a:latin typeface="Arial" panose="020B0604020202020204" pitchFamily="34" charset="0"/>
                <a:cs typeface="Arial" panose="020B0604020202020204" pitchFamily="34" charset="0"/>
              </a:rPr>
              <a:t>нових знань</a:t>
            </a:r>
            <a:r>
              <a:rPr lang="uk-UA" b="1" dirty="0">
                <a:solidFill>
                  <a:srgbClr val="FF0000"/>
                </a:solidFill>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про закономірності організації та розвитку природи, суспільства, людини, їх взаємозв’язків. </a:t>
            </a:r>
          </a:p>
          <a:p>
            <a:pPr algn="just"/>
            <a:r>
              <a:rPr lang="uk-UA" b="1" dirty="0">
                <a:latin typeface="Arial" panose="020B0604020202020204" pitchFamily="34" charset="0"/>
                <a:cs typeface="Arial" panose="020B0604020202020204" pitchFamily="34" charset="0"/>
              </a:rPr>
              <a:t>Результатом фундаментальних наукових досліджень </a:t>
            </a:r>
            <a:r>
              <a:rPr lang="uk-UA" dirty="0">
                <a:latin typeface="Arial" panose="020B0604020202020204" pitchFamily="34" charset="0"/>
                <a:cs typeface="Arial" panose="020B0604020202020204" pitchFamily="34" charset="0"/>
              </a:rPr>
              <a:t>є гіпотези, теорії, нові методи пізнання, відкриття законів природи, невідомих раніше явищ і властивостей матерії, виявлення закономірностей розвитку суспільства тощо, які не орієнтовані на безпосереднє практичне використання у сфері економіки.</a:t>
            </a:r>
          </a:p>
        </p:txBody>
      </p:sp>
      <p:pic>
        <p:nvPicPr>
          <p:cNvPr id="6" name="Рисунок 5">
            <a:extLst>
              <a:ext uri="{FF2B5EF4-FFF2-40B4-BE49-F238E27FC236}">
                <a16:creationId xmlns:a16="http://schemas.microsoft.com/office/drawing/2014/main" id="{6B8D649C-73DA-47B5-8F0F-7B4BA9CFAFDA}"/>
              </a:ext>
            </a:extLst>
          </p:cNvPr>
          <p:cNvPicPr>
            <a:picLocks noChangeAspect="1"/>
          </p:cNvPicPr>
          <p:nvPr/>
        </p:nvPicPr>
        <p:blipFill rotWithShape="1">
          <a:blip r:embed="rId2"/>
          <a:srcRect l="16208" t="62439" r="16841" b="18233"/>
          <a:stretch/>
        </p:blipFill>
        <p:spPr>
          <a:xfrm>
            <a:off x="258708" y="126624"/>
            <a:ext cx="3858322" cy="626564"/>
          </a:xfrm>
          <a:prstGeom prst="rect">
            <a:avLst/>
          </a:prstGeom>
        </p:spPr>
      </p:pic>
      <p:sp>
        <p:nvSpPr>
          <p:cNvPr id="7" name="TextBox 6">
            <a:extLst>
              <a:ext uri="{FF2B5EF4-FFF2-40B4-BE49-F238E27FC236}">
                <a16:creationId xmlns:a16="http://schemas.microsoft.com/office/drawing/2014/main" id="{93E38EB9-2EAD-47D8-9D65-48C0689F1157}"/>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2F39D48B-471E-40B6-A256-F9452A54C8E7}"/>
              </a:ext>
            </a:extLst>
          </p:cNvPr>
          <p:cNvSpPr/>
          <p:nvPr/>
        </p:nvSpPr>
        <p:spPr>
          <a:xfrm>
            <a:off x="4353636" y="156119"/>
            <a:ext cx="7579656" cy="1477328"/>
          </a:xfrm>
          <a:prstGeom prst="rect">
            <a:avLst/>
          </a:prstGeom>
          <a:solidFill>
            <a:schemeClr val="accent2">
              <a:lumMod val="20000"/>
              <a:lumOff val="80000"/>
            </a:schemeClr>
          </a:solidFill>
        </p:spPr>
        <p:txBody>
          <a:bodyPr wrap="square">
            <a:spAutoFit/>
          </a:bodyPr>
          <a:lstStyle/>
          <a:p>
            <a:pPr indent="-1270" algn="just">
              <a:spcAft>
                <a:spcPts val="0"/>
              </a:spcAft>
            </a:pPr>
            <a:r>
              <a:rPr lang="uk-UA" b="1" dirty="0">
                <a:latin typeface="Arial" panose="020B0604020202020204" pitchFamily="34" charset="0"/>
                <a:ea typeface="Times New Roman" panose="02020603050405020304" pitchFamily="18" charset="0"/>
                <a:cs typeface="Arial" panose="020B0604020202020204" pitchFamily="34" charset="0"/>
              </a:rPr>
              <a:t>4. РЕАЛІЗАЦІЯ ПРОЕКТУ (IMPLEMENTATION)</a:t>
            </a:r>
            <a:endParaRPr lang="ru-UA"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dirty="0">
                <a:latin typeface="Arial" panose="020B0604020202020204" pitchFamily="34" charset="0"/>
                <a:ea typeface="Times New Roman" panose="02020603050405020304" pitchFamily="18" charset="0"/>
                <a:cs typeface="Arial" panose="020B0604020202020204" pitchFamily="34" charset="0"/>
              </a:rPr>
              <a:t> </a:t>
            </a:r>
            <a:r>
              <a:rPr lang="uk-UA"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показати шляхи реалізації проекту, якість і ефективність робочого плану, оцінка ризиків і детальний план виконання робочих пакетів, а також показати ресурси, які будуть задіяні для їх виконання.</a:t>
            </a:r>
            <a:endParaRPr lang="ru-UA" dirty="0">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C411D933-DF12-48E5-AA09-C29D48D8502C}"/>
              </a:ext>
            </a:extLst>
          </p:cNvPr>
          <p:cNvSpPr/>
          <p:nvPr/>
        </p:nvSpPr>
        <p:spPr>
          <a:xfrm>
            <a:off x="398340" y="2053283"/>
            <a:ext cx="11534952" cy="3793346"/>
          </a:xfrm>
          <a:prstGeom prst="rect">
            <a:avLst/>
          </a:prstGeom>
        </p:spPr>
        <p:txBody>
          <a:bodyPr wrap="square">
            <a:spAutoFit/>
          </a:bodyPr>
          <a:lstStyle/>
          <a:p>
            <a:pPr indent="-635" algn="just">
              <a:lnSpc>
                <a:spcPct val="106000"/>
              </a:lnSpc>
              <a:spcAft>
                <a:spcPts val="800"/>
              </a:spcAft>
            </a:pPr>
            <a:r>
              <a:rPr lang="uk-UA" sz="2400" b="1" dirty="0">
                <a:latin typeface="Arial" panose="020B0604020202020204" pitchFamily="34" charset="0"/>
                <a:ea typeface="Times New Roman" panose="02020603050405020304" pitchFamily="18" charset="0"/>
                <a:cs typeface="Arial" panose="020B0604020202020204" pitchFamily="34" charset="0"/>
              </a:rPr>
              <a:t>4.1 Загальний план виконання проекту (обсяг – до 0,5 сторінок)</a:t>
            </a:r>
            <a:endParaRPr lang="ru-UA" sz="2400" b="1" dirty="0">
              <a:latin typeface="Arial" panose="020B0604020202020204" pitchFamily="34" charset="0"/>
              <a:ea typeface="Times New Roman" panose="02020603050405020304" pitchFamily="18" charset="0"/>
              <a:cs typeface="Arial" panose="020B0604020202020204" pitchFamily="34" charset="0"/>
            </a:endParaRPr>
          </a:p>
          <a:p>
            <a:pPr indent="-635" algn="just">
              <a:lnSpc>
                <a:spcPct val="106000"/>
              </a:lnSpc>
              <a:spcAft>
                <a:spcPts val="800"/>
              </a:spcAft>
            </a:pPr>
            <a:r>
              <a:rPr lang="uk-UA" sz="2400"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обґрунтувати шляхи реалізації проекту та надати план робочих пакетів*. Список робочих пакетів необхідно представити у вигляді таблиці 4.1 </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marL="457200" indent="-635" algn="just">
              <a:lnSpc>
                <a:spcPct val="106000"/>
              </a:lnSpc>
              <a:spcAft>
                <a:spcPts val="800"/>
              </a:spcAft>
            </a:pPr>
            <a:r>
              <a:rPr lang="uk-UA" sz="2400" i="1" dirty="0">
                <a:latin typeface="Arial" panose="020B0604020202020204" pitchFamily="34" charset="0"/>
                <a:ea typeface="Times New Roman" panose="02020603050405020304" pitchFamily="18" charset="0"/>
                <a:cs typeface="Arial" panose="020B0604020202020204" pitchFamily="34" charset="0"/>
              </a:rPr>
              <a:t>*Робочий пакет — це компонент дослідницького проекту, який окреслює конкретну групу завдань і заходів разом із відповідними ресурсами та часовими рамками, спрямованих на досягнення частини загальних цілей проекту. За часом один чи група робочих пакетів має охоплювати період до 1 року.</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274446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graphicFrame>
        <p:nvGraphicFramePr>
          <p:cNvPr id="2" name="Таблица 1">
            <a:extLst>
              <a:ext uri="{FF2B5EF4-FFF2-40B4-BE49-F238E27FC236}">
                <a16:creationId xmlns:a16="http://schemas.microsoft.com/office/drawing/2014/main" id="{1164410E-233E-4D12-8847-4773DFAC35AA}"/>
              </a:ext>
            </a:extLst>
          </p:cNvPr>
          <p:cNvGraphicFramePr>
            <a:graphicFrameLocks noGrp="1"/>
          </p:cNvGraphicFramePr>
          <p:nvPr>
            <p:extLst>
              <p:ext uri="{D42A27DB-BD31-4B8C-83A1-F6EECF244321}">
                <p14:modId xmlns:p14="http://schemas.microsoft.com/office/powerpoint/2010/main" val="2380976538"/>
              </p:ext>
            </p:extLst>
          </p:nvPr>
        </p:nvGraphicFramePr>
        <p:xfrm>
          <a:off x="749772" y="1562099"/>
          <a:ext cx="10577868" cy="4103814"/>
        </p:xfrm>
        <a:graphic>
          <a:graphicData uri="http://schemas.openxmlformats.org/drawingml/2006/table">
            <a:tbl>
              <a:tblPr>
                <a:tableStyleId>{616DA210-FB5B-4158-B5E0-FEB733F419BA}</a:tableStyleId>
              </a:tblPr>
              <a:tblGrid>
                <a:gridCol w="2086008">
                  <a:extLst>
                    <a:ext uri="{9D8B030D-6E8A-4147-A177-3AD203B41FA5}">
                      <a16:colId xmlns:a16="http://schemas.microsoft.com/office/drawing/2014/main" val="878581269"/>
                    </a:ext>
                  </a:extLst>
                </a:gridCol>
                <a:gridCol w="2217410">
                  <a:extLst>
                    <a:ext uri="{9D8B030D-6E8A-4147-A177-3AD203B41FA5}">
                      <a16:colId xmlns:a16="http://schemas.microsoft.com/office/drawing/2014/main" val="2241300036"/>
                    </a:ext>
                  </a:extLst>
                </a:gridCol>
                <a:gridCol w="2086008">
                  <a:extLst>
                    <a:ext uri="{9D8B030D-6E8A-4147-A177-3AD203B41FA5}">
                      <a16:colId xmlns:a16="http://schemas.microsoft.com/office/drawing/2014/main" val="1274592925"/>
                    </a:ext>
                  </a:extLst>
                </a:gridCol>
                <a:gridCol w="2053158">
                  <a:extLst>
                    <a:ext uri="{9D8B030D-6E8A-4147-A177-3AD203B41FA5}">
                      <a16:colId xmlns:a16="http://schemas.microsoft.com/office/drawing/2014/main" val="159877748"/>
                    </a:ext>
                  </a:extLst>
                </a:gridCol>
                <a:gridCol w="2135284">
                  <a:extLst>
                    <a:ext uri="{9D8B030D-6E8A-4147-A177-3AD203B41FA5}">
                      <a16:colId xmlns:a16="http://schemas.microsoft.com/office/drawing/2014/main" val="983033898"/>
                    </a:ext>
                  </a:extLst>
                </a:gridCol>
              </a:tblGrid>
              <a:tr h="901791">
                <a:tc>
                  <a:txBody>
                    <a:bodyPr/>
                    <a:lstStyle/>
                    <a:p>
                      <a:pPr indent="-635" algn="just">
                        <a:lnSpc>
                          <a:spcPct val="106000"/>
                        </a:lnSpc>
                        <a:spcAft>
                          <a:spcPts val="800"/>
                        </a:spcAft>
                      </a:pPr>
                      <a:r>
                        <a:rPr lang="uk-UA" sz="2400">
                          <a:effectLst/>
                        </a:rPr>
                        <a:t>№ Робочого пакету (РП)</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dirty="0">
                          <a:effectLst/>
                        </a:rPr>
                        <a:t>Назва РП</a:t>
                      </a:r>
                      <a:endParaRPr lang="ru-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Кількість людино-місяців</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Місяць початку</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dirty="0">
                          <a:effectLst/>
                        </a:rPr>
                        <a:t>Місяць закінчення</a:t>
                      </a:r>
                      <a:endParaRPr lang="ru-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extLst>
                  <a:ext uri="{0D108BD9-81ED-4DB2-BD59-A6C34878D82A}">
                    <a16:rowId xmlns:a16="http://schemas.microsoft.com/office/drawing/2014/main" val="1210847991"/>
                  </a:ext>
                </a:extLst>
              </a:tr>
              <a:tr h="568520">
                <a:tc>
                  <a:txBody>
                    <a:bodyPr/>
                    <a:lstStyle/>
                    <a:p>
                      <a:pPr indent="-635" algn="just">
                        <a:lnSpc>
                          <a:spcPct val="106000"/>
                        </a:lnSpc>
                        <a:spcAft>
                          <a:spcPts val="800"/>
                        </a:spcAft>
                      </a:pPr>
                      <a:r>
                        <a:rPr lang="uk-UA" sz="2400">
                          <a:effectLst/>
                        </a:rPr>
                        <a:t>1</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Створення ….</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24</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1</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12</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extLst>
                  <a:ext uri="{0D108BD9-81ED-4DB2-BD59-A6C34878D82A}">
                    <a16:rowId xmlns:a16="http://schemas.microsoft.com/office/drawing/2014/main" val="1038412885"/>
                  </a:ext>
                </a:extLst>
              </a:tr>
              <a:tr h="568520">
                <a:tc>
                  <a:txBody>
                    <a:bodyPr/>
                    <a:lstStyle/>
                    <a:p>
                      <a:pPr indent="-635" algn="just">
                        <a:lnSpc>
                          <a:spcPct val="106000"/>
                        </a:lnSpc>
                        <a:spcAft>
                          <a:spcPts val="800"/>
                        </a:spcAft>
                      </a:pPr>
                      <a:r>
                        <a:rPr lang="uk-UA" sz="2400">
                          <a:effectLst/>
                        </a:rPr>
                        <a:t>2</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Визначення…</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36</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6</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18</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extLst>
                  <a:ext uri="{0D108BD9-81ED-4DB2-BD59-A6C34878D82A}">
                    <a16:rowId xmlns:a16="http://schemas.microsoft.com/office/drawing/2014/main" val="2922593142"/>
                  </a:ext>
                </a:extLst>
              </a:tr>
              <a:tr h="568520">
                <a:tc>
                  <a:txBody>
                    <a:bodyPr/>
                    <a:lstStyle/>
                    <a:p>
                      <a:pPr indent="-635" algn="just">
                        <a:lnSpc>
                          <a:spcPct val="106000"/>
                        </a:lnSpc>
                        <a:spcAft>
                          <a:spcPts val="800"/>
                        </a:spcAft>
                      </a:pPr>
                      <a:r>
                        <a:rPr lang="uk-UA" sz="2400">
                          <a:effectLst/>
                        </a:rPr>
                        <a:t>3</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24</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12</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24</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extLst>
                  <a:ext uri="{0D108BD9-81ED-4DB2-BD59-A6C34878D82A}">
                    <a16:rowId xmlns:a16="http://schemas.microsoft.com/office/drawing/2014/main" val="4154859904"/>
                  </a:ext>
                </a:extLst>
              </a:tr>
              <a:tr h="1235061">
                <a:tc>
                  <a:txBody>
                    <a:bodyPr/>
                    <a:lstStyle/>
                    <a:p>
                      <a:pPr indent="-635" algn="just">
                        <a:lnSpc>
                          <a:spcPct val="106000"/>
                        </a:lnSpc>
                        <a:spcAft>
                          <a:spcPts val="800"/>
                        </a:spcAft>
                      </a:pPr>
                      <a:r>
                        <a:rPr lang="uk-UA" sz="2400">
                          <a:effectLst/>
                        </a:rPr>
                        <a:t>4</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Поширення результатів проекту</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a:effectLst/>
                        </a:rPr>
                        <a:t>6</a:t>
                      </a:r>
                      <a:endParaRPr lang="ru-U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dirty="0">
                          <a:effectLst/>
                        </a:rPr>
                        <a:t>1</a:t>
                      </a:r>
                      <a:endParaRPr lang="ru-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tc>
                  <a:txBody>
                    <a:bodyPr/>
                    <a:lstStyle/>
                    <a:p>
                      <a:pPr indent="-635" algn="just">
                        <a:lnSpc>
                          <a:spcPct val="106000"/>
                        </a:lnSpc>
                        <a:spcAft>
                          <a:spcPts val="800"/>
                        </a:spcAft>
                      </a:pPr>
                      <a:r>
                        <a:rPr lang="uk-UA" sz="2400" dirty="0">
                          <a:effectLst/>
                        </a:rPr>
                        <a:t>36</a:t>
                      </a:r>
                      <a:endParaRPr lang="ru-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0" marB="0"/>
                </a:tc>
                <a:extLst>
                  <a:ext uri="{0D108BD9-81ED-4DB2-BD59-A6C34878D82A}">
                    <a16:rowId xmlns:a16="http://schemas.microsoft.com/office/drawing/2014/main" val="4131607547"/>
                  </a:ext>
                </a:extLst>
              </a:tr>
            </a:tbl>
          </a:graphicData>
        </a:graphic>
      </p:graphicFrame>
      <p:sp>
        <p:nvSpPr>
          <p:cNvPr id="4" name="Rectangle 2">
            <a:extLst>
              <a:ext uri="{FF2B5EF4-FFF2-40B4-BE49-F238E27FC236}">
                <a16:creationId xmlns:a16="http://schemas.microsoft.com/office/drawing/2014/main" id="{1916778A-F73B-4273-9999-40971B932C47}"/>
              </a:ext>
            </a:extLst>
          </p:cNvPr>
          <p:cNvSpPr>
            <a:spLocks noChangeArrowheads="1"/>
          </p:cNvSpPr>
          <p:nvPr/>
        </p:nvSpPr>
        <p:spPr bwMode="auto">
          <a:xfrm>
            <a:off x="2620883" y="841906"/>
            <a:ext cx="65828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UA"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Таблиця 4.1 Список Робочих пакетів проекту</a:t>
            </a:r>
            <a:endParaRPr kumimoji="0" lang="uk-UA" altLang="ru-UA"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10759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0D17E005-CCF4-4675-BFC1-92A36E409C69}"/>
              </a:ext>
            </a:extLst>
          </p:cNvPr>
          <p:cNvSpPr/>
          <p:nvPr/>
        </p:nvSpPr>
        <p:spPr>
          <a:xfrm>
            <a:off x="285001" y="1104453"/>
            <a:ext cx="11476092" cy="4649093"/>
          </a:xfrm>
          <a:prstGeom prst="rect">
            <a:avLst/>
          </a:prstGeom>
        </p:spPr>
        <p:txBody>
          <a:bodyPr wrap="square">
            <a:spAutoFit/>
          </a:bodyPr>
          <a:lstStyle/>
          <a:p>
            <a:pPr indent="-635" algn="just">
              <a:lnSpc>
                <a:spcPct val="106000"/>
              </a:lnSpc>
              <a:spcAft>
                <a:spcPts val="800"/>
              </a:spcAft>
            </a:pPr>
            <a:r>
              <a:rPr lang="uk-UA" sz="2400" b="1" dirty="0">
                <a:latin typeface="Arial" panose="020B0604020202020204" pitchFamily="34" charset="0"/>
                <a:ea typeface="Times New Roman" panose="02020603050405020304" pitchFamily="18" charset="0"/>
                <a:cs typeface="Arial" panose="020B0604020202020204" pitchFamily="34" charset="0"/>
              </a:rPr>
              <a:t>4.2 Опис Робочих пакетів </a:t>
            </a:r>
            <a:r>
              <a:rPr lang="uk-UA" sz="2400" b="1" i="1" dirty="0">
                <a:latin typeface="Arial" panose="020B0604020202020204" pitchFamily="34" charset="0"/>
                <a:ea typeface="Times New Roman" panose="02020603050405020304" pitchFamily="18" charset="0"/>
                <a:cs typeface="Arial" panose="020B0604020202020204" pitchFamily="34" charset="0"/>
              </a:rPr>
              <a:t>(обсяг – до 4 сторінок)</a:t>
            </a:r>
          </a:p>
          <a:p>
            <a:r>
              <a:rPr lang="uk-UA" sz="2400" i="1" dirty="0">
                <a:latin typeface="Arial" panose="020B0604020202020204" pitchFamily="34" charset="0"/>
                <a:cs typeface="Arial" panose="020B0604020202020204" pitchFamily="34" charset="0"/>
              </a:rPr>
              <a:t>У цьому розділі необхідно надати детальну інформацію про хід виконання проекту на основі логічної структури проекту та етапів, на яких він має виконуватися. Кількість робочих пакетів повинна бути пропорційною масштабу і складності проекту.</a:t>
            </a:r>
            <a:endParaRPr lang="ru-UA" sz="2400" dirty="0">
              <a:latin typeface="Arial" panose="020B0604020202020204" pitchFamily="34" charset="0"/>
              <a:cs typeface="Arial" panose="020B0604020202020204" pitchFamily="34" charset="0"/>
            </a:endParaRPr>
          </a:p>
          <a:p>
            <a:r>
              <a:rPr lang="uk-UA" sz="2400" i="1" dirty="0">
                <a:latin typeface="Arial" panose="020B0604020202020204" pitchFamily="34" charset="0"/>
                <a:cs typeface="Arial" panose="020B0604020202020204" pitchFamily="34" charset="0"/>
              </a:rPr>
              <a:t>Необхідно надати достатньо деталей у кожному робочому пакеті, щоб обґрунтувати запропоновані ресурси, які будуть виділені.</a:t>
            </a:r>
            <a:endParaRPr lang="ru-UA" sz="2400" dirty="0">
              <a:latin typeface="Arial" panose="020B0604020202020204" pitchFamily="34" charset="0"/>
              <a:cs typeface="Arial" panose="020B0604020202020204" pitchFamily="34" charset="0"/>
            </a:endParaRPr>
          </a:p>
          <a:p>
            <a:r>
              <a:rPr lang="uk-UA" sz="2400" i="1" dirty="0">
                <a:latin typeface="Arial" panose="020B0604020202020204" pitchFamily="34" charset="0"/>
                <a:cs typeface="Arial" panose="020B0604020202020204" pitchFamily="34" charset="0"/>
              </a:rPr>
              <a:t>Кожен окремий Робочий пакет необхідно представити у вигляді окремої таблиці (Табл. 4.2). </a:t>
            </a:r>
          </a:p>
          <a:p>
            <a:pPr algn="just"/>
            <a:r>
              <a:rPr lang="uk-UA" sz="2400" i="1" dirty="0">
                <a:latin typeface="Arial" panose="020B0604020202020204" pitchFamily="34" charset="0"/>
                <a:cs typeface="Arial" panose="020B0604020202020204" pitchFamily="34" charset="0"/>
              </a:rPr>
              <a:t>Рекомендується включити кілька наукових робочих проектів із детальним описом завдань та індикаторів їх виконання, а також робочі пакети з управління проектом та поширенню його результатів.</a:t>
            </a:r>
            <a:endParaRPr lang="ru-UA" sz="24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306676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450281"/>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FBE2B72F-9195-4932-B04A-F66AFACE1180}"/>
              </a:ext>
            </a:extLst>
          </p:cNvPr>
          <p:cNvSpPr/>
          <p:nvPr/>
        </p:nvSpPr>
        <p:spPr>
          <a:xfrm>
            <a:off x="820023" y="692420"/>
            <a:ext cx="11165305" cy="847540"/>
          </a:xfrm>
          <a:prstGeom prst="rect">
            <a:avLst/>
          </a:prstGeom>
        </p:spPr>
        <p:txBody>
          <a:bodyPr wrap="square">
            <a:spAutoFit/>
          </a:bodyPr>
          <a:lstStyle/>
          <a:p>
            <a:pPr indent="-635" algn="just">
              <a:lnSpc>
                <a:spcPct val="106000"/>
              </a:lnSpc>
              <a:spcAft>
                <a:spcPts val="0"/>
              </a:spcAft>
            </a:pPr>
            <a:r>
              <a:rPr lang="uk-UA" sz="2400" dirty="0">
                <a:latin typeface="Arial" panose="020B0604020202020204" pitchFamily="34" charset="0"/>
                <a:ea typeface="Times New Roman" panose="02020603050405020304" pitchFamily="18" charset="0"/>
                <a:cs typeface="Arial" panose="020B0604020202020204" pitchFamily="34" charset="0"/>
              </a:rPr>
              <a:t>Таблиця 4.2 Робочі пакети</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635" algn="just">
              <a:lnSpc>
                <a:spcPct val="106000"/>
              </a:lnSpc>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(таблицю необхідно скопіювати відповідно до кількості Робочих пакетів)</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Таблица 2">
            <a:extLst>
              <a:ext uri="{FF2B5EF4-FFF2-40B4-BE49-F238E27FC236}">
                <a16:creationId xmlns:a16="http://schemas.microsoft.com/office/drawing/2014/main" id="{6A724B04-58C5-4A60-85CF-8CAD516E46A7}"/>
              </a:ext>
            </a:extLst>
          </p:cNvPr>
          <p:cNvGraphicFramePr>
            <a:graphicFrameLocks noGrp="1"/>
          </p:cNvGraphicFramePr>
          <p:nvPr>
            <p:extLst>
              <p:ext uri="{D42A27DB-BD31-4B8C-83A1-F6EECF244321}">
                <p14:modId xmlns:p14="http://schemas.microsoft.com/office/powerpoint/2010/main" val="3185197902"/>
              </p:ext>
            </p:extLst>
          </p:nvPr>
        </p:nvGraphicFramePr>
        <p:xfrm>
          <a:off x="513348" y="1657692"/>
          <a:ext cx="11165304" cy="4736132"/>
        </p:xfrm>
        <a:graphic>
          <a:graphicData uri="http://schemas.openxmlformats.org/drawingml/2006/table">
            <a:tbl>
              <a:tblPr>
                <a:tableStyleId>{616DA210-FB5B-4158-B5E0-FEB733F419BA}</a:tableStyleId>
              </a:tblPr>
              <a:tblGrid>
                <a:gridCol w="2499062">
                  <a:extLst>
                    <a:ext uri="{9D8B030D-6E8A-4147-A177-3AD203B41FA5}">
                      <a16:colId xmlns:a16="http://schemas.microsoft.com/office/drawing/2014/main" val="2733092648"/>
                    </a:ext>
                  </a:extLst>
                </a:gridCol>
                <a:gridCol w="8666242">
                  <a:extLst>
                    <a:ext uri="{9D8B030D-6E8A-4147-A177-3AD203B41FA5}">
                      <a16:colId xmlns:a16="http://schemas.microsoft.com/office/drawing/2014/main" val="3901936636"/>
                    </a:ext>
                  </a:extLst>
                </a:gridCol>
              </a:tblGrid>
              <a:tr h="224147">
                <a:tc>
                  <a:txBody>
                    <a:bodyPr/>
                    <a:lstStyle/>
                    <a:p>
                      <a:pPr indent="-635" algn="just">
                        <a:lnSpc>
                          <a:spcPct val="106000"/>
                        </a:lnSpc>
                        <a:spcAft>
                          <a:spcPts val="800"/>
                        </a:spcAft>
                      </a:pPr>
                      <a:r>
                        <a:rPr lang="uk-UA" sz="1600">
                          <a:effectLst/>
                        </a:rPr>
                        <a:t>Номер РП</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dirty="0">
                          <a:effectLst/>
                        </a:rPr>
                        <a:t> </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2039917958"/>
                  </a:ext>
                </a:extLst>
              </a:tr>
              <a:tr h="224147">
                <a:tc>
                  <a:txBody>
                    <a:bodyPr/>
                    <a:lstStyle/>
                    <a:p>
                      <a:pPr indent="-635" algn="just">
                        <a:lnSpc>
                          <a:spcPct val="106000"/>
                        </a:lnSpc>
                        <a:spcAft>
                          <a:spcPts val="800"/>
                        </a:spcAft>
                      </a:pPr>
                      <a:r>
                        <a:rPr lang="uk-UA" sz="1600">
                          <a:effectLst/>
                        </a:rPr>
                        <a:t>Назва РП</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2661048211"/>
                  </a:ext>
                </a:extLst>
              </a:tr>
              <a:tr h="355544">
                <a:tc>
                  <a:txBody>
                    <a:bodyPr/>
                    <a:lstStyle/>
                    <a:p>
                      <a:pPr indent="-635" algn="just">
                        <a:lnSpc>
                          <a:spcPct val="106000"/>
                        </a:lnSpc>
                        <a:spcAft>
                          <a:spcPts val="800"/>
                        </a:spcAft>
                      </a:pPr>
                      <a:r>
                        <a:rPr lang="uk-UA" sz="1600">
                          <a:effectLst/>
                        </a:rPr>
                        <a:t>Тип РП</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a:effectLst/>
                        </a:rPr>
                        <a:t>Науковий, управління проектом, поширення результатів, етика, тощо.</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3801188631"/>
                  </a:ext>
                </a:extLst>
              </a:tr>
              <a:tr h="224147">
                <a:tc>
                  <a:txBody>
                    <a:bodyPr/>
                    <a:lstStyle/>
                    <a:p>
                      <a:pPr indent="-635" algn="just">
                        <a:lnSpc>
                          <a:spcPct val="106000"/>
                        </a:lnSpc>
                        <a:spcAft>
                          <a:spcPts val="800"/>
                        </a:spcAft>
                      </a:pPr>
                      <a:r>
                        <a:rPr lang="uk-UA" sz="1600">
                          <a:effectLst/>
                        </a:rPr>
                        <a:t>Початок</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a:effectLst/>
                        </a:rPr>
                        <a:t>Місяць початку РП</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2731027921"/>
                  </a:ext>
                </a:extLst>
              </a:tr>
              <a:tr h="224147">
                <a:tc>
                  <a:txBody>
                    <a:bodyPr/>
                    <a:lstStyle/>
                    <a:p>
                      <a:pPr indent="-635" algn="just">
                        <a:lnSpc>
                          <a:spcPct val="106000"/>
                        </a:lnSpc>
                        <a:spcAft>
                          <a:spcPts val="800"/>
                        </a:spcAft>
                      </a:pPr>
                      <a:r>
                        <a:rPr lang="uk-UA" sz="1600">
                          <a:effectLst/>
                        </a:rPr>
                        <a:t>Закінчення</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a:effectLst/>
                        </a:rPr>
                        <a:t>Місяць закінчення РП</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152218158"/>
                  </a:ext>
                </a:extLst>
              </a:tr>
              <a:tr h="355544">
                <a:tc>
                  <a:txBody>
                    <a:bodyPr/>
                    <a:lstStyle/>
                    <a:p>
                      <a:pPr indent="-635" algn="just">
                        <a:lnSpc>
                          <a:spcPct val="106000"/>
                        </a:lnSpc>
                        <a:spcAft>
                          <a:spcPts val="800"/>
                        </a:spcAft>
                      </a:pPr>
                      <a:r>
                        <a:rPr lang="uk-UA" sz="1600">
                          <a:effectLst/>
                        </a:rPr>
                        <a:t>Мета РП</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a:effectLst/>
                        </a:rPr>
                        <a:t>Стисло сформолювати основну мету РП, яке дозволить досягти мету проекту</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3868915301"/>
                  </a:ext>
                </a:extLst>
              </a:tr>
              <a:tr h="618904">
                <a:tc>
                  <a:txBody>
                    <a:bodyPr/>
                    <a:lstStyle/>
                    <a:p>
                      <a:pPr indent="-635" algn="just">
                        <a:lnSpc>
                          <a:spcPct val="106000"/>
                        </a:lnSpc>
                        <a:spcAft>
                          <a:spcPts val="800"/>
                        </a:spcAft>
                      </a:pPr>
                      <a:r>
                        <a:rPr lang="uk-UA" sz="1600">
                          <a:effectLst/>
                        </a:rPr>
                        <a:t>Опис проекту</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a:effectLst/>
                        </a:rPr>
                        <a:t>Детально описати завдання реалізації проекту та шляхи їх досягнення. Бажано структурувати цей розділ як «Завдання 1…, Завдання 2…» та надати детальний опис шляхів та методів їх виконання.</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2871616772"/>
                  </a:ext>
                </a:extLst>
              </a:tr>
              <a:tr h="2124759">
                <a:tc>
                  <a:txBody>
                    <a:bodyPr/>
                    <a:lstStyle/>
                    <a:p>
                      <a:pPr indent="-635" algn="just">
                        <a:lnSpc>
                          <a:spcPct val="106000"/>
                        </a:lnSpc>
                        <a:spcAft>
                          <a:spcPts val="800"/>
                        </a:spcAft>
                      </a:pPr>
                      <a:r>
                        <a:rPr lang="uk-UA" sz="1600">
                          <a:effectLst/>
                        </a:rPr>
                        <a:t>Індикатори виконання РП (deliverables)</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tc>
                  <a:txBody>
                    <a:bodyPr/>
                    <a:lstStyle/>
                    <a:p>
                      <a:pPr indent="-635" algn="just">
                        <a:lnSpc>
                          <a:spcPct val="106000"/>
                        </a:lnSpc>
                        <a:spcAft>
                          <a:spcPts val="800"/>
                        </a:spcAft>
                      </a:pPr>
                      <a:r>
                        <a:rPr lang="uk-UA" sz="1600" dirty="0">
                          <a:effectLst/>
                        </a:rPr>
                        <a:t>Надати вичерпний перелік індикаторів (зазвичай від 3 до 5), які будуть свідчити про успішну реалізацію завдань РП.</a:t>
                      </a:r>
                      <a:endParaRPr lang="ru-UA" sz="1600" dirty="0">
                        <a:effectLst/>
                      </a:endParaRPr>
                    </a:p>
                    <a:p>
                      <a:pPr indent="-635" algn="just">
                        <a:lnSpc>
                          <a:spcPct val="106000"/>
                        </a:lnSpc>
                        <a:spcAft>
                          <a:spcPts val="800"/>
                        </a:spcAft>
                      </a:pPr>
                      <a:r>
                        <a:rPr lang="uk-UA" sz="1600" dirty="0">
                          <a:effectLst/>
                        </a:rPr>
                        <a:t>Індикаторами виконання «наукових» РП мають бути досягнення конкретних наукових результатів, які мають впливати на реалізацію або наступних РП, або на досягнення мети всього проекту.</a:t>
                      </a:r>
                      <a:endParaRPr lang="ru-UA" sz="1600" dirty="0">
                        <a:effectLst/>
                      </a:endParaRPr>
                    </a:p>
                    <a:p>
                      <a:pPr indent="-635" algn="just">
                        <a:lnSpc>
                          <a:spcPct val="106000"/>
                        </a:lnSpc>
                        <a:spcAft>
                          <a:spcPts val="800"/>
                        </a:spcAft>
                      </a:pPr>
                      <a:r>
                        <a:rPr lang="uk-UA" sz="1600" dirty="0">
                          <a:effectLst/>
                        </a:rPr>
                        <a:t>Публікації, участь у конференціях, патенти, впровадження, залучене додаткове фінансування тощо можуть бути індикатором як правило РП з поширення результатів проекту.</a:t>
                      </a:r>
                      <a:endParaRPr lang="ru-UA" sz="1600" dirty="0">
                        <a:effectLst/>
                      </a:endParaRPr>
                    </a:p>
                    <a:p>
                      <a:pPr indent="-635" algn="just">
                        <a:lnSpc>
                          <a:spcPct val="106000"/>
                        </a:lnSpc>
                        <a:spcAft>
                          <a:spcPts val="800"/>
                        </a:spcAft>
                      </a:pPr>
                      <a:r>
                        <a:rPr lang="uk-UA" sz="1600" dirty="0">
                          <a:effectLst/>
                        </a:rPr>
                        <a:t>Всі індикатори виконання РП мають бути реалістичними та сформованими з урахуванням ризиків, котрі можуть виникати під час реалізації проекту.</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528" marR="51528" marT="0" marB="0"/>
                </a:tc>
                <a:extLst>
                  <a:ext uri="{0D108BD9-81ED-4DB2-BD59-A6C34878D82A}">
                    <a16:rowId xmlns:a16="http://schemas.microsoft.com/office/drawing/2014/main" val="3672659740"/>
                  </a:ext>
                </a:extLst>
              </a:tr>
            </a:tbl>
          </a:graphicData>
        </a:graphic>
      </p:graphicFrame>
    </p:spTree>
    <p:extLst>
      <p:ext uri="{BB962C8B-B14F-4D97-AF65-F5344CB8AC3E}">
        <p14:creationId xmlns:p14="http://schemas.microsoft.com/office/powerpoint/2010/main" val="31532047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13" name="Прямоугольник 12">
            <a:extLst>
              <a:ext uri="{FF2B5EF4-FFF2-40B4-BE49-F238E27FC236}">
                <a16:creationId xmlns:a16="http://schemas.microsoft.com/office/drawing/2014/main" id="{A606E0A2-A7E2-4E51-BF82-99D128CD15C9}"/>
              </a:ext>
            </a:extLst>
          </p:cNvPr>
          <p:cNvSpPr/>
          <p:nvPr/>
        </p:nvSpPr>
        <p:spPr>
          <a:xfrm>
            <a:off x="295057" y="793012"/>
            <a:ext cx="11537552" cy="2073837"/>
          </a:xfrm>
          <a:prstGeom prst="rect">
            <a:avLst/>
          </a:prstGeom>
        </p:spPr>
        <p:txBody>
          <a:bodyPr wrap="square">
            <a:spAutoFit/>
          </a:bodyPr>
          <a:lstStyle/>
          <a:p>
            <a:pPr indent="-635" algn="just">
              <a:lnSpc>
                <a:spcPct val="106000"/>
              </a:lnSpc>
              <a:spcAft>
                <a:spcPts val="800"/>
              </a:spcAft>
            </a:pPr>
            <a:r>
              <a:rPr lang="uk-UA" sz="2000" b="1" dirty="0">
                <a:latin typeface="Arial" panose="020B0604020202020204" pitchFamily="34" charset="0"/>
                <a:ea typeface="Times New Roman" panose="02020603050405020304" pitchFamily="18" charset="0"/>
                <a:cs typeface="Arial" panose="020B0604020202020204" pitchFamily="34" charset="0"/>
              </a:rPr>
              <a:t>4.3 Критичні ризики реалізації проекту (обсяг – до 1 сторінки)</a:t>
            </a:r>
            <a:endParaRPr lang="ru-UA" sz="2000" b="1"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000"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спрогнозувати наукові, соціальні (напр. епідемії чи військовий стан) та економічні ризики, які можуть вплинути на виконання проекту. Ризики та передбачені способи їх уникнення слід побудувати у вигляді таблиці (Табл. 5.3).</a:t>
            </a:r>
            <a:endParaRPr lang="ru-UA" sz="2000" dirty="0">
              <a:latin typeface="Arial" panose="020B0604020202020204" pitchFamily="34" charset="0"/>
              <a:ea typeface="Times New Roman" panose="02020603050405020304" pitchFamily="18" charset="0"/>
              <a:cs typeface="Arial" panose="020B0604020202020204" pitchFamily="34" charset="0"/>
            </a:endParaRPr>
          </a:p>
          <a:p>
            <a:pPr indent="-635" algn="just">
              <a:lnSpc>
                <a:spcPct val="106000"/>
              </a:lnSpc>
              <a:spcAft>
                <a:spcPts val="0"/>
              </a:spcAft>
            </a:pPr>
            <a:r>
              <a:rPr lang="uk-UA" sz="2000" b="1" i="1" dirty="0">
                <a:latin typeface="Arial" panose="020B0604020202020204" pitchFamily="34" charset="0"/>
                <a:ea typeface="Times New Roman" panose="02020603050405020304" pitchFamily="18" charset="0"/>
                <a:cs typeface="Arial" panose="020B0604020202020204" pitchFamily="34" charset="0"/>
              </a:rPr>
              <a:t> </a:t>
            </a:r>
            <a:endParaRPr lang="ru-UA" sz="2000" dirty="0">
              <a:latin typeface="Arial" panose="020B0604020202020204" pitchFamily="34" charset="0"/>
              <a:ea typeface="Times New Roman" panose="02020603050405020304" pitchFamily="18" charset="0"/>
              <a:cs typeface="Arial" panose="020B0604020202020204" pitchFamily="34" charset="0"/>
            </a:endParaRPr>
          </a:p>
          <a:p>
            <a:pPr indent="-635" algn="just">
              <a:lnSpc>
                <a:spcPct val="106000"/>
              </a:lnSpc>
              <a:spcAft>
                <a:spcPts val="0"/>
              </a:spcAft>
            </a:pPr>
            <a:r>
              <a:rPr lang="uk-UA" sz="2000" i="1" dirty="0">
                <a:latin typeface="Arial" panose="020B0604020202020204" pitchFamily="34" charset="0"/>
                <a:ea typeface="Times New Roman" panose="02020603050405020304" pitchFamily="18" charset="0"/>
                <a:cs typeface="Arial" panose="020B0604020202020204" pitchFamily="34" charset="0"/>
              </a:rPr>
              <a:t>Таблиця 4.3 Ризики виконання проекту*</a:t>
            </a:r>
            <a:endParaRPr lang="ru-UA" sz="20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4" name="Таблица 13">
            <a:extLst>
              <a:ext uri="{FF2B5EF4-FFF2-40B4-BE49-F238E27FC236}">
                <a16:creationId xmlns:a16="http://schemas.microsoft.com/office/drawing/2014/main" id="{05FAC52E-84BB-4DB0-B504-C51EF4BFB6C0}"/>
              </a:ext>
            </a:extLst>
          </p:cNvPr>
          <p:cNvGraphicFramePr>
            <a:graphicFrameLocks noGrp="1"/>
          </p:cNvGraphicFramePr>
          <p:nvPr>
            <p:extLst>
              <p:ext uri="{D42A27DB-BD31-4B8C-83A1-F6EECF244321}">
                <p14:modId xmlns:p14="http://schemas.microsoft.com/office/powerpoint/2010/main" val="1554238793"/>
              </p:ext>
            </p:extLst>
          </p:nvPr>
        </p:nvGraphicFramePr>
        <p:xfrm>
          <a:off x="295056" y="2936170"/>
          <a:ext cx="8297807" cy="3598545"/>
        </p:xfrm>
        <a:graphic>
          <a:graphicData uri="http://schemas.openxmlformats.org/drawingml/2006/table">
            <a:tbl>
              <a:tblPr>
                <a:tableStyleId>{616DA210-FB5B-4158-B5E0-FEB733F419BA}</a:tableStyleId>
              </a:tblPr>
              <a:tblGrid>
                <a:gridCol w="2808885">
                  <a:extLst>
                    <a:ext uri="{9D8B030D-6E8A-4147-A177-3AD203B41FA5}">
                      <a16:colId xmlns:a16="http://schemas.microsoft.com/office/drawing/2014/main" val="1337573806"/>
                    </a:ext>
                  </a:extLst>
                </a:gridCol>
                <a:gridCol w="1713678">
                  <a:extLst>
                    <a:ext uri="{9D8B030D-6E8A-4147-A177-3AD203B41FA5}">
                      <a16:colId xmlns:a16="http://schemas.microsoft.com/office/drawing/2014/main" val="1760267424"/>
                    </a:ext>
                  </a:extLst>
                </a:gridCol>
                <a:gridCol w="3775244">
                  <a:extLst>
                    <a:ext uri="{9D8B030D-6E8A-4147-A177-3AD203B41FA5}">
                      <a16:colId xmlns:a16="http://schemas.microsoft.com/office/drawing/2014/main" val="2001012139"/>
                    </a:ext>
                  </a:extLst>
                </a:gridCol>
              </a:tblGrid>
              <a:tr h="1028700">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Опис ризику</a:t>
                      </a:r>
                      <a:endParaRPr lang="ru-UA" sz="1600">
                        <a:effectLst/>
                        <a:latin typeface="Arial" panose="020B0604020202020204" pitchFamily="34" charset="0"/>
                        <a:cs typeface="Arial" panose="020B0604020202020204" pitchFamily="34" charset="0"/>
                      </a:endParaRPr>
                    </a:p>
                    <a:p>
                      <a:pPr indent="-635" algn="just">
                        <a:lnSpc>
                          <a:spcPct val="106000"/>
                        </a:lnSpc>
                        <a:spcAft>
                          <a:spcPts val="800"/>
                        </a:spcAft>
                      </a:pPr>
                      <a:r>
                        <a:rPr lang="uk-UA" sz="1600">
                          <a:effectLst/>
                          <a:latin typeface="Arial" panose="020B0604020202020204" pitchFamily="34" charset="0"/>
                          <a:cs typeface="Arial" panose="020B0604020202020204" pitchFamily="34" charset="0"/>
                        </a:rPr>
                        <a:t>(Надати опис ризику та вказати його ймовірність та силу впливу – високий/середній/незначний)</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Робочий пакет, із яким пов’язаний ризик</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Способи уникнення ризику</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extLst>
                  <a:ext uri="{0D108BD9-81ED-4DB2-BD59-A6C34878D82A}">
                    <a16:rowId xmlns:a16="http://schemas.microsoft.com/office/drawing/2014/main" val="4157032180"/>
                  </a:ext>
                </a:extLst>
              </a:tr>
              <a:tr h="1028700">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Отримані наноматеріали не будуть мати антибактеріальних властивостей</a:t>
                      </a:r>
                      <a:endParaRPr lang="ru-UA" sz="1600">
                        <a:effectLst/>
                        <a:latin typeface="Arial" panose="020B0604020202020204" pitchFamily="34" charset="0"/>
                        <a:cs typeface="Arial" panose="020B0604020202020204" pitchFamily="34" charset="0"/>
                      </a:endParaRPr>
                    </a:p>
                    <a:p>
                      <a:pPr indent="-635" algn="just">
                        <a:lnSpc>
                          <a:spcPct val="106000"/>
                        </a:lnSpc>
                        <a:spcAft>
                          <a:spcPts val="800"/>
                        </a:spcAft>
                      </a:pPr>
                      <a:r>
                        <a:rPr lang="uk-UA" sz="1600">
                          <a:effectLst/>
                          <a:latin typeface="Arial" panose="020B0604020202020204" pitchFamily="34" charset="0"/>
                          <a:cs typeface="Arial" panose="020B0604020202020204" pitchFamily="34" charset="0"/>
                        </a:rPr>
                        <a:t>(Середня/високий)</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ctr">
                        <a:lnSpc>
                          <a:spcPct val="106000"/>
                        </a:lnSpc>
                        <a:spcAft>
                          <a:spcPts val="800"/>
                        </a:spcAft>
                      </a:pPr>
                      <a:r>
                        <a:rPr lang="uk-UA" sz="1600">
                          <a:effectLst/>
                          <a:latin typeface="Arial" panose="020B0604020202020204" pitchFamily="34" charset="0"/>
                          <a:cs typeface="Arial" panose="020B0604020202020204" pitchFamily="34" charset="0"/>
                        </a:rPr>
                        <a:t>ІІ</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Використання альтернативного процесу синтезу наноматеріалів чи застосування інших металів (Ag, Se) для досягнення необхідного ефекту</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extLst>
                  <a:ext uri="{0D108BD9-81ED-4DB2-BD59-A6C34878D82A}">
                    <a16:rowId xmlns:a16="http://schemas.microsoft.com/office/drawing/2014/main" val="1694596525"/>
                  </a:ext>
                </a:extLst>
              </a:tr>
              <a:tr h="276225">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 </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 </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extLst>
                  <a:ext uri="{0D108BD9-81ED-4DB2-BD59-A6C34878D82A}">
                    <a16:rowId xmlns:a16="http://schemas.microsoft.com/office/drawing/2014/main" val="1581908560"/>
                  </a:ext>
                </a:extLst>
              </a:tr>
              <a:tr h="276225">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just">
                        <a:lnSpc>
                          <a:spcPct val="106000"/>
                        </a:lnSpc>
                        <a:spcAft>
                          <a:spcPts val="800"/>
                        </a:spcAft>
                      </a:pPr>
                      <a:r>
                        <a:rPr lang="uk-UA" sz="1600">
                          <a:effectLst/>
                          <a:latin typeface="Arial" panose="020B0604020202020204" pitchFamily="34" charset="0"/>
                          <a:cs typeface="Arial" panose="020B0604020202020204" pitchFamily="34" charset="0"/>
                        </a:rPr>
                        <a:t> </a:t>
                      </a:r>
                      <a:endParaRPr lang="ru-UA"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tc>
                  <a:txBody>
                    <a:bodyPr/>
                    <a:lstStyle/>
                    <a:p>
                      <a:pPr indent="-635" algn="just">
                        <a:lnSpc>
                          <a:spcPct val="106000"/>
                        </a:lnSpc>
                        <a:spcAft>
                          <a:spcPts val="800"/>
                        </a:spcAft>
                      </a:pPr>
                      <a:r>
                        <a:rPr lang="uk-UA" sz="1600" dirty="0">
                          <a:effectLst/>
                          <a:latin typeface="Arial" panose="020B0604020202020204" pitchFamily="34" charset="0"/>
                          <a:cs typeface="Arial" panose="020B0604020202020204" pitchFamily="34" charset="0"/>
                        </a:rPr>
                        <a:t> </a:t>
                      </a:r>
                      <a:endParaRPr lang="ru-UA" sz="16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0" marB="0"/>
                </a:tc>
                <a:extLst>
                  <a:ext uri="{0D108BD9-81ED-4DB2-BD59-A6C34878D82A}">
                    <a16:rowId xmlns:a16="http://schemas.microsoft.com/office/drawing/2014/main" val="2213198583"/>
                  </a:ext>
                </a:extLst>
              </a:tr>
            </a:tbl>
          </a:graphicData>
        </a:graphic>
      </p:graphicFrame>
      <p:sp>
        <p:nvSpPr>
          <p:cNvPr id="15" name="Прямоугольник 14">
            <a:extLst>
              <a:ext uri="{FF2B5EF4-FFF2-40B4-BE49-F238E27FC236}">
                <a16:creationId xmlns:a16="http://schemas.microsoft.com/office/drawing/2014/main" id="{1869D7EC-AD04-47C7-B52C-2234BBCE7349}"/>
              </a:ext>
            </a:extLst>
          </p:cNvPr>
          <p:cNvSpPr/>
          <p:nvPr/>
        </p:nvSpPr>
        <p:spPr>
          <a:xfrm>
            <a:off x="8792074" y="3175963"/>
            <a:ext cx="3193254" cy="2028312"/>
          </a:xfrm>
          <a:prstGeom prst="rect">
            <a:avLst/>
          </a:prstGeom>
          <a:ln>
            <a:solidFill>
              <a:srgbClr val="92D050"/>
            </a:solidFill>
          </a:ln>
        </p:spPr>
        <p:txBody>
          <a:bodyPr wrap="square">
            <a:spAutoFit/>
          </a:bodyPr>
          <a:lstStyle/>
          <a:p>
            <a:pPr indent="-635" algn="just">
              <a:lnSpc>
                <a:spcPct val="106000"/>
              </a:lnSpc>
              <a:spcAft>
                <a:spcPts val="0"/>
              </a:spcAft>
            </a:pPr>
            <a:r>
              <a:rPr lang="uk-UA" sz="2000" i="1" dirty="0">
                <a:latin typeface="Times New Roman" panose="02020603050405020304" pitchFamily="18" charset="0"/>
                <a:ea typeface="Times New Roman" panose="02020603050405020304" pitchFamily="18" charset="0"/>
              </a:rPr>
              <a:t>*Ризик — це ймовірна подія або проблема, яка може мати значний несприятливий вплив на здатність проекту досягти своїх цілей.</a:t>
            </a:r>
            <a:endParaRPr lang="ru-UA"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58503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13" name="Прямоугольник 12">
            <a:extLst>
              <a:ext uri="{FF2B5EF4-FFF2-40B4-BE49-F238E27FC236}">
                <a16:creationId xmlns:a16="http://schemas.microsoft.com/office/drawing/2014/main" id="{A606E0A2-A7E2-4E51-BF82-99D128CD15C9}"/>
              </a:ext>
            </a:extLst>
          </p:cNvPr>
          <p:cNvSpPr/>
          <p:nvPr/>
        </p:nvSpPr>
        <p:spPr>
          <a:xfrm>
            <a:off x="295057" y="793012"/>
            <a:ext cx="11537552" cy="395429"/>
          </a:xfrm>
          <a:prstGeom prst="rect">
            <a:avLst/>
          </a:prstGeom>
        </p:spPr>
        <p:txBody>
          <a:bodyPr wrap="square">
            <a:spAutoFit/>
          </a:bodyPr>
          <a:lstStyle/>
          <a:p>
            <a:pPr indent="-635" algn="just">
              <a:lnSpc>
                <a:spcPct val="106000"/>
              </a:lnSpc>
              <a:spcAft>
                <a:spcPts val="0"/>
              </a:spcAft>
            </a:pPr>
            <a:r>
              <a:rPr lang="uk-UA" sz="2000" i="1" dirty="0">
                <a:latin typeface="Arial" panose="020B0604020202020204" pitchFamily="34" charset="0"/>
                <a:ea typeface="Times New Roman" panose="02020603050405020304" pitchFamily="18" charset="0"/>
                <a:cs typeface="Arial" panose="020B0604020202020204" pitchFamily="34" charset="0"/>
              </a:rPr>
              <a:t>Таблиця 4.3 Ризики виконання проекту*</a:t>
            </a:r>
            <a:endParaRPr lang="ru-UA"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2" name="Рисунок 1">
            <a:extLst>
              <a:ext uri="{FF2B5EF4-FFF2-40B4-BE49-F238E27FC236}">
                <a16:creationId xmlns:a16="http://schemas.microsoft.com/office/drawing/2014/main" id="{48C2DDB0-0CBA-489F-91E1-D5DCAEC81599}"/>
              </a:ext>
            </a:extLst>
          </p:cNvPr>
          <p:cNvPicPr>
            <a:picLocks noChangeAspect="1"/>
          </p:cNvPicPr>
          <p:nvPr/>
        </p:nvPicPr>
        <p:blipFill rotWithShape="1">
          <a:blip r:embed="rId3"/>
          <a:srcRect l="33769" t="27086" r="11814" b="21921"/>
          <a:stretch/>
        </p:blipFill>
        <p:spPr>
          <a:xfrm>
            <a:off x="429242" y="1257762"/>
            <a:ext cx="9909377" cy="5220693"/>
          </a:xfrm>
          <a:prstGeom prst="rect">
            <a:avLst/>
          </a:prstGeom>
        </p:spPr>
      </p:pic>
    </p:spTree>
    <p:extLst>
      <p:ext uri="{BB962C8B-B14F-4D97-AF65-F5344CB8AC3E}">
        <p14:creationId xmlns:p14="http://schemas.microsoft.com/office/powerpoint/2010/main" val="21119132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D0F3EBEC-3FE9-4B24-AD3E-2F9A777BF1EF}"/>
              </a:ext>
            </a:extLst>
          </p:cNvPr>
          <p:cNvSpPr/>
          <p:nvPr/>
        </p:nvSpPr>
        <p:spPr>
          <a:xfrm>
            <a:off x="639520" y="824972"/>
            <a:ext cx="10879189" cy="828945"/>
          </a:xfrm>
          <a:prstGeom prst="rect">
            <a:avLst/>
          </a:prstGeom>
        </p:spPr>
        <p:txBody>
          <a:bodyPr wrap="square">
            <a:spAutoFit/>
          </a:bodyPr>
          <a:lstStyle/>
          <a:p>
            <a:pPr indent="-635" algn="just">
              <a:lnSpc>
                <a:spcPct val="106000"/>
              </a:lnSpc>
              <a:spcAft>
                <a:spcPts val="800"/>
              </a:spcAft>
            </a:pPr>
            <a:r>
              <a:rPr lang="uk-UA" sz="2000" b="1" dirty="0">
                <a:latin typeface="Arial" panose="020B0604020202020204" pitchFamily="34" charset="0"/>
                <a:ea typeface="Times New Roman" panose="02020603050405020304" pitchFamily="18" charset="0"/>
                <a:cs typeface="Arial" panose="020B0604020202020204" pitchFamily="34" charset="0"/>
              </a:rPr>
              <a:t>4.4 Людський потенціал для виконання проекту</a:t>
            </a:r>
            <a:r>
              <a:rPr lang="uk-UA" sz="2000" b="1" i="1" dirty="0">
                <a:latin typeface="Arial" panose="020B0604020202020204" pitchFamily="34" charset="0"/>
                <a:ea typeface="Times New Roman" panose="02020603050405020304" pitchFamily="18" charset="0"/>
                <a:cs typeface="Arial" panose="020B0604020202020204" pitchFamily="34" charset="0"/>
              </a:rPr>
              <a:t> (обсяг – до 1,0 сторінки)</a:t>
            </a:r>
            <a:endParaRPr lang="ru-UA" sz="2000" b="1" dirty="0">
              <a:latin typeface="Arial" panose="020B0604020202020204" pitchFamily="34" charset="0"/>
              <a:ea typeface="Times New Roman" panose="02020603050405020304" pitchFamily="18" charset="0"/>
              <a:cs typeface="Arial" panose="020B0604020202020204" pitchFamily="34" charset="0"/>
            </a:endParaRPr>
          </a:p>
          <a:p>
            <a:pPr indent="-635">
              <a:spcAft>
                <a:spcPts val="300"/>
              </a:spcAft>
            </a:pPr>
            <a:r>
              <a:rPr lang="uk-UA" sz="2000" i="1" dirty="0">
                <a:latin typeface="Arial" panose="020B0604020202020204" pitchFamily="34" charset="0"/>
                <a:ea typeface="Times New Roman" panose="02020603050405020304" pitchFamily="18" charset="0"/>
                <a:cs typeface="Arial" panose="020B0604020202020204" pitchFamily="34" charset="0"/>
              </a:rPr>
              <a:t>4.4.1 Основні виконавці (автори) проєкту</a:t>
            </a:r>
            <a:r>
              <a:rPr lang="uk-UA" sz="2000" i="1" baseline="30000" dirty="0">
                <a:latin typeface="Arial" panose="020B0604020202020204" pitchFamily="34" charset="0"/>
                <a:ea typeface="Times New Roman" panose="02020603050405020304" pitchFamily="18" charset="0"/>
                <a:cs typeface="Arial" panose="020B0604020202020204" pitchFamily="34" charset="0"/>
              </a:rPr>
              <a:t>*</a:t>
            </a:r>
            <a:r>
              <a:rPr lang="uk-UA" sz="2000" i="1" dirty="0">
                <a:latin typeface="Arial" panose="020B0604020202020204" pitchFamily="34" charset="0"/>
                <a:ea typeface="Times New Roman" panose="02020603050405020304" pitchFamily="18" charset="0"/>
                <a:cs typeface="Arial" panose="020B0604020202020204" pitchFamily="34" charset="0"/>
              </a:rPr>
              <a:t>:</a:t>
            </a:r>
            <a:endParaRPr lang="ru-UA"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C2141615-0839-4630-9CE7-D791CAF3D68F}"/>
              </a:ext>
            </a:extLst>
          </p:cNvPr>
          <p:cNvSpPr/>
          <p:nvPr/>
        </p:nvSpPr>
        <p:spPr>
          <a:xfrm>
            <a:off x="10189717" y="1653917"/>
            <a:ext cx="1479892" cy="400110"/>
          </a:xfrm>
          <a:prstGeom prst="rect">
            <a:avLst/>
          </a:prstGeom>
        </p:spPr>
        <p:txBody>
          <a:bodyPr wrap="none">
            <a:spAutoFit/>
          </a:bodyPr>
          <a:lstStyle/>
          <a:p>
            <a:pPr indent="-1270" algn="r">
              <a:spcAft>
                <a:spcPts val="300"/>
              </a:spcAft>
            </a:pPr>
            <a:r>
              <a:rPr lang="uk-UA" sz="2000" dirty="0">
                <a:latin typeface="Times New Roman" panose="02020603050405020304" pitchFamily="18" charset="0"/>
                <a:ea typeface="Times New Roman" panose="02020603050405020304" pitchFamily="18" charset="0"/>
              </a:rPr>
              <a:t>Таблиця 4.4</a:t>
            </a:r>
            <a:endParaRPr lang="ru-UA" sz="2000" dirty="0">
              <a:latin typeface="Times New Roman" panose="02020603050405020304" pitchFamily="18" charset="0"/>
              <a:ea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4495E840-5EA4-4184-9DFF-C1BC3B84F312}"/>
              </a:ext>
            </a:extLst>
          </p:cNvPr>
          <p:cNvGraphicFramePr>
            <a:graphicFrameLocks noGrp="1"/>
          </p:cNvGraphicFramePr>
          <p:nvPr>
            <p:extLst>
              <p:ext uri="{D42A27DB-BD31-4B8C-83A1-F6EECF244321}">
                <p14:modId xmlns:p14="http://schemas.microsoft.com/office/powerpoint/2010/main" val="649615572"/>
              </p:ext>
            </p:extLst>
          </p:nvPr>
        </p:nvGraphicFramePr>
        <p:xfrm>
          <a:off x="448483" y="2030380"/>
          <a:ext cx="11221125" cy="2609216"/>
        </p:xfrm>
        <a:graphic>
          <a:graphicData uri="http://schemas.openxmlformats.org/drawingml/2006/table">
            <a:tbl>
              <a:tblPr>
                <a:tableStyleId>{616DA210-FB5B-4158-B5E0-FEB733F419BA}</a:tableStyleId>
              </a:tblPr>
              <a:tblGrid>
                <a:gridCol w="456687">
                  <a:extLst>
                    <a:ext uri="{9D8B030D-6E8A-4147-A177-3AD203B41FA5}">
                      <a16:colId xmlns:a16="http://schemas.microsoft.com/office/drawing/2014/main" val="1238153569"/>
                    </a:ext>
                  </a:extLst>
                </a:gridCol>
                <a:gridCol w="1516538">
                  <a:extLst>
                    <a:ext uri="{9D8B030D-6E8A-4147-A177-3AD203B41FA5}">
                      <a16:colId xmlns:a16="http://schemas.microsoft.com/office/drawing/2014/main" val="585260080"/>
                    </a:ext>
                  </a:extLst>
                </a:gridCol>
                <a:gridCol w="1079737">
                  <a:extLst>
                    <a:ext uri="{9D8B030D-6E8A-4147-A177-3AD203B41FA5}">
                      <a16:colId xmlns:a16="http://schemas.microsoft.com/office/drawing/2014/main" val="4062602243"/>
                    </a:ext>
                  </a:extLst>
                </a:gridCol>
                <a:gridCol w="1540773">
                  <a:extLst>
                    <a:ext uri="{9D8B030D-6E8A-4147-A177-3AD203B41FA5}">
                      <a16:colId xmlns:a16="http://schemas.microsoft.com/office/drawing/2014/main" val="2922198477"/>
                    </a:ext>
                  </a:extLst>
                </a:gridCol>
                <a:gridCol w="1387457">
                  <a:extLst>
                    <a:ext uri="{9D8B030D-6E8A-4147-A177-3AD203B41FA5}">
                      <a16:colId xmlns:a16="http://schemas.microsoft.com/office/drawing/2014/main" val="2682598981"/>
                    </a:ext>
                  </a:extLst>
                </a:gridCol>
                <a:gridCol w="924246">
                  <a:extLst>
                    <a:ext uri="{9D8B030D-6E8A-4147-A177-3AD203B41FA5}">
                      <a16:colId xmlns:a16="http://schemas.microsoft.com/office/drawing/2014/main" val="659504051"/>
                    </a:ext>
                  </a:extLst>
                </a:gridCol>
                <a:gridCol w="1452698">
                  <a:extLst>
                    <a:ext uri="{9D8B030D-6E8A-4147-A177-3AD203B41FA5}">
                      <a16:colId xmlns:a16="http://schemas.microsoft.com/office/drawing/2014/main" val="307325236"/>
                    </a:ext>
                  </a:extLst>
                </a:gridCol>
                <a:gridCol w="1476619">
                  <a:extLst>
                    <a:ext uri="{9D8B030D-6E8A-4147-A177-3AD203B41FA5}">
                      <a16:colId xmlns:a16="http://schemas.microsoft.com/office/drawing/2014/main" val="4000954779"/>
                    </a:ext>
                  </a:extLst>
                </a:gridCol>
                <a:gridCol w="1386370">
                  <a:extLst>
                    <a:ext uri="{9D8B030D-6E8A-4147-A177-3AD203B41FA5}">
                      <a16:colId xmlns:a16="http://schemas.microsoft.com/office/drawing/2014/main" val="4034107566"/>
                    </a:ext>
                  </a:extLst>
                </a:gridCol>
              </a:tblGrid>
              <a:tr h="0">
                <a:tc>
                  <a:txBody>
                    <a:bodyPr/>
                    <a:lstStyle/>
                    <a:p>
                      <a:pPr indent="-1270" algn="ctr">
                        <a:lnSpc>
                          <a:spcPct val="107000"/>
                        </a:lnSpc>
                        <a:spcAft>
                          <a:spcPts val="0"/>
                        </a:spcAft>
                      </a:pPr>
                      <a:r>
                        <a:rPr lang="uk-UA" sz="1600">
                          <a:effectLst/>
                        </a:rPr>
                        <a:t>№ з/п</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 algn="ctr">
                        <a:lnSpc>
                          <a:spcPct val="107000"/>
                        </a:lnSpc>
                        <a:spcAft>
                          <a:spcPts val="0"/>
                        </a:spcAft>
                      </a:pPr>
                      <a:r>
                        <a:rPr lang="uk-UA" sz="1600">
                          <a:effectLst/>
                        </a:rPr>
                        <a:t>Прізвище, ім’я, по батькові</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 algn="ctr">
                        <a:lnSpc>
                          <a:spcPct val="107000"/>
                        </a:lnSpc>
                        <a:spcAft>
                          <a:spcPts val="0"/>
                        </a:spcAft>
                      </a:pPr>
                      <a:r>
                        <a:rPr lang="uk-UA" sz="1600">
                          <a:effectLst/>
                        </a:rPr>
                        <a:t>Стать</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1750" algn="ctr">
                        <a:lnSpc>
                          <a:spcPct val="107000"/>
                        </a:lnSpc>
                        <a:spcAft>
                          <a:spcPts val="0"/>
                        </a:spcAft>
                      </a:pPr>
                      <a:r>
                        <a:rPr lang="uk-UA" sz="1600">
                          <a:effectLst/>
                        </a:rPr>
                        <a:t>Роль у проєкті</a:t>
                      </a:r>
                      <a:endParaRPr lang="ru-UA" sz="1600">
                        <a:effectLst/>
                      </a:endParaRPr>
                    </a:p>
                    <a:p>
                      <a:pPr indent="31750" algn="ctr">
                        <a:lnSpc>
                          <a:spcPct val="107000"/>
                        </a:lnSpc>
                        <a:spcAft>
                          <a:spcPts val="0"/>
                        </a:spcAft>
                      </a:pPr>
                      <a:r>
                        <a:rPr lang="uk-UA" sz="1600">
                          <a:effectLst/>
                        </a:rPr>
                        <a:t>(керівник, відповідальний виконавець, виконавець, студент, аспірант тощо)</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gn="ctr">
                        <a:lnSpc>
                          <a:spcPct val="107000"/>
                        </a:lnSpc>
                        <a:spcAft>
                          <a:spcPts val="0"/>
                        </a:spcAft>
                      </a:pPr>
                      <a:r>
                        <a:rPr lang="uk-UA" sz="1600">
                          <a:effectLst/>
                        </a:rPr>
                        <a:t>Науковий ступінь</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9215" algn="ctr">
                        <a:lnSpc>
                          <a:spcPct val="107000"/>
                        </a:lnSpc>
                        <a:spcAft>
                          <a:spcPts val="0"/>
                        </a:spcAft>
                      </a:pPr>
                      <a:r>
                        <a:rPr lang="uk-UA" sz="1600">
                          <a:effectLst/>
                        </a:rPr>
                        <a:t>Вчене звання</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9215" algn="ctr">
                        <a:lnSpc>
                          <a:spcPct val="107000"/>
                        </a:lnSpc>
                        <a:spcAft>
                          <a:spcPts val="0"/>
                        </a:spcAft>
                      </a:pPr>
                      <a:r>
                        <a:rPr lang="uk-UA" sz="1600">
                          <a:effectLst/>
                        </a:rPr>
                        <a:t>Посада і місце основної роботи (тел.; е-mail)</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69215" algn="ctr">
                        <a:lnSpc>
                          <a:spcPct val="107000"/>
                        </a:lnSpc>
                        <a:spcAft>
                          <a:spcPts val="0"/>
                        </a:spcAft>
                      </a:pPr>
                      <a:r>
                        <a:rPr lang="uk-UA" sz="1600">
                          <a:effectLst/>
                        </a:rPr>
                        <a:t>Вік / дата народжен-ня</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270" algn="ctr">
                        <a:lnSpc>
                          <a:spcPct val="107000"/>
                        </a:lnSpc>
                        <a:spcAft>
                          <a:spcPts val="0"/>
                        </a:spcAft>
                      </a:pPr>
                      <a:r>
                        <a:rPr lang="uk-UA" sz="1600">
                          <a:effectLst/>
                        </a:rPr>
                        <a:t>Посилання на профілі Scopus (WoS), Google Scholar, ResearchGate тощо (за наявності)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2856818"/>
                  </a:ext>
                </a:extLst>
              </a:tr>
              <a:tr h="0">
                <a:tc>
                  <a:txBody>
                    <a:bodyPr/>
                    <a:lstStyle/>
                    <a:p>
                      <a:pPr indent="-1270">
                        <a:lnSpc>
                          <a:spcPct val="107000"/>
                        </a:lnSpc>
                        <a:spcAft>
                          <a:spcPts val="0"/>
                        </a:spcAft>
                      </a:pPr>
                      <a:r>
                        <a:rPr lang="uk-UA" sz="1600">
                          <a:effectLst/>
                        </a:rPr>
                        <a:t>1.</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uk-UA" sz="1600">
                          <a:effectLst/>
                        </a:rPr>
                        <a:t> </a:t>
                      </a:r>
                      <a:endParaRPr lang="ru-UA"/>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3419238"/>
                  </a:ext>
                </a:extLst>
              </a:tr>
              <a:tr h="0">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uk-UA" sz="1600" dirty="0">
                          <a:effectLst/>
                        </a:rPr>
                        <a:t> </a:t>
                      </a:r>
                      <a:endParaRPr lang="ru-UA" dirty="0"/>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a:effectLst/>
                        </a:rPr>
                        <a:t> </a:t>
                      </a:r>
                      <a:endParaRPr lang="ru-UA"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1270">
                        <a:lnSpc>
                          <a:spcPct val="107000"/>
                        </a:lnSpc>
                        <a:spcAft>
                          <a:spcPts val="0"/>
                        </a:spcAft>
                      </a:pPr>
                      <a:r>
                        <a:rPr lang="uk-UA" sz="1600" dirty="0">
                          <a:effectLst/>
                        </a:rPr>
                        <a:t> </a:t>
                      </a:r>
                      <a:endParaRPr lang="ru-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0728545"/>
                  </a:ext>
                </a:extLst>
              </a:tr>
            </a:tbl>
          </a:graphicData>
        </a:graphic>
      </p:graphicFrame>
      <p:sp>
        <p:nvSpPr>
          <p:cNvPr id="7" name="Прямоугольник 6">
            <a:extLst>
              <a:ext uri="{FF2B5EF4-FFF2-40B4-BE49-F238E27FC236}">
                <a16:creationId xmlns:a16="http://schemas.microsoft.com/office/drawing/2014/main" id="{5E7A0A61-0FF4-4380-B8BA-D51542976420}"/>
              </a:ext>
            </a:extLst>
          </p:cNvPr>
          <p:cNvSpPr/>
          <p:nvPr/>
        </p:nvSpPr>
        <p:spPr>
          <a:xfrm>
            <a:off x="374573" y="4762889"/>
            <a:ext cx="11295035" cy="1754326"/>
          </a:xfrm>
          <a:prstGeom prst="rect">
            <a:avLst/>
          </a:prstGeom>
        </p:spPr>
        <p:txBody>
          <a:bodyPr wrap="square">
            <a:spAutoFit/>
          </a:bodyPr>
          <a:lstStyle/>
          <a:p>
            <a:r>
              <a:rPr lang="uk-UA" i="1" dirty="0">
                <a:latin typeface="Times New Roman" panose="02020603050405020304" pitchFamily="18" charset="0"/>
                <a:ea typeface="Times New Roman" panose="02020603050405020304" pitchFamily="18" charset="0"/>
              </a:rPr>
              <a:t>* У таблицю вносяться дані про наукового керівника та п’яти основних виконавців (авторів) проєкту (з відповідальним виконавцем включно), які будуть працювати з оплатою в межах запиту. До складу основних виконавців (авторів) проєкту може входити за необхідності не більше двох вчених, котрі працюють за основним місцем роботи в інших організаціях (із відповідним обґрунтуванням необхідності їх залучення до виконання проєкту або досвідом попередньої співпраці – спільні проєкти, публікації). До запиту додається письмова згода наукового керівника та п’яти основних виконавців (авторів) проєкту щодо участі в ньому</a:t>
            </a:r>
            <a:endParaRPr lang="ru-UA" dirty="0"/>
          </a:p>
        </p:txBody>
      </p:sp>
    </p:spTree>
    <p:extLst>
      <p:ext uri="{BB962C8B-B14F-4D97-AF65-F5344CB8AC3E}">
        <p14:creationId xmlns:p14="http://schemas.microsoft.com/office/powerpoint/2010/main" val="32623669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878A18C7-16A8-4AC8-96AF-56523F52DE26}"/>
              </a:ext>
            </a:extLst>
          </p:cNvPr>
          <p:cNvSpPr/>
          <p:nvPr/>
        </p:nvSpPr>
        <p:spPr>
          <a:xfrm>
            <a:off x="391235" y="860145"/>
            <a:ext cx="11409528" cy="3570208"/>
          </a:xfrm>
          <a:prstGeom prst="rect">
            <a:avLst/>
          </a:prstGeom>
        </p:spPr>
        <p:txBody>
          <a:bodyPr wrap="square">
            <a:spAutoFit/>
          </a:bodyPr>
          <a:lstStyle/>
          <a:p>
            <a:pPr indent="-1270" algn="just">
              <a:spcAft>
                <a:spcPts val="300"/>
              </a:spcAft>
            </a:pPr>
            <a:r>
              <a:rPr lang="uk-UA" sz="2400" dirty="0">
                <a:latin typeface="Times New Roman" panose="02020603050405020304" pitchFamily="18" charset="0"/>
                <a:ea typeface="Times New Roman" panose="02020603050405020304" pitchFamily="18" charset="0"/>
              </a:rPr>
              <a:t>4.4.2 Надати узагальнювальну інформацію щодо спроможності колективу виконати проект з урахуванням як наукових здобутків </a:t>
            </a:r>
            <a:r>
              <a:rPr lang="uk-UA" sz="2400" b="1" dirty="0">
                <a:latin typeface="Times New Roman" panose="02020603050405020304" pitchFamily="18" charset="0"/>
                <a:ea typeface="Times New Roman" panose="02020603050405020304" pitchFamily="18" charset="0"/>
              </a:rPr>
              <a:t>кожного з основних виконавців</a:t>
            </a:r>
            <a:r>
              <a:rPr lang="uk-UA" sz="2400" dirty="0">
                <a:latin typeface="Times New Roman" panose="02020603050405020304" pitchFamily="18" charset="0"/>
                <a:ea typeface="Times New Roman" panose="02020603050405020304" pitchFamily="18" charset="0"/>
              </a:rPr>
              <a:t>, так і попередньої участі у виконанні державних та міжнародних грантових дослідницьких проектів, або дослідницьких проєктів, які фінансувались за рахунок коштів бізнесу.</a:t>
            </a:r>
            <a:endParaRPr lang="ru-UA" sz="2400" dirty="0">
              <a:latin typeface="Times New Roman" panose="02020603050405020304" pitchFamily="18" charset="0"/>
              <a:ea typeface="Times New Roman" panose="02020603050405020304" pitchFamily="18" charset="0"/>
            </a:endParaRPr>
          </a:p>
          <a:p>
            <a:pPr indent="-1270" algn="just">
              <a:spcAft>
                <a:spcPts val="300"/>
              </a:spcAft>
            </a:pPr>
            <a:r>
              <a:rPr lang="uk-UA" sz="2400" dirty="0">
                <a:latin typeface="Times New Roman" panose="02020603050405020304" pitchFamily="18" charset="0"/>
                <a:ea typeface="Times New Roman" panose="02020603050405020304" pitchFamily="18" charset="0"/>
              </a:rPr>
              <a:t> 4.4.3 Дотримання гендерної рівності у складі авторів проєкту, зазначити % кожної статі</a:t>
            </a:r>
            <a:endParaRPr lang="ru-UA" sz="2400" dirty="0">
              <a:latin typeface="Times New Roman" panose="02020603050405020304" pitchFamily="18" charset="0"/>
              <a:ea typeface="Times New Roman" panose="02020603050405020304" pitchFamily="18" charset="0"/>
            </a:endParaRPr>
          </a:p>
          <a:p>
            <a:pPr indent="-1270" algn="just">
              <a:spcAft>
                <a:spcPts val="300"/>
              </a:spcAft>
            </a:pPr>
            <a:r>
              <a:rPr lang="uk-UA" sz="2400" dirty="0">
                <a:latin typeface="Times New Roman" panose="02020603050405020304" pitchFamily="18" charset="0"/>
                <a:ea typeface="Times New Roman" panose="02020603050405020304" pitchFamily="18" charset="0"/>
              </a:rPr>
              <a:t>чоловіки: - %;</a:t>
            </a:r>
            <a:endParaRPr lang="ru-UA" sz="2400" dirty="0">
              <a:latin typeface="Times New Roman" panose="02020603050405020304" pitchFamily="18" charset="0"/>
              <a:ea typeface="Times New Roman" panose="02020603050405020304" pitchFamily="18" charset="0"/>
            </a:endParaRPr>
          </a:p>
          <a:p>
            <a:pPr indent="-1270" algn="just">
              <a:spcAft>
                <a:spcPts val="300"/>
              </a:spcAft>
            </a:pPr>
            <a:r>
              <a:rPr lang="uk-UA" sz="2400" dirty="0">
                <a:latin typeface="Times New Roman" panose="02020603050405020304" pitchFamily="18" charset="0"/>
                <a:ea typeface="Times New Roman" panose="02020603050405020304" pitchFamily="18" charset="0"/>
              </a:rPr>
              <a:t>жінки: - %</a:t>
            </a:r>
          </a:p>
          <a:p>
            <a:pPr indent="-1270" algn="just">
              <a:spcAft>
                <a:spcPts val="300"/>
              </a:spcAft>
            </a:pPr>
            <a:endParaRPr lang="uk-UA" sz="240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85927" y="5143492"/>
            <a:ext cx="9809825" cy="923330"/>
          </a:xfrm>
          <a:prstGeom prst="rect">
            <a:avLst/>
          </a:prstGeom>
          <a:noFill/>
        </p:spPr>
        <p:txBody>
          <a:bodyPr wrap="square" rtlCol="0">
            <a:spAutoFit/>
          </a:bodyPr>
          <a:lstStyle/>
          <a:p>
            <a:r>
              <a:rPr lang="uk-UA" dirty="0" smtClean="0">
                <a:solidFill>
                  <a:srgbClr val="0166B3"/>
                </a:solidFill>
                <a:latin typeface="Arial" panose="020B0604020202020204" pitchFamily="34" charset="0"/>
                <a:cs typeface="Arial" panose="020B0604020202020204" pitchFamily="34" charset="0"/>
              </a:rPr>
              <a:t>Довідково. Політика </a:t>
            </a:r>
            <a:r>
              <a:rPr lang="uk-UA" dirty="0">
                <a:solidFill>
                  <a:srgbClr val="0166B3"/>
                </a:solidFill>
                <a:latin typeface="Arial" panose="020B0604020202020204" pitchFamily="34" charset="0"/>
                <a:cs typeface="Arial" panose="020B0604020202020204" pitchFamily="34" charset="0"/>
              </a:rPr>
              <a:t>гендерної рівності, різноманітності та </a:t>
            </a:r>
            <a:r>
              <a:rPr lang="uk-UA" dirty="0" smtClean="0">
                <a:solidFill>
                  <a:srgbClr val="0166B3"/>
                </a:solidFill>
                <a:latin typeface="Arial" panose="020B0604020202020204" pitchFamily="34" charset="0"/>
                <a:cs typeface="Arial" panose="020B0604020202020204" pitchFamily="34" charset="0"/>
              </a:rPr>
              <a:t>інклюзії</a:t>
            </a:r>
          </a:p>
          <a:p>
            <a:r>
              <a:rPr lang="en-US" dirty="0">
                <a:solidFill>
                  <a:srgbClr val="0166B3"/>
                </a:solidFill>
                <a:latin typeface="Arial" panose="020B0604020202020204" pitchFamily="34" charset="0"/>
                <a:cs typeface="Arial" panose="020B0604020202020204" pitchFamily="34" charset="0"/>
                <a:hlinkClick r:id="rId3"/>
              </a:rPr>
              <a:t>https://</a:t>
            </a:r>
            <a:r>
              <a:rPr lang="en-US" dirty="0" smtClean="0">
                <a:solidFill>
                  <a:srgbClr val="0166B3"/>
                </a:solidFill>
                <a:latin typeface="Arial" panose="020B0604020202020204" pitchFamily="34" charset="0"/>
                <a:cs typeface="Arial" panose="020B0604020202020204" pitchFamily="34" charset="0"/>
                <a:hlinkClick r:id="rId3"/>
              </a:rPr>
              <a:t>nubip.edu.ua/sustainability</a:t>
            </a:r>
            <a:r>
              <a:rPr lang="uk-UA" dirty="0" smtClean="0">
                <a:solidFill>
                  <a:srgbClr val="0166B3"/>
                </a:solidFill>
                <a:latin typeface="Arial" panose="020B0604020202020204" pitchFamily="34" charset="0"/>
                <a:cs typeface="Arial" panose="020B0604020202020204" pitchFamily="34" charset="0"/>
              </a:rPr>
              <a:t> </a:t>
            </a:r>
            <a:endParaRPr lang="uk-UA" dirty="0">
              <a:solidFill>
                <a:srgbClr val="0166B3"/>
              </a:solidFill>
              <a:latin typeface="Arial" panose="020B0604020202020204" pitchFamily="34" charset="0"/>
              <a:cs typeface="Arial" panose="020B0604020202020204" pitchFamily="34" charset="0"/>
            </a:endParaRPr>
          </a:p>
          <a:p>
            <a:endParaRPr lang="uk-UA" dirty="0">
              <a:solidFill>
                <a:srgbClr val="0166B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0884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2" name="Прямоугольник 1">
            <a:extLst>
              <a:ext uri="{FF2B5EF4-FFF2-40B4-BE49-F238E27FC236}">
                <a16:creationId xmlns:a16="http://schemas.microsoft.com/office/drawing/2014/main" id="{878A18C7-16A8-4AC8-96AF-56523F52DE26}"/>
              </a:ext>
            </a:extLst>
          </p:cNvPr>
          <p:cNvSpPr/>
          <p:nvPr/>
        </p:nvSpPr>
        <p:spPr>
          <a:xfrm>
            <a:off x="391236" y="791918"/>
            <a:ext cx="11409528" cy="4277902"/>
          </a:xfrm>
          <a:prstGeom prst="rect">
            <a:avLst/>
          </a:prstGeom>
        </p:spPr>
        <p:txBody>
          <a:bodyPr wrap="square">
            <a:spAutoFit/>
          </a:bodyPr>
          <a:lstStyle/>
          <a:p>
            <a:pPr indent="-635" algn="just">
              <a:lnSpc>
                <a:spcPct val="106000"/>
              </a:lnSpc>
              <a:spcAft>
                <a:spcPts val="800"/>
              </a:spcAft>
            </a:pPr>
            <a:r>
              <a:rPr lang="uk-UA" sz="2200" dirty="0">
                <a:latin typeface="Arial" panose="020B0604020202020204" pitchFamily="34" charset="0"/>
                <a:ea typeface="Times New Roman" panose="02020603050405020304" pitchFamily="18" charset="0"/>
                <a:cs typeface="Arial" panose="020B0604020202020204" pitchFamily="34" charset="0"/>
              </a:rPr>
              <a:t>4.5 Спроможність виконання проєкту в організації-заявнику</a:t>
            </a:r>
            <a:r>
              <a:rPr lang="uk-UA" sz="2200" b="1" dirty="0">
                <a:latin typeface="Arial" panose="020B0604020202020204" pitchFamily="34" charset="0"/>
                <a:ea typeface="Times New Roman" panose="02020603050405020304" pitchFamily="18" charset="0"/>
                <a:cs typeface="Arial" panose="020B0604020202020204" pitchFamily="34" charset="0"/>
              </a:rPr>
              <a:t> </a:t>
            </a:r>
            <a:r>
              <a:rPr lang="uk-UA" sz="2200" i="1" dirty="0">
                <a:latin typeface="Arial" panose="020B0604020202020204" pitchFamily="34" charset="0"/>
                <a:ea typeface="Times New Roman" panose="02020603050405020304" pitchFamily="18" charset="0"/>
                <a:cs typeface="Arial" panose="020B0604020202020204" pitchFamily="34" charset="0"/>
              </a:rPr>
              <a:t>(обсяг – до 0,5 сторінки)</a:t>
            </a:r>
            <a:endParaRPr lang="ru-UA" sz="22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200" i="1" u="sng" dirty="0">
                <a:latin typeface="Arial" panose="020B0604020202020204" pitchFamily="34" charset="0"/>
                <a:ea typeface="Times New Roman" panose="02020603050405020304" pitchFamily="18" charset="0"/>
                <a:cs typeface="Arial" panose="020B0604020202020204" pitchFamily="34" charset="0"/>
              </a:rPr>
              <a:t>Вказати наявність сучасного дослідницького обладнання та можливості виконання заявлених наукових методів в організації-заявнику</a:t>
            </a:r>
            <a:r>
              <a:rPr lang="uk-UA" sz="2200" i="1" dirty="0">
                <a:latin typeface="Arial" panose="020B0604020202020204" pitchFamily="34" charset="0"/>
                <a:ea typeface="Times New Roman" panose="02020603050405020304" pitchFamily="18" charset="0"/>
                <a:cs typeface="Arial" panose="020B0604020202020204" pitchFamily="34" charset="0"/>
              </a:rPr>
              <a:t>. Надати перелік основного обладнання, яке буде використане в проекті, а також іншої дослідницької інфраструктури ЗВО (центри колективного користування науковим обладнанням (ЦККНО), державні ключові лабораторії, наукові об’єкти, що становлять національне надбання, науково-дослідні поля ЗВО/НУ, виробниче обладнання тощо). </a:t>
            </a:r>
            <a:endParaRPr lang="ru-UA" sz="22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200" i="1" dirty="0">
                <a:latin typeface="Arial" panose="020B0604020202020204" pitchFamily="34" charset="0"/>
                <a:ea typeface="Times New Roman" panose="02020603050405020304" pitchFamily="18" charset="0"/>
                <a:cs typeface="Arial" panose="020B0604020202020204" pitchFamily="34" charset="0"/>
              </a:rPr>
              <a:t>У цьому розділі необхідно вказати, й </a:t>
            </a:r>
            <a:r>
              <a:rPr lang="uk-UA" sz="2200" i="1" u="sng" dirty="0">
                <a:latin typeface="Arial" panose="020B0604020202020204" pitchFamily="34" charset="0"/>
                <a:ea typeface="Times New Roman" panose="02020603050405020304" pitchFamily="18" charset="0"/>
                <a:cs typeface="Arial" panose="020B0604020202020204" pitchFamily="34" charset="0"/>
              </a:rPr>
              <a:t>наявність державної атестації наукової діяльності ЗВО/НУ за напрямом проєкту</a:t>
            </a:r>
            <a:r>
              <a:rPr lang="uk-UA" sz="2200" i="1" dirty="0">
                <a:latin typeface="Arial" panose="020B0604020202020204" pitchFamily="34" charset="0"/>
                <a:ea typeface="Times New Roman" panose="02020603050405020304" pitchFamily="18" charset="0"/>
                <a:cs typeface="Arial" panose="020B0604020202020204" pitchFamily="34" charset="0"/>
              </a:rPr>
              <a:t>, що підтверджується відповідним наказом МОН (зазначити назву напряму, за яким атестовано ЗВО/НУ, рік атестації, та категорію, отриману за результатами атестації), а також вплив виконавців проєкту у забезпечення результату цієї атестації.</a:t>
            </a:r>
            <a:endParaRPr lang="ru-UA" sz="22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8A3216CD-B90B-4529-A845-A07646EDDD72}"/>
              </a:ext>
            </a:extLst>
          </p:cNvPr>
          <p:cNvSpPr/>
          <p:nvPr/>
        </p:nvSpPr>
        <p:spPr>
          <a:xfrm>
            <a:off x="391236" y="5039887"/>
            <a:ext cx="11255221" cy="1477328"/>
          </a:xfrm>
          <a:prstGeom prst="rect">
            <a:avLst/>
          </a:prstGeom>
          <a:ln>
            <a:solidFill>
              <a:srgbClr val="FF0000"/>
            </a:solidFill>
          </a:ln>
        </p:spPr>
        <p:txBody>
          <a:bodyPr wrap="square">
            <a:spAutoFit/>
          </a:bodyPr>
          <a:lstStyle/>
          <a:p>
            <a:pPr algn="just">
              <a:buFont typeface="Wingdings" pitchFamily="2" charset="2"/>
              <a:buNone/>
            </a:pPr>
            <a:r>
              <a:rPr lang="uk-UA" b="1" dirty="0">
                <a:latin typeface="Arial" panose="020B0604020202020204" pitchFamily="34" charset="0"/>
                <a:cs typeface="Arial" panose="020B0604020202020204" pitchFamily="34" charset="0"/>
              </a:rPr>
              <a:t>Наказ Міністерства освіти і науки України від 25 березня 2021 № </a:t>
            </a:r>
            <a:r>
              <a:rPr lang="uk-UA" b="1" dirty="0" smtClean="0">
                <a:latin typeface="Arial" panose="020B0604020202020204" pitchFamily="34" charset="0"/>
                <a:cs typeface="Arial" panose="020B0604020202020204" pitchFamily="34" charset="0"/>
              </a:rPr>
              <a:t>372:</a:t>
            </a:r>
            <a:endParaRPr lang="uk-UA" b="1" dirty="0">
              <a:latin typeface="Arial" panose="020B0604020202020204" pitchFamily="34" charset="0"/>
              <a:cs typeface="Arial" panose="020B0604020202020204" pitchFamily="34" charset="0"/>
            </a:endParaRPr>
          </a:p>
          <a:p>
            <a:pPr algn="just">
              <a:buFont typeface="Wingdings" pitchFamily="2" charset="2"/>
              <a:buNone/>
            </a:pPr>
            <a:r>
              <a:rPr lang="uk-UA" altLang="uk-UA" dirty="0" smtClean="0">
                <a:latin typeface="Arial" panose="020B0604020202020204" pitchFamily="34" charset="0"/>
                <a:cs typeface="Arial" panose="020B0604020202020204" pitchFamily="34" charset="0"/>
              </a:rPr>
              <a:t>НУБіП </a:t>
            </a:r>
            <a:r>
              <a:rPr lang="uk-UA" altLang="uk-UA" dirty="0">
                <a:latin typeface="Arial" panose="020B0604020202020204" pitchFamily="34" charset="0"/>
                <a:cs typeface="Arial" panose="020B0604020202020204" pitchFamily="34" charset="0"/>
              </a:rPr>
              <a:t>України: напрям </a:t>
            </a:r>
            <a:r>
              <a:rPr lang="uk-UA" altLang="uk-UA" dirty="0" smtClean="0">
                <a:latin typeface="Arial" panose="020B0604020202020204" pitchFamily="34" charset="0"/>
                <a:cs typeface="Arial" panose="020B0604020202020204" pitchFamily="34" charset="0"/>
              </a:rPr>
              <a:t>«Технічні науки» – кваліфікаційна група «А», «</a:t>
            </a:r>
            <a:r>
              <a:rPr lang="uk-UA" altLang="uk-UA" dirty="0">
                <a:latin typeface="Arial" panose="020B0604020202020204" pitchFamily="34" charset="0"/>
                <a:cs typeface="Arial" panose="020B0604020202020204" pitchFamily="34" charset="0"/>
              </a:rPr>
              <a:t>Гуманітарні науки та мистецтво» – </a:t>
            </a:r>
            <a:r>
              <a:rPr lang="uk-UA" altLang="uk-UA" dirty="0" smtClean="0">
                <a:latin typeface="Arial" panose="020B0604020202020204" pitchFamily="34" charset="0"/>
                <a:cs typeface="Arial" panose="020B0604020202020204" pitchFamily="34" charset="0"/>
              </a:rPr>
              <a:t>кваліфікаційна група «Б».</a:t>
            </a:r>
          </a:p>
          <a:p>
            <a:pPr algn="just"/>
            <a:r>
              <a:rPr lang="uk-UA" b="1" dirty="0">
                <a:latin typeface="Arial" panose="020B0604020202020204" pitchFamily="34" charset="0"/>
                <a:cs typeface="Arial" panose="020B0604020202020204" pitchFamily="34" charset="0"/>
              </a:rPr>
              <a:t>Наказ Міністерства освіти і науки України від </a:t>
            </a:r>
            <a:r>
              <a:rPr lang="uk-UA" b="1" dirty="0" smtClean="0">
                <a:latin typeface="Arial" panose="020B0604020202020204" pitchFamily="34" charset="0"/>
                <a:cs typeface="Arial" panose="020B0604020202020204" pitchFamily="34" charset="0"/>
              </a:rPr>
              <a:t>27 червня 2025 </a:t>
            </a:r>
            <a:r>
              <a:rPr lang="uk-UA" b="1" dirty="0">
                <a:latin typeface="Arial" panose="020B0604020202020204" pitchFamily="34" charset="0"/>
                <a:cs typeface="Arial" panose="020B0604020202020204" pitchFamily="34" charset="0"/>
              </a:rPr>
              <a:t>№ </a:t>
            </a:r>
            <a:r>
              <a:rPr lang="uk-UA" b="1" dirty="0" smtClean="0">
                <a:latin typeface="Arial" panose="020B0604020202020204" pitchFamily="34" charset="0"/>
                <a:cs typeface="Arial" panose="020B0604020202020204" pitchFamily="34" charset="0"/>
              </a:rPr>
              <a:t>945:</a:t>
            </a:r>
            <a:endParaRPr lang="uk-UA" b="1" dirty="0">
              <a:latin typeface="Arial" panose="020B0604020202020204" pitchFamily="34" charset="0"/>
              <a:cs typeface="Arial" panose="020B0604020202020204" pitchFamily="34" charset="0"/>
            </a:endParaRPr>
          </a:p>
          <a:p>
            <a:pPr algn="just">
              <a:buFont typeface="Wingdings" pitchFamily="2" charset="2"/>
              <a:buNone/>
            </a:pPr>
            <a:r>
              <a:rPr lang="uk-UA" altLang="uk-UA" dirty="0" smtClean="0">
                <a:latin typeface="Arial" panose="020B0604020202020204" pitchFamily="34" charset="0"/>
                <a:cs typeface="Arial" panose="020B0604020202020204" pitchFamily="34" charset="0"/>
              </a:rPr>
              <a:t>НУБіП України віднесено до групи А за науковим напрямом «Аграрно-ветеринарний» та «Суспільний»</a:t>
            </a:r>
            <a:endParaRPr lang="uk-UA" alt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0674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2" name="Прямоугольник 1">
            <a:extLst>
              <a:ext uri="{FF2B5EF4-FFF2-40B4-BE49-F238E27FC236}">
                <a16:creationId xmlns:a16="http://schemas.microsoft.com/office/drawing/2014/main" id="{E3C40D75-C720-4690-A616-BBE0FAB48640}"/>
              </a:ext>
            </a:extLst>
          </p:cNvPr>
          <p:cNvSpPr/>
          <p:nvPr/>
        </p:nvSpPr>
        <p:spPr>
          <a:xfrm>
            <a:off x="5550947" y="225743"/>
            <a:ext cx="5048049" cy="369332"/>
          </a:xfrm>
          <a:prstGeom prst="rect">
            <a:avLst/>
          </a:prstGeom>
          <a:solidFill>
            <a:schemeClr val="accent2">
              <a:lumMod val="20000"/>
              <a:lumOff val="80000"/>
            </a:schemeClr>
          </a:solidFill>
        </p:spPr>
        <p:txBody>
          <a:bodyPr wrap="none">
            <a:spAutoFit/>
          </a:bodyPr>
          <a:lstStyle/>
          <a:p>
            <a:r>
              <a:rPr lang="uk-UA" b="1" cap="small" dirty="0">
                <a:latin typeface="Times New Roman" panose="02020603050405020304" pitchFamily="18" charset="0"/>
                <a:ea typeface="Times New Roman" panose="02020603050405020304" pitchFamily="18" charset="0"/>
              </a:rPr>
              <a:t>5. ФІНАНСОВЕ ЗАБЕЗПЕЧЕННЯ ПРОЄКТУ</a:t>
            </a:r>
            <a:endParaRPr lang="ru-UA" dirty="0"/>
          </a:p>
        </p:txBody>
      </p:sp>
      <p:sp>
        <p:nvSpPr>
          <p:cNvPr id="3" name="Прямоугольник 2">
            <a:extLst>
              <a:ext uri="{FF2B5EF4-FFF2-40B4-BE49-F238E27FC236}">
                <a16:creationId xmlns:a16="http://schemas.microsoft.com/office/drawing/2014/main" id="{BB58D05B-EFFA-4989-AB49-5605834F16F9}"/>
              </a:ext>
            </a:extLst>
          </p:cNvPr>
          <p:cNvSpPr/>
          <p:nvPr/>
        </p:nvSpPr>
        <p:spPr>
          <a:xfrm>
            <a:off x="1098527" y="606081"/>
            <a:ext cx="10708988" cy="707886"/>
          </a:xfrm>
          <a:prstGeom prst="rect">
            <a:avLst/>
          </a:prstGeom>
        </p:spPr>
        <p:txBody>
          <a:bodyPr wrap="square">
            <a:spAutoFit/>
          </a:bodyPr>
          <a:lstStyle/>
          <a:p>
            <a:pPr indent="-1270" algn="just">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Фінансове забезпечення проєкту подати у вигляді таблиці 5.1. </a:t>
            </a:r>
            <a:endParaRPr lang="ru-UA" sz="2000" dirty="0">
              <a:latin typeface="Arial" panose="020B0604020202020204" pitchFamily="34" charset="0"/>
              <a:ea typeface="Times New Roman" panose="02020603050405020304" pitchFamily="18" charset="0"/>
              <a:cs typeface="Arial" panose="020B0604020202020204" pitchFamily="34" charset="0"/>
            </a:endParaRPr>
          </a:p>
          <a:p>
            <a:r>
              <a:rPr lang="uk-UA" sz="2000" dirty="0">
                <a:latin typeface="Arial" panose="020B0604020202020204" pitchFamily="34" charset="0"/>
                <a:ea typeface="Times New Roman" panose="02020603050405020304" pitchFamily="18" charset="0"/>
                <a:cs typeface="Arial" panose="020B0604020202020204" pitchFamily="34" charset="0"/>
              </a:rPr>
              <a:t>Таблиця </a:t>
            </a:r>
            <a:r>
              <a:rPr lang="uk-UA" sz="2000" dirty="0" smtClean="0">
                <a:latin typeface="Arial" panose="020B0604020202020204" pitchFamily="34" charset="0"/>
                <a:ea typeface="Times New Roman" panose="02020603050405020304" pitchFamily="18" charset="0"/>
                <a:cs typeface="Arial" panose="020B0604020202020204" pitchFamily="34" charset="0"/>
              </a:rPr>
              <a:t>5.1 </a:t>
            </a:r>
            <a:r>
              <a:rPr lang="uk-UA" sz="2000" dirty="0">
                <a:latin typeface="Arial" panose="020B0604020202020204" pitchFamily="34" charset="0"/>
                <a:ea typeface="Times New Roman" panose="02020603050405020304" pitchFamily="18" charset="0"/>
                <a:cs typeface="Arial" panose="020B0604020202020204" pitchFamily="34" charset="0"/>
              </a:rPr>
              <a:t>Узагальнений бюджет проєкту</a:t>
            </a:r>
            <a:endParaRPr lang="ru-UA" sz="2000" dirty="0">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C332FE61-1F01-49A0-8161-22AEAA9F0F7D}"/>
              </a:ext>
            </a:extLst>
          </p:cNvPr>
          <p:cNvSpPr/>
          <p:nvPr/>
        </p:nvSpPr>
        <p:spPr>
          <a:xfrm>
            <a:off x="258708" y="6327699"/>
            <a:ext cx="11676618" cy="369332"/>
          </a:xfrm>
          <a:prstGeom prst="rect">
            <a:avLst/>
          </a:prstGeom>
          <a:ln>
            <a:solidFill>
              <a:srgbClr val="FFFF00"/>
            </a:solidFill>
          </a:ln>
        </p:spPr>
        <p:txBody>
          <a:bodyPr wrap="square">
            <a:spAutoFit/>
          </a:bodyPr>
          <a:lstStyle/>
          <a:p>
            <a:pPr indent="-1270" algn="just">
              <a:spcAft>
                <a:spcPts val="0"/>
              </a:spcAft>
            </a:pPr>
            <a:r>
              <a:rPr lang="uk-UA" i="1" dirty="0">
                <a:latin typeface="Times New Roman" panose="02020603050405020304" pitchFamily="18" charset="0"/>
                <a:ea typeface="Times New Roman" panose="02020603050405020304" pitchFamily="18" charset="0"/>
              </a:rPr>
              <a:t>Детальний опис бюджету проєкту необхідно надати за кожною статтею у вигляді </a:t>
            </a:r>
            <a:r>
              <a:rPr lang="uk-UA" i="1" dirty="0" smtClean="0">
                <a:latin typeface="Times New Roman" panose="02020603050405020304" pitchFamily="18" charset="0"/>
                <a:ea typeface="Times New Roman" panose="02020603050405020304" pitchFamily="18" charset="0"/>
              </a:rPr>
              <a:t>окремих полів </a:t>
            </a:r>
            <a:r>
              <a:rPr lang="uk-UA" i="1" dirty="0">
                <a:latin typeface="Times New Roman" panose="02020603050405020304" pitchFamily="18" charset="0"/>
                <a:ea typeface="Times New Roman" panose="02020603050405020304" pitchFamily="18" charset="0"/>
              </a:rPr>
              <a:t>за </a:t>
            </a:r>
            <a:r>
              <a:rPr lang="uk-UA" i="1" dirty="0" smtClean="0">
                <a:latin typeface="Times New Roman" panose="02020603050405020304" pitchFamily="18" charset="0"/>
                <a:ea typeface="Times New Roman" panose="02020603050405020304" pitchFamily="18" charset="0"/>
              </a:rPr>
              <a:t>формою </a:t>
            </a:r>
            <a:endParaRPr lang="ru-UA" dirty="0">
              <a:latin typeface="Times New Roman" panose="02020603050405020304" pitchFamily="18" charset="0"/>
              <a:ea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137260314"/>
              </p:ext>
            </p:extLst>
          </p:nvPr>
        </p:nvGraphicFramePr>
        <p:xfrm>
          <a:off x="478949" y="1324973"/>
          <a:ext cx="11328566" cy="5072022"/>
        </p:xfrm>
        <a:graphic>
          <a:graphicData uri="http://schemas.openxmlformats.org/drawingml/2006/table">
            <a:tbl>
              <a:tblPr bandRow="1">
                <a:tableStyleId>{5C22544A-7EE6-4342-B048-85BDC9FD1C3A}</a:tableStyleId>
              </a:tblPr>
              <a:tblGrid>
                <a:gridCol w="4186123">
                  <a:extLst>
                    <a:ext uri="{9D8B030D-6E8A-4147-A177-3AD203B41FA5}">
                      <a16:colId xmlns:a16="http://schemas.microsoft.com/office/drawing/2014/main" val="2640146928"/>
                    </a:ext>
                  </a:extLst>
                </a:gridCol>
                <a:gridCol w="1603195">
                  <a:extLst>
                    <a:ext uri="{9D8B030D-6E8A-4147-A177-3AD203B41FA5}">
                      <a16:colId xmlns:a16="http://schemas.microsoft.com/office/drawing/2014/main" val="1252846340"/>
                    </a:ext>
                  </a:extLst>
                </a:gridCol>
                <a:gridCol w="1846416">
                  <a:extLst>
                    <a:ext uri="{9D8B030D-6E8A-4147-A177-3AD203B41FA5}">
                      <a16:colId xmlns:a16="http://schemas.microsoft.com/office/drawing/2014/main" val="2699412412"/>
                    </a:ext>
                  </a:extLst>
                </a:gridCol>
                <a:gridCol w="1846416">
                  <a:extLst>
                    <a:ext uri="{9D8B030D-6E8A-4147-A177-3AD203B41FA5}">
                      <a16:colId xmlns:a16="http://schemas.microsoft.com/office/drawing/2014/main" val="932320982"/>
                    </a:ext>
                  </a:extLst>
                </a:gridCol>
                <a:gridCol w="1846416">
                  <a:extLst>
                    <a:ext uri="{9D8B030D-6E8A-4147-A177-3AD203B41FA5}">
                      <a16:colId xmlns:a16="http://schemas.microsoft.com/office/drawing/2014/main" val="2038039715"/>
                    </a:ext>
                  </a:extLst>
                </a:gridCol>
              </a:tblGrid>
              <a:tr h="495085">
                <a:tc>
                  <a:txBody>
                    <a:bodyPr/>
                    <a:lstStyle/>
                    <a:p>
                      <a:pPr indent="-635">
                        <a:lnSpc>
                          <a:spcPct val="107000"/>
                        </a:lnSpc>
                        <a:spcAft>
                          <a:spcPts val="0"/>
                        </a:spcAft>
                      </a:pPr>
                      <a:r>
                        <a:rPr lang="uk-UA" sz="1600">
                          <a:effectLst/>
                          <a:latin typeface="Arial" panose="020B0604020202020204" pitchFamily="34" charset="0"/>
                          <a:cs typeface="Arial" panose="020B0604020202020204" pitchFamily="34" charset="0"/>
                        </a:rPr>
                        <a:t>Витрати</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dirty="0" smtClean="0">
                          <a:effectLst/>
                          <a:latin typeface="Arial" panose="020B0604020202020204" pitchFamily="34" charset="0"/>
                          <a:cs typeface="Arial" panose="020B0604020202020204" pitchFamily="34" charset="0"/>
                        </a:rPr>
                        <a:t>Етап </a:t>
                      </a:r>
                      <a:r>
                        <a:rPr lang="uk-UA" sz="1600" dirty="0">
                          <a:effectLst/>
                          <a:latin typeface="Arial" panose="020B0604020202020204" pitchFamily="34" charset="0"/>
                          <a:cs typeface="Arial" panose="020B0604020202020204" pitchFamily="34" charset="0"/>
                        </a:rPr>
                        <a:t>1, </a:t>
                      </a:r>
                      <a:r>
                        <a:rPr lang="uk-UA" sz="1600" dirty="0" err="1">
                          <a:effectLst/>
                          <a:latin typeface="Arial" panose="020B0604020202020204" pitchFamily="34" charset="0"/>
                          <a:cs typeface="Arial" panose="020B0604020202020204" pitchFamily="34" charset="0"/>
                        </a:rPr>
                        <a:t>тис.грн</a:t>
                      </a:r>
                      <a:endParaRPr lang="uk-U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dirty="0" smtClean="0">
                          <a:effectLst/>
                          <a:latin typeface="Arial" panose="020B0604020202020204" pitchFamily="34" charset="0"/>
                          <a:cs typeface="Arial" panose="020B0604020202020204" pitchFamily="34" charset="0"/>
                        </a:rPr>
                        <a:t>Етап </a:t>
                      </a:r>
                      <a:r>
                        <a:rPr lang="uk-UA" sz="1600" dirty="0">
                          <a:effectLst/>
                          <a:latin typeface="Arial" panose="020B0604020202020204" pitchFamily="34" charset="0"/>
                          <a:cs typeface="Arial" panose="020B0604020202020204" pitchFamily="34" charset="0"/>
                        </a:rPr>
                        <a:t>2, </a:t>
                      </a:r>
                      <a:r>
                        <a:rPr lang="uk-UA" sz="1600" dirty="0" err="1">
                          <a:effectLst/>
                          <a:latin typeface="Arial" panose="020B0604020202020204" pitchFamily="34" charset="0"/>
                          <a:cs typeface="Arial" panose="020B0604020202020204" pitchFamily="34" charset="0"/>
                        </a:rPr>
                        <a:t>тис.грн</a:t>
                      </a:r>
                      <a:endParaRPr lang="uk-U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dirty="0" smtClean="0">
                          <a:effectLst/>
                          <a:latin typeface="Arial" panose="020B0604020202020204" pitchFamily="34" charset="0"/>
                          <a:cs typeface="Arial" panose="020B0604020202020204" pitchFamily="34" charset="0"/>
                        </a:rPr>
                        <a:t>Етап </a:t>
                      </a:r>
                      <a:r>
                        <a:rPr lang="uk-UA" sz="1600" dirty="0">
                          <a:effectLst/>
                          <a:latin typeface="Arial" panose="020B0604020202020204" pitchFamily="34" charset="0"/>
                          <a:cs typeface="Arial" panose="020B0604020202020204" pitchFamily="34" charset="0"/>
                        </a:rPr>
                        <a:t>3, </a:t>
                      </a:r>
                      <a:r>
                        <a:rPr lang="uk-UA" sz="1600" dirty="0" err="1">
                          <a:effectLst/>
                          <a:latin typeface="Arial" panose="020B0604020202020204" pitchFamily="34" charset="0"/>
                          <a:cs typeface="Arial" panose="020B0604020202020204" pitchFamily="34" charset="0"/>
                        </a:rPr>
                        <a:t>тис.грн</a:t>
                      </a:r>
                      <a:endParaRPr lang="uk-U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Всього, тис.грн</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67301293"/>
                  </a:ext>
                </a:extLst>
              </a:tr>
              <a:tr h="416619">
                <a:tc>
                  <a:txBody>
                    <a:bodyPr/>
                    <a:lstStyle/>
                    <a:p>
                      <a:pPr marL="342900" lvl="0" indent="-342900" algn="just">
                        <a:lnSpc>
                          <a:spcPct val="107000"/>
                        </a:lnSpc>
                        <a:spcAft>
                          <a:spcPts val="0"/>
                        </a:spcAft>
                        <a:buFont typeface="+mj-lt"/>
                        <a:buAutoNum type="arabicPeriod"/>
                      </a:pPr>
                      <a:r>
                        <a:rPr lang="uk-UA" sz="1600" b="1" dirty="0">
                          <a:effectLst/>
                          <a:latin typeface="Arial" panose="020B0604020202020204" pitchFamily="34" charset="0"/>
                          <a:cs typeface="Arial" panose="020B0604020202020204" pitchFamily="34" charset="0"/>
                        </a:rPr>
                        <a:t>Прямі витрати / </a:t>
                      </a:r>
                      <a:r>
                        <a:rPr lang="uk-UA" sz="1600" b="1" dirty="0" err="1">
                          <a:effectLst/>
                          <a:latin typeface="Arial" panose="020B0604020202020204" pitchFamily="34" charset="0"/>
                          <a:cs typeface="Arial" panose="020B0604020202020204" pitchFamily="34" charset="0"/>
                        </a:rPr>
                        <a:t>Direct</a:t>
                      </a:r>
                      <a:r>
                        <a:rPr lang="uk-UA" sz="1600" b="1" dirty="0">
                          <a:effectLst/>
                          <a:latin typeface="Arial" panose="020B0604020202020204" pitchFamily="34" charset="0"/>
                          <a:cs typeface="Arial" panose="020B0604020202020204" pitchFamily="34" charset="0"/>
                        </a:rPr>
                        <a:t> </a:t>
                      </a:r>
                      <a:r>
                        <a:rPr lang="uk-UA" sz="1600" b="1" dirty="0" err="1">
                          <a:effectLst/>
                          <a:latin typeface="Arial" panose="020B0604020202020204" pitchFamily="34" charset="0"/>
                          <a:cs typeface="Arial" panose="020B0604020202020204" pitchFamily="34" charset="0"/>
                        </a:rPr>
                        <a:t>costs</a:t>
                      </a:r>
                      <a:r>
                        <a:rPr lang="uk-UA" sz="1600" b="1" dirty="0">
                          <a:effectLst/>
                          <a:latin typeface="Arial" panose="020B0604020202020204" pitchFamily="34" charset="0"/>
                          <a:cs typeface="Arial" panose="020B0604020202020204" pitchFamily="34" charset="0"/>
                        </a:rPr>
                        <a:t>:</a:t>
                      </a:r>
                      <a:endParaRPr lang="uk-U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82178692"/>
                  </a:ext>
                </a:extLst>
              </a:tr>
              <a:tr h="241326">
                <a:tc>
                  <a:txBody>
                    <a:bodyPr/>
                    <a:lstStyle/>
                    <a:p>
                      <a:pPr indent="-635" algn="just">
                        <a:lnSpc>
                          <a:spcPct val="107000"/>
                        </a:lnSpc>
                        <a:spcAft>
                          <a:spcPts val="0"/>
                        </a:spcAft>
                      </a:pPr>
                      <a:r>
                        <a:rPr lang="uk-UA" sz="1600" dirty="0">
                          <a:effectLst/>
                          <a:latin typeface="Arial" panose="020B0604020202020204" pitchFamily="34" charset="0"/>
                          <a:cs typeface="Arial" panose="020B0604020202020204" pitchFamily="34" charset="0"/>
                        </a:rPr>
                        <a:t>1.1. Витрати на оплату </a:t>
                      </a:r>
                      <a:r>
                        <a:rPr lang="uk-UA" sz="1600" dirty="0" smtClean="0">
                          <a:effectLst/>
                          <a:latin typeface="Arial" panose="020B0604020202020204" pitchFamily="34" charset="0"/>
                          <a:cs typeface="Arial" panose="020B0604020202020204" pitchFamily="34" charset="0"/>
                        </a:rPr>
                        <a:t>праці </a:t>
                      </a:r>
                      <a:r>
                        <a:rPr lang="uk-UA" sz="1600" b="1" dirty="0" smtClean="0">
                          <a:solidFill>
                            <a:srgbClr val="FF0000"/>
                          </a:solidFill>
                          <a:effectLst/>
                          <a:latin typeface="Arial" panose="020B0604020202020204" pitchFamily="34" charset="0"/>
                          <a:cs typeface="Arial" panose="020B0604020202020204" pitchFamily="34" charset="0"/>
                        </a:rPr>
                        <a:t>(до 40 %)</a:t>
                      </a:r>
                      <a:endParaRPr lang="uk-UA"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i="1" dirty="0">
                          <a:effectLst/>
                          <a:latin typeface="Arial" panose="020B0604020202020204" pitchFamily="34" charset="0"/>
                          <a:cs typeface="Arial" panose="020B0604020202020204" pitchFamily="34" charset="0"/>
                        </a:rPr>
                        <a:t> </a:t>
                      </a:r>
                      <a:r>
                        <a:rPr lang="uk-UA" sz="1600" i="1" dirty="0" smtClean="0">
                          <a:effectLst/>
                          <a:latin typeface="Arial" panose="020B0604020202020204" pitchFamily="34" charset="0"/>
                          <a:cs typeface="Arial" panose="020B0604020202020204" pitchFamily="34" charset="0"/>
                        </a:rPr>
                        <a:t>600,00</a:t>
                      </a:r>
                      <a:endParaRPr lang="uk-UA" sz="16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30002624"/>
                  </a:ext>
                </a:extLst>
              </a:tr>
              <a:tr h="495085">
                <a:tc>
                  <a:txBody>
                    <a:bodyPr/>
                    <a:lstStyle/>
                    <a:p>
                      <a:pPr indent="-635">
                        <a:lnSpc>
                          <a:spcPct val="107000"/>
                        </a:lnSpc>
                        <a:spcAft>
                          <a:spcPts val="0"/>
                        </a:spcAft>
                      </a:pPr>
                      <a:r>
                        <a:rPr lang="uk-UA" sz="1600" dirty="0">
                          <a:effectLst/>
                          <a:latin typeface="Arial" panose="020B0604020202020204" pitchFamily="34" charset="0"/>
                          <a:cs typeface="Arial" panose="020B0604020202020204" pitchFamily="34" charset="0"/>
                        </a:rPr>
                        <a:t>1.2. Відрахування на соціальне </a:t>
                      </a:r>
                      <a:r>
                        <a:rPr lang="uk-UA" sz="1600" dirty="0" smtClean="0">
                          <a:effectLst/>
                          <a:latin typeface="Arial" panose="020B0604020202020204" pitchFamily="34" charset="0"/>
                          <a:cs typeface="Arial" panose="020B0604020202020204" pitchFamily="34" charset="0"/>
                        </a:rPr>
                        <a:t>страхування </a:t>
                      </a:r>
                      <a:r>
                        <a:rPr lang="uk-UA" sz="1600" b="1" dirty="0" smtClean="0">
                          <a:solidFill>
                            <a:srgbClr val="FF0000"/>
                          </a:solidFill>
                          <a:effectLst/>
                          <a:latin typeface="Arial" panose="020B0604020202020204" pitchFamily="34" charset="0"/>
                          <a:cs typeface="Arial" panose="020B0604020202020204" pitchFamily="34" charset="0"/>
                        </a:rPr>
                        <a:t>(22% до витрат</a:t>
                      </a:r>
                      <a:r>
                        <a:rPr lang="uk-UA" sz="1600" b="1" baseline="0" dirty="0" smtClean="0">
                          <a:solidFill>
                            <a:srgbClr val="FF0000"/>
                          </a:solidFill>
                          <a:effectLst/>
                          <a:latin typeface="Arial" panose="020B0604020202020204" pitchFamily="34" charset="0"/>
                          <a:cs typeface="Arial" panose="020B0604020202020204" pitchFamily="34" charset="0"/>
                        </a:rPr>
                        <a:t> на </a:t>
                      </a:r>
                      <a:r>
                        <a:rPr lang="uk-UA" sz="1600" b="1" baseline="0" dirty="0" err="1" smtClean="0">
                          <a:solidFill>
                            <a:srgbClr val="FF0000"/>
                          </a:solidFill>
                          <a:effectLst/>
                          <a:latin typeface="Arial" panose="020B0604020202020204" pitchFamily="34" charset="0"/>
                          <a:cs typeface="Arial" panose="020B0604020202020204" pitchFamily="34" charset="0"/>
                        </a:rPr>
                        <a:t>оп</a:t>
                      </a:r>
                      <a:r>
                        <a:rPr lang="uk-UA" sz="1600" b="1" baseline="0" dirty="0" smtClean="0">
                          <a:solidFill>
                            <a:srgbClr val="FF0000"/>
                          </a:solidFill>
                          <a:effectLst/>
                          <a:latin typeface="Arial" panose="020B0604020202020204" pitchFamily="34" charset="0"/>
                          <a:cs typeface="Arial" panose="020B0604020202020204" pitchFamily="34" charset="0"/>
                        </a:rPr>
                        <a:t>/праці)</a:t>
                      </a:r>
                      <a:endParaRPr lang="uk-UA"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i="1" dirty="0">
                          <a:effectLst/>
                          <a:latin typeface="Arial" panose="020B0604020202020204" pitchFamily="34" charset="0"/>
                          <a:cs typeface="Arial" panose="020B0604020202020204" pitchFamily="34" charset="0"/>
                        </a:rPr>
                        <a:t> </a:t>
                      </a:r>
                      <a:r>
                        <a:rPr lang="uk-UA" sz="1600" i="1" dirty="0" smtClean="0">
                          <a:effectLst/>
                          <a:latin typeface="Arial" panose="020B0604020202020204" pitchFamily="34" charset="0"/>
                          <a:cs typeface="Arial" panose="020B0604020202020204" pitchFamily="34" charset="0"/>
                        </a:rPr>
                        <a:t>132,00</a:t>
                      </a:r>
                      <a:endParaRPr lang="uk-UA" sz="16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9149257"/>
                  </a:ext>
                </a:extLst>
              </a:tr>
              <a:tr h="748843">
                <a:tc>
                  <a:txBody>
                    <a:bodyPr/>
                    <a:lstStyle/>
                    <a:p>
                      <a:pPr indent="-635">
                        <a:lnSpc>
                          <a:spcPct val="107000"/>
                        </a:lnSpc>
                        <a:spcAft>
                          <a:spcPts val="0"/>
                        </a:spcAft>
                      </a:pPr>
                      <a:r>
                        <a:rPr lang="uk-UA" sz="1600">
                          <a:effectLst/>
                          <a:latin typeface="Arial" panose="020B0604020202020204" pitchFamily="34" charset="0"/>
                          <a:cs typeface="Arial" panose="020B0604020202020204" pitchFamily="34" charset="0"/>
                        </a:rPr>
                        <a:t>1.3. Матеріали, необхідні для виконання робіт, крім спецустаткування</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i="1" dirty="0">
                          <a:effectLst/>
                          <a:latin typeface="Arial" panose="020B0604020202020204" pitchFamily="34" charset="0"/>
                          <a:cs typeface="Arial" panose="020B0604020202020204" pitchFamily="34" charset="0"/>
                        </a:rPr>
                        <a:t> </a:t>
                      </a:r>
                      <a:r>
                        <a:rPr lang="uk-UA" sz="1600" i="1" dirty="0" smtClean="0">
                          <a:effectLst/>
                          <a:latin typeface="Arial" panose="020B0604020202020204" pitchFamily="34" charset="0"/>
                          <a:cs typeface="Arial" panose="020B0604020202020204" pitchFamily="34" charset="0"/>
                        </a:rPr>
                        <a:t>200,00</a:t>
                      </a:r>
                      <a:endParaRPr lang="uk-UA" sz="16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dirty="0">
                          <a:effectLst/>
                          <a:latin typeface="Arial" panose="020B0604020202020204" pitchFamily="34" charset="0"/>
                          <a:cs typeface="Arial" panose="020B0604020202020204" pitchFamily="34" charset="0"/>
                        </a:rPr>
                        <a:t> </a:t>
                      </a:r>
                      <a:endParaRPr lang="uk-U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12472659"/>
                  </a:ext>
                </a:extLst>
              </a:tr>
              <a:tr h="495085">
                <a:tc>
                  <a:txBody>
                    <a:bodyPr/>
                    <a:lstStyle/>
                    <a:p>
                      <a:pPr indent="-635">
                        <a:lnSpc>
                          <a:spcPct val="107000"/>
                        </a:lnSpc>
                        <a:spcAft>
                          <a:spcPts val="0"/>
                        </a:spcAft>
                      </a:pPr>
                      <a:r>
                        <a:rPr lang="uk-UA" sz="1600" dirty="0">
                          <a:effectLst/>
                          <a:latin typeface="Arial" panose="020B0604020202020204" pitchFamily="34" charset="0"/>
                          <a:cs typeface="Arial" panose="020B0604020202020204" pitchFamily="34" charset="0"/>
                        </a:rPr>
                        <a:t>1.4. Спецустаткування для експериментальних </a:t>
                      </a:r>
                      <a:r>
                        <a:rPr lang="uk-UA" sz="1600" dirty="0" smtClean="0">
                          <a:effectLst/>
                          <a:latin typeface="Arial" panose="020B0604020202020204" pitchFamily="34" charset="0"/>
                          <a:cs typeface="Arial" panose="020B0604020202020204" pitchFamily="34" charset="0"/>
                        </a:rPr>
                        <a:t>робіт</a:t>
                      </a:r>
                      <a:endParaRPr lang="uk-U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i="1" dirty="0">
                          <a:effectLst/>
                          <a:latin typeface="Arial" panose="020B0604020202020204" pitchFamily="34" charset="0"/>
                          <a:cs typeface="Arial" panose="020B0604020202020204" pitchFamily="34" charset="0"/>
                        </a:rPr>
                        <a:t> </a:t>
                      </a:r>
                      <a:r>
                        <a:rPr lang="uk-UA" sz="1600" i="1" dirty="0" smtClean="0">
                          <a:effectLst/>
                          <a:latin typeface="Arial" panose="020B0604020202020204" pitchFamily="34" charset="0"/>
                          <a:cs typeface="Arial" panose="020B0604020202020204" pitchFamily="34" charset="0"/>
                        </a:rPr>
                        <a:t>295,00</a:t>
                      </a:r>
                      <a:endParaRPr lang="uk-UA" sz="16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66424936"/>
                  </a:ext>
                </a:extLst>
              </a:tr>
              <a:tr h="495085">
                <a:tc>
                  <a:txBody>
                    <a:bodyPr/>
                    <a:lstStyle/>
                    <a:p>
                      <a:pPr indent="-635" algn="just">
                        <a:lnSpc>
                          <a:spcPct val="107000"/>
                        </a:lnSpc>
                        <a:spcAft>
                          <a:spcPts val="0"/>
                        </a:spcAft>
                      </a:pPr>
                      <a:r>
                        <a:rPr lang="uk-UA" sz="1600" dirty="0">
                          <a:effectLst/>
                          <a:latin typeface="Arial" panose="020B0604020202020204" pitchFamily="34" charset="0"/>
                          <a:cs typeface="Arial" panose="020B0604020202020204" pitchFamily="34" charset="0"/>
                        </a:rPr>
                        <a:t>1.5. Оплата комунальних послуг та енергоносіїв </a:t>
                      </a:r>
                      <a:r>
                        <a:rPr lang="uk-UA" sz="1600" b="1" dirty="0" smtClean="0">
                          <a:solidFill>
                            <a:srgbClr val="FF0000"/>
                          </a:solidFill>
                          <a:effectLst/>
                          <a:latin typeface="Arial" panose="020B0604020202020204" pitchFamily="34" charset="0"/>
                          <a:cs typeface="Arial" panose="020B0604020202020204" pitchFamily="34" charset="0"/>
                        </a:rPr>
                        <a:t>5%</a:t>
                      </a:r>
                      <a:endParaRPr lang="uk-UA"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i="1" dirty="0">
                          <a:effectLst/>
                          <a:latin typeface="Arial" panose="020B0604020202020204" pitchFamily="34" charset="0"/>
                          <a:cs typeface="Arial" panose="020B0604020202020204" pitchFamily="34" charset="0"/>
                        </a:rPr>
                        <a:t> </a:t>
                      </a:r>
                      <a:r>
                        <a:rPr lang="uk-UA" sz="1600" i="1" dirty="0" smtClean="0">
                          <a:effectLst/>
                          <a:latin typeface="Arial" panose="020B0604020202020204" pitchFamily="34" charset="0"/>
                          <a:cs typeface="Arial" panose="020B0604020202020204" pitchFamily="34" charset="0"/>
                        </a:rPr>
                        <a:t>75,00</a:t>
                      </a:r>
                      <a:endParaRPr lang="uk-UA" sz="16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08381932"/>
                  </a:ext>
                </a:extLst>
              </a:tr>
              <a:tr h="495085">
                <a:tc>
                  <a:txBody>
                    <a:bodyPr/>
                    <a:lstStyle/>
                    <a:p>
                      <a:pPr indent="-635" algn="just">
                        <a:lnSpc>
                          <a:spcPct val="107000"/>
                        </a:lnSpc>
                        <a:spcAft>
                          <a:spcPts val="0"/>
                        </a:spcAft>
                      </a:pPr>
                      <a:r>
                        <a:rPr lang="uk-UA" sz="1600" dirty="0">
                          <a:effectLst/>
                          <a:latin typeface="Arial" panose="020B0604020202020204" pitchFamily="34" charset="0"/>
                          <a:cs typeface="Arial" panose="020B0604020202020204" pitchFamily="34" charset="0"/>
                        </a:rPr>
                        <a:t>1.6. Витрати на службові </a:t>
                      </a:r>
                      <a:r>
                        <a:rPr lang="uk-UA" sz="1600" dirty="0" smtClean="0">
                          <a:effectLst/>
                          <a:latin typeface="Arial" panose="020B0604020202020204" pitchFamily="34" charset="0"/>
                          <a:cs typeface="Arial" panose="020B0604020202020204" pitchFamily="34" charset="0"/>
                        </a:rPr>
                        <a:t>відрядження</a:t>
                      </a:r>
                      <a:br>
                        <a:rPr lang="uk-UA" sz="1600" dirty="0" smtClean="0">
                          <a:effectLst/>
                          <a:latin typeface="Arial" panose="020B0604020202020204" pitchFamily="34" charset="0"/>
                          <a:cs typeface="Arial" panose="020B0604020202020204" pitchFamily="34" charset="0"/>
                        </a:rPr>
                      </a:br>
                      <a:r>
                        <a:rPr lang="uk-UA" sz="1600" dirty="0" smtClean="0">
                          <a:solidFill>
                            <a:srgbClr val="FF0000"/>
                          </a:solidFill>
                          <a:effectLst/>
                          <a:latin typeface="Arial" panose="020B0604020202020204" pitchFamily="34" charset="0"/>
                          <a:cs typeface="Arial" panose="020B0604020202020204" pitchFamily="34" charset="0"/>
                        </a:rPr>
                        <a:t>(добові – 0,3 тис. грн) </a:t>
                      </a:r>
                      <a:r>
                        <a:rPr lang="uk-UA" sz="1600" b="1" dirty="0" smtClean="0">
                          <a:solidFill>
                            <a:srgbClr val="FF0000"/>
                          </a:solidFill>
                          <a:effectLst/>
                          <a:latin typeface="Arial" panose="020B0604020202020204" pitchFamily="34" charset="0"/>
                          <a:cs typeface="Arial" panose="020B0604020202020204" pitchFamily="34" charset="0"/>
                        </a:rPr>
                        <a:t>~</a:t>
                      </a:r>
                      <a:r>
                        <a:rPr lang="uk-UA" sz="1600" b="1" baseline="0" dirty="0" smtClean="0">
                          <a:solidFill>
                            <a:srgbClr val="FF0000"/>
                          </a:solidFill>
                          <a:effectLst/>
                          <a:latin typeface="Arial" panose="020B0604020202020204" pitchFamily="34" charset="0"/>
                          <a:cs typeface="Arial" panose="020B0604020202020204" pitchFamily="34" charset="0"/>
                        </a:rPr>
                        <a:t> 1-5 %</a:t>
                      </a:r>
                      <a:endParaRPr lang="uk-UA"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i="1" dirty="0" smtClean="0">
                          <a:effectLst/>
                          <a:latin typeface="Arial" panose="020B0604020202020204" pitchFamily="34" charset="0"/>
                          <a:cs typeface="Arial" panose="020B0604020202020204" pitchFamily="34" charset="0"/>
                        </a:rPr>
                        <a:t>15,00</a:t>
                      </a:r>
                      <a:r>
                        <a:rPr lang="uk-UA" sz="1600" i="1" dirty="0">
                          <a:effectLst/>
                          <a:latin typeface="Arial" panose="020B0604020202020204" pitchFamily="34" charset="0"/>
                          <a:cs typeface="Arial" panose="020B0604020202020204" pitchFamily="34" charset="0"/>
                        </a:rPr>
                        <a:t> </a:t>
                      </a:r>
                      <a:endParaRPr lang="uk-UA" sz="16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dirty="0">
                          <a:effectLst/>
                          <a:latin typeface="Arial" panose="020B0604020202020204" pitchFamily="34" charset="0"/>
                          <a:cs typeface="Arial" panose="020B0604020202020204" pitchFamily="34" charset="0"/>
                        </a:rPr>
                        <a:t> </a:t>
                      </a:r>
                      <a:endParaRPr lang="uk-U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59240242"/>
                  </a:ext>
                </a:extLst>
              </a:tr>
              <a:tr h="255487">
                <a:tc>
                  <a:txBody>
                    <a:bodyPr/>
                    <a:lstStyle/>
                    <a:p>
                      <a:pPr indent="-635" algn="just">
                        <a:lnSpc>
                          <a:spcPct val="115000"/>
                        </a:lnSpc>
                        <a:spcBef>
                          <a:spcPts val="1200"/>
                        </a:spcBef>
                        <a:spcAft>
                          <a:spcPts val="1200"/>
                        </a:spcAft>
                      </a:pPr>
                      <a:r>
                        <a:rPr lang="uk-UA" sz="1600" dirty="0">
                          <a:effectLst/>
                          <a:latin typeface="Arial" panose="020B0604020202020204" pitchFamily="34" charset="0"/>
                          <a:cs typeface="Arial" panose="020B0604020202020204" pitchFamily="34" charset="0"/>
                        </a:rPr>
                        <a:t>1.7 Інші </a:t>
                      </a:r>
                      <a:r>
                        <a:rPr lang="uk-UA" sz="1600" dirty="0" smtClean="0">
                          <a:effectLst/>
                          <a:latin typeface="Arial" panose="020B0604020202020204" pitchFamily="34" charset="0"/>
                          <a:cs typeface="Arial" panose="020B0604020202020204" pitchFamily="34" charset="0"/>
                        </a:rPr>
                        <a:t>витрати</a:t>
                      </a:r>
                      <a:endParaRPr lang="uk-U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i="1" dirty="0" smtClean="0">
                          <a:effectLst/>
                          <a:latin typeface="Arial" panose="020B0604020202020204" pitchFamily="34" charset="0"/>
                          <a:cs typeface="Arial" panose="020B0604020202020204" pitchFamily="34" charset="0"/>
                        </a:rPr>
                        <a:t>3,00</a:t>
                      </a:r>
                      <a:r>
                        <a:rPr lang="uk-UA" sz="1600" i="1" dirty="0">
                          <a:effectLst/>
                          <a:latin typeface="Arial" panose="020B0604020202020204" pitchFamily="34" charset="0"/>
                          <a:cs typeface="Arial" panose="020B0604020202020204" pitchFamily="34" charset="0"/>
                        </a:rPr>
                        <a:t> </a:t>
                      </a:r>
                      <a:endParaRPr lang="uk-UA" sz="16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36450643"/>
                  </a:ext>
                </a:extLst>
              </a:tr>
              <a:tr h="495085">
                <a:tc>
                  <a:txBody>
                    <a:bodyPr/>
                    <a:lstStyle/>
                    <a:p>
                      <a:pPr indent="-635" algn="just">
                        <a:lnSpc>
                          <a:spcPct val="107000"/>
                        </a:lnSpc>
                        <a:spcAft>
                          <a:spcPts val="0"/>
                        </a:spcAft>
                      </a:pPr>
                      <a:r>
                        <a:rPr lang="uk-UA" sz="1600" b="1" dirty="0">
                          <a:effectLst/>
                          <a:latin typeface="Arial" panose="020B0604020202020204" pitchFamily="34" charset="0"/>
                          <a:cs typeface="Arial" panose="020B0604020202020204" pitchFamily="34" charset="0"/>
                        </a:rPr>
                        <a:t>2. Непрямі (адміністративні) витрати </a:t>
                      </a:r>
                      <a:r>
                        <a:rPr lang="uk-UA" sz="1600" b="1" dirty="0" smtClean="0">
                          <a:effectLst/>
                          <a:latin typeface="Arial" panose="020B0604020202020204" pitchFamily="34" charset="0"/>
                          <a:cs typeface="Arial" panose="020B0604020202020204" pitchFamily="34" charset="0"/>
                        </a:rPr>
                        <a:t/>
                      </a:r>
                      <a:br>
                        <a:rPr lang="uk-UA" sz="1600" b="1" dirty="0" smtClean="0">
                          <a:effectLst/>
                          <a:latin typeface="Arial" panose="020B0604020202020204" pitchFamily="34" charset="0"/>
                          <a:cs typeface="Arial" panose="020B0604020202020204" pitchFamily="34" charset="0"/>
                        </a:rPr>
                      </a:br>
                      <a:r>
                        <a:rPr lang="uk-UA" sz="1600" b="1" dirty="0" smtClean="0">
                          <a:solidFill>
                            <a:srgbClr val="FF0000"/>
                          </a:solidFill>
                          <a:effectLst/>
                          <a:latin typeface="Arial" panose="020B0604020202020204" pitchFamily="34" charset="0"/>
                          <a:cs typeface="Arial" panose="020B0604020202020204" pitchFamily="34" charset="0"/>
                        </a:rPr>
                        <a:t>(12% для екс. або 15 % для</a:t>
                      </a:r>
                      <a:r>
                        <a:rPr lang="uk-UA" sz="1600" b="1" baseline="0" dirty="0" smtClean="0">
                          <a:solidFill>
                            <a:srgbClr val="FF0000"/>
                          </a:solidFill>
                          <a:effectLst/>
                          <a:latin typeface="Arial" panose="020B0604020202020204" pitchFamily="34" charset="0"/>
                          <a:cs typeface="Arial" panose="020B0604020202020204" pitchFamily="34" charset="0"/>
                        </a:rPr>
                        <a:t> </a:t>
                      </a:r>
                      <a:r>
                        <a:rPr lang="uk-UA" sz="1600" b="1" baseline="0" dirty="0" err="1" smtClean="0">
                          <a:solidFill>
                            <a:srgbClr val="FF0000"/>
                          </a:solidFill>
                          <a:effectLst/>
                          <a:latin typeface="Arial" panose="020B0604020202020204" pitchFamily="34" charset="0"/>
                          <a:cs typeface="Arial" panose="020B0604020202020204" pitchFamily="34" charset="0"/>
                        </a:rPr>
                        <a:t>теор</a:t>
                      </a:r>
                      <a:r>
                        <a:rPr lang="uk-UA" sz="1600" b="1" baseline="0" dirty="0" smtClean="0">
                          <a:solidFill>
                            <a:srgbClr val="FF0000"/>
                          </a:solidFill>
                          <a:effectLst/>
                          <a:latin typeface="Arial" panose="020B0604020202020204" pitchFamily="34" charset="0"/>
                          <a:cs typeface="Arial" panose="020B0604020202020204" pitchFamily="34" charset="0"/>
                        </a:rPr>
                        <a:t>.</a:t>
                      </a:r>
                      <a:r>
                        <a:rPr lang="uk-UA" sz="1600" b="1" dirty="0" smtClean="0">
                          <a:solidFill>
                            <a:srgbClr val="FF0000"/>
                          </a:solidFill>
                          <a:effectLst/>
                          <a:latin typeface="Arial" panose="020B0604020202020204" pitchFamily="34" charset="0"/>
                          <a:cs typeface="Arial" panose="020B0604020202020204" pitchFamily="34" charset="0"/>
                        </a:rPr>
                        <a:t>)</a:t>
                      </a:r>
                      <a:endParaRPr lang="uk-UA"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i="1" dirty="0">
                          <a:effectLst/>
                          <a:latin typeface="Arial" panose="020B0604020202020204" pitchFamily="34" charset="0"/>
                          <a:cs typeface="Arial" panose="020B0604020202020204" pitchFamily="34" charset="0"/>
                        </a:rPr>
                        <a:t> </a:t>
                      </a:r>
                      <a:r>
                        <a:rPr lang="uk-UA" sz="1600" i="1" dirty="0" smtClean="0">
                          <a:effectLst/>
                          <a:latin typeface="Arial" panose="020B0604020202020204" pitchFamily="34" charset="0"/>
                          <a:cs typeface="Arial" panose="020B0604020202020204" pitchFamily="34" charset="0"/>
                        </a:rPr>
                        <a:t>180,00</a:t>
                      </a:r>
                      <a:endParaRPr lang="uk-UA" sz="16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dirty="0">
                          <a:effectLst/>
                          <a:latin typeface="Arial" panose="020B0604020202020204" pitchFamily="34" charset="0"/>
                          <a:cs typeface="Arial" panose="020B0604020202020204" pitchFamily="34" charset="0"/>
                        </a:rPr>
                        <a:t> </a:t>
                      </a:r>
                      <a:endParaRPr lang="uk-U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15751535"/>
                  </a:ext>
                </a:extLst>
              </a:tr>
              <a:tr h="241326">
                <a:tc>
                  <a:txBody>
                    <a:bodyPr/>
                    <a:lstStyle/>
                    <a:p>
                      <a:pPr indent="-635" algn="just">
                        <a:lnSpc>
                          <a:spcPct val="107000"/>
                        </a:lnSpc>
                        <a:spcAft>
                          <a:spcPts val="0"/>
                        </a:spcAft>
                      </a:pPr>
                      <a:r>
                        <a:rPr lang="uk-UA" sz="1600" dirty="0">
                          <a:effectLst/>
                          <a:latin typeface="Arial" panose="020B0604020202020204" pitchFamily="34" charset="0"/>
                          <a:cs typeface="Arial" panose="020B0604020202020204" pitchFamily="34" charset="0"/>
                        </a:rPr>
                        <a:t>РАЗОМ, грн </a:t>
                      </a:r>
                      <a:r>
                        <a:rPr lang="uk-UA" sz="1600" b="1" dirty="0" smtClean="0">
                          <a:solidFill>
                            <a:srgbClr val="FF0000"/>
                          </a:solidFill>
                          <a:effectLst/>
                          <a:latin typeface="Arial" panose="020B0604020202020204" pitchFamily="34" charset="0"/>
                          <a:cs typeface="Arial" panose="020B0604020202020204" pitchFamily="34" charset="0"/>
                        </a:rPr>
                        <a:t>(100 %)</a:t>
                      </a:r>
                      <a:endParaRPr lang="uk-UA"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i="1" dirty="0">
                          <a:effectLst/>
                          <a:latin typeface="Arial" panose="020B0604020202020204" pitchFamily="34" charset="0"/>
                          <a:cs typeface="Arial" panose="020B0604020202020204" pitchFamily="34" charset="0"/>
                        </a:rPr>
                        <a:t> </a:t>
                      </a:r>
                      <a:r>
                        <a:rPr lang="uk-UA" sz="1600" b="1" i="1" dirty="0" smtClean="0">
                          <a:solidFill>
                            <a:srgbClr val="FF0000"/>
                          </a:solidFill>
                          <a:effectLst/>
                          <a:latin typeface="Arial" panose="020B0604020202020204" pitchFamily="34" charset="0"/>
                          <a:cs typeface="Arial" panose="020B0604020202020204" pitchFamily="34" charset="0"/>
                        </a:rPr>
                        <a:t>1500,00 екс.</a:t>
                      </a:r>
                      <a:endParaRPr lang="uk-UA" sz="16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a:effectLst/>
                          <a:latin typeface="Arial" panose="020B0604020202020204" pitchFamily="34" charset="0"/>
                          <a:cs typeface="Arial" panose="020B0604020202020204" pitchFamily="34" charset="0"/>
                        </a:rPr>
                        <a:t> </a:t>
                      </a:r>
                      <a:endParaRPr lang="uk-U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635" algn="ctr">
                        <a:lnSpc>
                          <a:spcPct val="107000"/>
                        </a:lnSpc>
                        <a:spcAft>
                          <a:spcPts val="0"/>
                        </a:spcAft>
                      </a:pPr>
                      <a:r>
                        <a:rPr lang="uk-UA" sz="1600" dirty="0">
                          <a:effectLst/>
                          <a:latin typeface="Arial" panose="020B0604020202020204" pitchFamily="34" charset="0"/>
                          <a:cs typeface="Arial" panose="020B0604020202020204" pitchFamily="34" charset="0"/>
                        </a:rPr>
                        <a:t> </a:t>
                      </a:r>
                      <a:endParaRPr lang="uk-U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26239991"/>
                  </a:ext>
                </a:extLst>
              </a:tr>
            </a:tbl>
          </a:graphicData>
        </a:graphic>
      </p:graphicFrame>
      <p:sp>
        <p:nvSpPr>
          <p:cNvPr id="8" name="Прямоугольник 7"/>
          <p:cNvSpPr/>
          <p:nvPr/>
        </p:nvSpPr>
        <p:spPr>
          <a:xfrm rot="18443110">
            <a:off x="3243711" y="3440537"/>
            <a:ext cx="1918217" cy="369332"/>
          </a:xfrm>
          <a:prstGeom prst="rect">
            <a:avLst/>
          </a:prstGeom>
        </p:spPr>
        <p:txBody>
          <a:bodyPr wrap="none">
            <a:spAutoFit/>
          </a:bodyPr>
          <a:lstStyle/>
          <a:p>
            <a:r>
              <a:rPr lang="uk-UA" dirty="0" smtClean="0">
                <a:solidFill>
                  <a:srgbClr val="FF0000"/>
                </a:solidFill>
              </a:rPr>
              <a:t>(˃25</a:t>
            </a:r>
            <a:r>
              <a:rPr lang="uk-UA" dirty="0">
                <a:solidFill>
                  <a:srgbClr val="FF0000"/>
                </a:solidFill>
              </a:rPr>
              <a:t>% для </a:t>
            </a:r>
            <a:r>
              <a:rPr lang="uk-UA" dirty="0" err="1">
                <a:solidFill>
                  <a:srgbClr val="FF0000"/>
                </a:solidFill>
              </a:rPr>
              <a:t>експр</a:t>
            </a:r>
            <a:r>
              <a:rPr lang="uk-UA" dirty="0">
                <a:solidFill>
                  <a:srgbClr val="FF0000"/>
                </a:solidFill>
              </a:rPr>
              <a:t>.)</a:t>
            </a:r>
          </a:p>
        </p:txBody>
      </p:sp>
    </p:spTree>
    <p:extLst>
      <p:ext uri="{BB962C8B-B14F-4D97-AF65-F5344CB8AC3E}">
        <p14:creationId xmlns:p14="http://schemas.microsoft.com/office/powerpoint/2010/main" val="1540976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734961" y="753188"/>
            <a:ext cx="10515600" cy="1325563"/>
          </a:xfrm>
          <a:solidFill>
            <a:srgbClr val="0166B3"/>
          </a:solidFill>
        </p:spPr>
        <p:style>
          <a:lnRef idx="0">
            <a:schemeClr val="accent4"/>
          </a:lnRef>
          <a:fillRef idx="3">
            <a:schemeClr val="accent4"/>
          </a:fillRef>
          <a:effectRef idx="3">
            <a:schemeClr val="accent4"/>
          </a:effectRef>
          <a:fontRef idx="minor">
            <a:schemeClr val="lt1"/>
          </a:fontRef>
        </p:style>
        <p:txBody>
          <a:bodyPr>
            <a:normAutofit/>
          </a:bodyPr>
          <a:lstStyle/>
          <a:p>
            <a:pPr algn="ctr"/>
            <a:r>
              <a:rPr lang="uk-UA" sz="3600" dirty="0">
                <a:latin typeface="Arial" panose="020B0604020202020204" pitchFamily="34" charset="0"/>
                <a:cs typeface="Arial" panose="020B0604020202020204" pitchFamily="34" charset="0"/>
              </a:rPr>
              <a:t>Закон України </a:t>
            </a:r>
            <a:r>
              <a:rPr lang="uk-UA" sz="3600" dirty="0" err="1">
                <a:latin typeface="Arial" panose="020B0604020202020204" pitchFamily="34" charset="0"/>
                <a:cs typeface="Arial" panose="020B0604020202020204" pitchFamily="34" charset="0"/>
              </a:rPr>
              <a:t>“Про</a:t>
            </a:r>
            <a:r>
              <a:rPr lang="uk-UA" sz="3600" dirty="0">
                <a:latin typeface="Arial" panose="020B0604020202020204" pitchFamily="34" charset="0"/>
                <a:cs typeface="Arial" panose="020B0604020202020204" pitchFamily="34" charset="0"/>
              </a:rPr>
              <a:t> наукову і науково-технічну </a:t>
            </a:r>
            <a:r>
              <a:rPr lang="uk-UA" sz="3600" dirty="0" err="1">
                <a:latin typeface="Arial" panose="020B0604020202020204" pitchFamily="34" charset="0"/>
                <a:cs typeface="Arial" panose="020B0604020202020204" pitchFamily="34" charset="0"/>
              </a:rPr>
              <a:t>діяльність”</a:t>
            </a:r>
            <a:r>
              <a:rPr lang="uk-UA" sz="3600" dirty="0">
                <a:latin typeface="Arial" panose="020B0604020202020204" pitchFamily="34" charset="0"/>
                <a:cs typeface="Arial" panose="020B0604020202020204" pitchFamily="34" charset="0"/>
              </a:rPr>
              <a:t/>
            </a:r>
            <a:br>
              <a:rPr lang="uk-UA" sz="36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(від 26.11.</a:t>
            </a:r>
            <a:r>
              <a:rPr lang="ru-RU" sz="1400" i="1" dirty="0">
                <a:latin typeface="Arial" panose="020B0604020202020204" pitchFamily="34" charset="0"/>
                <a:cs typeface="Arial" panose="020B0604020202020204" pitchFamily="34" charset="0"/>
              </a:rPr>
              <a:t>2015</a:t>
            </a:r>
            <a:r>
              <a:rPr lang="ru-RU" sz="1400" dirty="0">
                <a:latin typeface="Arial" panose="020B0604020202020204" pitchFamily="34" charset="0"/>
                <a:cs typeface="Arial" panose="020B0604020202020204" pitchFamily="34" charset="0"/>
              </a:rPr>
              <a:t> № 848-</a:t>
            </a:r>
            <a:r>
              <a:rPr lang="en-US" sz="1400" dirty="0">
                <a:latin typeface="Arial" panose="020B0604020202020204" pitchFamily="34" charset="0"/>
                <a:cs typeface="Arial" panose="020B0604020202020204" pitchFamily="34" charset="0"/>
              </a:rPr>
              <a:t>VIII</a:t>
            </a:r>
            <a:r>
              <a:rPr lang="uk-UA" sz="1400" dirty="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p:txBody>
      </p:sp>
      <p:sp>
        <p:nvSpPr>
          <p:cNvPr id="10243" name="Содержимое 2"/>
          <p:cNvSpPr>
            <a:spLocks noGrp="1"/>
          </p:cNvSpPr>
          <p:nvPr>
            <p:ph idx="1"/>
          </p:nvPr>
        </p:nvSpPr>
        <p:spPr>
          <a:xfrm>
            <a:off x="734960" y="2496373"/>
            <a:ext cx="10515599" cy="3608439"/>
          </a:xfrm>
        </p:spPr>
        <p:txBody>
          <a:bodyPr>
            <a:normAutofit lnSpcReduction="10000"/>
          </a:bodyPr>
          <a:lstStyle/>
          <a:p>
            <a:pPr algn="just"/>
            <a:r>
              <a:rPr lang="uk-UA" b="1" u="sng" dirty="0">
                <a:solidFill>
                  <a:srgbClr val="7030A0"/>
                </a:solidFill>
                <a:latin typeface="Arial" panose="020B0604020202020204" pitchFamily="34" charset="0"/>
                <a:cs typeface="Arial" panose="020B0604020202020204" pitchFamily="34" charset="0"/>
              </a:rPr>
              <a:t>прикладні наукові дослідження </a:t>
            </a:r>
            <a:r>
              <a:rPr lang="uk-UA" dirty="0">
                <a:latin typeface="Arial" panose="020B0604020202020204" pitchFamily="34" charset="0"/>
                <a:cs typeface="Arial" panose="020B0604020202020204" pitchFamily="34" charset="0"/>
              </a:rPr>
              <a:t>- теоретичні та експериментальні наукові дослідження, спрямовані на одержання і використання </a:t>
            </a:r>
            <a:r>
              <a:rPr lang="uk-UA" u="sng" dirty="0">
                <a:solidFill>
                  <a:srgbClr val="FF0000"/>
                </a:solidFill>
                <a:latin typeface="Arial" panose="020B0604020202020204" pitchFamily="34" charset="0"/>
                <a:cs typeface="Arial" panose="020B0604020202020204" pitchFamily="34" charset="0"/>
              </a:rPr>
              <a:t>нових знань</a:t>
            </a:r>
            <a:r>
              <a:rPr lang="uk-UA" dirty="0">
                <a:latin typeface="Arial" panose="020B0604020202020204" pitchFamily="34" charset="0"/>
                <a:cs typeface="Arial" panose="020B0604020202020204" pitchFamily="34" charset="0"/>
              </a:rPr>
              <a:t> для практичних цілей. </a:t>
            </a:r>
          </a:p>
          <a:p>
            <a:pPr algn="just"/>
            <a:r>
              <a:rPr lang="uk-UA" b="1" dirty="0">
                <a:latin typeface="Arial" panose="020B0604020202020204" pitchFamily="34" charset="0"/>
                <a:cs typeface="Arial" panose="020B0604020202020204" pitchFamily="34" charset="0"/>
              </a:rPr>
              <a:t>Результатом прикладних наукових досліджень </a:t>
            </a:r>
            <a:r>
              <a:rPr lang="uk-UA" dirty="0">
                <a:latin typeface="Arial" panose="020B0604020202020204" pitchFamily="34" charset="0"/>
                <a:cs typeface="Arial" panose="020B0604020202020204" pitchFamily="34" charset="0"/>
              </a:rPr>
              <a:t>є нові знання, призначені для створення нових або вдосконалення існуючих матеріалів, продуктів, пристроїв, методів, систем, технологій, конкретні пропозиції щодо виконання актуальних науково-технічних та суспільних завдань.</a:t>
            </a:r>
          </a:p>
        </p:txBody>
      </p:sp>
      <p:pic>
        <p:nvPicPr>
          <p:cNvPr id="6" name="Рисунок 5">
            <a:extLst>
              <a:ext uri="{FF2B5EF4-FFF2-40B4-BE49-F238E27FC236}">
                <a16:creationId xmlns:a16="http://schemas.microsoft.com/office/drawing/2014/main" id="{6D8080B2-7F9C-4750-9087-1B34DC172B57}"/>
              </a:ext>
            </a:extLst>
          </p:cNvPr>
          <p:cNvPicPr>
            <a:picLocks noChangeAspect="1"/>
          </p:cNvPicPr>
          <p:nvPr/>
        </p:nvPicPr>
        <p:blipFill rotWithShape="1">
          <a:blip r:embed="rId2"/>
          <a:srcRect l="16208" t="62439" r="16841" b="18233"/>
          <a:stretch/>
        </p:blipFill>
        <p:spPr>
          <a:xfrm>
            <a:off x="258708" y="126624"/>
            <a:ext cx="3858322" cy="626564"/>
          </a:xfrm>
          <a:prstGeom prst="rect">
            <a:avLst/>
          </a:prstGeom>
        </p:spPr>
      </p:pic>
      <p:sp>
        <p:nvSpPr>
          <p:cNvPr id="7" name="TextBox 6">
            <a:extLst>
              <a:ext uri="{FF2B5EF4-FFF2-40B4-BE49-F238E27FC236}">
                <a16:creationId xmlns:a16="http://schemas.microsoft.com/office/drawing/2014/main" id="{C86A5AD4-041D-4AAC-B9F7-5934CF944C34}"/>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52166" y="723691"/>
            <a:ext cx="6421996" cy="5790434"/>
          </a:xfrm>
          <a:prstGeom prst="rect">
            <a:avLst/>
          </a:prstGeom>
        </p:spPr>
      </p:pic>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3"/>
          <a:srcRect l="16208" t="62439" r="16841" b="18233"/>
          <a:stretch/>
        </p:blipFill>
        <p:spPr>
          <a:xfrm>
            <a:off x="258708" y="97127"/>
            <a:ext cx="3858322" cy="626564"/>
          </a:xfrm>
          <a:prstGeom prst="rect">
            <a:avLst/>
          </a:prstGeom>
        </p:spPr>
      </p:pic>
      <p:pic>
        <p:nvPicPr>
          <p:cNvPr id="6" name="Рисунок 5"/>
          <p:cNvPicPr>
            <a:picLocks noChangeAspect="1"/>
          </p:cNvPicPr>
          <p:nvPr/>
        </p:nvPicPr>
        <p:blipFill>
          <a:blip r:embed="rId4"/>
          <a:stretch>
            <a:fillRect/>
          </a:stretch>
        </p:blipFill>
        <p:spPr>
          <a:xfrm>
            <a:off x="6974162" y="3638971"/>
            <a:ext cx="4961164" cy="2552186"/>
          </a:xfrm>
          <a:prstGeom prst="rect">
            <a:avLst/>
          </a:prstGeom>
        </p:spPr>
      </p:pic>
    </p:spTree>
    <p:extLst>
      <p:ext uri="{BB962C8B-B14F-4D97-AF65-F5344CB8AC3E}">
        <p14:creationId xmlns:p14="http://schemas.microsoft.com/office/powerpoint/2010/main" val="7171223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pic>
        <p:nvPicPr>
          <p:cNvPr id="2" name="Рисунок 1"/>
          <p:cNvPicPr>
            <a:picLocks noChangeAspect="1"/>
          </p:cNvPicPr>
          <p:nvPr/>
        </p:nvPicPr>
        <p:blipFill>
          <a:blip r:embed="rId3"/>
          <a:stretch>
            <a:fillRect/>
          </a:stretch>
        </p:blipFill>
        <p:spPr>
          <a:xfrm>
            <a:off x="591919" y="928227"/>
            <a:ext cx="11315299" cy="5207878"/>
          </a:xfrm>
          <a:prstGeom prst="rect">
            <a:avLst/>
          </a:prstGeom>
        </p:spPr>
      </p:pic>
      <p:sp>
        <p:nvSpPr>
          <p:cNvPr id="3" name="TextBox 2"/>
          <p:cNvSpPr txBox="1"/>
          <p:nvPr/>
        </p:nvSpPr>
        <p:spPr>
          <a:xfrm>
            <a:off x="4872789" y="324853"/>
            <a:ext cx="6063916" cy="369332"/>
          </a:xfrm>
          <a:prstGeom prst="rect">
            <a:avLst/>
          </a:prstGeom>
          <a:noFill/>
        </p:spPr>
        <p:txBody>
          <a:bodyPr wrap="square" rtlCol="0">
            <a:spAutoFit/>
          </a:bodyPr>
          <a:lstStyle/>
          <a:p>
            <a:pPr algn="ctr"/>
            <a:r>
              <a:rPr lang="uk-UA" i="1" dirty="0" smtClean="0">
                <a:solidFill>
                  <a:srgbClr val="FF0000"/>
                </a:solidFill>
              </a:rPr>
              <a:t>Всі учасники разом з основними виконавцями</a:t>
            </a:r>
            <a:endParaRPr lang="uk-UA" i="1" dirty="0">
              <a:solidFill>
                <a:srgbClr val="FF0000"/>
              </a:solidFill>
            </a:endParaRPr>
          </a:p>
        </p:txBody>
      </p:sp>
    </p:spTree>
    <p:extLst>
      <p:ext uri="{BB962C8B-B14F-4D97-AF65-F5344CB8AC3E}">
        <p14:creationId xmlns:p14="http://schemas.microsoft.com/office/powerpoint/2010/main" val="21563217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pic>
        <p:nvPicPr>
          <p:cNvPr id="3" name="Рисунок 2"/>
          <p:cNvPicPr>
            <a:picLocks noChangeAspect="1"/>
          </p:cNvPicPr>
          <p:nvPr/>
        </p:nvPicPr>
        <p:blipFill>
          <a:blip r:embed="rId3"/>
          <a:stretch>
            <a:fillRect/>
          </a:stretch>
        </p:blipFill>
        <p:spPr>
          <a:xfrm>
            <a:off x="540761" y="961186"/>
            <a:ext cx="10660639" cy="5459278"/>
          </a:xfrm>
          <a:prstGeom prst="rect">
            <a:avLst/>
          </a:prstGeom>
        </p:spPr>
      </p:pic>
    </p:spTree>
    <p:extLst>
      <p:ext uri="{BB962C8B-B14F-4D97-AF65-F5344CB8AC3E}">
        <p14:creationId xmlns:p14="http://schemas.microsoft.com/office/powerpoint/2010/main" val="1742040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pic>
        <p:nvPicPr>
          <p:cNvPr id="3" name="Рисунок 2"/>
          <p:cNvPicPr>
            <a:picLocks noChangeAspect="1"/>
          </p:cNvPicPr>
          <p:nvPr/>
        </p:nvPicPr>
        <p:blipFill>
          <a:blip r:embed="rId3"/>
          <a:stretch>
            <a:fillRect/>
          </a:stretch>
        </p:blipFill>
        <p:spPr>
          <a:xfrm>
            <a:off x="544781" y="910188"/>
            <a:ext cx="11022419" cy="3433212"/>
          </a:xfrm>
          <a:prstGeom prst="rect">
            <a:avLst/>
          </a:prstGeom>
        </p:spPr>
      </p:pic>
      <p:sp>
        <p:nvSpPr>
          <p:cNvPr id="4" name="Прямоугольник 3"/>
          <p:cNvSpPr/>
          <p:nvPr/>
        </p:nvSpPr>
        <p:spPr>
          <a:xfrm>
            <a:off x="1337162" y="5073134"/>
            <a:ext cx="7862665" cy="400110"/>
          </a:xfrm>
          <a:prstGeom prst="rect">
            <a:avLst/>
          </a:prstGeom>
        </p:spPr>
        <p:txBody>
          <a:bodyPr wrap="none">
            <a:spAutoFit/>
          </a:bodyPr>
          <a:lstStyle/>
          <a:p>
            <a:r>
              <a:rPr lang="uk-UA" sz="2000" b="1" i="1" dirty="0">
                <a:solidFill>
                  <a:srgbClr val="0166B3"/>
                </a:solidFill>
                <a:latin typeface="Arial" panose="020B0604020202020204" pitchFamily="34" charset="0"/>
                <a:ea typeface="Calibri" panose="020F0502020204030204" pitchFamily="34" charset="0"/>
                <a:cs typeface="Arial" panose="020B0604020202020204" pitchFamily="34" charset="0"/>
              </a:rPr>
              <a:t>вартість понад </a:t>
            </a:r>
            <a:r>
              <a:rPr lang="uk-UA" sz="2000" b="1" i="1" u="sng" dirty="0">
                <a:solidFill>
                  <a:srgbClr val="0166B3"/>
                </a:solidFill>
                <a:latin typeface="Arial" panose="020B0604020202020204" pitchFamily="34" charset="0"/>
                <a:ea typeface="Calibri" panose="020F0502020204030204" pitchFamily="34" charset="0"/>
                <a:cs typeface="Arial" panose="020B0604020202020204" pitchFamily="34" charset="0"/>
              </a:rPr>
              <a:t>24 тис. грн з ПДВ </a:t>
            </a:r>
            <a:r>
              <a:rPr lang="uk-UA" sz="2000" b="1" i="1" dirty="0">
                <a:solidFill>
                  <a:srgbClr val="0166B3"/>
                </a:solidFill>
                <a:latin typeface="Arial" panose="020B0604020202020204" pitchFamily="34" charset="0"/>
                <a:ea typeface="Calibri" panose="020F0502020204030204" pitchFamily="34" charset="0"/>
                <a:cs typeface="Arial" panose="020B0604020202020204" pitchFamily="34" charset="0"/>
              </a:rPr>
              <a:t>за одиницю обладнання</a:t>
            </a:r>
            <a:endParaRPr lang="uk-UA" sz="2000" b="1" dirty="0">
              <a:solidFill>
                <a:srgbClr val="0166B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1152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pic>
        <p:nvPicPr>
          <p:cNvPr id="3" name="Рисунок 2"/>
          <p:cNvPicPr>
            <a:picLocks noChangeAspect="1"/>
          </p:cNvPicPr>
          <p:nvPr/>
        </p:nvPicPr>
        <p:blipFill>
          <a:blip r:embed="rId3"/>
          <a:stretch>
            <a:fillRect/>
          </a:stretch>
        </p:blipFill>
        <p:spPr>
          <a:xfrm>
            <a:off x="258708" y="1048545"/>
            <a:ext cx="7169144" cy="4967246"/>
          </a:xfrm>
          <a:prstGeom prst="rect">
            <a:avLst/>
          </a:prstGeom>
        </p:spPr>
      </p:pic>
      <p:sp>
        <p:nvSpPr>
          <p:cNvPr id="6" name="Прямоугольник 5"/>
          <p:cNvSpPr/>
          <p:nvPr/>
        </p:nvSpPr>
        <p:spPr>
          <a:xfrm>
            <a:off x="7607967" y="5212230"/>
            <a:ext cx="4375485" cy="923330"/>
          </a:xfrm>
          <a:prstGeom prst="rect">
            <a:avLst/>
          </a:prstGeom>
        </p:spPr>
        <p:txBody>
          <a:bodyPr wrap="square">
            <a:spAutoFit/>
          </a:bodyPr>
          <a:lstStyle/>
          <a:p>
            <a:pPr marL="36195" marR="36195" indent="-36195" algn="just">
              <a:spcAft>
                <a:spcPts val="0"/>
              </a:spcAft>
            </a:pPr>
            <a:r>
              <a:rPr lang="uk-UA" dirty="0">
                <a:solidFill>
                  <a:srgbClr val="0166B3"/>
                </a:solidFill>
                <a:latin typeface="Arial" panose="020B0604020202020204" pitchFamily="34" charset="0"/>
                <a:ea typeface="Calibri" panose="020F0502020204030204" pitchFamily="34" charset="0"/>
                <a:cs typeface="Arial" panose="020B0604020202020204" pitchFamily="34" charset="0"/>
              </a:rPr>
              <a:t>Відрядження в Україні, добові </a:t>
            </a:r>
            <a:r>
              <a:rPr lang="uk-UA" b="1" dirty="0">
                <a:solidFill>
                  <a:srgbClr val="0166B3"/>
                </a:solidFill>
                <a:latin typeface="Arial" panose="020B0604020202020204" pitchFamily="34" charset="0"/>
                <a:ea typeface="Calibri" panose="020F0502020204030204" pitchFamily="34" charset="0"/>
                <a:cs typeface="Arial" panose="020B0604020202020204" pitchFamily="34" charset="0"/>
              </a:rPr>
              <a:t>300</a:t>
            </a:r>
            <a:r>
              <a:rPr lang="uk-UA" dirty="0">
                <a:solidFill>
                  <a:srgbClr val="0166B3"/>
                </a:solidFill>
                <a:latin typeface="Arial" panose="020B0604020202020204" pitchFamily="34" charset="0"/>
                <a:ea typeface="Calibri" panose="020F0502020204030204" pitchFamily="34" charset="0"/>
                <a:cs typeface="Arial" panose="020B0604020202020204" pitchFamily="34" charset="0"/>
              </a:rPr>
              <a:t> грн,, проживання до </a:t>
            </a:r>
            <a:r>
              <a:rPr lang="uk-UA" b="1" dirty="0">
                <a:solidFill>
                  <a:srgbClr val="0166B3"/>
                </a:solidFill>
                <a:latin typeface="Arial" panose="020B0604020202020204" pitchFamily="34" charset="0"/>
                <a:ea typeface="Calibri" panose="020F0502020204030204" pitchFamily="34" charset="0"/>
                <a:cs typeface="Arial" panose="020B0604020202020204" pitchFamily="34" charset="0"/>
              </a:rPr>
              <a:t>900 </a:t>
            </a:r>
            <a:r>
              <a:rPr lang="uk-UA" dirty="0">
                <a:solidFill>
                  <a:srgbClr val="0166B3"/>
                </a:solidFill>
                <a:latin typeface="Arial" panose="020B0604020202020204" pitchFamily="34" charset="0"/>
                <a:ea typeface="Calibri" panose="020F0502020204030204" pitchFamily="34" charset="0"/>
                <a:cs typeface="Arial" panose="020B0604020202020204" pitchFamily="34" charset="0"/>
              </a:rPr>
              <a:t>грн/доба, тривалість до 10 днів, проїзд </a:t>
            </a:r>
            <a:endParaRPr lang="uk-UA" dirty="0">
              <a:solidFill>
                <a:srgbClr val="0166B3"/>
              </a:solidFill>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175377796"/>
              </p:ext>
            </p:extLst>
          </p:nvPr>
        </p:nvGraphicFramePr>
        <p:xfrm>
          <a:off x="7517908" y="226371"/>
          <a:ext cx="4555602" cy="3688080"/>
        </p:xfrm>
        <a:graphic>
          <a:graphicData uri="http://schemas.openxmlformats.org/drawingml/2006/table">
            <a:tbl>
              <a:tblPr firstRow="1" bandRow="1">
                <a:tableStyleId>{5940675A-B579-460E-94D1-54222C63F5DA}</a:tableStyleId>
              </a:tblPr>
              <a:tblGrid>
                <a:gridCol w="1138901">
                  <a:extLst>
                    <a:ext uri="{9D8B030D-6E8A-4147-A177-3AD203B41FA5}">
                      <a16:colId xmlns:a16="http://schemas.microsoft.com/office/drawing/2014/main" val="2598128739"/>
                    </a:ext>
                  </a:extLst>
                </a:gridCol>
                <a:gridCol w="998352">
                  <a:extLst>
                    <a:ext uri="{9D8B030D-6E8A-4147-A177-3AD203B41FA5}">
                      <a16:colId xmlns:a16="http://schemas.microsoft.com/office/drawing/2014/main" val="3319655411"/>
                    </a:ext>
                  </a:extLst>
                </a:gridCol>
                <a:gridCol w="1311442">
                  <a:extLst>
                    <a:ext uri="{9D8B030D-6E8A-4147-A177-3AD203B41FA5}">
                      <a16:colId xmlns:a16="http://schemas.microsoft.com/office/drawing/2014/main" val="1489499850"/>
                    </a:ext>
                  </a:extLst>
                </a:gridCol>
                <a:gridCol w="1106907">
                  <a:extLst>
                    <a:ext uri="{9D8B030D-6E8A-4147-A177-3AD203B41FA5}">
                      <a16:colId xmlns:a16="http://schemas.microsoft.com/office/drawing/2014/main" val="3396612747"/>
                    </a:ext>
                  </a:extLst>
                </a:gridCol>
              </a:tblGrid>
              <a:tr h="629207">
                <a:tc>
                  <a:txBody>
                    <a:bodyPr/>
                    <a:lstStyle/>
                    <a:p>
                      <a:pPr algn="ctr"/>
                      <a:r>
                        <a:rPr lang="uk-UA" sz="1600" dirty="0" smtClean="0">
                          <a:solidFill>
                            <a:srgbClr val="0166B3"/>
                          </a:solidFill>
                          <a:latin typeface="Arial" panose="020B0604020202020204" pitchFamily="34" charset="0"/>
                          <a:cs typeface="Arial" panose="020B0604020202020204" pitchFamily="34" charset="0"/>
                        </a:rPr>
                        <a:t>Назва послуги</a:t>
                      </a:r>
                      <a:endParaRPr lang="uk-UA" sz="1600" dirty="0">
                        <a:solidFill>
                          <a:srgbClr val="0166B3"/>
                        </a:solidFill>
                        <a:latin typeface="Arial" panose="020B0604020202020204" pitchFamily="34" charset="0"/>
                        <a:cs typeface="Arial" panose="020B0604020202020204" pitchFamily="34" charset="0"/>
                      </a:endParaRPr>
                    </a:p>
                  </a:txBody>
                  <a:tcPr/>
                </a:tc>
                <a:tc>
                  <a:txBody>
                    <a:bodyPr/>
                    <a:lstStyle/>
                    <a:p>
                      <a:pPr algn="ctr"/>
                      <a:r>
                        <a:rPr lang="uk-UA" sz="1600" dirty="0" smtClean="0">
                          <a:solidFill>
                            <a:srgbClr val="0166B3"/>
                          </a:solidFill>
                          <a:latin typeface="Arial" panose="020B0604020202020204" pitchFamily="34" charset="0"/>
                          <a:cs typeface="Arial" panose="020B0604020202020204" pitchFamily="34" charset="0"/>
                        </a:rPr>
                        <a:t>Одиниці виміру</a:t>
                      </a:r>
                      <a:endParaRPr lang="uk-UA" sz="1600" dirty="0">
                        <a:solidFill>
                          <a:srgbClr val="0166B3"/>
                        </a:solidFill>
                        <a:latin typeface="Arial" panose="020B0604020202020204" pitchFamily="34" charset="0"/>
                        <a:cs typeface="Arial" panose="020B0604020202020204" pitchFamily="34" charset="0"/>
                      </a:endParaRPr>
                    </a:p>
                  </a:txBody>
                  <a:tcPr/>
                </a:tc>
                <a:tc>
                  <a:txBody>
                    <a:bodyPr/>
                    <a:lstStyle/>
                    <a:p>
                      <a:pPr algn="ctr"/>
                      <a:r>
                        <a:rPr lang="uk-UA" sz="1600" dirty="0" err="1" smtClean="0">
                          <a:solidFill>
                            <a:srgbClr val="0166B3"/>
                          </a:solidFill>
                          <a:latin typeface="Arial" panose="020B0604020202020204" pitchFamily="34" charset="0"/>
                          <a:cs typeface="Arial" panose="020B0604020202020204" pitchFamily="34" charset="0"/>
                        </a:rPr>
                        <a:t>Рекомендо-ваний</a:t>
                      </a:r>
                      <a:r>
                        <a:rPr lang="uk-UA" sz="1600" dirty="0" smtClean="0">
                          <a:solidFill>
                            <a:srgbClr val="0166B3"/>
                          </a:solidFill>
                          <a:latin typeface="Arial" panose="020B0604020202020204" pitchFamily="34" charset="0"/>
                          <a:cs typeface="Arial" panose="020B0604020202020204" pitchFamily="34" charset="0"/>
                        </a:rPr>
                        <a:t> розподіл, %</a:t>
                      </a:r>
                      <a:endParaRPr lang="uk-UA" sz="1600" dirty="0">
                        <a:solidFill>
                          <a:srgbClr val="0166B3"/>
                        </a:solidFill>
                        <a:latin typeface="Arial" panose="020B0604020202020204" pitchFamily="34" charset="0"/>
                        <a:cs typeface="Arial" panose="020B0604020202020204" pitchFamily="34" charset="0"/>
                      </a:endParaRPr>
                    </a:p>
                  </a:txBody>
                  <a:tcPr/>
                </a:tc>
                <a:tc>
                  <a:txBody>
                    <a:bodyPr/>
                    <a:lstStyle/>
                    <a:p>
                      <a:pPr algn="ctr"/>
                      <a:r>
                        <a:rPr lang="uk-UA" sz="1600" dirty="0" smtClean="0">
                          <a:solidFill>
                            <a:srgbClr val="0166B3"/>
                          </a:solidFill>
                          <a:latin typeface="Arial" panose="020B0604020202020204" pitchFamily="34" charset="0"/>
                          <a:cs typeface="Arial" panose="020B0604020202020204" pitchFamily="34" charset="0"/>
                        </a:rPr>
                        <a:t>Вартість одиниці (тариф), тис. грн</a:t>
                      </a:r>
                      <a:endParaRPr lang="uk-UA" sz="1600" dirty="0">
                        <a:solidFill>
                          <a:srgbClr val="0166B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5723899"/>
                  </a:ext>
                </a:extLst>
              </a:tr>
              <a:tr h="629207">
                <a:tc>
                  <a:txBody>
                    <a:bodyPr/>
                    <a:lstStyle/>
                    <a:p>
                      <a:r>
                        <a:rPr lang="uk-UA" sz="1400" dirty="0" smtClean="0">
                          <a:solidFill>
                            <a:srgbClr val="0166B3"/>
                          </a:solidFill>
                          <a:latin typeface="Arial" panose="020B0604020202020204" pitchFamily="34" charset="0"/>
                          <a:cs typeface="Arial" panose="020B0604020202020204" pitchFamily="34" charset="0"/>
                        </a:rPr>
                        <a:t>Оплата </a:t>
                      </a:r>
                      <a:r>
                        <a:rPr lang="uk-UA" sz="1400" dirty="0" err="1" smtClean="0">
                          <a:solidFill>
                            <a:srgbClr val="0166B3"/>
                          </a:solidFill>
                          <a:latin typeface="Arial" panose="020B0604020202020204" pitchFamily="34" charset="0"/>
                          <a:cs typeface="Arial" panose="020B0604020202020204" pitchFamily="34" charset="0"/>
                        </a:rPr>
                        <a:t>теплопос-тачання</a:t>
                      </a:r>
                      <a:endParaRPr lang="uk-UA" sz="1400" dirty="0">
                        <a:solidFill>
                          <a:srgbClr val="0166B3"/>
                        </a:solidFill>
                        <a:latin typeface="Arial" panose="020B0604020202020204" pitchFamily="34" charset="0"/>
                        <a:cs typeface="Arial" panose="020B0604020202020204" pitchFamily="34" charset="0"/>
                      </a:endParaRPr>
                    </a:p>
                  </a:txBody>
                  <a:tcPr/>
                </a:tc>
                <a:tc>
                  <a:txBody>
                    <a:bodyPr/>
                    <a:lstStyle/>
                    <a:p>
                      <a:pPr algn="ctr"/>
                      <a:r>
                        <a:rPr lang="uk-UA" sz="1600" dirty="0" err="1" smtClean="0">
                          <a:solidFill>
                            <a:srgbClr val="0166B3"/>
                          </a:solidFill>
                          <a:latin typeface="Arial" panose="020B0604020202020204" pitchFamily="34" charset="0"/>
                          <a:cs typeface="Arial" panose="020B0604020202020204" pitchFamily="34" charset="0"/>
                        </a:rPr>
                        <a:t>Гкал</a:t>
                      </a:r>
                      <a:endParaRPr lang="uk-UA" sz="1600" dirty="0">
                        <a:solidFill>
                          <a:srgbClr val="0166B3"/>
                        </a:solidFill>
                        <a:latin typeface="Arial" panose="020B0604020202020204" pitchFamily="34" charset="0"/>
                        <a:cs typeface="Arial" panose="020B0604020202020204" pitchFamily="34" charset="0"/>
                      </a:endParaRPr>
                    </a:p>
                  </a:txBody>
                  <a:tcPr/>
                </a:tc>
                <a:tc>
                  <a:txBody>
                    <a:bodyPr/>
                    <a:lstStyle/>
                    <a:p>
                      <a:pPr algn="ctr"/>
                      <a:r>
                        <a:rPr lang="uk-UA" sz="1600" dirty="0" smtClean="0">
                          <a:solidFill>
                            <a:srgbClr val="0166B3"/>
                          </a:solidFill>
                          <a:latin typeface="Arial" panose="020B0604020202020204" pitchFamily="34" charset="0"/>
                          <a:cs typeface="Arial" panose="020B0604020202020204" pitchFamily="34" charset="0"/>
                        </a:rPr>
                        <a:t>30,0</a:t>
                      </a:r>
                      <a:endParaRPr lang="uk-UA" sz="1600" dirty="0">
                        <a:solidFill>
                          <a:srgbClr val="0166B3"/>
                        </a:solidFill>
                        <a:latin typeface="Arial" panose="020B0604020202020204" pitchFamily="34" charset="0"/>
                        <a:cs typeface="Arial" panose="020B0604020202020204" pitchFamily="34" charset="0"/>
                      </a:endParaRPr>
                    </a:p>
                  </a:txBody>
                  <a:tcPr/>
                </a:tc>
                <a:tc>
                  <a:txBody>
                    <a:bodyPr/>
                    <a:lstStyle/>
                    <a:p>
                      <a:r>
                        <a:rPr lang="uk-UA" sz="1600" dirty="0" smtClean="0">
                          <a:solidFill>
                            <a:srgbClr val="0166B3"/>
                          </a:solidFill>
                          <a:latin typeface="Arial" panose="020B0604020202020204" pitchFamily="34" charset="0"/>
                          <a:cs typeface="Arial" panose="020B0604020202020204" pitchFamily="34" charset="0"/>
                        </a:rPr>
                        <a:t>3,75299</a:t>
                      </a:r>
                      <a:endParaRPr lang="uk-UA" sz="1600" dirty="0">
                        <a:solidFill>
                          <a:srgbClr val="0166B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3074245"/>
                  </a:ext>
                </a:extLst>
              </a:tr>
              <a:tr h="629207">
                <a:tc>
                  <a:txBody>
                    <a:bodyPr/>
                    <a:lstStyle/>
                    <a:p>
                      <a:r>
                        <a:rPr lang="uk-UA" sz="1400" dirty="0" smtClean="0">
                          <a:solidFill>
                            <a:srgbClr val="0166B3"/>
                          </a:solidFill>
                          <a:latin typeface="Arial" panose="020B0604020202020204" pitchFamily="34" charset="0"/>
                          <a:cs typeface="Arial" panose="020B0604020202020204" pitchFamily="34" charset="0"/>
                        </a:rPr>
                        <a:t>Оплата водопостачання та водовідведення</a:t>
                      </a:r>
                      <a:endParaRPr lang="uk-UA" sz="1400" dirty="0">
                        <a:solidFill>
                          <a:srgbClr val="0166B3"/>
                        </a:solidFill>
                        <a:latin typeface="Arial" panose="020B0604020202020204" pitchFamily="34" charset="0"/>
                        <a:cs typeface="Arial" panose="020B0604020202020204" pitchFamily="34" charset="0"/>
                      </a:endParaRPr>
                    </a:p>
                  </a:txBody>
                  <a:tcPr/>
                </a:tc>
                <a:tc>
                  <a:txBody>
                    <a:bodyPr/>
                    <a:lstStyle/>
                    <a:p>
                      <a:pPr algn="ctr"/>
                      <a:r>
                        <a:rPr lang="uk-UA" sz="1600" dirty="0" smtClean="0">
                          <a:solidFill>
                            <a:srgbClr val="0166B3"/>
                          </a:solidFill>
                          <a:latin typeface="Arial" panose="020B0604020202020204" pitchFamily="34" charset="0"/>
                          <a:cs typeface="Arial" panose="020B0604020202020204" pitchFamily="34" charset="0"/>
                        </a:rPr>
                        <a:t>м</a:t>
                      </a:r>
                      <a:r>
                        <a:rPr lang="uk-UA" sz="1600" baseline="30000" dirty="0" smtClean="0">
                          <a:solidFill>
                            <a:srgbClr val="0166B3"/>
                          </a:solidFill>
                          <a:latin typeface="Arial" panose="020B0604020202020204" pitchFamily="34" charset="0"/>
                          <a:cs typeface="Arial" panose="020B0604020202020204" pitchFamily="34" charset="0"/>
                        </a:rPr>
                        <a:t>3</a:t>
                      </a:r>
                      <a:endParaRPr lang="uk-UA" sz="1600" baseline="30000" dirty="0">
                        <a:solidFill>
                          <a:srgbClr val="0166B3"/>
                        </a:solidFill>
                        <a:latin typeface="Arial" panose="020B0604020202020204" pitchFamily="34" charset="0"/>
                        <a:cs typeface="Arial" panose="020B0604020202020204" pitchFamily="34" charset="0"/>
                      </a:endParaRPr>
                    </a:p>
                  </a:txBody>
                  <a:tcPr/>
                </a:tc>
                <a:tc>
                  <a:txBody>
                    <a:bodyPr/>
                    <a:lstStyle/>
                    <a:p>
                      <a:pPr algn="ctr"/>
                      <a:r>
                        <a:rPr lang="uk-UA" sz="1600" dirty="0" smtClean="0">
                          <a:solidFill>
                            <a:srgbClr val="0166B3"/>
                          </a:solidFill>
                          <a:latin typeface="Arial" panose="020B0604020202020204" pitchFamily="34" charset="0"/>
                          <a:cs typeface="Arial" panose="020B0604020202020204" pitchFamily="34" charset="0"/>
                        </a:rPr>
                        <a:t>7,5</a:t>
                      </a:r>
                      <a:endParaRPr lang="uk-UA" sz="1600" dirty="0">
                        <a:solidFill>
                          <a:srgbClr val="0166B3"/>
                        </a:solidFill>
                        <a:latin typeface="Arial" panose="020B0604020202020204" pitchFamily="34" charset="0"/>
                        <a:cs typeface="Arial" panose="020B0604020202020204" pitchFamily="34" charset="0"/>
                      </a:endParaRPr>
                    </a:p>
                  </a:txBody>
                  <a:tcPr/>
                </a:tc>
                <a:tc>
                  <a:txBody>
                    <a:bodyPr/>
                    <a:lstStyle/>
                    <a:p>
                      <a:r>
                        <a:rPr lang="uk-UA" sz="1600" dirty="0" smtClean="0">
                          <a:solidFill>
                            <a:srgbClr val="0166B3"/>
                          </a:solidFill>
                          <a:latin typeface="Arial" panose="020B0604020202020204" pitchFamily="34" charset="0"/>
                          <a:cs typeface="Arial" panose="020B0604020202020204" pitchFamily="34" charset="0"/>
                        </a:rPr>
                        <a:t>0,027444</a:t>
                      </a:r>
                      <a:endParaRPr lang="uk-UA" sz="1600" dirty="0">
                        <a:solidFill>
                          <a:srgbClr val="0166B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21503566"/>
                  </a:ext>
                </a:extLst>
              </a:tr>
              <a:tr h="629207">
                <a:tc>
                  <a:txBody>
                    <a:bodyPr/>
                    <a:lstStyle/>
                    <a:p>
                      <a:r>
                        <a:rPr lang="uk-UA" sz="1400" dirty="0" smtClean="0">
                          <a:solidFill>
                            <a:srgbClr val="0166B3"/>
                          </a:solidFill>
                          <a:latin typeface="Arial" panose="020B0604020202020204" pitchFamily="34" charset="0"/>
                          <a:cs typeface="Arial" panose="020B0604020202020204" pitchFamily="34" charset="0"/>
                        </a:rPr>
                        <a:t>Оплата </a:t>
                      </a:r>
                      <a:r>
                        <a:rPr lang="uk-UA" sz="1400" dirty="0" err="1" smtClean="0">
                          <a:solidFill>
                            <a:srgbClr val="0166B3"/>
                          </a:solidFill>
                          <a:latin typeface="Arial" panose="020B0604020202020204" pitchFamily="34" charset="0"/>
                          <a:cs typeface="Arial" panose="020B0604020202020204" pitchFamily="34" charset="0"/>
                        </a:rPr>
                        <a:t>електро</a:t>
                      </a:r>
                      <a:r>
                        <a:rPr lang="uk-UA" sz="1400" dirty="0" smtClean="0">
                          <a:solidFill>
                            <a:srgbClr val="0166B3"/>
                          </a:solidFill>
                          <a:latin typeface="Arial" panose="020B0604020202020204" pitchFamily="34" charset="0"/>
                          <a:cs typeface="Arial" panose="020B0604020202020204" pitchFamily="34" charset="0"/>
                        </a:rPr>
                        <a:t>-енергії</a:t>
                      </a:r>
                      <a:endParaRPr lang="uk-UA" sz="1400" dirty="0">
                        <a:solidFill>
                          <a:srgbClr val="0166B3"/>
                        </a:solidFill>
                        <a:latin typeface="Arial" panose="020B0604020202020204" pitchFamily="34" charset="0"/>
                        <a:cs typeface="Arial" panose="020B0604020202020204" pitchFamily="34" charset="0"/>
                      </a:endParaRPr>
                    </a:p>
                  </a:txBody>
                  <a:tcPr/>
                </a:tc>
                <a:tc>
                  <a:txBody>
                    <a:bodyPr/>
                    <a:lstStyle/>
                    <a:p>
                      <a:pPr algn="ctr"/>
                      <a:r>
                        <a:rPr lang="uk-UA" sz="1600" dirty="0" smtClean="0">
                          <a:solidFill>
                            <a:srgbClr val="0166B3"/>
                          </a:solidFill>
                          <a:latin typeface="Arial" panose="020B0604020202020204" pitchFamily="34" charset="0"/>
                          <a:cs typeface="Arial" panose="020B0604020202020204" pitchFamily="34" charset="0"/>
                        </a:rPr>
                        <a:t>кВт/год</a:t>
                      </a:r>
                      <a:endParaRPr lang="uk-UA" sz="1600" dirty="0">
                        <a:solidFill>
                          <a:srgbClr val="0166B3"/>
                        </a:solidFill>
                        <a:latin typeface="Arial" panose="020B0604020202020204" pitchFamily="34" charset="0"/>
                        <a:cs typeface="Arial" panose="020B0604020202020204" pitchFamily="34" charset="0"/>
                      </a:endParaRPr>
                    </a:p>
                  </a:txBody>
                  <a:tcPr/>
                </a:tc>
                <a:tc>
                  <a:txBody>
                    <a:bodyPr/>
                    <a:lstStyle/>
                    <a:p>
                      <a:pPr algn="ctr"/>
                      <a:r>
                        <a:rPr lang="uk-UA" sz="1600" dirty="0" smtClean="0">
                          <a:solidFill>
                            <a:srgbClr val="0166B3"/>
                          </a:solidFill>
                          <a:latin typeface="Arial" panose="020B0604020202020204" pitchFamily="34" charset="0"/>
                          <a:cs typeface="Arial" panose="020B0604020202020204" pitchFamily="34" charset="0"/>
                        </a:rPr>
                        <a:t>62,5</a:t>
                      </a:r>
                      <a:endParaRPr lang="uk-UA" sz="1600" dirty="0">
                        <a:solidFill>
                          <a:srgbClr val="0166B3"/>
                        </a:solidFill>
                        <a:latin typeface="Arial" panose="020B0604020202020204" pitchFamily="34" charset="0"/>
                        <a:cs typeface="Arial" panose="020B0604020202020204" pitchFamily="34" charset="0"/>
                      </a:endParaRPr>
                    </a:p>
                  </a:txBody>
                  <a:tcPr/>
                </a:tc>
                <a:tc>
                  <a:txBody>
                    <a:bodyPr/>
                    <a:lstStyle/>
                    <a:p>
                      <a:r>
                        <a:rPr lang="uk-UA" sz="1600" dirty="0" smtClean="0">
                          <a:solidFill>
                            <a:srgbClr val="0166B3"/>
                          </a:solidFill>
                          <a:latin typeface="Arial" panose="020B0604020202020204" pitchFamily="34" charset="0"/>
                          <a:cs typeface="Arial" panose="020B0604020202020204" pitchFamily="34" charset="0"/>
                        </a:rPr>
                        <a:t>0,007</a:t>
                      </a:r>
                      <a:endParaRPr lang="uk-UA" sz="1600" dirty="0">
                        <a:solidFill>
                          <a:srgbClr val="0166B3"/>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2251504"/>
                  </a:ext>
                </a:extLst>
              </a:tr>
            </a:tbl>
          </a:graphicData>
        </a:graphic>
      </p:graphicFrame>
    </p:spTree>
    <p:extLst>
      <p:ext uri="{BB962C8B-B14F-4D97-AF65-F5344CB8AC3E}">
        <p14:creationId xmlns:p14="http://schemas.microsoft.com/office/powerpoint/2010/main" val="9212135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pic>
        <p:nvPicPr>
          <p:cNvPr id="2" name="Рисунок 1"/>
          <p:cNvPicPr>
            <a:picLocks noChangeAspect="1"/>
          </p:cNvPicPr>
          <p:nvPr/>
        </p:nvPicPr>
        <p:blipFill>
          <a:blip r:embed="rId3"/>
          <a:stretch>
            <a:fillRect/>
          </a:stretch>
        </p:blipFill>
        <p:spPr>
          <a:xfrm>
            <a:off x="450046" y="997397"/>
            <a:ext cx="10925272" cy="3181786"/>
          </a:xfrm>
          <a:prstGeom prst="rect">
            <a:avLst/>
          </a:prstGeom>
        </p:spPr>
      </p:pic>
      <p:pic>
        <p:nvPicPr>
          <p:cNvPr id="4" name="Рисунок 3"/>
          <p:cNvPicPr>
            <a:picLocks noChangeAspect="1"/>
          </p:cNvPicPr>
          <p:nvPr/>
        </p:nvPicPr>
        <p:blipFill>
          <a:blip r:embed="rId4"/>
          <a:stretch>
            <a:fillRect/>
          </a:stretch>
        </p:blipFill>
        <p:spPr>
          <a:xfrm>
            <a:off x="450046" y="4525079"/>
            <a:ext cx="4725059" cy="695422"/>
          </a:xfrm>
          <a:prstGeom prst="rect">
            <a:avLst/>
          </a:prstGeom>
        </p:spPr>
      </p:pic>
      <p:sp>
        <p:nvSpPr>
          <p:cNvPr id="6" name="Прямоугольник 5"/>
          <p:cNvSpPr/>
          <p:nvPr/>
        </p:nvSpPr>
        <p:spPr>
          <a:xfrm>
            <a:off x="557462" y="5692625"/>
            <a:ext cx="11317706" cy="646331"/>
          </a:xfrm>
          <a:prstGeom prst="rect">
            <a:avLst/>
          </a:prstGeom>
        </p:spPr>
        <p:txBody>
          <a:bodyPr wrap="square">
            <a:spAutoFit/>
          </a:bodyPr>
          <a:lstStyle/>
          <a:p>
            <a:pPr algn="just"/>
            <a:r>
              <a:rPr lang="uk-UA" dirty="0" smtClean="0">
                <a:solidFill>
                  <a:srgbClr val="0070C0"/>
                </a:solidFill>
                <a:latin typeface="Arial" panose="020B0604020202020204" pitchFamily="34" charset="0"/>
                <a:cs typeface="Arial" panose="020B0604020202020204" pitchFamily="34" charset="0"/>
              </a:rPr>
              <a:t>Плануються витрати на повірку, калібрування, сервіс обладнання, дослідницькі послуги, охорону ОПІВ</a:t>
            </a:r>
          </a:p>
          <a:p>
            <a:pPr algn="just"/>
            <a:r>
              <a:rPr lang="uk-UA" b="1" dirty="0" smtClean="0">
                <a:solidFill>
                  <a:srgbClr val="FF0000"/>
                </a:solidFill>
                <a:latin typeface="Arial" panose="020B0604020202020204" pitchFamily="34" charset="0"/>
                <a:cs typeface="Arial" panose="020B0604020202020204" pitchFamily="34" charset="0"/>
              </a:rPr>
              <a:t>Послуги </a:t>
            </a:r>
            <a:r>
              <a:rPr lang="uk-UA" b="1" dirty="0">
                <a:solidFill>
                  <a:srgbClr val="FF0000"/>
                </a:solidFill>
                <a:latin typeface="Arial" panose="020B0604020202020204" pitchFamily="34" charset="0"/>
                <a:cs typeface="Arial" panose="020B0604020202020204" pitchFamily="34" charset="0"/>
              </a:rPr>
              <a:t>з друку, перекладу, редагування, публікації текстів тощо не </a:t>
            </a:r>
            <a:r>
              <a:rPr lang="uk-UA" b="1" dirty="0" smtClean="0">
                <a:solidFill>
                  <a:srgbClr val="FF0000"/>
                </a:solidFill>
                <a:latin typeface="Arial" panose="020B0604020202020204" pitchFamily="34" charset="0"/>
                <a:cs typeface="Arial" panose="020B0604020202020204" pitchFamily="34" charset="0"/>
              </a:rPr>
              <a:t>плануються</a:t>
            </a:r>
            <a:endParaRPr lang="uk-UA"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2431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pic>
        <p:nvPicPr>
          <p:cNvPr id="3" name="Рисунок 2"/>
          <p:cNvPicPr>
            <a:picLocks noChangeAspect="1"/>
          </p:cNvPicPr>
          <p:nvPr/>
        </p:nvPicPr>
        <p:blipFill>
          <a:blip r:embed="rId3"/>
          <a:stretch>
            <a:fillRect/>
          </a:stretch>
        </p:blipFill>
        <p:spPr>
          <a:xfrm>
            <a:off x="713225" y="902456"/>
            <a:ext cx="11119384" cy="2791239"/>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val="4292362065"/>
              </p:ext>
            </p:extLst>
          </p:nvPr>
        </p:nvGraphicFramePr>
        <p:xfrm>
          <a:off x="827923" y="4623734"/>
          <a:ext cx="7064793" cy="586994"/>
        </p:xfrm>
        <a:graphic>
          <a:graphicData uri="http://schemas.openxmlformats.org/drawingml/2006/table">
            <a:tbl>
              <a:tblPr firstRow="1" firstCol="1" bandRow="1" bandCol="1">
                <a:tableStyleId>{5C22544A-7EE6-4342-B048-85BDC9FD1C3A}</a:tableStyleId>
              </a:tblPr>
              <a:tblGrid>
                <a:gridCol w="7064793">
                  <a:extLst>
                    <a:ext uri="{9D8B030D-6E8A-4147-A177-3AD203B41FA5}">
                      <a16:colId xmlns:a16="http://schemas.microsoft.com/office/drawing/2014/main" val="1894044816"/>
                    </a:ext>
                  </a:extLst>
                </a:gridCol>
              </a:tblGrid>
              <a:tr h="0">
                <a:tc>
                  <a:txBody>
                    <a:bodyPr/>
                    <a:lstStyle/>
                    <a:p>
                      <a:pPr marL="36195" marR="36195" indent="4445">
                        <a:lnSpc>
                          <a:spcPct val="107000"/>
                        </a:lnSpc>
                        <a:spcAft>
                          <a:spcPts val="0"/>
                        </a:spcAft>
                      </a:pPr>
                      <a:r>
                        <a:rPr lang="uk-UA" sz="1800" i="1" dirty="0">
                          <a:solidFill>
                            <a:srgbClr val="0166B3"/>
                          </a:solidFill>
                          <a:effectLst/>
                          <a:latin typeface="Arial" panose="020B0604020202020204" pitchFamily="34" charset="0"/>
                          <a:cs typeface="Arial" panose="020B0604020202020204" pitchFamily="34" charset="0"/>
                        </a:rPr>
                        <a:t>Видатки на управління (97,6% суми непрямих витрат)</a:t>
                      </a:r>
                      <a:endParaRPr lang="uk-UA" sz="1600" i="1" dirty="0">
                        <a:solidFill>
                          <a:srgbClr val="0166B3"/>
                        </a:solidFill>
                        <a:effectLst/>
                        <a:latin typeface="Arial" panose="020B0604020202020204" pitchFamily="34" charset="0"/>
                        <a:ea typeface="Calibri" panose="020F0502020204030204" pitchFamily="34" charset="0"/>
                        <a:cs typeface="Arial" panose="020B0604020202020204" pitchFamily="34" charset="0"/>
                      </a:endParaRPr>
                    </a:p>
                  </a:txBody>
                  <a:tcPr marL="45085" marR="45085" marT="0" marB="0">
                    <a:solidFill>
                      <a:schemeClr val="bg1"/>
                    </a:solidFill>
                  </a:tcPr>
                </a:tc>
                <a:extLst>
                  <a:ext uri="{0D108BD9-81ED-4DB2-BD59-A6C34878D82A}">
                    <a16:rowId xmlns:a16="http://schemas.microsoft.com/office/drawing/2014/main" val="2792898789"/>
                  </a:ext>
                </a:extLst>
              </a:tr>
              <a:tr h="0">
                <a:tc>
                  <a:txBody>
                    <a:bodyPr/>
                    <a:lstStyle/>
                    <a:p>
                      <a:pPr marL="36195" marR="36195" indent="4445">
                        <a:lnSpc>
                          <a:spcPct val="107000"/>
                        </a:lnSpc>
                        <a:spcAft>
                          <a:spcPts val="0"/>
                        </a:spcAft>
                      </a:pPr>
                      <a:r>
                        <a:rPr lang="uk-UA" sz="1800" i="1" dirty="0">
                          <a:solidFill>
                            <a:srgbClr val="0166B3"/>
                          </a:solidFill>
                          <a:effectLst/>
                          <a:latin typeface="Arial" panose="020B0604020202020204" pitchFamily="34" charset="0"/>
                          <a:cs typeface="Arial" panose="020B0604020202020204" pitchFamily="34" charset="0"/>
                        </a:rPr>
                        <a:t>Загальногосподарські витрати (2,4% суми непрямих)</a:t>
                      </a:r>
                      <a:endParaRPr lang="uk-UA" sz="1600" i="1" dirty="0">
                        <a:solidFill>
                          <a:srgbClr val="0166B3"/>
                        </a:solidFill>
                        <a:effectLst/>
                        <a:latin typeface="Arial" panose="020B0604020202020204" pitchFamily="34" charset="0"/>
                        <a:ea typeface="Calibri" panose="020F0502020204030204" pitchFamily="34" charset="0"/>
                        <a:cs typeface="Arial" panose="020B0604020202020204" pitchFamily="34" charset="0"/>
                      </a:endParaRPr>
                    </a:p>
                  </a:txBody>
                  <a:tcPr marL="45085" marR="45085" marT="0" marB="0">
                    <a:solidFill>
                      <a:schemeClr val="bg1"/>
                    </a:solidFill>
                  </a:tcPr>
                </a:tc>
                <a:extLst>
                  <a:ext uri="{0D108BD9-81ED-4DB2-BD59-A6C34878D82A}">
                    <a16:rowId xmlns:a16="http://schemas.microsoft.com/office/drawing/2014/main" val="1939066024"/>
                  </a:ext>
                </a:extLst>
              </a:tr>
            </a:tbl>
          </a:graphicData>
        </a:graphic>
      </p:graphicFrame>
    </p:spTree>
    <p:extLst>
      <p:ext uri="{BB962C8B-B14F-4D97-AF65-F5344CB8AC3E}">
        <p14:creationId xmlns:p14="http://schemas.microsoft.com/office/powerpoint/2010/main" val="28174990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2" name="Прямоугольник 1">
            <a:extLst>
              <a:ext uri="{FF2B5EF4-FFF2-40B4-BE49-F238E27FC236}">
                <a16:creationId xmlns:a16="http://schemas.microsoft.com/office/drawing/2014/main" id="{AA1D6EF6-4929-4DFA-B6BB-532B2AD0790F}"/>
              </a:ext>
            </a:extLst>
          </p:cNvPr>
          <p:cNvSpPr/>
          <p:nvPr/>
        </p:nvSpPr>
        <p:spPr>
          <a:xfrm>
            <a:off x="639521" y="1025309"/>
            <a:ext cx="10933780" cy="1938992"/>
          </a:xfrm>
          <a:prstGeom prst="rect">
            <a:avLst/>
          </a:prstGeom>
          <a:solidFill>
            <a:schemeClr val="accent2">
              <a:lumMod val="20000"/>
              <a:lumOff val="80000"/>
            </a:schemeClr>
          </a:solidFill>
        </p:spPr>
        <p:txBody>
          <a:bodyPr wrap="square">
            <a:spAutoFit/>
          </a:bodyPr>
          <a:lstStyle/>
          <a:p>
            <a:pPr indent="-635" algn="just">
              <a:spcAft>
                <a:spcPts val="0"/>
              </a:spcAft>
            </a:pPr>
            <a:r>
              <a:rPr lang="uk-UA" sz="2400" b="1" dirty="0">
                <a:latin typeface="Arial" panose="020B0604020202020204" pitchFamily="34" charset="0"/>
                <a:ea typeface="Times New Roman" panose="02020603050405020304" pitchFamily="18" charset="0"/>
                <a:cs typeface="Arial" panose="020B0604020202020204" pitchFamily="34" charset="0"/>
              </a:rPr>
              <a:t>6. НАУКОВИЙ ПОТЕНЦІАЛ (ДОРОБОК) ОСНОВНИХ ВИКОНАВЦІВ (АВТОРІВ) ПРОЄКТУ*</a:t>
            </a:r>
            <a:endParaRPr lang="ru-UA" sz="2400" dirty="0">
              <a:latin typeface="Arial" panose="020B0604020202020204" pitchFamily="34" charset="0"/>
              <a:ea typeface="Times New Roman" panose="02020603050405020304" pitchFamily="18" charset="0"/>
              <a:cs typeface="Arial" panose="020B0604020202020204" pitchFamily="34" charset="0"/>
            </a:endParaRPr>
          </a:p>
          <a:p>
            <a:pPr indent="-1270" algn="just">
              <a:spcAft>
                <a:spcPts val="0"/>
              </a:spcAft>
            </a:pPr>
            <a:r>
              <a:rPr lang="uk-UA" sz="2400" i="1" dirty="0">
                <a:latin typeface="Arial" panose="020B0604020202020204" pitchFamily="34" charset="0"/>
                <a:ea typeface="Times New Roman" panose="02020603050405020304" pitchFamily="18" charset="0"/>
                <a:cs typeface="Arial" panose="020B0604020202020204" pitchFamily="34" charset="0"/>
              </a:rPr>
              <a:t>Вказується доробок </a:t>
            </a:r>
            <a:r>
              <a:rPr lang="uk-UA" sz="2400" i="1" u="sng" dirty="0">
                <a:latin typeface="Arial" panose="020B0604020202020204" pitchFamily="34" charset="0"/>
                <a:ea typeface="Times New Roman" panose="02020603050405020304" pitchFamily="18" charset="0"/>
                <a:cs typeface="Arial" panose="020B0604020202020204" pitchFamily="34" charset="0"/>
              </a:rPr>
              <a:t>керівника, а також 5 основних виконавців </a:t>
            </a:r>
            <a:r>
              <a:rPr lang="uk-UA" sz="2400" i="1" dirty="0">
                <a:latin typeface="Arial" panose="020B0604020202020204" pitchFamily="34" charset="0"/>
                <a:ea typeface="Times New Roman" panose="02020603050405020304" pitchFamily="18" charset="0"/>
                <a:cs typeface="Arial" panose="020B0604020202020204" pitchFamily="34" charset="0"/>
              </a:rPr>
              <a:t>(авторів) проєкту, зазначених у таблиці 4.4 </a:t>
            </a:r>
            <a:r>
              <a:rPr lang="uk-UA" sz="2400" i="1" u="sng" dirty="0">
                <a:solidFill>
                  <a:srgbClr val="FF0000"/>
                </a:solidFill>
                <a:latin typeface="Arial" panose="020B0604020202020204" pitchFamily="34" charset="0"/>
                <a:ea typeface="Times New Roman" panose="02020603050405020304" pitchFamily="18" charset="0"/>
                <a:cs typeface="Arial" panose="020B0604020202020204" pitchFamily="34" charset="0"/>
              </a:rPr>
              <a:t>за попередні 5 </a:t>
            </a:r>
            <a:r>
              <a:rPr lang="uk-UA" sz="2400" i="1" u="sng"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повних календарних років (2020-2024) та додатково за рік подання</a:t>
            </a:r>
            <a:r>
              <a:rPr lang="uk-UA" sz="2400"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запиту (2025)</a:t>
            </a:r>
            <a:r>
              <a:rPr lang="uk-UA" sz="2400" i="1" dirty="0" smtClean="0">
                <a:latin typeface="Arial" panose="020B0604020202020204" pitchFamily="34" charset="0"/>
                <a:ea typeface="Times New Roman" panose="02020603050405020304" pitchFamily="18" charset="0"/>
                <a:cs typeface="Arial" panose="020B0604020202020204" pitchFamily="34" charset="0"/>
              </a:rPr>
              <a:t>.</a:t>
            </a:r>
            <a:endParaRPr lang="ru-UA" sz="2400" dirty="0">
              <a:latin typeface="Arial" panose="020B0604020202020204" pitchFamily="34" charset="0"/>
              <a:ea typeface="Times New Roman" panose="02020603050405020304" pitchFamily="18" charset="0"/>
              <a:cs typeface="Arial" panose="020B0604020202020204" pitchFamily="34" charset="0"/>
            </a:endParaRPr>
          </a:p>
        </p:txBody>
      </p:sp>
      <p:pic>
        <p:nvPicPr>
          <p:cNvPr id="7" name="Рисунок 6"/>
          <p:cNvPicPr>
            <a:picLocks noChangeAspect="1"/>
          </p:cNvPicPr>
          <p:nvPr/>
        </p:nvPicPr>
        <p:blipFill>
          <a:blip r:embed="rId3"/>
          <a:stretch>
            <a:fillRect/>
          </a:stretch>
        </p:blipFill>
        <p:spPr>
          <a:xfrm>
            <a:off x="4971933" y="3449868"/>
            <a:ext cx="2268955" cy="1807932"/>
          </a:xfrm>
          <a:prstGeom prst="rect">
            <a:avLst/>
          </a:prstGeom>
        </p:spPr>
      </p:pic>
    </p:spTree>
    <p:extLst>
      <p:ext uri="{BB962C8B-B14F-4D97-AF65-F5344CB8AC3E}">
        <p14:creationId xmlns:p14="http://schemas.microsoft.com/office/powerpoint/2010/main" val="17659310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6AEB942-735A-4B7C-987A-1A1A17AF6D91}"/>
              </a:ext>
            </a:extLst>
          </p:cNvPr>
          <p:cNvPicPr>
            <a:picLocks noChangeAspect="1"/>
          </p:cNvPicPr>
          <p:nvPr/>
        </p:nvPicPr>
        <p:blipFill rotWithShape="1">
          <a:blip r:embed="rId2"/>
          <a:srcRect l="16208" t="62439" r="16841" b="18233"/>
          <a:stretch/>
        </p:blipFill>
        <p:spPr>
          <a:xfrm>
            <a:off x="258708" y="97127"/>
            <a:ext cx="3858322" cy="626564"/>
          </a:xfrm>
          <a:prstGeom prst="rect">
            <a:avLst/>
          </a:prstGeom>
        </p:spPr>
      </p:pic>
      <p:sp>
        <p:nvSpPr>
          <p:cNvPr id="6" name="TextBox 5">
            <a:extLst>
              <a:ext uri="{FF2B5EF4-FFF2-40B4-BE49-F238E27FC236}">
                <a16:creationId xmlns:a16="http://schemas.microsoft.com/office/drawing/2014/main" id="{B678F3CC-0AAF-46CB-8E07-5D4D3041290A}"/>
              </a:ext>
            </a:extLst>
          </p:cNvPr>
          <p:cNvSpPr txBox="1"/>
          <p:nvPr/>
        </p:nvSpPr>
        <p:spPr>
          <a:xfrm>
            <a:off x="3687521" y="6332549"/>
            <a:ext cx="8297807" cy="369332"/>
          </a:xfrm>
          <a:prstGeom prst="rect">
            <a:avLst/>
          </a:prstGeom>
          <a:noFill/>
        </p:spPr>
        <p:txBody>
          <a:bodyPr wrap="square">
            <a:spAutoFit/>
          </a:bodyPr>
          <a:lstStyle/>
          <a:p>
            <a:pPr algn="r"/>
            <a:r>
              <a:rPr lang="en-US" sz="1800" dirty="0">
                <a:solidFill>
                  <a:srgbClr val="0166B3"/>
                </a:solidFill>
                <a:latin typeface="Minion Pro Med" panose="02040503050201020203" pitchFamily="18" charset="0"/>
              </a:rPr>
              <a:t>nubip.edu.ua</a:t>
            </a:r>
            <a:endParaRPr lang="ru-RU" sz="1800" dirty="0">
              <a:solidFill>
                <a:srgbClr val="0166B3"/>
              </a:solidFill>
              <a:latin typeface="Minion Pro Med" panose="02040503050201020203" pitchFamily="18" charset="0"/>
            </a:endParaRPr>
          </a:p>
        </p:txBody>
      </p:sp>
      <p:sp>
        <p:nvSpPr>
          <p:cNvPr id="3" name="Прямоугольник 2"/>
          <p:cNvSpPr/>
          <p:nvPr/>
        </p:nvSpPr>
        <p:spPr>
          <a:xfrm>
            <a:off x="4921548" y="1261196"/>
            <a:ext cx="6941589" cy="4154984"/>
          </a:xfrm>
          <a:prstGeom prst="rect">
            <a:avLst/>
          </a:prstGeom>
        </p:spPr>
        <p:txBody>
          <a:bodyPr wrap="square">
            <a:spAutoFit/>
          </a:bodyPr>
          <a:lstStyle/>
          <a:p>
            <a:r>
              <a:rPr lang="uk-UA" sz="2200" b="1" dirty="0">
                <a:solidFill>
                  <a:srgbClr val="0166B3"/>
                </a:solidFill>
                <a:latin typeface="Arial" panose="020B0604020202020204" pitchFamily="34" charset="0"/>
                <a:cs typeface="Arial" panose="020B0604020202020204" pitchFamily="34" charset="0"/>
              </a:rPr>
              <a:t>Науково-організаційний відділ</a:t>
            </a:r>
          </a:p>
          <a:p>
            <a:r>
              <a:rPr lang="uk-UA" sz="2200" dirty="0">
                <a:latin typeface="Arial" panose="020B0604020202020204" pitchFamily="34" charset="0"/>
                <a:cs typeface="Arial" panose="020B0604020202020204" pitchFamily="34" charset="0"/>
              </a:rPr>
              <a:t>Начальник : САМСОНОВА Вікторія Володимирівна</a:t>
            </a:r>
          </a:p>
          <a:p>
            <a:r>
              <a:rPr lang="uk-UA" sz="2200" b="1" dirty="0" smtClean="0">
                <a:solidFill>
                  <a:srgbClr val="0166B3"/>
                </a:solidFill>
                <a:latin typeface="Arial" panose="020B0604020202020204" pitchFamily="34" charset="0"/>
                <a:cs typeface="Arial" panose="020B0604020202020204" pitchFamily="34" charset="0"/>
              </a:rPr>
              <a:t>кім</a:t>
            </a:r>
            <a:r>
              <a:rPr lang="uk-UA" sz="2200" b="1" dirty="0">
                <a:solidFill>
                  <a:srgbClr val="0166B3"/>
                </a:solidFill>
                <a:latin typeface="Arial" panose="020B0604020202020204" pitchFamily="34" charset="0"/>
                <a:cs typeface="Arial" panose="020B0604020202020204" pitchFamily="34" charset="0"/>
              </a:rPr>
              <a:t>. </a:t>
            </a:r>
            <a:r>
              <a:rPr lang="uk-UA" sz="2200" b="1" dirty="0" smtClean="0">
                <a:solidFill>
                  <a:srgbClr val="0166B3"/>
                </a:solidFill>
                <a:latin typeface="Arial" panose="020B0604020202020204" pitchFamily="34" charset="0"/>
                <a:cs typeface="Arial" panose="020B0604020202020204" pitchFamily="34" charset="0"/>
              </a:rPr>
              <a:t>215</a:t>
            </a:r>
            <a:r>
              <a:rPr lang="uk-UA" sz="2200" dirty="0" smtClean="0">
                <a:latin typeface="Arial" panose="020B0604020202020204" pitchFamily="34" charset="0"/>
                <a:cs typeface="Arial" panose="020B0604020202020204" pitchFamily="34" charset="0"/>
              </a:rPr>
              <a:t>, (</a:t>
            </a:r>
            <a:r>
              <a:rPr lang="uk-UA" sz="2200" dirty="0">
                <a:latin typeface="Arial" panose="020B0604020202020204" pitchFamily="34" charset="0"/>
                <a:cs typeface="Arial" panose="020B0604020202020204" pitchFamily="34" charset="0"/>
              </a:rPr>
              <a:t>044) </a:t>
            </a:r>
            <a:r>
              <a:rPr lang="uk-UA" sz="2200" dirty="0" smtClean="0">
                <a:latin typeface="Arial" panose="020B0604020202020204" pitchFamily="34" charset="0"/>
                <a:cs typeface="Arial" panose="020B0604020202020204" pitchFamily="34" charset="0"/>
              </a:rPr>
              <a:t>527-81-54, </a:t>
            </a:r>
            <a:r>
              <a:rPr lang="en-US" sz="2200" dirty="0">
                <a:latin typeface="Arial" panose="020B0604020202020204" pitchFamily="34" charset="0"/>
                <a:cs typeface="Arial" panose="020B0604020202020204" pitchFamily="34" charset="0"/>
              </a:rPr>
              <a:t>org_section@nubip.edu.ua </a:t>
            </a:r>
            <a:endParaRPr lang="uk-UA" sz="2200" dirty="0">
              <a:latin typeface="Arial" panose="020B0604020202020204" pitchFamily="34" charset="0"/>
              <a:cs typeface="Arial" panose="020B0604020202020204" pitchFamily="34" charset="0"/>
            </a:endParaRPr>
          </a:p>
          <a:p>
            <a:endParaRPr lang="uk-UA" sz="2200" b="1" dirty="0" smtClean="0">
              <a:solidFill>
                <a:srgbClr val="0166B3"/>
              </a:solidFill>
              <a:latin typeface="Arial" panose="020B0604020202020204" pitchFamily="34" charset="0"/>
              <a:cs typeface="Arial" panose="020B0604020202020204" pitchFamily="34" charset="0"/>
            </a:endParaRPr>
          </a:p>
          <a:p>
            <a:r>
              <a:rPr lang="uk-UA" sz="2200" b="1" dirty="0" smtClean="0">
                <a:solidFill>
                  <a:srgbClr val="0166B3"/>
                </a:solidFill>
                <a:latin typeface="Arial" panose="020B0604020202020204" pitchFamily="34" charset="0"/>
                <a:cs typeface="Arial" panose="020B0604020202020204" pitchFamily="34" charset="0"/>
              </a:rPr>
              <a:t>Планово-фінансовий </a:t>
            </a:r>
            <a:r>
              <a:rPr lang="uk-UA" sz="2200" b="1" dirty="0">
                <a:solidFill>
                  <a:srgbClr val="0166B3"/>
                </a:solidFill>
                <a:latin typeface="Arial" panose="020B0604020202020204" pitchFamily="34" charset="0"/>
                <a:cs typeface="Arial" panose="020B0604020202020204" pitchFamily="34" charset="0"/>
              </a:rPr>
              <a:t>відділ НДЧ</a:t>
            </a:r>
          </a:p>
          <a:p>
            <a:r>
              <a:rPr lang="uk-UA" sz="2200" dirty="0">
                <a:latin typeface="Arial" panose="020B0604020202020204" pitchFamily="34" charset="0"/>
                <a:cs typeface="Arial" panose="020B0604020202020204" pitchFamily="34" charset="0"/>
              </a:rPr>
              <a:t>Начальник : БІЛЬСЬКА Світлана Олексіївна</a:t>
            </a:r>
          </a:p>
          <a:p>
            <a:r>
              <a:rPr lang="uk-UA" sz="2200" b="1" dirty="0" smtClean="0">
                <a:solidFill>
                  <a:srgbClr val="0166B3"/>
                </a:solidFill>
                <a:latin typeface="Arial" panose="020B0604020202020204" pitchFamily="34" charset="0"/>
                <a:cs typeface="Arial" panose="020B0604020202020204" pitchFamily="34" charset="0"/>
              </a:rPr>
              <a:t>кім.220</a:t>
            </a:r>
            <a:r>
              <a:rPr lang="uk-UA" sz="2200" dirty="0" smtClean="0">
                <a:latin typeface="Arial" panose="020B0604020202020204" pitchFamily="34" charset="0"/>
                <a:cs typeface="Arial" panose="020B0604020202020204" pitchFamily="34" charset="0"/>
              </a:rPr>
              <a:t>, (</a:t>
            </a:r>
            <a:r>
              <a:rPr lang="uk-UA" sz="2200" dirty="0">
                <a:latin typeface="Arial" panose="020B0604020202020204" pitchFamily="34" charset="0"/>
                <a:cs typeface="Arial" panose="020B0604020202020204" pitchFamily="34" charset="0"/>
              </a:rPr>
              <a:t>044) </a:t>
            </a:r>
            <a:r>
              <a:rPr lang="uk-UA" sz="2200" dirty="0" smtClean="0">
                <a:latin typeface="Arial" panose="020B0604020202020204" pitchFamily="34" charset="0"/>
                <a:cs typeface="Arial" panose="020B0604020202020204" pitchFamily="34" charset="0"/>
              </a:rPr>
              <a:t>527-87-39, </a:t>
            </a:r>
            <a:r>
              <a:rPr lang="en-US" sz="2200" dirty="0" smtClean="0">
                <a:latin typeface="Arial" panose="020B0604020202020204" pitchFamily="34" charset="0"/>
                <a:cs typeface="Arial" panose="020B0604020202020204" pitchFamily="34" charset="0"/>
              </a:rPr>
              <a:t>planovijndch@ukr.net</a:t>
            </a:r>
            <a:endParaRPr lang="en-US" sz="2200" dirty="0">
              <a:latin typeface="Arial" panose="020B0604020202020204" pitchFamily="34" charset="0"/>
              <a:cs typeface="Arial" panose="020B0604020202020204" pitchFamily="34" charset="0"/>
            </a:endParaRPr>
          </a:p>
          <a:p>
            <a:endParaRPr lang="uk-UA" sz="2200" b="1" dirty="0" smtClean="0">
              <a:solidFill>
                <a:srgbClr val="0166B3"/>
              </a:solidFill>
              <a:latin typeface="Arial" panose="020B0604020202020204" pitchFamily="34" charset="0"/>
              <a:cs typeface="Arial" panose="020B0604020202020204" pitchFamily="34" charset="0"/>
            </a:endParaRPr>
          </a:p>
          <a:p>
            <a:r>
              <a:rPr lang="uk-UA" sz="2200" b="1" dirty="0" smtClean="0">
                <a:solidFill>
                  <a:srgbClr val="0166B3"/>
                </a:solidFill>
                <a:latin typeface="Arial" panose="020B0604020202020204" pitchFamily="34" charset="0"/>
                <a:cs typeface="Arial" panose="020B0604020202020204" pitchFamily="34" charset="0"/>
              </a:rPr>
              <a:t>Відділ </a:t>
            </a:r>
            <a:r>
              <a:rPr lang="uk-UA" sz="2200" b="1" dirty="0">
                <a:solidFill>
                  <a:srgbClr val="0166B3"/>
                </a:solidFill>
                <a:latin typeface="Arial" panose="020B0604020202020204" pitchFamily="34" charset="0"/>
                <a:cs typeface="Arial" panose="020B0604020202020204" pitchFamily="34" charset="0"/>
              </a:rPr>
              <a:t>патентно-ліцензійної, винахідницької та раціоналізаторської роботи</a:t>
            </a:r>
          </a:p>
          <a:p>
            <a:r>
              <a:rPr lang="uk-UA" sz="2200" b="1" dirty="0" smtClean="0">
                <a:solidFill>
                  <a:srgbClr val="0166B3"/>
                </a:solidFill>
                <a:latin typeface="Arial" panose="020B0604020202020204" pitchFamily="34" charset="0"/>
                <a:cs typeface="Arial" panose="020B0604020202020204" pitchFamily="34" charset="0"/>
              </a:rPr>
              <a:t>кім.09</a:t>
            </a:r>
            <a:r>
              <a:rPr lang="uk-UA" sz="2200" dirty="0" smtClean="0">
                <a:latin typeface="Arial" panose="020B0604020202020204" pitchFamily="34" charset="0"/>
                <a:cs typeface="Arial" panose="020B0604020202020204" pitchFamily="34" charset="0"/>
              </a:rPr>
              <a:t>, (</a:t>
            </a:r>
            <a:r>
              <a:rPr lang="uk-UA" sz="2200" dirty="0">
                <a:latin typeface="Arial" panose="020B0604020202020204" pitchFamily="34" charset="0"/>
                <a:cs typeface="Arial" panose="020B0604020202020204" pitchFamily="34" charset="0"/>
              </a:rPr>
              <a:t>044) </a:t>
            </a:r>
            <a:r>
              <a:rPr lang="uk-UA" sz="2200" dirty="0" smtClean="0">
                <a:latin typeface="Arial" panose="020B0604020202020204" pitchFamily="34" charset="0"/>
                <a:cs typeface="Arial" panose="020B0604020202020204" pitchFamily="34" charset="0"/>
              </a:rPr>
              <a:t>527-81-59, </a:t>
            </a:r>
            <a:r>
              <a:rPr lang="en-US" sz="2200" dirty="0" smtClean="0">
                <a:latin typeface="Arial" panose="020B0604020202020204" pitchFamily="34" charset="0"/>
                <a:cs typeface="Arial" panose="020B0604020202020204" pitchFamily="34" charset="0"/>
              </a:rPr>
              <a:t>patent_section@nubip.edu.ua</a:t>
            </a:r>
            <a:endParaRPr lang="en-US" sz="22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391055" y="1734343"/>
            <a:ext cx="4337988" cy="2765467"/>
          </a:xfrm>
          <a:prstGeom prst="rect">
            <a:avLst/>
          </a:prstGeom>
        </p:spPr>
      </p:pic>
    </p:spTree>
    <p:extLst>
      <p:ext uri="{BB962C8B-B14F-4D97-AF65-F5344CB8AC3E}">
        <p14:creationId xmlns:p14="http://schemas.microsoft.com/office/powerpoint/2010/main" val="41012561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C5B1A48-59FB-0D7C-BDFB-A9BC7498A1D3}"/>
              </a:ext>
            </a:extLst>
          </p:cNvPr>
          <p:cNvPicPr>
            <a:picLocks noChangeAspect="1"/>
          </p:cNvPicPr>
          <p:nvPr/>
        </p:nvPicPr>
        <p:blipFill rotWithShape="1">
          <a:blip r:embed="rId2"/>
          <a:srcRect l="24805" t="14245" r="52768" b="4195"/>
          <a:stretch/>
        </p:blipFill>
        <p:spPr>
          <a:xfrm>
            <a:off x="8833253" y="-6457"/>
            <a:ext cx="3358747" cy="6870913"/>
          </a:xfrm>
          <a:prstGeom prst="rect">
            <a:avLst/>
          </a:prstGeom>
        </p:spPr>
      </p:pic>
      <p:sp>
        <p:nvSpPr>
          <p:cNvPr id="5" name="Текст 4">
            <a:extLst>
              <a:ext uri="{FF2B5EF4-FFF2-40B4-BE49-F238E27FC236}">
                <a16:creationId xmlns:a16="http://schemas.microsoft.com/office/drawing/2014/main" id="{D042B3F4-E717-D63B-AAE5-05085E2CCA68}"/>
              </a:ext>
            </a:extLst>
          </p:cNvPr>
          <p:cNvSpPr txBox="1">
            <a:spLocks/>
          </p:cNvSpPr>
          <p:nvPr/>
        </p:nvSpPr>
        <p:spPr>
          <a:xfrm>
            <a:off x="672234" y="3024981"/>
            <a:ext cx="7749168" cy="808038"/>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30000"/>
              </a:lnSpc>
            </a:pPr>
            <a:r>
              <a:rPr lang="uk-UA" sz="3000" dirty="0">
                <a:solidFill>
                  <a:srgbClr val="0166B3"/>
                </a:solidFill>
                <a:latin typeface="Minion Pro Med" panose="02040503050201020203" pitchFamily="18" charset="0"/>
              </a:rPr>
              <a:t>Володимир ОТЧЕНАШКО, </a:t>
            </a:r>
          </a:p>
          <a:p>
            <a:pPr algn="l">
              <a:lnSpc>
                <a:spcPct val="130000"/>
              </a:lnSpc>
            </a:pPr>
            <a:r>
              <a:rPr lang="uk-UA" sz="3000" dirty="0">
                <a:solidFill>
                  <a:srgbClr val="0166B3"/>
                </a:solidFill>
                <a:latin typeface="Minion Pro Med" panose="02040503050201020203" pitchFamily="18" charset="0"/>
              </a:rPr>
              <a:t>начальник науково-дослідної частини</a:t>
            </a:r>
            <a:endParaRPr lang="en-US" sz="3000" dirty="0">
              <a:solidFill>
                <a:srgbClr val="0166B3"/>
              </a:solidFill>
              <a:latin typeface="Minion Pro Med" panose="02040503050201020203" pitchFamily="18" charset="0"/>
            </a:endParaRPr>
          </a:p>
          <a:p>
            <a:pPr algn="l">
              <a:lnSpc>
                <a:spcPct val="130000"/>
              </a:lnSpc>
            </a:pPr>
            <a:r>
              <a:rPr lang="en-US" sz="3000" dirty="0">
                <a:solidFill>
                  <a:srgbClr val="0166B3"/>
                </a:solidFill>
                <a:latin typeface="Minion Pro Med" panose="02040503050201020203" pitchFamily="18" charset="0"/>
              </a:rPr>
              <a:t>+380 </a:t>
            </a:r>
            <a:r>
              <a:rPr lang="uk-UA" sz="3000" dirty="0">
                <a:solidFill>
                  <a:srgbClr val="0166B3"/>
                </a:solidFill>
                <a:latin typeface="Minion Pro Med" panose="02040503050201020203" pitchFamily="18" charset="0"/>
              </a:rPr>
              <a:t>97 687 33 14, +380 67 934 99 33</a:t>
            </a:r>
            <a:endParaRPr lang="en-US" sz="3000" dirty="0">
              <a:solidFill>
                <a:srgbClr val="0166B3"/>
              </a:solidFill>
              <a:latin typeface="Minion Pro Med" panose="02040503050201020203" pitchFamily="18" charset="0"/>
            </a:endParaRPr>
          </a:p>
          <a:p>
            <a:pPr algn="l">
              <a:lnSpc>
                <a:spcPct val="130000"/>
              </a:lnSpc>
            </a:pPr>
            <a:r>
              <a:rPr lang="en-US" sz="3000" dirty="0">
                <a:solidFill>
                  <a:srgbClr val="0166B3"/>
                </a:solidFill>
                <a:latin typeface="Minion Pro Med" panose="02040503050201020203" pitchFamily="18" charset="0"/>
              </a:rPr>
              <a:t>otchenashko@nubip.edu.ua</a:t>
            </a:r>
            <a:endParaRPr lang="ru-RU" sz="3000" dirty="0">
              <a:solidFill>
                <a:srgbClr val="0166B3"/>
              </a:solidFill>
              <a:latin typeface="Minion Pro Med" panose="02040503050201020203" pitchFamily="18" charset="0"/>
            </a:endParaRPr>
          </a:p>
        </p:txBody>
      </p:sp>
      <p:sp>
        <p:nvSpPr>
          <p:cNvPr id="6" name="TextBox 5">
            <a:extLst>
              <a:ext uri="{FF2B5EF4-FFF2-40B4-BE49-F238E27FC236}">
                <a16:creationId xmlns:a16="http://schemas.microsoft.com/office/drawing/2014/main" id="{B7080720-C83B-615A-F700-3DA0ADDF4699}"/>
              </a:ext>
            </a:extLst>
          </p:cNvPr>
          <p:cNvSpPr txBox="1"/>
          <p:nvPr/>
        </p:nvSpPr>
        <p:spPr>
          <a:xfrm>
            <a:off x="672234" y="5873119"/>
            <a:ext cx="4143790" cy="461665"/>
          </a:xfrm>
          <a:prstGeom prst="rect">
            <a:avLst/>
          </a:prstGeom>
          <a:noFill/>
        </p:spPr>
        <p:txBody>
          <a:bodyPr wrap="square">
            <a:spAutoFit/>
          </a:bodyPr>
          <a:lstStyle/>
          <a:p>
            <a:r>
              <a:rPr lang="en-US" sz="2400" dirty="0">
                <a:solidFill>
                  <a:srgbClr val="0166B3"/>
                </a:solidFill>
                <a:latin typeface="Minion Pro Med" panose="02040503050201020203" pitchFamily="18" charset="0"/>
              </a:rPr>
              <a:t>nubip.edu.ua</a:t>
            </a:r>
            <a:endParaRPr lang="ru-RU" sz="2400" dirty="0">
              <a:solidFill>
                <a:srgbClr val="0166B3"/>
              </a:solidFill>
              <a:latin typeface="Minion Pro Med" panose="02040503050201020203" pitchFamily="18" charset="0"/>
            </a:endParaRPr>
          </a:p>
        </p:txBody>
      </p:sp>
    </p:spTree>
    <p:extLst>
      <p:ext uri="{BB962C8B-B14F-4D97-AF65-F5344CB8AC3E}">
        <p14:creationId xmlns:p14="http://schemas.microsoft.com/office/powerpoint/2010/main" val="195409108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10107</Words>
  <Application>Microsoft Office PowerPoint</Application>
  <PresentationFormat>Широкоэкранный</PresentationFormat>
  <Paragraphs>978</Paragraphs>
  <Slides>99</Slides>
  <Notes>1</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99</vt:i4>
      </vt:variant>
    </vt:vector>
  </HeadingPairs>
  <TitlesOfParts>
    <vt:vector size="113" baseType="lpstr">
      <vt:lpstr>Aptos</vt:lpstr>
      <vt:lpstr>Arial</vt:lpstr>
      <vt:lpstr>Calibri</vt:lpstr>
      <vt:lpstr>Calibri Light</vt:lpstr>
      <vt:lpstr>DengXian</vt:lpstr>
      <vt:lpstr>Minion Pro Med</vt:lpstr>
      <vt:lpstr>Minion Pro SmBd</vt:lpstr>
      <vt:lpstr>MinionPro-Bold</vt:lpstr>
      <vt:lpstr>MinionPro-Regular</vt:lpstr>
      <vt:lpstr>MS Mincho</vt:lpstr>
      <vt:lpstr>Symbol</vt:lpstr>
      <vt:lpstr>Times New Roman</vt:lpstr>
      <vt:lpstr>Wingdings</vt:lpstr>
      <vt:lpstr>Тема Office</vt:lpstr>
      <vt:lpstr>Про особливості підготовки наукових проєктів для участі у конкурсному відборі МОН України у 2025 році </vt:lpstr>
      <vt:lpstr>Презентация PowerPoint</vt:lpstr>
      <vt:lpstr>Презентация PowerPoint</vt:lpstr>
      <vt:lpstr>Презентация PowerPoint</vt:lpstr>
      <vt:lpstr>1. Нормативна документація</vt:lpstr>
      <vt:lpstr>Нормативна документація НУБіП</vt:lpstr>
      <vt:lpstr>Презентация PowerPoint</vt:lpstr>
      <vt:lpstr>Закон України “Про наукову і науково-технічну діяльність” (від 26.11.2015 № 848-VIII)</vt:lpstr>
      <vt:lpstr>Закон України “Про наукову і науково-технічну діяльність” (від 26.11.2015 № 848-VIII)</vt:lpstr>
      <vt:lpstr>Презентация PowerPoint</vt:lpstr>
      <vt:lpstr>Другий етап – МОН (27.10-28.12.2025 р.)</vt:lpstr>
      <vt:lpstr>Презентация PowerPoint</vt:lpstr>
      <vt:lpstr>3. Вимоги до проєктів</vt:lpstr>
      <vt:lpstr>Пріоритетні напрями розвитку науки і техніки </vt:lpstr>
      <vt:lpstr>Перевага проєктам, тематика яких відповідає пріоритетній тематиці при проведенні конкурсів досліджень і розробок у 2024 році (проблеми з переліку нагальних проблем оборони, безпеки, економіки та суспільства України, який визначений ЦОВВ, державними відомствами тощо)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Робота в Системі</vt:lpstr>
      <vt:lpstr>Презентация PowerPoint</vt:lpstr>
      <vt:lpstr>Презентация PowerPoint</vt:lpstr>
      <vt:lpstr>Відповіді на питання: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Дослідницька інфраструктура </vt:lpstr>
      <vt:lpstr>Презентация PowerPoint</vt:lpstr>
      <vt:lpstr>Центри колективного користування науковим обладнанням</vt:lpstr>
      <vt:lpstr>Центри колективного користування науковим обладнанням (2018)</vt:lpstr>
      <vt:lpstr>Центри колективного користування науковим обладнанням (2019)</vt:lpstr>
      <vt:lpstr>5. Зміст та оформлення проєкту</vt:lpstr>
      <vt:lpstr>Назва проекту – до 15 слів</vt:lpstr>
      <vt:lpstr>Назва проекту – до 15 слів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організації наукової та інноваційної діяльності університету в умовах воєнного стану та завдання на 2024-2025 навчальний рік</dc:title>
  <dc:creator>Denys Ruden</dc:creator>
  <cp:lastModifiedBy>Admin</cp:lastModifiedBy>
  <cp:revision>140</cp:revision>
  <cp:lastPrinted>2024-08-14T14:35:53Z</cp:lastPrinted>
  <dcterms:created xsi:type="dcterms:W3CDTF">2024-08-13T09:17:14Z</dcterms:created>
  <dcterms:modified xsi:type="dcterms:W3CDTF">2025-10-07T14:51:14Z</dcterms:modified>
</cp:coreProperties>
</file>