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9" r:id="rId1"/>
  </p:sldMasterIdLst>
  <p:sldIdLst>
    <p:sldId id="260" r:id="rId2"/>
    <p:sldId id="270" r:id="rId3"/>
    <p:sldId id="257" r:id="rId4"/>
    <p:sldId id="258" r:id="rId5"/>
    <p:sldId id="259" r:id="rId6"/>
    <p:sldId id="261" r:id="rId7"/>
    <p:sldId id="262" r:id="rId8"/>
    <p:sldId id="264" r:id="rId9"/>
    <p:sldId id="266" r:id="rId10"/>
    <p:sldId id="267" r:id="rId11"/>
    <p:sldId id="269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9C9C9"/>
    <a:srgbClr val="F4B183"/>
    <a:srgbClr val="9DC3E6"/>
    <a:srgbClr val="DAE3F3"/>
    <a:srgbClr val="5A8A39"/>
    <a:srgbClr val="335AA1"/>
    <a:srgbClr val="CC9A00"/>
    <a:srgbClr val="848484"/>
    <a:srgbClr val="D26012"/>
    <a:srgbClr val="327DC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8352238578873289"/>
          <c:y val="0.11385291221410382"/>
          <c:w val="0.44234803529993533"/>
          <c:h val="0.86489452929766519"/>
        </c:manualLayout>
      </c:layout>
      <c:pieChart>
        <c:varyColors val="1"/>
        <c:ser>
          <c:idx val="0"/>
          <c:order val="0"/>
          <c:tx>
            <c:strRef>
              <c:f>Лист1!$E$1</c:f>
              <c:strCache>
                <c:ptCount val="1"/>
              </c:strCache>
            </c:strRef>
          </c:tx>
          <c:explosion val="4"/>
          <c:dPt>
            <c:idx val="0"/>
            <c:bubble3D val="0"/>
            <c:explosion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C147-4F7A-B447-948DBA1A406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147-4F7A-B447-948DBA1A4066}"/>
              </c:ext>
            </c:extLst>
          </c:dPt>
          <c:dLbls>
            <c:dLbl>
              <c:idx val="0"/>
              <c:layout>
                <c:manualLayout>
                  <c:x val="-6.0527692190650972E-3"/>
                  <c:y val="-0.28656462711521524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24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2400" b="1" dirty="0">
                        <a:solidFill>
                          <a:schemeClr val="tx1"/>
                        </a:solidFill>
                      </a:rPr>
                      <a:t>98,5%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0664251207729451E-2"/>
                      <c:h val="6.397020104957516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C147-4F7A-B447-948DBA1A4066}"/>
                </c:ext>
              </c:extLst>
            </c:dLbl>
            <c:dLbl>
              <c:idx val="1"/>
              <c:layout>
                <c:manualLayout>
                  <c:x val="-3.3234432652440186E-2"/>
                  <c:y val="-6.490490456243901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4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2400" b="1" dirty="0">
                        <a:solidFill>
                          <a:schemeClr val="tx1"/>
                        </a:solidFill>
                      </a:rPr>
                      <a:t>1,5%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147-4F7A-B447-948DBA1A406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Так</c:v>
                </c:pt>
                <c:pt idx="1">
                  <c:v>Ні</c:v>
                </c:pt>
              </c:strCache>
            </c:strRef>
          </c:cat>
          <c:val>
            <c:numRef>
              <c:f>Лист1!$B$2:$B$3</c:f>
              <c:numCache>
                <c:formatCode>0.00%</c:formatCode>
                <c:ptCount val="2"/>
                <c:pt idx="0">
                  <c:v>0.98499999999999999</c:v>
                </c:pt>
                <c:pt idx="1">
                  <c:v>1.4999999999999999E-2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147-4F7A-B447-948DBA1A4066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25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25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ayout>
        <c:manualLayout>
          <c:xMode val="edge"/>
          <c:yMode val="edge"/>
          <c:x val="0.77624510251435952"/>
          <c:y val="0.34273348436347195"/>
          <c:w val="0.10418968009433603"/>
          <c:h val="0.1911027084275412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5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7618294778048874"/>
          <c:y val="7.6453988662653849E-2"/>
          <c:w val="0.45002183369033094"/>
          <c:h val="0.89399662780263489"/>
        </c:manualLayout>
      </c:layout>
      <c:pieChart>
        <c:varyColors val="1"/>
        <c:ser>
          <c:idx val="0"/>
          <c:order val="0"/>
          <c:tx>
            <c:strRef>
              <c:f>Лист1!$E$1</c:f>
              <c:strCache>
                <c:ptCount val="1"/>
              </c:strCache>
            </c:strRef>
          </c:tx>
          <c:explosion val="4"/>
          <c:dPt>
            <c:idx val="0"/>
            <c:bubble3D val="0"/>
            <c:explosion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E8E-4BDB-923A-A598713B9A5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DE8E-4BDB-923A-A598713B9A5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6-DE8E-4BDB-923A-A598713B9A56}"/>
              </c:ext>
            </c:extLst>
          </c:dPt>
          <c:dLbls>
            <c:dLbl>
              <c:idx val="0"/>
              <c:layout>
                <c:manualLayout>
                  <c:x val="-3.8057647685343678E-2"/>
                  <c:y val="-0.29837160405312146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240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2400" b="1" dirty="0">
                        <a:solidFill>
                          <a:schemeClr val="tx1"/>
                        </a:solidFill>
                      </a:rPr>
                      <a:t>96%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4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0132850241545896E-2"/>
                      <c:h val="5.924741027441273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E8E-4BDB-923A-A598713B9A56}"/>
                </c:ext>
              </c:extLst>
            </c:dLbl>
            <c:dLbl>
              <c:idx val="1"/>
              <c:layout>
                <c:manualLayout>
                  <c:x val="9.7025563049773708E-3"/>
                  <c:y val="-1.1095837361927459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240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2400" b="1" dirty="0">
                        <a:solidFill>
                          <a:schemeClr val="tx1"/>
                        </a:solidFill>
                      </a:rPr>
                      <a:t>2,4%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4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9.5605894178925371E-2"/>
                      <c:h val="6.334716958011178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E8E-4BDB-923A-A598713B9A56}"/>
                </c:ext>
              </c:extLst>
            </c:dLbl>
            <c:dLbl>
              <c:idx val="2"/>
              <c:layout>
                <c:manualLayout>
                  <c:x val="7.7211087122881883E-2"/>
                  <c:y val="-2.5218538137966387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240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2400" b="1" dirty="0"/>
                      <a:t>1,6%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4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375541425742904"/>
                      <c:h val="6.689697347613209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6-DE8E-4BDB-923A-A598713B9A5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Так</c:v>
                </c:pt>
                <c:pt idx="1">
                  <c:v>Ні</c:v>
                </c:pt>
                <c:pt idx="2">
                  <c:v>Частково</c:v>
                </c:pt>
              </c:strCache>
            </c:strRef>
          </c:cat>
          <c:val>
            <c:numRef>
              <c:f>Лист1!$B$2:$B$4</c:f>
              <c:numCache>
                <c:formatCode>0.00%</c:formatCode>
                <c:ptCount val="3"/>
                <c:pt idx="0">
                  <c:v>0.96</c:v>
                </c:pt>
                <c:pt idx="1">
                  <c:v>2.4E-2</c:v>
                </c:pt>
                <c:pt idx="2">
                  <c:v>1.6E-2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E8E-4BDB-923A-A598713B9A56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25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25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25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ayout>
        <c:manualLayout>
          <c:xMode val="edge"/>
          <c:yMode val="edge"/>
          <c:x val="0.78471805649118453"/>
          <c:y val="0.28854108183611804"/>
          <c:w val="0.20493046369203849"/>
          <c:h val="0.3979055751912047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5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1975426984670393"/>
          <c:y val="2.7425843759724147E-2"/>
          <c:w val="0.45515871657347179"/>
          <c:h val="0.94502254027474808"/>
        </c:manualLayout>
      </c:layout>
      <c:pieChart>
        <c:varyColors val="1"/>
        <c:ser>
          <c:idx val="0"/>
          <c:order val="0"/>
          <c:tx>
            <c:strRef>
              <c:f>Лист1!$E$1</c:f>
              <c:strCache>
                <c:ptCount val="1"/>
              </c:strCache>
            </c:strRef>
          </c:tx>
          <c:explosion val="4"/>
          <c:dPt>
            <c:idx val="0"/>
            <c:bubble3D val="0"/>
            <c:explosion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3B5-4C38-A800-DB2E32FDC97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3B5-4C38-A800-DB2E32FDC978}"/>
              </c:ext>
            </c:extLst>
          </c:dPt>
          <c:dLbls>
            <c:dLbl>
              <c:idx val="0"/>
              <c:layout>
                <c:manualLayout>
                  <c:x val="-1.9228186798433904E-2"/>
                  <c:y val="-0.30084154186784934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24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2400" b="1" dirty="0">
                        <a:solidFill>
                          <a:schemeClr val="tx1"/>
                        </a:solidFill>
                      </a:rPr>
                      <a:t>97,7%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9.7791772015365444E-2"/>
                      <c:h val="5.430753464495705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F3B5-4C38-A800-DB2E32FDC978}"/>
                </c:ext>
              </c:extLst>
            </c:dLbl>
            <c:dLbl>
              <c:idx val="1"/>
              <c:layout>
                <c:manualLayout>
                  <c:x val="1.2254157624465672E-2"/>
                  <c:y val="2.2816889280488223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24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2400" b="1" dirty="0">
                        <a:solidFill>
                          <a:schemeClr val="tx1"/>
                        </a:solidFill>
                      </a:rPr>
                      <a:t>2,3%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027070636308547"/>
                      <c:h val="6.319890559492188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F3B5-4C38-A800-DB2E32FDC97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Так</c:v>
                </c:pt>
                <c:pt idx="1">
                  <c:v>Ні</c:v>
                </c:pt>
              </c:strCache>
            </c:strRef>
          </c:cat>
          <c:val>
            <c:numRef>
              <c:f>Лист1!$B$2:$B$3</c:f>
              <c:numCache>
                <c:formatCode>0.00%</c:formatCode>
                <c:ptCount val="2"/>
                <c:pt idx="0">
                  <c:v>0.97699999999999998</c:v>
                </c:pt>
                <c:pt idx="1">
                  <c:v>2.3E-2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3B5-4C38-A800-DB2E32FDC978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25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25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ayout>
        <c:manualLayout>
          <c:xMode val="edge"/>
          <c:yMode val="edge"/>
          <c:x val="0.82455428125832075"/>
          <c:y val="0.30187235822111191"/>
          <c:w val="0.12834426946631672"/>
          <c:h val="0.3049296561195659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5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8815341017155465"/>
          <c:y val="5.5421362531387013E-2"/>
          <c:w val="0.45878190497926891"/>
          <c:h val="0.93034064384548576"/>
        </c:manualLayout>
      </c:layout>
      <c:pieChart>
        <c:varyColors val="1"/>
        <c:ser>
          <c:idx val="0"/>
          <c:order val="0"/>
          <c:tx>
            <c:strRef>
              <c:f>Лист1!$E$1</c:f>
              <c:strCache>
                <c:ptCount val="1"/>
              </c:strCache>
            </c:strRef>
          </c:tx>
          <c:explosion val="4"/>
          <c:dPt>
            <c:idx val="0"/>
            <c:bubble3D val="0"/>
            <c:explosion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D74-4436-9C1B-D3B4102E5E3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D74-4436-9C1B-D3B4102E5E31}"/>
              </c:ext>
            </c:extLst>
          </c:dPt>
          <c:dLbls>
            <c:dLbl>
              <c:idx val="0"/>
              <c:layout>
                <c:manualLayout>
                  <c:x val="-1.8733976187759141E-2"/>
                  <c:y val="-0.2971732892724766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24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2400" b="1" dirty="0">
                        <a:solidFill>
                          <a:schemeClr val="tx1"/>
                        </a:solidFill>
                      </a:rPr>
                      <a:t>97,7%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9.8780193236714969E-2"/>
                      <c:h val="6.164403983570244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6D74-4436-9C1B-D3B4102E5E31}"/>
                </c:ext>
              </c:extLst>
            </c:dLbl>
            <c:dLbl>
              <c:idx val="1"/>
              <c:layout>
                <c:manualLayout>
                  <c:x val="2.3935866712312707E-3"/>
                  <c:y val="-3.1888409407852397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24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2400" b="1" dirty="0">
                        <a:solidFill>
                          <a:schemeClr val="tx1"/>
                        </a:solidFill>
                      </a:rPr>
                      <a:t>2,3%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3303187645022638E-2"/>
                      <c:h val="5.144564257847367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6D74-4436-9C1B-D3B4102E5E3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Так</c:v>
                </c:pt>
                <c:pt idx="1">
                  <c:v>Ні</c:v>
                </c:pt>
              </c:strCache>
            </c:strRef>
          </c:cat>
          <c:val>
            <c:numRef>
              <c:f>Лист1!$B$2:$B$3</c:f>
              <c:numCache>
                <c:formatCode>0.00%</c:formatCode>
                <c:ptCount val="2"/>
                <c:pt idx="0">
                  <c:v>0.97699999999999998</c:v>
                </c:pt>
                <c:pt idx="1">
                  <c:v>2.3E-2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D74-4436-9C1B-D3B4102E5E31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25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25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ayout>
        <c:manualLayout>
          <c:xMode val="edge"/>
          <c:yMode val="edge"/>
          <c:x val="0.79671573661987916"/>
          <c:y val="0.29131621843890154"/>
          <c:w val="0.12710181461130307"/>
          <c:h val="0.2891064526025156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5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9.7773593518201543E-2"/>
          <c:y val="3.9928390454083411E-2"/>
          <c:w val="0.47206692913385828"/>
          <c:h val="0.94140514769468842"/>
        </c:manualLayout>
      </c:layout>
      <c:pieChart>
        <c:varyColors val="1"/>
        <c:ser>
          <c:idx val="0"/>
          <c:order val="0"/>
          <c:tx>
            <c:strRef>
              <c:f>Лист1!$E$1</c:f>
              <c:strCache>
                <c:ptCount val="1"/>
              </c:strCache>
            </c:strRef>
          </c:tx>
          <c:explosion val="4"/>
          <c:dPt>
            <c:idx val="0"/>
            <c:bubble3D val="0"/>
            <c:explosion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A8E-4758-8CA7-F01FA6BB910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A8E-4758-8CA7-F01FA6BB9101}"/>
              </c:ext>
            </c:extLst>
          </c:dPt>
          <c:dLbls>
            <c:dLbl>
              <c:idx val="0"/>
              <c:layout>
                <c:manualLayout>
                  <c:x val="-3.4434459279546623E-2"/>
                  <c:y val="-0.32404148724172688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24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2400" b="1" dirty="0">
                        <a:solidFill>
                          <a:schemeClr val="tx1"/>
                        </a:solidFill>
                      </a:rPr>
                      <a:t>96,9%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361111111111111"/>
                      <c:h val="6.858202311400539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8A8E-4758-8CA7-F01FA6BB9101}"/>
                </c:ext>
              </c:extLst>
            </c:dLbl>
            <c:dLbl>
              <c:idx val="1"/>
              <c:layout>
                <c:manualLayout>
                  <c:x val="-1.330689642055613E-2"/>
                  <c:y val="-1.9275184354729698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24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2400" b="1" dirty="0">
                        <a:solidFill>
                          <a:schemeClr val="tx1"/>
                        </a:solidFill>
                      </a:rPr>
                      <a:t>3,1%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6056810833428431E-2"/>
                      <c:h val="5.39683268852136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8A8E-4758-8CA7-F01FA6BB910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Так</c:v>
                </c:pt>
                <c:pt idx="1">
                  <c:v>Ні</c:v>
                </c:pt>
              </c:strCache>
            </c:strRef>
          </c:cat>
          <c:val>
            <c:numRef>
              <c:f>Лист1!$B$2:$B$3</c:f>
              <c:numCache>
                <c:formatCode>0.00%</c:formatCode>
                <c:ptCount val="2"/>
                <c:pt idx="0">
                  <c:v>0.96899999999999997</c:v>
                </c:pt>
                <c:pt idx="1">
                  <c:v>3.1E-2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A8E-4758-8CA7-F01FA6BB9101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25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25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ayout>
        <c:manualLayout>
          <c:xMode val="edge"/>
          <c:yMode val="edge"/>
          <c:x val="0.72068954695880405"/>
          <c:y val="0.29946406626917299"/>
          <c:w val="0.12230562212332154"/>
          <c:h val="0.2874178011453029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5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016339585639586"/>
          <c:y val="1.2447813546574888E-2"/>
          <c:w val="0.46468099171451266"/>
          <c:h val="1"/>
        </c:manualLayout>
      </c:layout>
      <c:pieChart>
        <c:varyColors val="1"/>
        <c:ser>
          <c:idx val="0"/>
          <c:order val="0"/>
          <c:tx>
            <c:strRef>
              <c:f>Лист1!$E$1</c:f>
              <c:strCache>
                <c:ptCount val="1"/>
              </c:strCache>
            </c:strRef>
          </c:tx>
          <c:explosion val="4"/>
          <c:dPt>
            <c:idx val="0"/>
            <c:bubble3D val="0"/>
            <c:explosion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AD5-44F7-8FA7-5604F7112988}"/>
              </c:ext>
            </c:extLst>
          </c:dPt>
          <c:dPt>
            <c:idx val="1"/>
            <c:bubble3D val="0"/>
            <c:explosion val="3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AD5-44F7-8FA7-5604F7112988}"/>
              </c:ext>
            </c:extLst>
          </c:dPt>
          <c:dLbls>
            <c:dLbl>
              <c:idx val="0"/>
              <c:layout>
                <c:manualLayout>
                  <c:x val="-4.5742272596163022E-2"/>
                  <c:y val="0.16041471123711834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240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2400" b="1" dirty="0">
                        <a:solidFill>
                          <a:schemeClr val="tx1"/>
                        </a:solidFill>
                      </a:rPr>
                      <a:t>9%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4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0132850241545896E-2"/>
                      <c:h val="5.924741027441273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6AD5-44F7-8FA7-5604F7112988}"/>
                </c:ext>
              </c:extLst>
            </c:dLbl>
            <c:dLbl>
              <c:idx val="1"/>
              <c:layout>
                <c:manualLayout>
                  <c:x val="9.3469824207899246E-2"/>
                  <c:y val="-0.276920967845765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240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2400" b="1" dirty="0">
                        <a:solidFill>
                          <a:schemeClr val="tx1"/>
                        </a:solidFill>
                      </a:rPr>
                      <a:t>91%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4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8065377796450178E-2"/>
                      <c:h val="4.583909693687694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6AD5-44F7-8FA7-5604F711298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Так</c:v>
                </c:pt>
                <c:pt idx="1">
                  <c:v>Ні</c:v>
                </c:pt>
              </c:strCache>
            </c:strRef>
          </c:cat>
          <c:val>
            <c:numRef>
              <c:f>Лист1!$B$2:$B$3</c:f>
              <c:numCache>
                <c:formatCode>0.00%</c:formatCode>
                <c:ptCount val="2"/>
                <c:pt idx="0">
                  <c:v>0.09</c:v>
                </c:pt>
                <c:pt idx="1">
                  <c:v>0.91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AD5-44F7-8FA7-5604F7112988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25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25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ayout>
        <c:manualLayout>
          <c:xMode val="edge"/>
          <c:yMode val="edge"/>
          <c:x val="0.72647304307877303"/>
          <c:y val="0.33380528152815442"/>
          <c:w val="0.11309800608831992"/>
          <c:h val="0.2847990811729960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5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8.9052645593213908E-2"/>
          <c:y val="4.5483771808213613E-2"/>
          <c:w val="0.48642397961124417"/>
          <c:h val="0.95451622819178639"/>
        </c:manualLayout>
      </c:layout>
      <c:pieChart>
        <c:varyColors val="1"/>
        <c:ser>
          <c:idx val="0"/>
          <c:order val="0"/>
          <c:tx>
            <c:strRef>
              <c:f>Лист1!$E$1</c:f>
              <c:strCache>
                <c:ptCount val="1"/>
              </c:strCache>
            </c:strRef>
          </c:tx>
          <c:explosion val="4"/>
          <c:dPt>
            <c:idx val="0"/>
            <c:bubble3D val="0"/>
            <c:explosion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800-411C-9802-304DC8DC8D6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800-411C-9802-304DC8DC8D69}"/>
              </c:ext>
            </c:extLst>
          </c:dPt>
          <c:dLbls>
            <c:dLbl>
              <c:idx val="0"/>
              <c:layout>
                <c:manualLayout>
                  <c:x val="-2.1753252310852449E-2"/>
                  <c:y val="-0.25625343583734428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24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2400" b="1" dirty="0">
                        <a:solidFill>
                          <a:schemeClr val="tx1"/>
                        </a:solidFill>
                      </a:rPr>
                      <a:t>98,4%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5495169082125594E-2"/>
                      <c:h val="6.893539750060312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6800-411C-9802-304DC8DC8D69}"/>
                </c:ext>
              </c:extLst>
            </c:dLbl>
            <c:dLbl>
              <c:idx val="1"/>
              <c:layout>
                <c:manualLayout>
                  <c:x val="6.459165430408155E-2"/>
                  <c:y val="1.2261991283279514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24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2400" b="1" dirty="0">
                        <a:solidFill>
                          <a:schemeClr val="tx1"/>
                        </a:solidFill>
                      </a:rPr>
                      <a:t>1,6%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4172752862413949E-2"/>
                      <c:h val="8.070535461203795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6800-411C-9802-304DC8DC8D6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Так</c:v>
                </c:pt>
                <c:pt idx="1">
                  <c:v>Ні</c:v>
                </c:pt>
              </c:strCache>
            </c:strRef>
          </c:cat>
          <c:val>
            <c:numRef>
              <c:f>Лист1!$B$2:$B$3</c:f>
              <c:numCache>
                <c:formatCode>0.00%</c:formatCode>
                <c:ptCount val="2"/>
                <c:pt idx="0">
                  <c:v>0.98399999999999999</c:v>
                </c:pt>
                <c:pt idx="1">
                  <c:v>1.6E-2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800-411C-9802-304DC8DC8D69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25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25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ayout>
        <c:manualLayout>
          <c:xMode val="edge"/>
          <c:yMode val="edge"/>
          <c:x val="0.69170403971242722"/>
          <c:y val="0.28839072008329003"/>
          <c:w val="0.13196745787211381"/>
          <c:h val="0.311684718973594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5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5795015105000976"/>
          <c:y val="5.8140735004504215E-2"/>
          <c:w val="0.37958100517651916"/>
          <c:h val="0.94185926499549577"/>
        </c:manualLayout>
      </c:layout>
      <c:pieChart>
        <c:varyColors val="1"/>
        <c:ser>
          <c:idx val="0"/>
          <c:order val="0"/>
          <c:tx>
            <c:strRef>
              <c:f>Лист1!$E$1</c:f>
              <c:strCache>
                <c:ptCount val="1"/>
              </c:strCache>
            </c:strRef>
          </c:tx>
          <c:explosion val="4"/>
          <c:dPt>
            <c:idx val="0"/>
            <c:bubble3D val="0"/>
            <c:explosion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FF4-4D73-8808-3E8A239523A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FF4-4D73-8808-3E8A239523AF}"/>
              </c:ext>
            </c:extLst>
          </c:dPt>
          <c:dLbls>
            <c:dLbl>
              <c:idx val="0"/>
              <c:layout>
                <c:manualLayout>
                  <c:x val="-7.4915970364060641E-2"/>
                  <c:y val="-0.26899976573544937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24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2400" b="1" dirty="0">
                        <a:solidFill>
                          <a:schemeClr val="tx1"/>
                        </a:solidFill>
                      </a:rPr>
                      <a:t>92,2%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5849272626241868E-2"/>
                      <c:h val="6.190613465375636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0FF4-4D73-8808-3E8A239523AF}"/>
                </c:ext>
              </c:extLst>
            </c:dLbl>
            <c:dLbl>
              <c:idx val="1"/>
              <c:layout>
                <c:manualLayout>
                  <c:x val="4.1022738334171152E-2"/>
                  <c:y val="0.11216159059881257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24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2400" b="1" dirty="0">
                        <a:solidFill>
                          <a:schemeClr val="tx1"/>
                        </a:solidFill>
                      </a:rPr>
                      <a:t>7,8%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8980741904190263E-2"/>
                      <c:h val="6.661173278097981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0FF4-4D73-8808-3E8A239523A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Так</c:v>
                </c:pt>
                <c:pt idx="1">
                  <c:v>Ні</c:v>
                </c:pt>
              </c:strCache>
            </c:strRef>
          </c:cat>
          <c:val>
            <c:numRef>
              <c:f>Лист1!$B$2:$B$3</c:f>
              <c:numCache>
                <c:formatCode>0.00%</c:formatCode>
                <c:ptCount val="2"/>
                <c:pt idx="0">
                  <c:v>0.92200000000000004</c:v>
                </c:pt>
                <c:pt idx="1">
                  <c:v>7.8E-2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FF4-4D73-8808-3E8A239523AF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25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25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ayout>
        <c:manualLayout>
          <c:xMode val="edge"/>
          <c:yMode val="edge"/>
          <c:x val="0.67348873634175654"/>
          <c:y val="0.28265933600759197"/>
          <c:w val="9.7660753979416426E-2"/>
          <c:h val="0.3405932315339764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5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0288656852676024"/>
          <c:y val="1.3508841028012131E-2"/>
          <c:w val="0.46063315455133325"/>
          <c:h val="0.97885626304571738"/>
        </c:manualLayout>
      </c:layout>
      <c:pieChart>
        <c:varyColors val="1"/>
        <c:ser>
          <c:idx val="0"/>
          <c:order val="0"/>
          <c:tx>
            <c:strRef>
              <c:f>Лист1!$E$1</c:f>
              <c:strCache>
                <c:ptCount val="1"/>
              </c:strCache>
            </c:strRef>
          </c:tx>
          <c:explosion val="4"/>
          <c:dPt>
            <c:idx val="0"/>
            <c:bubble3D val="0"/>
            <c:explosion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578-4613-BB62-B38FBA97BA7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D578-4613-BB62-B38FBA97BA73}"/>
              </c:ext>
            </c:extLst>
          </c:dPt>
          <c:dLbls>
            <c:dLbl>
              <c:idx val="0"/>
              <c:layout>
                <c:manualLayout>
                  <c:x val="-0.14614938757655302"/>
                  <c:y val="0.11888762227786684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24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2400" b="1" dirty="0">
                        <a:solidFill>
                          <a:schemeClr val="tx1"/>
                        </a:solidFill>
                      </a:rPr>
                      <a:t>36,6%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9.0326086956521723E-2"/>
                      <c:h val="6.951330140288004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578-4613-BB62-B38FBA97BA73}"/>
                </c:ext>
              </c:extLst>
            </c:dLbl>
            <c:dLbl>
              <c:idx val="1"/>
              <c:layout>
                <c:manualLayout>
                  <c:x val="0.14913271710601383"/>
                  <c:y val="-0.15008684129146618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24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2400" b="1" dirty="0">
                        <a:solidFill>
                          <a:schemeClr val="tx1"/>
                        </a:solidFill>
                      </a:rPr>
                      <a:t>63,4%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4172752862413949E-2"/>
                      <c:h val="5.863558038122140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578-4613-BB62-B38FBA97BA7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Так</c:v>
                </c:pt>
                <c:pt idx="1">
                  <c:v>Ні</c:v>
                </c:pt>
              </c:strCache>
            </c:strRef>
          </c:cat>
          <c:val>
            <c:numRef>
              <c:f>Лист1!$B$2:$B$3</c:f>
              <c:numCache>
                <c:formatCode>0.00%</c:formatCode>
                <c:ptCount val="2"/>
                <c:pt idx="0">
                  <c:v>0.36599999999999999</c:v>
                </c:pt>
                <c:pt idx="1">
                  <c:v>0.63400000000000001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578-4613-BB62-B38FBA97BA73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25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25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ayout>
        <c:manualLayout>
          <c:xMode val="edge"/>
          <c:yMode val="edge"/>
          <c:x val="0.6941194986496253"/>
          <c:y val="0.30929320882059735"/>
          <c:w val="0.12230562212332154"/>
          <c:h val="0.2874178011453029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5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16A65-0B5C-4171-9196-9CED756F1CB3}" type="datetimeFigureOut">
              <a:rPr lang="ru-RU" smtClean="0"/>
              <a:t>30.03.2022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24970-A1AF-47D6-9BEB-FCF7C2189D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7318464"/>
      </p:ext>
    </p:extLst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16A65-0B5C-4171-9196-9CED756F1CB3}" type="datetimeFigureOut">
              <a:rPr lang="ru-RU" smtClean="0"/>
              <a:t>30.03.2022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24970-A1AF-47D6-9BEB-FCF7C2189D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137577"/>
      </p:ext>
    </p:extLst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16A65-0B5C-4171-9196-9CED756F1CB3}" type="datetimeFigureOut">
              <a:rPr lang="ru-RU" smtClean="0"/>
              <a:t>30.03.2022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24970-A1AF-47D6-9BEB-FCF7C2189D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1542376"/>
      </p:ext>
    </p:extLst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16A65-0B5C-4171-9196-9CED756F1CB3}" type="datetimeFigureOut">
              <a:rPr lang="ru-RU" smtClean="0"/>
              <a:t>30.03.2022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24970-A1AF-47D6-9BEB-FCF7C2189D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2027050"/>
      </p:ext>
    </p:extLst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16A65-0B5C-4171-9196-9CED756F1CB3}" type="datetimeFigureOut">
              <a:rPr lang="ru-RU" smtClean="0"/>
              <a:t>30.03.2022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24970-A1AF-47D6-9BEB-FCF7C2189D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5471745"/>
      </p:ext>
    </p:extLst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16A65-0B5C-4171-9196-9CED756F1CB3}" type="datetimeFigureOut">
              <a:rPr lang="ru-RU" smtClean="0"/>
              <a:t>30.03.2022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24970-A1AF-47D6-9BEB-FCF7C2189D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80204"/>
      </p:ext>
    </p:extLst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16A65-0B5C-4171-9196-9CED756F1CB3}" type="datetimeFigureOut">
              <a:rPr lang="ru-RU" smtClean="0"/>
              <a:t>30.03.2022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24970-A1AF-47D6-9BEB-FCF7C2189D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720537"/>
      </p:ext>
    </p:extLst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16A65-0B5C-4171-9196-9CED756F1CB3}" type="datetimeFigureOut">
              <a:rPr lang="ru-RU" smtClean="0"/>
              <a:t>30.03.2022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24970-A1AF-47D6-9BEB-FCF7C2189D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4543556"/>
      </p:ext>
    </p:extLst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16A65-0B5C-4171-9196-9CED756F1CB3}" type="datetimeFigureOut">
              <a:rPr lang="ru-RU" smtClean="0"/>
              <a:t>30.03.2022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24970-A1AF-47D6-9BEB-FCF7C2189D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747355"/>
      </p:ext>
    </p:extLst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16A65-0B5C-4171-9196-9CED756F1CB3}" type="datetimeFigureOut">
              <a:rPr lang="ru-RU" smtClean="0"/>
              <a:t>30.03.2022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24970-A1AF-47D6-9BEB-FCF7C2189D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6079931"/>
      </p:ext>
    </p:extLst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16A65-0B5C-4171-9196-9CED756F1CB3}" type="datetimeFigureOut">
              <a:rPr lang="ru-RU" smtClean="0"/>
              <a:t>30.03.2022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24970-A1AF-47D6-9BEB-FCF7C2189D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4126335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70">
          <a:fgClr>
            <a:schemeClr val="accent5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" y="366"/>
            <a:ext cx="12190699" cy="685726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716A65-0B5C-4171-9196-9CED756F1CB3}" type="datetimeFigureOut">
              <a:rPr lang="ru-RU" smtClean="0"/>
              <a:t>30.03.2022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324970-A1AF-47D6-9BEB-FCF7C2189D1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621554" y="383056"/>
            <a:ext cx="10960847" cy="61163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023833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75" r:id="rId6"/>
    <p:sldLayoutId id="2147483776" r:id="rId7"/>
    <p:sldLayoutId id="2147483777" r:id="rId8"/>
    <p:sldLayoutId id="2147483778" r:id="rId9"/>
    <p:sldLayoutId id="2147483779" r:id="rId10"/>
    <p:sldLayoutId id="2147483780" r:id="rId11"/>
  </p:sldLayoutIdLst>
  <p:transition spd="slow">
    <p:wip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883D369-2E09-4AEF-B512-78C3E8C26B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5244" y="2035277"/>
            <a:ext cx="10981509" cy="958646"/>
          </a:xfrm>
        </p:spPr>
        <p:txBody>
          <a:bodyPr>
            <a:noAutofit/>
          </a:bodyPr>
          <a:lstStyle/>
          <a:p>
            <a:r>
              <a:rPr lang="ru-RU" sz="3600" dirty="0" err="1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РЕЗУЛЬТАТИ</a:t>
            </a:r>
            <a:r>
              <a:rPr lang="ru-RU" sz="360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lang="ru-RU" sz="3600" dirty="0" err="1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АНКЕТУВАННЯ</a:t>
            </a:r>
            <a:r>
              <a:rPr lang="ru-RU" sz="360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lang="uk-UA" sz="360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№ 2</a:t>
            </a:r>
            <a:r>
              <a:rPr lang="ru-RU" sz="360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</a:p>
        </p:txBody>
      </p:sp>
      <p:sp>
        <p:nvSpPr>
          <p:cNvPr id="4" name="Подзаголовок 3">
            <a:extLst>
              <a:ext uri="{FF2B5EF4-FFF2-40B4-BE49-F238E27FC236}">
                <a16:creationId xmlns:a16="http://schemas.microsoft.com/office/drawing/2014/main" id="{CA7C9149-5FAB-4AE5-8690-B54FFFA38C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3274142"/>
            <a:ext cx="9144000" cy="3052916"/>
          </a:xfrm>
        </p:spPr>
        <p:txBody>
          <a:bodyPr>
            <a:normAutofit/>
          </a:bodyPr>
          <a:lstStyle/>
          <a:p>
            <a:r>
              <a:rPr lang="ru-RU" sz="54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МЕНЕДЖМЕНТ </a:t>
            </a:r>
            <a:r>
              <a:rPr lang="ru-RU" sz="5400" b="1" u="sng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ЯКОСТІ</a:t>
            </a:r>
            <a:r>
              <a:rPr lang="ru-RU" sz="54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sz="54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5400" b="1" u="sng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ОНП</a:t>
            </a:r>
            <a:r>
              <a:rPr lang="ru-RU" sz="54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PhD</a:t>
            </a:r>
            <a:endParaRPr lang="ru-RU" sz="54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8B2AA86F-E5D9-4269-8766-DDD70D042D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716" y="132735"/>
            <a:ext cx="7549769" cy="1725561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1FCE6E2D-B003-4759-A3DA-D639A17C30F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1923" y="88900"/>
            <a:ext cx="2030361" cy="1769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2968942"/>
      </p:ext>
    </p:extLst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96AE0F-38BA-4FC0-92C0-EF43232520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732" y="226421"/>
            <a:ext cx="12026536" cy="2185851"/>
          </a:xfrm>
        </p:spPr>
        <p:txBody>
          <a:bodyPr>
            <a:noAutofit/>
          </a:bodyPr>
          <a:lstStyle/>
          <a:p>
            <a:pPr algn="just"/>
            <a:r>
              <a:rPr lang="ru-RU" sz="3600" dirty="0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ru-RU" sz="36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3600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Чи</a:t>
            </a:r>
            <a:r>
              <a:rPr lang="ru-RU" sz="36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знаєте</a:t>
            </a:r>
            <a:r>
              <a:rPr lang="ru-RU" sz="36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Ви, </a:t>
            </a:r>
            <a:r>
              <a:rPr lang="ru-RU" sz="3600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sz="36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маєте</a:t>
            </a:r>
            <a:r>
              <a:rPr lang="ru-RU" sz="36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можливість</a:t>
            </a:r>
            <a:r>
              <a:rPr lang="ru-RU" sz="36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обирати</a:t>
            </a:r>
            <a:r>
              <a:rPr lang="ru-RU" sz="36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вибіркові</a:t>
            </a:r>
            <a:r>
              <a:rPr lang="ru-RU" sz="36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дисципліни</a:t>
            </a:r>
            <a:r>
              <a:rPr lang="ru-RU" sz="36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із</a:t>
            </a:r>
            <a:r>
              <a:rPr lang="ru-RU" sz="36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загальноуніверситетського</a:t>
            </a:r>
            <a:r>
              <a:rPr lang="ru-RU" sz="36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переліку</a:t>
            </a:r>
            <a:r>
              <a:rPr lang="ru-RU" sz="36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дисциплін</a:t>
            </a:r>
            <a:r>
              <a:rPr lang="ru-RU" sz="36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(головною </a:t>
            </a:r>
            <a:r>
              <a:rPr lang="ru-RU" sz="3600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умовою</a:t>
            </a:r>
            <a:r>
              <a:rPr lang="ru-RU" sz="36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є </a:t>
            </a:r>
            <a:r>
              <a:rPr lang="ru-RU" sz="3600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тотожність</a:t>
            </a:r>
            <a:r>
              <a:rPr lang="ru-RU" sz="36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дисциплін</a:t>
            </a:r>
            <a:r>
              <a:rPr lang="ru-RU" sz="36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Вашому</a:t>
            </a:r>
            <a:r>
              <a:rPr lang="ru-RU" sz="36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дисертаційному</a:t>
            </a:r>
            <a:r>
              <a:rPr lang="ru-RU" sz="36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дослідженню</a:t>
            </a:r>
            <a:r>
              <a:rPr lang="ru-RU" sz="36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)?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Объект 5">
            <a:extLst>
              <a:ext uri="{FF2B5EF4-FFF2-40B4-BE49-F238E27FC236}">
                <a16:creationId xmlns:a16="http://schemas.microsoft.com/office/drawing/2014/main" id="{43F3C0FF-E77D-4507-98C9-27B5AF0C9B0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3602199"/>
              </p:ext>
            </p:extLst>
          </p:nvPr>
        </p:nvGraphicFramePr>
        <p:xfrm>
          <a:off x="182880" y="2081349"/>
          <a:ext cx="11852366" cy="47766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47471450"/>
      </p:ext>
    </p:extLst>
  </p:cSld>
  <p:clrMapOvr>
    <a:masterClrMapping/>
  </p:clrMapOvr>
  <p:transition spd="slow">
    <p:wip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E0CB962-7973-4486-8DB5-3595B33E8F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885" y="252546"/>
            <a:ext cx="11408229" cy="1656990"/>
          </a:xfrm>
        </p:spPr>
        <p:txBody>
          <a:bodyPr>
            <a:normAutofit/>
          </a:bodyPr>
          <a:lstStyle/>
          <a:p>
            <a:pPr algn="just"/>
            <a:r>
              <a:rPr lang="ru-RU" sz="36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10. </a:t>
            </a:r>
            <a:r>
              <a:rPr lang="ru-RU" sz="3600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Чи</a:t>
            </a:r>
            <a:r>
              <a:rPr lang="ru-RU" sz="36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потребуєте</a:t>
            </a:r>
            <a:r>
              <a:rPr lang="ru-RU" sz="36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Ви </a:t>
            </a:r>
            <a:r>
              <a:rPr lang="ru-RU" sz="3600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індивідуального</a:t>
            </a:r>
            <a:r>
              <a:rPr lang="ru-RU" sz="36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графіку</a:t>
            </a:r>
            <a:r>
              <a:rPr lang="ru-RU" sz="36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складання</a:t>
            </a:r>
            <a:r>
              <a:rPr lang="ru-RU" sz="36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екзаменів</a:t>
            </a:r>
            <a:r>
              <a:rPr lang="ru-RU" sz="36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під</a:t>
            </a:r>
            <a:r>
              <a:rPr lang="ru-RU" sz="36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час </a:t>
            </a:r>
            <a:r>
              <a:rPr lang="ru-RU" sz="3600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проходження</a:t>
            </a:r>
            <a:r>
              <a:rPr lang="ru-RU" sz="36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освітньої</a:t>
            </a:r>
            <a:r>
              <a:rPr lang="ru-RU" sz="36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складової</a:t>
            </a:r>
            <a:r>
              <a:rPr lang="ru-RU" sz="36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Объект 5">
            <a:extLst>
              <a:ext uri="{FF2B5EF4-FFF2-40B4-BE49-F238E27FC236}">
                <a16:creationId xmlns:a16="http://schemas.microsoft.com/office/drawing/2014/main" id="{5823826B-B48A-438E-8280-B16EE2A1E4A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0791528"/>
              </p:ext>
            </p:extLst>
          </p:nvPr>
        </p:nvGraphicFramePr>
        <p:xfrm>
          <a:off x="751115" y="1909536"/>
          <a:ext cx="10515600" cy="49484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78980538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9DA6495-C38A-4CBA-AE1C-678A713B36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1886" y="226422"/>
            <a:ext cx="11408228" cy="450399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>
                <a:latin typeface="+mj-lt"/>
              </a:rPr>
              <a:t>   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Відділом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аспірантури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було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проведено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опитування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аспірантів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усіх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форм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навчання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НУБіП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України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 В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опитуванні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прийняло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участь 118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респондентів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які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навчаються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різних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ОНП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 algn="just">
              <a:buNone/>
            </a:pPr>
            <a:r>
              <a:rPr lang="ru-RU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ru-RU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Назва</a:t>
            </a:r>
            <a:r>
              <a:rPr lang="ru-RU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Вашої</a:t>
            </a:r>
            <a:r>
              <a:rPr lang="ru-RU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ОНП (код, </a:t>
            </a:r>
            <a:r>
              <a:rPr lang="ru-RU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назва</a:t>
            </a:r>
            <a:r>
              <a:rPr lang="ru-RU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)?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952A2A9E-5DDC-4A6F-B2CF-8CB499CF38B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7555" r="786" b="4889"/>
          <a:stretch/>
        </p:blipFill>
        <p:spPr>
          <a:xfrm>
            <a:off x="16217" y="2240280"/>
            <a:ext cx="12175783" cy="4617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8247397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FACB37-AAD3-411E-B66D-53D4D7E7A2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8091" y="233454"/>
            <a:ext cx="10075818" cy="1325563"/>
          </a:xfrm>
        </p:spPr>
        <p:txBody>
          <a:bodyPr>
            <a:normAutofit/>
          </a:bodyPr>
          <a:lstStyle/>
          <a:p>
            <a:pPr algn="just"/>
            <a:r>
              <a:rPr lang="ru-RU" sz="3600" dirty="0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36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3600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Чи</a:t>
            </a:r>
            <a:r>
              <a:rPr lang="ru-RU" sz="36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реалізовується</a:t>
            </a:r>
            <a:r>
              <a:rPr lang="ru-RU" sz="36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за </a:t>
            </a:r>
            <a:r>
              <a:rPr lang="ru-RU" sz="3600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Вашою</a:t>
            </a:r>
            <a:r>
              <a:rPr lang="ru-RU" sz="36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освітньою</a:t>
            </a:r>
            <a:r>
              <a:rPr lang="ru-RU" sz="36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програмою</a:t>
            </a:r>
            <a:r>
              <a:rPr lang="ru-RU" sz="36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вільний</a:t>
            </a:r>
            <a:r>
              <a:rPr lang="ru-RU" sz="36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вибір</a:t>
            </a:r>
            <a:r>
              <a:rPr lang="ru-RU" sz="36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дисциплін</a:t>
            </a:r>
            <a:r>
              <a:rPr lang="ru-RU" sz="36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E7D19AD1-80D8-4344-9960-FF7385D7108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0824874"/>
              </p:ext>
            </p:extLst>
          </p:nvPr>
        </p:nvGraphicFramePr>
        <p:xfrm>
          <a:off x="280852" y="1479824"/>
          <a:ext cx="10515600" cy="53781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43506843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053D3B-9506-4481-9B40-E6B7C42A5E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4583" y="224564"/>
            <a:ext cx="10702834" cy="1325563"/>
          </a:xfrm>
        </p:spPr>
        <p:txBody>
          <a:bodyPr>
            <a:normAutofit/>
          </a:bodyPr>
          <a:lstStyle/>
          <a:p>
            <a:pPr algn="just"/>
            <a:r>
              <a:rPr lang="ru-RU" sz="3600" dirty="0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sz="36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Ваша </a:t>
            </a:r>
            <a:r>
              <a:rPr lang="ru-RU" sz="3600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самостійна</a:t>
            </a:r>
            <a:r>
              <a:rPr lang="ru-RU" sz="36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робота </a:t>
            </a:r>
            <a:r>
              <a:rPr lang="ru-RU" sz="3600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достатньо</a:t>
            </a:r>
            <a:r>
              <a:rPr lang="ru-RU" sz="36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забезпечена</a:t>
            </a:r>
            <a:r>
              <a:rPr lang="ru-RU" sz="36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методичними</a:t>
            </a:r>
            <a:r>
              <a:rPr lang="ru-RU" sz="36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матеріалами</a:t>
            </a:r>
            <a:r>
              <a:rPr lang="ru-RU" sz="36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Объект 5">
            <a:extLst>
              <a:ext uri="{FF2B5EF4-FFF2-40B4-BE49-F238E27FC236}">
                <a16:creationId xmlns:a16="http://schemas.microsoft.com/office/drawing/2014/main" id="{064B0C69-CD27-4661-AB0A-03430A0BB57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4429740"/>
              </p:ext>
            </p:extLst>
          </p:nvPr>
        </p:nvGraphicFramePr>
        <p:xfrm>
          <a:off x="296092" y="1628504"/>
          <a:ext cx="10245634" cy="51574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06031945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B7BCC9-10C2-4CD8-B019-6B7F9107B4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817" y="236947"/>
            <a:ext cx="11852365" cy="1325563"/>
          </a:xfrm>
        </p:spPr>
        <p:txBody>
          <a:bodyPr>
            <a:normAutofit/>
          </a:bodyPr>
          <a:lstStyle/>
          <a:p>
            <a:pPr algn="just"/>
            <a:r>
              <a:rPr lang="ru-RU" sz="3600" dirty="0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sz="36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3600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Вашою</a:t>
            </a:r>
            <a:r>
              <a:rPr lang="ru-RU" sz="36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ОНП в </a:t>
            </a:r>
            <a:r>
              <a:rPr lang="ru-RU" sz="3600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достатньому</a:t>
            </a:r>
            <a:r>
              <a:rPr lang="ru-RU" sz="36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обсязі</a:t>
            </a:r>
            <a:r>
              <a:rPr lang="ru-RU" sz="36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передбачена</a:t>
            </a:r>
            <a:r>
              <a:rPr lang="ru-RU" sz="36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практична </a:t>
            </a:r>
            <a:r>
              <a:rPr lang="ru-RU" sz="3600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підготовка</a:t>
            </a:r>
            <a:r>
              <a:rPr lang="ru-RU" sz="36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Объект 5">
            <a:extLst>
              <a:ext uri="{FF2B5EF4-FFF2-40B4-BE49-F238E27FC236}">
                <a16:creationId xmlns:a16="http://schemas.microsoft.com/office/drawing/2014/main" id="{B752E0D8-B82D-45EC-B8C5-DB8435C1386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49768607"/>
              </p:ext>
            </p:extLst>
          </p:nvPr>
        </p:nvGraphicFramePr>
        <p:xfrm>
          <a:off x="309715" y="1430594"/>
          <a:ext cx="10397613" cy="53533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93251474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4E6091-A2B6-4AF2-8285-4F94E1FA7F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0235" y="216578"/>
            <a:ext cx="10611529" cy="1490663"/>
          </a:xfrm>
        </p:spPr>
        <p:txBody>
          <a:bodyPr>
            <a:noAutofit/>
          </a:bodyPr>
          <a:lstStyle/>
          <a:p>
            <a:pPr algn="just"/>
            <a:r>
              <a:rPr lang="ru-RU" sz="3600" dirty="0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ru-RU" sz="3600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Вашою</a:t>
            </a:r>
            <a:r>
              <a:rPr lang="ru-RU" sz="36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ОНП в </a:t>
            </a:r>
            <a:r>
              <a:rPr lang="ru-RU" sz="3600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достатньому</a:t>
            </a:r>
            <a:r>
              <a:rPr lang="ru-RU" sz="36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обсязі</a:t>
            </a:r>
            <a:r>
              <a:rPr lang="ru-RU" sz="36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передбачений</a:t>
            </a:r>
            <a:r>
              <a:rPr lang="ru-RU" sz="36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обсяг</a:t>
            </a:r>
            <a:r>
              <a:rPr lang="ru-RU" sz="36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педагогічної</a:t>
            </a:r>
            <a:r>
              <a:rPr lang="ru-RU" sz="36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практики?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Объект 5">
            <a:extLst>
              <a:ext uri="{FF2B5EF4-FFF2-40B4-BE49-F238E27FC236}">
                <a16:creationId xmlns:a16="http://schemas.microsoft.com/office/drawing/2014/main" id="{A9E5C8D5-C450-4B3B-BDB9-C7E52C851B4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3396297"/>
              </p:ext>
            </p:extLst>
          </p:nvPr>
        </p:nvGraphicFramePr>
        <p:xfrm>
          <a:off x="0" y="1558834"/>
          <a:ext cx="10515600" cy="52991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42151670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4B68A1-2BE5-4F0A-8083-EB2B0849F2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7656" y="243756"/>
            <a:ext cx="11596688" cy="1420808"/>
          </a:xfrm>
        </p:spPr>
        <p:txBody>
          <a:bodyPr>
            <a:normAutofit/>
          </a:bodyPr>
          <a:lstStyle/>
          <a:p>
            <a:pPr algn="just"/>
            <a:r>
              <a:rPr lang="ru-RU" sz="3600" dirty="0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ru-RU" sz="36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3600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Чи</a:t>
            </a:r>
            <a:r>
              <a:rPr lang="ru-RU" sz="36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дотримано</a:t>
            </a:r>
            <a:r>
              <a:rPr lang="ru-RU" sz="36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Вашою</a:t>
            </a:r>
            <a:r>
              <a:rPr lang="ru-RU" sz="36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ОНП </a:t>
            </a:r>
            <a:r>
              <a:rPr lang="ru-RU" sz="3600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логіка</a:t>
            </a:r>
            <a:r>
              <a:rPr lang="ru-RU" sz="36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викладання</a:t>
            </a:r>
            <a:r>
              <a:rPr lang="ru-RU" sz="36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дисциплін</a:t>
            </a:r>
            <a:r>
              <a:rPr lang="ru-RU" sz="36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Объект 5">
            <a:extLst>
              <a:ext uri="{FF2B5EF4-FFF2-40B4-BE49-F238E27FC236}">
                <a16:creationId xmlns:a16="http://schemas.microsoft.com/office/drawing/2014/main" id="{F15B4E74-6366-44F5-A99E-564AF216420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26263033"/>
              </p:ext>
            </p:extLst>
          </p:nvPr>
        </p:nvGraphicFramePr>
        <p:xfrm>
          <a:off x="838200" y="1415845"/>
          <a:ext cx="10515600" cy="54421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5603546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13C8A0-EAEB-4932-8962-E0BF86106A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710" y="223208"/>
            <a:ext cx="10524580" cy="1325563"/>
          </a:xfrm>
        </p:spPr>
        <p:txBody>
          <a:bodyPr>
            <a:normAutofit/>
          </a:bodyPr>
          <a:lstStyle/>
          <a:p>
            <a:pPr algn="just"/>
            <a:r>
              <a:rPr lang="ru-RU" sz="36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7. </a:t>
            </a:r>
            <a:r>
              <a:rPr lang="ru-RU" sz="3600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Чи</a:t>
            </a:r>
            <a:r>
              <a:rPr lang="ru-RU" sz="36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потребує</a:t>
            </a:r>
            <a:r>
              <a:rPr lang="ru-RU" sz="36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Ваша ОНП </a:t>
            </a:r>
            <a:r>
              <a:rPr lang="ru-RU" sz="3600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доповнення</a:t>
            </a:r>
            <a:r>
              <a:rPr lang="ru-RU" sz="36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додатковими</a:t>
            </a:r>
            <a:r>
              <a:rPr lang="ru-RU" sz="36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дисциплінами</a:t>
            </a:r>
            <a:r>
              <a:rPr lang="ru-RU" sz="36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Объект 5">
            <a:extLst>
              <a:ext uri="{FF2B5EF4-FFF2-40B4-BE49-F238E27FC236}">
                <a16:creationId xmlns:a16="http://schemas.microsoft.com/office/drawing/2014/main" id="{51A740D8-02FA-4492-BEA9-3FBE9E80D87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7284134"/>
              </p:ext>
            </p:extLst>
          </p:nvPr>
        </p:nvGraphicFramePr>
        <p:xfrm>
          <a:off x="750026" y="1671368"/>
          <a:ext cx="10691948" cy="50951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53408789"/>
      </p:ext>
    </p:extLst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AAF860-DDE2-4D11-8FDA-43F2DDBD6E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3900" y="235860"/>
            <a:ext cx="10744200" cy="1325563"/>
          </a:xfrm>
        </p:spPr>
        <p:txBody>
          <a:bodyPr>
            <a:normAutofit/>
          </a:bodyPr>
          <a:lstStyle/>
          <a:p>
            <a:pPr algn="just"/>
            <a:r>
              <a:rPr lang="ru-RU" sz="3600" dirty="0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ru-RU" sz="3600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Ви </a:t>
            </a:r>
            <a:r>
              <a:rPr lang="ru-RU" sz="360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маєте</a:t>
            </a:r>
            <a:r>
              <a:rPr lang="ru-RU" sz="3600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можливість</a:t>
            </a:r>
            <a:r>
              <a:rPr lang="ru-RU" sz="3600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вільно</a:t>
            </a:r>
            <a:r>
              <a:rPr lang="ru-RU" sz="3600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обирати</a:t>
            </a:r>
            <a:r>
              <a:rPr lang="ru-RU" sz="3600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навчальні</a:t>
            </a:r>
            <a:r>
              <a:rPr lang="ru-RU" sz="3600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вибіркові</a:t>
            </a:r>
            <a:r>
              <a:rPr lang="ru-RU" sz="3600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дисципліни</a:t>
            </a:r>
            <a:r>
              <a:rPr lang="ru-RU" sz="3600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Объект 5">
            <a:extLst>
              <a:ext uri="{FF2B5EF4-FFF2-40B4-BE49-F238E27FC236}">
                <a16:creationId xmlns:a16="http://schemas.microsoft.com/office/drawing/2014/main" id="{860CE9DD-011B-4D62-A721-B31C2D26270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7011917"/>
              </p:ext>
            </p:extLst>
          </p:nvPr>
        </p:nvGraphicFramePr>
        <p:xfrm>
          <a:off x="723900" y="1430594"/>
          <a:ext cx="10515600" cy="53098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79886794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Тема3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Тема3" id="{AC50F198-48DC-4565-92DF-24D2274F1937}" vid="{F1420116-07AA-48B6-A7E6-0EEAFFFB78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845</TotalTime>
  <Words>217</Words>
  <Application>Microsoft Office PowerPoint</Application>
  <PresentationFormat>Широкоэкранный</PresentationFormat>
  <Paragraphs>42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Arial Unicode MS</vt:lpstr>
      <vt:lpstr>Calibri</vt:lpstr>
      <vt:lpstr>Calibri Light</vt:lpstr>
      <vt:lpstr>Тема3</vt:lpstr>
      <vt:lpstr>РЕЗУЛЬТАТИ АНКЕТУВАННЯ № 2 </vt:lpstr>
      <vt:lpstr>Презентация PowerPoint</vt:lpstr>
      <vt:lpstr>2. Чи реалізовується за Вашою освітньою програмою вільний вибір дисциплін?</vt:lpstr>
      <vt:lpstr>3. Ваша самостійна робота достатньо забезпечена методичними матеріалами?</vt:lpstr>
      <vt:lpstr>4. Вашою ОНП в достатньому обсязі передбачена практична підготовка?</vt:lpstr>
      <vt:lpstr>5. Вашою ОНП в достатньому обсязі передбачений обсяг педагогічної практики?</vt:lpstr>
      <vt:lpstr>6. Чи дотримано Вашою ОНП логіка викладання дисциплін?</vt:lpstr>
      <vt:lpstr>7. Чи потребує Ваша ОНП доповнення додатковими дисциплінами?</vt:lpstr>
      <vt:lpstr>8. Ви маєте можливість вільно обирати навчальні вибіркові дисципліни?</vt:lpstr>
      <vt:lpstr>9. Чи знаєте Ви, що маєте можливість обирати вибіркові дисципліни із загальноуніверситетського переліку дисциплін (головною умовою є тотожність дисциплін Вашому дисертаційному дослідженню)?</vt:lpstr>
      <vt:lpstr>10. Чи потребуєте Ви індивідуального графіку складання екзаменів під час проходження освітньої складової?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Результати анкетування аспірантів НУБіП України</dc:title>
  <dc:creator>Владислава Сильченко</dc:creator>
  <cp:lastModifiedBy>Sirius</cp:lastModifiedBy>
  <cp:revision>18</cp:revision>
  <dcterms:created xsi:type="dcterms:W3CDTF">2022-02-03T12:07:53Z</dcterms:created>
  <dcterms:modified xsi:type="dcterms:W3CDTF">2022-03-30T05:29:05Z</dcterms:modified>
</cp:coreProperties>
</file>