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89" r:id="rId9"/>
    <p:sldId id="290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7" r:id="rId22"/>
    <p:sldId id="288" r:id="rId23"/>
    <p:sldId id="282" r:id="rId24"/>
    <p:sldId id="285" r:id="rId25"/>
    <p:sldId id="286" r:id="rId26"/>
    <p:sldId id="283" r:id="rId27"/>
    <p:sldId id="291" r:id="rId28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00" autoAdjust="0"/>
  </p:normalViewPr>
  <p:slideViewPr>
    <p:cSldViewPr snapToGrid="0" snapToObjects="1">
      <p:cViewPr varScale="1">
        <p:scale>
          <a:sx n="77" d="100"/>
          <a:sy n="77" d="100"/>
        </p:scale>
        <p:origin x="88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97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Фізика як основа інженерної компетентності. Від фізичної моделі — до професійного рішення: Мотивація · дослідження · взаємодія · оцінювання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Проєктуємо навчання від результату. Результат: Пояснює явище, обирає модель і застосовує її до інженерної ситуації. Навчальна дія: Прогнозує → вимірює або моделює → обчислює → обґрунтовує рішення. Доказ досягнення: Розрахунок, графік, протокол досліду або короткий усний захист.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Три складники працюють разом. Мотиваційний: Розумію, для чого фізика потрібна в моїй професії. Когнітивно-творчий: Будую модель, перевіряю припущення, шукаю спосіб розв’язання. Комунікативний: Пояснюю хід думки, обговорюю дані та аргументую висновок.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Професійний контекст створює мотив. Проблемна ситуація: Чому нагрівається провідник? Від чого залежать тепловтрати? Як перевірити покази датчика? Особистий вибір: Студент обирає приклад зі своєї спеціальності та формулює власне запитання. Відчутний результат: Наприкінці заняття повертається до питання і пояснює його мовою фізики.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Досліджувати, а не лише відтворювати. Передбачити: Сформулювати гіпотезу: як зміниться результат і чому? Перевірити: Змінювати один параметр; фіксувати вимірювання або дані моделі. Пояснити: Побудувати графік, зіставити з прогнозом, зазначити межі моделі.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  <a:p>
            <a:r>
              <a:t>Методичне джерело: PhET Interactive Simulations, University of Colorado Boulder, Active Learning with PhET: https://phet.colorado.edu/assets/virtual-workshop/Active_Learning_with_PhET.pdf . Використано ідеї прогнозування, спільного обговорення, дослідження та формувального оцінювання; формулювання адаптовано до інженерної фізики.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Комунікація робить міркування видимим. Робота в парі: Один студент пояснює модель, інший перевіряє одиниці та логіку. Робота в групі: Узгоджені ролі: експериментатор, аналітик, доповідач. Ролі змінюються. Короткий захист: Що отримали? Чим підтвердили? Які обмеження має висновок?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Перелік спеціальностей, програм і навчальний рік збережено з наданої презентації. Повна назва G7 у джерелі: «Автоматизація, комп’ютерно-інтегровані технології та робототехніка». Позначення компетентностей на наступних слайдах відтворюють авторські матеріали; перед офіційним використанням їх слід зіставити з чинними освітніми програмами.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Перелік спеціальностей, програм і навчальний рік збережено з наданої презентації. Повна назва G7 у джерелі: «Автоматизація, комп’ютерно-інтегровані технології та робототехніка». Позначення компетентностей на наступних слайдах відтворюють авторські матеріали; перед офіційним використанням їх слід зіставити з чинними освітніми програмами.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Перелік спеціальностей, програм і навчальний рік збережено з наданої презентації. Повна назва G7 у джерелі: «Автоматизація, комп’ютерно-інтегровані технології та робототехніка». Позначення компетентностей на наступних слайдах відтворюють авторські матеріали; перед офіційним використанням їх слід зіставити з чинними освітніми програмами.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Джерело: числові дані наданої презентації. 32 + 13 + 11 + 5 = 61; 12 + 5 + 7 + 4 = 28; 28 / 61 × 100 = 45,9016 %. Дата, період і метод збору у джерелі не зазначені. Дані характеризують участь, але самі по собі не доводять покращення навчальних результатів. Для оцінки результативності потрібні зіставні вхідні й підсумкові завдання та аналіз виконання.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Ігровий елемент завершуємо поясненням. Методичне доповнення: Після відповіді: пояснити поняття, навести приклад застосування та перевірити типову помилку.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Відеоприклад із вихідної презентації: https://www.youtube.com/watch?v=uSaO_qKEqcQ&amp;list=PLYeu7IyFVZj8aq5iDwISeG4ZYZgXL6UdA&amp;index=2 . Методичні кроки є пропозицією для використання ресурсу, а не твердженням про вже впроваджену практику.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Сторінка з вихідної презентації: https://elearn.nubip.edu.ua/mod/page/view.php?id=414756 . Для повного доступу може знадобитися авторизація. Скриншот збережено як приклад структури матеріалів.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Авторські сторінки як навігація ресурсами. Методичне доповнення: Поруч із посиланням зазначити тему, обсяг роботи й очікуваний результат; перевіряти актуальність ресурсів.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Уточнено фізичну термінологію: швидкість і прискорення мають похідні одиниці SI. Скриншот ілюструє наявний навчальний матеріал; запропоновані запитання можна додати до нього.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Правильний варіант на наведеному прикладі — очищення повітря в метро. Варто обговорити заряджання і рух частинок та не обмежувати перевірку лише вибором літери. Послідовність роботи запропонована для формувального оцінювання.</a:t>
            </a:r>
            <a:endParaRPr/>
          </a:p>
          <a:p>
            <a:r>
              <a:t>Методичне джерело: PhET Interactive Simulations, University of Colorado Boulder, Active Learning with PhET: https://phet.colorado.edu/assets/virtual-workshop/Active_Learning_with_PhET.pdf . Використано ідеї прогнозування, спільного обговорення, дослідження та формувального оцінювання; формулювання адаптовано до інженерної фізики.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Професійна задача потребує висновку. Методичне доповнення: Виділити дані → обрати закон → назвати припущення → обчислити з одиницями → пояснити фізичний і професійний зміст відповіді.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Лабораторна інструкція задає логіку досліду. Методичне доповнення: До вимірювань сформулювати гіпотезу; визначити змінні; перевірити прилади й безпеку. Після — зіставити дані з моделлю.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Результат вимірювання потребує оцінки. Методичне доповнення: Повторити вимірювання, описати спосіб обробки, подати результат з одиницею та невизначеністю; пояснити можливі джерела відхилень.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Онлайн-заняття потребує активних пауз. Пропонований ритм: Пояснення → індивідуальний прогноз → робота в парі або чаті → спільна перевірка → вихідне запитання.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Онлайн-заняття потребує активних пауз. Пропонований ритм: Пояснення → індивідуальний прогноз → робота в парі або чаті → спільна перевірка → вихідне запитання.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Матеріали кафедри фізики НУБіП України та методичні доповнення до авторської презентації. Онлайн-заняття потребує активних пауз. Пропонований ритм: Пояснення → індивідуальний прогноз → робота в парі або чаті → спільна перевірка → вихідне запитання. Методичні пропозиції на слайді слугують орієнтиром для планування заняття; вони не є результатами окремого експериментального дослідження.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Можливий додатковий ресурс: PhET, Circuit Construction Kit: DC — https://phet.colorado.edu/en/simulations/circuit-construction-kit-dc . Інтерактивну модель добирають до мети заняття; наявність ресурсу сама по собі не засвідчує результативності навчання.</a:t>
            </a:r>
            <a:endParaRPr/>
          </a:p>
          <a:p>
            <a:r>
              <a:t>Методичне джерело: PhET Interactive Simulations, University of Colorado Boulder, Active Learning with PhET: https://phet.colorado.edu/assets/virtual-workshop/Active_Learning_with_PhET.pdf . Використано ідеї прогнозування, спільного обговорення, дослідження та формувального оцінювання; формулювання адаптовано до інженерної фізики.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Можливий додатковий ресурс: PhET, Circuit Construction Kit: DC — https://phet.colorado.edu/en/simulations/circuit-construction-kit-dc . Інтерактивну модель добирають до мети заняття; наявність ресурсу сама по собі не засвідчує результативності навчання.</a:t>
            </a:r>
            <a:endParaRPr/>
          </a:p>
          <a:p>
            <a:r>
              <a:t>Методичне джерело: PhET Interactive Simulations, University of Colorado Boulder, Active Learning with PhET: https://phet.colorado.edu/assets/virtual-workshop/Active_Learning_with_PhET.pdf . Використано ідеї прогнозування, спільного обговорення, дослідження та формувального оцінювання; формулювання адаптовано до інженерної фізики.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Можливий додатковий ресурс: PhET, Circuit Construction Kit: DC — https://phet.colorado.edu/en/simulations/circuit-construction-kit-dc . Інтерактивну модель добирають до мети заняття; наявність ресурсу сама по собі не засвідчує результативності навчання.</a:t>
            </a:r>
            <a:endParaRPr/>
          </a:p>
          <a:p>
            <a:r>
              <a:t>Методичне джерело: PhET Interactive Simulations, University of Colorado Boulder, Active Learning with PhET: https://phet.colorado.edu/assets/virtual-workshop/Active_Learning_with_PhET.pdf . Використано ідеї прогнозування, спільного обговорення, дослідження та формувального оцінювання; формулювання адаптовано до інженерної фізики.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Завершальна теза: цінність інновації оцінюють за якістю дій і пояснень студента, а не кількістю цифрових інструментів. Запропоновані методичні доповнення потребують апробації та аналізу даних у конкретних групах.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Завершальна теза: цінність інновації оцінюють за якістю дій і пояснень студента, а не кількістю цифрових інструментів. Запропоновані методичні доповнення потребують апробації та аналізу даних у конкретних групах.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4474B7-D8F2-4359-B54D-9654645EC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330961"/>
            <a:ext cx="10566400" cy="782320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buNone/>
              <a:defRPr sz="3000">
                <a:solidFill>
                  <a:srgbClr val="14213D"/>
                </a:solidFill>
                <a:latin typeface="EB Garamond"/>
                <a:ea typeface="EB Garamond"/>
                <a:cs typeface="EB Garamond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sz="3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B0907-27D0-478D-9A8C-FB31D1D26D6B}"/>
              </a:ext>
            </a:extLst>
          </p:cNvPr>
          <p:cNvSpPr>
            <a:spLocks noGrp="1"/>
          </p:cNvSpPr>
          <p:nvPr>
            <p:ph type="body" idx="101"/>
          </p:nvPr>
        </p:nvSpPr>
        <p:spPr>
          <a:xfrm>
            <a:off x="812800" y="2418081"/>
            <a:ext cx="10566400" cy="3627119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40000"/>
              </a:lnSpc>
              <a:buNone/>
              <a:defRPr sz="1600">
                <a:solidFill>
                  <a:srgbClr val="14213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sz="16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98EEB4-4029-417D-A06D-D0F1D9EA3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330961"/>
            <a:ext cx="10566400" cy="782320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buNone/>
              <a:defRPr sz="3000">
                <a:solidFill>
                  <a:srgbClr val="14213D"/>
                </a:solidFill>
                <a:latin typeface="EB Garamond"/>
                <a:ea typeface="EB Garamond"/>
                <a:cs typeface="EB Garamond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sz="3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1D24F-65B7-4482-A107-1F0C4FFA4D16}"/>
              </a:ext>
            </a:extLst>
          </p:cNvPr>
          <p:cNvSpPr>
            <a:spLocks noGrp="1"/>
          </p:cNvSpPr>
          <p:nvPr>
            <p:ph type="body" idx="101"/>
          </p:nvPr>
        </p:nvSpPr>
        <p:spPr>
          <a:xfrm>
            <a:off x="812800" y="2418081"/>
            <a:ext cx="10566400" cy="3627119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40000"/>
              </a:lnSpc>
              <a:buNone/>
              <a:defRPr sz="1600">
                <a:solidFill>
                  <a:srgbClr val="14213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uSaO_qKEqcQ&amp;list=PLYeu7IyFVZj8aq5iDwISeG4ZYZgXL6UdA&amp;index=2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.nubip.edu.ua/mod/page/view.php?id=41475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>
            <a:extLst>
              <a:ext uri="{FF2B5EF4-FFF2-40B4-BE49-F238E27FC236}">
                <a16:creationId xmlns:a16="http://schemas.microsoft.com/office/drawing/2014/main" id="{C71E95DC-5B50-46B7-B02D-BDF29BF777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86750" y="1690688"/>
            <a:ext cx="2952750" cy="2952750"/>
          </a:xfrm>
          <a:prstGeom prst="rect">
            <a:avLst/>
          </a:prstGeom>
        </p:spPr>
      </p:pic>
      <p:sp>
        <p:nvSpPr>
          <p:cNvPr id="5" name="Heading">
            <a:extLst>
              <a:ext uri="{FF2B5EF4-FFF2-40B4-BE49-F238E27FC236}">
                <a16:creationId xmlns:a16="http://schemas.microsoft.com/office/drawing/2014/main" id="{BD978B0F-72ED-44D5-8C0C-CAB63B6125FA}"/>
              </a:ext>
            </a:extLst>
          </p:cNvPr>
          <p:cNvSpPr>
            <a:spLocks noGrp="1"/>
          </p:cNvSpPr>
          <p:nvPr/>
        </p:nvSpPr>
        <p:spPr>
          <a:xfrm>
            <a:off x="504825" y="842188"/>
            <a:ext cx="7429500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Інноваційні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підходи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розвитку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базових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компетентностей для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студентів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інженерних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спеціальностей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у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процесі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викладання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фізики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Page number">
            <a:extLst>
              <a:ext uri="{FF2B5EF4-FFF2-40B4-BE49-F238E27FC236}">
                <a16:creationId xmlns:a16="http://schemas.microsoft.com/office/drawing/2014/main" id="{D67EE169-6956-46BE-9756-CE9D8B8EE869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01 / 28</a:t>
            </a:r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0F897116-46EF-4528-B596-21346624ABE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12825A70-E47F-4717-9D2F-93AF470DC4C6}"/>
              </a:ext>
            </a:extLst>
          </p:cNvPr>
          <p:cNvSpPr>
            <a:spLocks noGrp="1"/>
          </p:cNvSpPr>
          <p:nvPr/>
        </p:nvSpPr>
        <p:spPr>
          <a:xfrm>
            <a:off x="504825" y="493838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 err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Від</a:t>
            </a:r>
            <a:r>
              <a:rPr sz="2025" b="1" dirty="0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1" dirty="0" err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фізичної</a:t>
            </a:r>
            <a:r>
              <a:rPr sz="2025" b="1" dirty="0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1" dirty="0" err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моделі</a:t>
            </a:r>
            <a:r>
              <a:rPr sz="2025" b="1" dirty="0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 — </a:t>
            </a:r>
            <a:r>
              <a:rPr sz="2025" b="1" dirty="0" err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до</a:t>
            </a:r>
            <a:r>
              <a:rPr sz="2025" b="1" dirty="0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1" dirty="0" err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професійного</a:t>
            </a:r>
            <a:r>
              <a:rPr sz="2025" b="1" dirty="0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1" dirty="0" err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рішення</a:t>
            </a:r>
            <a:endParaRPr sz="2025" b="1" dirty="0">
              <a:solidFill>
                <a:srgbClr val="E9A4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D6DFF76D-44CE-4521-9C57-F4B24B9E6428}"/>
              </a:ext>
            </a:extLst>
          </p:cNvPr>
          <p:cNvSpPr>
            <a:spLocks noGrp="1"/>
          </p:cNvSpPr>
          <p:nvPr/>
        </p:nvSpPr>
        <p:spPr>
          <a:xfrm>
            <a:off x="504825" y="3167063"/>
            <a:ext cx="733137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725" b="0" dirty="0" err="1" smtClean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Грудинін</a:t>
            </a:r>
            <a:r>
              <a:rPr lang="uk-UA" sz="1725" b="0" dirty="0" smtClean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Борис Олександрович</a:t>
            </a:r>
          </a:p>
          <a:p>
            <a: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lang="uk-UA" dirty="0" err="1" smtClean="0"/>
              <a:t>В.о</a:t>
            </a:r>
            <a:r>
              <a:rPr lang="uk-UA" dirty="0" smtClean="0"/>
              <a:t>. завідувача кафедри фізики</a:t>
            </a:r>
          </a:p>
          <a:p>
            <a:pPr>
              <a:defRPr sz="17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725" b="0" dirty="0" smtClean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Навчально-наукового інституту енергетики, автоматики і енергозбереження </a:t>
            </a:r>
            <a:r>
              <a:rPr lang="uk-UA" sz="1725" b="0" dirty="0" err="1" smtClean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НУБіП</a:t>
            </a:r>
            <a:r>
              <a:rPr lang="uk-UA" sz="1725" b="0" dirty="0" smtClean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України</a:t>
            </a:r>
            <a:endParaRPr sz="1725" b="0" dirty="0">
              <a:solidFill>
                <a:srgbClr val="F5F2EA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1447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ction">
            <a:extLst>
              <a:ext uri="{FF2B5EF4-FFF2-40B4-BE49-F238E27FC236}">
                <a16:creationId xmlns:a16="http://schemas.microsoft.com/office/drawing/2014/main" id="{C23CCB89-FE31-474F-999E-013FC98987D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КОМПЕТЕНТНІСНИЙ ПІДХІД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3A14C95A-E28E-4D27-8895-3651E29FA695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Проєктуємо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навчання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1BA04719-6B56-4908-8CA0-F1D5BEDAE89B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02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D75ABA2-00E3-4287-9A8E-CCA44D8CBCDD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9600" y="1998668"/>
            <a:ext cx="8534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err="1"/>
              <a:t>Компетентнісний</a:t>
            </a:r>
            <a:r>
              <a:rPr lang="uk-UA" sz="2800" dirty="0"/>
              <a:t> підхід передбачає застосування принципово нової методології до організації змістової та процесуальної сторін вищої освіти. Його особливість полягає в створенні нової моделі освіти, яка, ґрунтуючись на результатах навчання, регулює саморозвиток студентів, викладачів, усієї системи вищої освіти.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9471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C18A52E9-E034-4F3C-A18E-FE2CEC248D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1038" y="5619750"/>
            <a:ext cx="523875" cy="523875"/>
          </a:xfrm>
          <a:prstGeom prst="rect">
            <a:avLst/>
          </a:prstGeom>
        </p:spPr>
      </p:pic>
      <p:pic>
        <p:nvPicPr>
          <p:cNvPr id="11" name="Image 1">
            <a:extLst>
              <a:ext uri="{FF2B5EF4-FFF2-40B4-BE49-F238E27FC236}">
                <a16:creationId xmlns:a16="http://schemas.microsoft.com/office/drawing/2014/main" id="{F08560F3-E798-495B-8FB7-F8A5185F3B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32288" y="5619750"/>
            <a:ext cx="523875" cy="523875"/>
          </a:xfrm>
          <a:prstGeom prst="rect">
            <a:avLst/>
          </a:prstGeom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4FB254DA-8272-400B-A487-EB14008A97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983538" y="5619750"/>
            <a:ext cx="523875" cy="523875"/>
          </a:xfrm>
          <a:prstGeom prst="rect">
            <a:avLst/>
          </a:prstGeom>
        </p:spPr>
      </p:pic>
      <p:sp>
        <p:nvSpPr>
          <p:cNvPr id="17" name="Section">
            <a:extLst>
              <a:ext uri="{FF2B5EF4-FFF2-40B4-BE49-F238E27FC236}">
                <a16:creationId xmlns:a16="http://schemas.microsoft.com/office/drawing/2014/main" id="{794418F7-1296-4801-B127-0A076CE42C0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БАЗОВІ КОМПЕТЕНТНОСТІ</a:t>
            </a:r>
          </a:p>
        </p:txBody>
      </p:sp>
      <p:sp>
        <p:nvSpPr>
          <p:cNvPr id="18" name="Heading">
            <a:extLst>
              <a:ext uri="{FF2B5EF4-FFF2-40B4-BE49-F238E27FC236}">
                <a16:creationId xmlns:a16="http://schemas.microsoft.com/office/drawing/2014/main" id="{8129AA56-5895-47D4-8B2A-962C436450A9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Три складники працюють разом</a:t>
            </a:r>
          </a:p>
        </p:txBody>
      </p:sp>
      <p:sp>
        <p:nvSpPr>
          <p:cNvPr id="19" name="Page number">
            <a:extLst>
              <a:ext uri="{FF2B5EF4-FFF2-40B4-BE49-F238E27FC236}">
                <a16:creationId xmlns:a16="http://schemas.microsoft.com/office/drawing/2014/main" id="{2DA8D424-BC27-4E21-9E0B-417C0F34826C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03 / 28</a:t>
            </a:r>
          </a:p>
        </p:txBody>
      </p:sp>
      <p:sp>
        <p:nvSpPr>
          <p:cNvPr id="20" name="Footer">
            <a:extLst>
              <a:ext uri="{FF2B5EF4-FFF2-40B4-BE49-F238E27FC236}">
                <a16:creationId xmlns:a16="http://schemas.microsoft.com/office/drawing/2014/main" id="{0AEC5883-6EA5-4CD8-B22E-CA77A3E839EC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DBCE31AA-9FA0-40B3-8F09-ABD6A95DC518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Мотиваційний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711EC693-542F-43A8-A300-A5BED5E66C08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Розумію, для чого фізика потрібна в моїй професії.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4723AB8E-A250-462F-858A-888EC835CDE1}"/>
              </a:ext>
            </a:extLst>
          </p:cNvPr>
          <p:cNvSpPr>
            <a:spLocks noGrp="1"/>
          </p:cNvSpPr>
          <p:nvPr/>
        </p:nvSpPr>
        <p:spPr>
          <a:xfrm>
            <a:off x="432435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Когнітивно-творчий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32135F29-FEF8-4A50-8EB6-BBA898FEC009}"/>
              </a:ext>
            </a:extLst>
          </p:cNvPr>
          <p:cNvSpPr>
            <a:spLocks noGrp="1"/>
          </p:cNvSpPr>
          <p:nvPr/>
        </p:nvSpPr>
        <p:spPr>
          <a:xfrm>
            <a:off x="432435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Будую модель, перевіряю припущення, шукаю спосіб розв’язання.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830A9033-5DB9-4079-87EC-67B12B1EC911}"/>
              </a:ext>
            </a:extLst>
          </p:cNvPr>
          <p:cNvSpPr>
            <a:spLocks noGrp="1"/>
          </p:cNvSpPr>
          <p:nvPr/>
        </p:nvSpPr>
        <p:spPr>
          <a:xfrm>
            <a:off x="80391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Комунікативний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EA4DF26F-777B-4695-9713-A84738C2CB96}"/>
              </a:ext>
            </a:extLst>
          </p:cNvPr>
          <p:cNvSpPr>
            <a:spLocks noGrp="1"/>
          </p:cNvSpPr>
          <p:nvPr/>
        </p:nvSpPr>
        <p:spPr>
          <a:xfrm>
            <a:off x="80391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Пояснюю хід думки, обговорюю дані та аргументую висновок.</a:t>
            </a:r>
          </a:p>
        </p:txBody>
      </p:sp>
    </p:spTree>
    <p:extLst>
      <p:ext uri="{BB962C8B-B14F-4D97-AF65-F5344CB8AC3E}">
        <p14:creationId xmlns:p14="http://schemas.microsoft.com/office/powerpoint/2010/main" val="171382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ction">
            <a:extLst>
              <a:ext uri="{FF2B5EF4-FFF2-40B4-BE49-F238E27FC236}">
                <a16:creationId xmlns:a16="http://schemas.microsoft.com/office/drawing/2014/main" id="{E82CBAD5-7654-4207-8A98-6980D8FE21B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МОТИВАЦІЙНИЙ СКЛАДНИК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A3D772D5-C868-44A6-8656-F05B4659E43A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Професійний контекст створює мотив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D7284695-E9CE-49A6-9C1C-DB232427DF2F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04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A40FFDB1-8E96-4894-8AF8-36F60BB7AB2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84E293B6-714E-4C23-8019-3D7F729ED46C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10953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Починаємо з питання, яке має інженерний зміст.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E12D59B0-F76C-4012-A89C-E824549990A9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Проблемна ситуація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2C2339E6-885C-4808-9FA7-F93F90600FF7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Чому нагрівається провідник? Від чого залежать тепловтрати? Як перевірити покази датчика?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ACDD5540-7CBC-4875-9D36-DB8D0ABD7FA0}"/>
              </a:ext>
            </a:extLst>
          </p:cNvPr>
          <p:cNvSpPr>
            <a:spLocks noGrp="1"/>
          </p:cNvSpPr>
          <p:nvPr/>
        </p:nvSpPr>
        <p:spPr>
          <a:xfrm>
            <a:off x="432435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Особистий вибір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75F167C2-50D4-4D37-8C8D-42B89628D578}"/>
              </a:ext>
            </a:extLst>
          </p:cNvPr>
          <p:cNvSpPr>
            <a:spLocks noGrp="1"/>
          </p:cNvSpPr>
          <p:nvPr/>
        </p:nvSpPr>
        <p:spPr>
          <a:xfrm>
            <a:off x="432435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Студент обирає приклад зі своєї спеціальності та формулює власне запитання.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BD3F971F-A988-4F70-A7C4-9B767C57E6F8}"/>
              </a:ext>
            </a:extLst>
          </p:cNvPr>
          <p:cNvSpPr>
            <a:spLocks noGrp="1"/>
          </p:cNvSpPr>
          <p:nvPr/>
        </p:nvSpPr>
        <p:spPr>
          <a:xfrm>
            <a:off x="80391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Відчутний результат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8FC791E7-6E4F-4306-B953-31B9416D4DE6}"/>
              </a:ext>
            </a:extLst>
          </p:cNvPr>
          <p:cNvSpPr>
            <a:spLocks noGrp="1"/>
          </p:cNvSpPr>
          <p:nvPr/>
        </p:nvSpPr>
        <p:spPr>
          <a:xfrm>
            <a:off x="80391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Наприкінці заняття повертається до питання і пояснює його мовою фізики.</a:t>
            </a:r>
          </a:p>
        </p:txBody>
      </p:sp>
    </p:spTree>
    <p:extLst>
      <p:ext uri="{BB962C8B-B14F-4D97-AF65-F5344CB8AC3E}">
        <p14:creationId xmlns:p14="http://schemas.microsoft.com/office/powerpoint/2010/main" val="9857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0E5C6ECF-D6D8-496C-A902-BF1BB9458C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1038" y="5619750"/>
            <a:ext cx="523875" cy="523875"/>
          </a:xfrm>
          <a:prstGeom prst="rect">
            <a:avLst/>
          </a:prstGeom>
        </p:spPr>
      </p:pic>
      <p:pic>
        <p:nvPicPr>
          <p:cNvPr id="9" name="Image 1">
            <a:extLst>
              <a:ext uri="{FF2B5EF4-FFF2-40B4-BE49-F238E27FC236}">
                <a16:creationId xmlns:a16="http://schemas.microsoft.com/office/drawing/2014/main" id="{365FECD5-4CD6-4972-B40E-A01F0AF5BB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19475" y="5619750"/>
            <a:ext cx="523875" cy="523875"/>
          </a:xfrm>
          <a:prstGeom prst="rect">
            <a:avLst/>
          </a:prstGeom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7CE67AAE-44C1-4710-AEA7-020504C5902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57913" y="5619750"/>
            <a:ext cx="523875" cy="523875"/>
          </a:xfrm>
          <a:prstGeom prst="rect">
            <a:avLst/>
          </a:prstGeom>
        </p:spPr>
      </p:pic>
      <p:pic>
        <p:nvPicPr>
          <p:cNvPr id="15" name="Image 3">
            <a:extLst>
              <a:ext uri="{FF2B5EF4-FFF2-40B4-BE49-F238E27FC236}">
                <a16:creationId xmlns:a16="http://schemas.microsoft.com/office/drawing/2014/main" id="{5B040017-2CB3-4EFF-BEEC-9129E3165F2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896350" y="5619750"/>
            <a:ext cx="523875" cy="523875"/>
          </a:xfrm>
          <a:prstGeom prst="rect">
            <a:avLst/>
          </a:prstGeom>
        </p:spPr>
      </p:pic>
      <p:sp>
        <p:nvSpPr>
          <p:cNvPr id="16" name="Section">
            <a:extLst>
              <a:ext uri="{FF2B5EF4-FFF2-40B4-BE49-F238E27FC236}">
                <a16:creationId xmlns:a16="http://schemas.microsoft.com/office/drawing/2014/main" id="{1A5B596B-AFB7-40F6-B8E2-BF8E6581B694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КОГНІТИВНО-ТВОРЧИЙ СКЛАДНИК</a:t>
            </a:r>
          </a:p>
        </p:txBody>
      </p:sp>
      <p:sp>
        <p:nvSpPr>
          <p:cNvPr id="17" name="Heading">
            <a:extLst>
              <a:ext uri="{FF2B5EF4-FFF2-40B4-BE49-F238E27FC236}">
                <a16:creationId xmlns:a16="http://schemas.microsoft.com/office/drawing/2014/main" id="{282E156E-2416-48C6-A22C-41E56EDE0991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Досліджувати, а не лише відтворювати</a:t>
            </a:r>
          </a:p>
        </p:txBody>
      </p:sp>
      <p:sp>
        <p:nvSpPr>
          <p:cNvPr id="18" name="Page number">
            <a:extLst>
              <a:ext uri="{FF2B5EF4-FFF2-40B4-BE49-F238E27FC236}">
                <a16:creationId xmlns:a16="http://schemas.microsoft.com/office/drawing/2014/main" id="{99C3491C-D47B-4F10-B073-09259269B6D0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06 / 28</a:t>
            </a:r>
          </a:p>
        </p:txBody>
      </p:sp>
      <p:sp>
        <p:nvSpPr>
          <p:cNvPr id="19" name="Footer">
            <a:extLst>
              <a:ext uri="{FF2B5EF4-FFF2-40B4-BE49-F238E27FC236}">
                <a16:creationId xmlns:a16="http://schemas.microsoft.com/office/drawing/2014/main" id="{A4F4B089-BA9D-4CB9-8054-647E166EE88C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AB46DC6A-0353-4E83-A85C-ABBE219AEFE9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Передбачити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D73EDA6D-2A19-4AD6-B01A-0620CF94A69F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Сформулювати гіпотезу: як зміниться результат і чому?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82C3695F-BE4D-4A51-822D-A27B9BC130EC}"/>
              </a:ext>
            </a:extLst>
          </p:cNvPr>
          <p:cNvSpPr>
            <a:spLocks noGrp="1"/>
          </p:cNvSpPr>
          <p:nvPr/>
        </p:nvSpPr>
        <p:spPr>
          <a:xfrm>
            <a:off x="432435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Перевірити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86993080-17B0-4D63-B3B4-ABF5D7300555}"/>
              </a:ext>
            </a:extLst>
          </p:cNvPr>
          <p:cNvSpPr>
            <a:spLocks noGrp="1"/>
          </p:cNvSpPr>
          <p:nvPr/>
        </p:nvSpPr>
        <p:spPr>
          <a:xfrm>
            <a:off x="432435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Змінювати один параметр; фіксувати вимірювання або дані моделі.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0C479709-73A0-4DBE-9088-B5DE40BD59E1}"/>
              </a:ext>
            </a:extLst>
          </p:cNvPr>
          <p:cNvSpPr>
            <a:spLocks noGrp="1"/>
          </p:cNvSpPr>
          <p:nvPr/>
        </p:nvSpPr>
        <p:spPr>
          <a:xfrm>
            <a:off x="80391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Пояснити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D8241C4D-E6D1-4840-B4AD-70C65832FA4D}"/>
              </a:ext>
            </a:extLst>
          </p:cNvPr>
          <p:cNvSpPr>
            <a:spLocks noGrp="1"/>
          </p:cNvSpPr>
          <p:nvPr/>
        </p:nvSpPr>
        <p:spPr>
          <a:xfrm>
            <a:off x="80391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Побудувати графік, зіставити з прогнозом, зазначити межі моделі.</a:t>
            </a:r>
          </a:p>
        </p:txBody>
      </p:sp>
    </p:spTree>
    <p:extLst>
      <p:ext uri="{BB962C8B-B14F-4D97-AF65-F5344CB8AC3E}">
        <p14:creationId xmlns:p14="http://schemas.microsoft.com/office/powerpoint/2010/main" val="187170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ction">
            <a:extLst>
              <a:ext uri="{FF2B5EF4-FFF2-40B4-BE49-F238E27FC236}">
                <a16:creationId xmlns:a16="http://schemas.microsoft.com/office/drawing/2014/main" id="{34CDEBDA-B3A4-4669-86A6-6FC2DFBB654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КОМУНІКАТИВНИЙ СКЛАДНИК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821A110F-EDDA-4C49-B16C-E79404AB9F45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Комунікація робить міркування видимим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8A8FBFB3-E5BC-4860-A8EF-1F3DBE540C0B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07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89FF5DB0-B70B-4D17-B7B1-DBEC12A01774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EA6FBDDC-C72A-4C17-AEC4-95513B4ABA65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10953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Обговорення має конкретне завдання і перевірний результат.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5D23DF01-3E31-4291-9645-1918F7A8AF84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rPr>
              <a:t>Робота в парі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EE8A3A30-5346-4D79-942D-713C6D577FE2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Один студент пояснює модель, інший перевіряє одиниці та логіку.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1B674A0E-A73A-4171-BAFD-2DA9AD862A48}"/>
              </a:ext>
            </a:extLst>
          </p:cNvPr>
          <p:cNvSpPr>
            <a:spLocks noGrp="1"/>
          </p:cNvSpPr>
          <p:nvPr/>
        </p:nvSpPr>
        <p:spPr>
          <a:xfrm>
            <a:off x="432435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rPr>
              <a:t>Робота в групі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FF2D8B55-E92C-4B14-B404-D004606AF682}"/>
              </a:ext>
            </a:extLst>
          </p:cNvPr>
          <p:cNvSpPr>
            <a:spLocks noGrp="1"/>
          </p:cNvSpPr>
          <p:nvPr/>
        </p:nvSpPr>
        <p:spPr>
          <a:xfrm>
            <a:off x="432435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Узгоджені ролі: експериментатор, аналітик, доповідач. Ролі змінюються.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FA789D37-933B-46E6-9D89-A82F3C716B25}"/>
              </a:ext>
            </a:extLst>
          </p:cNvPr>
          <p:cNvSpPr>
            <a:spLocks noGrp="1"/>
          </p:cNvSpPr>
          <p:nvPr/>
        </p:nvSpPr>
        <p:spPr>
          <a:xfrm>
            <a:off x="80391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rPr>
              <a:t>Короткий захист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C3E1B3D1-D565-4C07-A8E5-A327DD21089C}"/>
              </a:ext>
            </a:extLst>
          </p:cNvPr>
          <p:cNvSpPr>
            <a:spLocks noGrp="1"/>
          </p:cNvSpPr>
          <p:nvPr/>
        </p:nvSpPr>
        <p:spPr>
          <a:xfrm>
            <a:off x="80391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Що отримали? Чим підтвердили? Які обмеження має висновок?</a:t>
            </a:r>
          </a:p>
        </p:txBody>
      </p:sp>
    </p:spTree>
    <p:extLst>
      <p:ext uri="{BB962C8B-B14F-4D97-AF65-F5344CB8AC3E}">
        <p14:creationId xmlns:p14="http://schemas.microsoft.com/office/powerpoint/2010/main" val="189165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ction">
            <a:extLst>
              <a:ext uri="{FF2B5EF4-FFF2-40B4-BE49-F238E27FC236}">
                <a16:creationId xmlns:a16="http://schemas.microsoft.com/office/drawing/2014/main" id="{42809C81-09E6-47BD-A588-BFC97C19276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ПЕРШИЙ КУРС · 2026–2027 Н. Р.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9D025CBF-A738-4E18-94E0-9E27C000F5BF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Професійні орієнтири курсу фізики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273F2BEB-302E-4A84-AC26-B9A3F1412F38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08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0E959910-505C-4AAB-B29F-D2469F290F6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73455641-FF79-4FAB-8C96-9D20800D864A}"/>
              </a:ext>
            </a:extLst>
          </p:cNvPr>
          <p:cNvSpPr>
            <a:spLocks noGrp="1"/>
          </p:cNvSpPr>
          <p:nvPr/>
        </p:nvSpPr>
        <p:spPr>
          <a:xfrm>
            <a:off x="233916" y="2333625"/>
            <a:ext cx="3423684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G3 ·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Електрична</a:t>
            </a: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інженерія</a:t>
            </a:r>
            <a:endParaRPr sz="1875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D94A655-7558-41D3-B070-CB637802B104}"/>
              </a:ext>
            </a:extLst>
          </p:cNvPr>
          <p:cNvSpPr>
            <a:spLocks noGrp="1"/>
          </p:cNvSpPr>
          <p:nvPr/>
        </p:nvSpPr>
        <p:spPr>
          <a:xfrm>
            <a:off x="3905250" y="2333625"/>
            <a:ext cx="762000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Інжиніринг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електроенергетичних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систем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з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відновлюваними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джерелами</a:t>
            </a:r>
            <a:r>
              <a:rPr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; </a:t>
            </a:r>
            <a:r>
              <a:rPr lang="uk-UA" dirty="0" smtClean="0"/>
              <a:t>Е</a:t>
            </a:r>
            <a:r>
              <a:rPr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лектроенергетика</a:t>
            </a:r>
            <a:r>
              <a:rPr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електротехніка</a:t>
            </a:r>
            <a:r>
              <a:rPr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електромеханіка</a:t>
            </a:r>
            <a:r>
              <a:rPr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  <a:endParaRPr sz="1800" b="0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49A79977-302D-4464-B4C3-B49AE14F7F1D}"/>
              </a:ext>
            </a:extLst>
          </p:cNvPr>
          <p:cNvSpPr>
            <a:spLocks noGrp="1"/>
          </p:cNvSpPr>
          <p:nvPr/>
        </p:nvSpPr>
        <p:spPr>
          <a:xfrm>
            <a:off x="233916" y="3476625"/>
            <a:ext cx="3423684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G4 ·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Енерговиробництво</a:t>
            </a:r>
            <a:endParaRPr sz="1875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3860A6C1-D28B-48FD-9C7D-A9EF60489C63}"/>
              </a:ext>
            </a:extLst>
          </p:cNvPr>
          <p:cNvSpPr>
            <a:spLocks noGrp="1"/>
          </p:cNvSpPr>
          <p:nvPr/>
        </p:nvSpPr>
        <p:spPr>
          <a:xfrm>
            <a:off x="3905250" y="3476625"/>
            <a:ext cx="762000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Теплоенергетика</a:t>
            </a:r>
            <a:endParaRPr sz="1800" b="0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0CA68092-93FA-4187-95EF-23CD1171948D}"/>
              </a:ext>
            </a:extLst>
          </p:cNvPr>
          <p:cNvSpPr>
            <a:spLocks noGrp="1"/>
          </p:cNvSpPr>
          <p:nvPr/>
        </p:nvSpPr>
        <p:spPr>
          <a:xfrm>
            <a:off x="233916" y="4619625"/>
            <a:ext cx="3423684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G7 · </a:t>
            </a:r>
            <a:r>
              <a:rPr sz="1875" b="1" dirty="0" err="1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Автоматизація</a:t>
            </a:r>
            <a:r>
              <a:rPr lang="uk-UA" sz="1875" b="1" dirty="0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uk-UA" sz="1875" b="1" dirty="0" err="1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комп</a:t>
            </a:r>
            <a:r>
              <a:rPr lang="uk-UA" sz="1875" b="1" dirty="0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,</a:t>
            </a:r>
            <a:r>
              <a:rPr lang="uk-UA" sz="1875" b="1" dirty="0" err="1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ютерно</a:t>
            </a:r>
            <a:r>
              <a:rPr lang="uk-UA" dirty="0" err="1" smtClean="0"/>
              <a:t>-інтегровані</a:t>
            </a:r>
            <a:r>
              <a:rPr lang="uk-UA" dirty="0" smtClean="0"/>
              <a:t> технології</a:t>
            </a:r>
            <a:r>
              <a:rPr sz="1875" b="1" dirty="0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робототехніка</a:t>
            </a:r>
            <a:endParaRPr sz="1875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EEEC0CEE-A605-4EA9-A9EA-0D0F74E0703D}"/>
              </a:ext>
            </a:extLst>
          </p:cNvPr>
          <p:cNvSpPr>
            <a:spLocks noGrp="1"/>
          </p:cNvSpPr>
          <p:nvPr/>
        </p:nvSpPr>
        <p:spPr>
          <a:xfrm>
            <a:off x="3905250" y="4619625"/>
            <a:ext cx="762000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Автоматизація, </a:t>
            </a:r>
            <a:r>
              <a:rPr lang="uk-UA"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комп</a:t>
            </a:r>
            <a:r>
              <a:rPr lang="uk-UA"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</a:t>
            </a:r>
            <a:r>
              <a:rPr lang="uk-UA"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ютерно-інтегровані</a:t>
            </a:r>
            <a:r>
              <a:rPr lang="uk-UA"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технології та робототехніка</a:t>
            </a:r>
            <a:endParaRPr sz="1800" b="0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3164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ction">
            <a:extLst>
              <a:ext uri="{FF2B5EF4-FFF2-40B4-BE49-F238E27FC236}">
                <a16:creationId xmlns:a16="http://schemas.microsoft.com/office/drawing/2014/main" id="{42809C81-09E6-47BD-A588-BFC97C19276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ПЕРШИЙ КУРС · 2026–2027 Н. Р.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9D025CBF-A738-4E18-94E0-9E27C000F5BF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Професійні орієнтири курсу фізики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273F2BEB-302E-4A84-AC26-B9A3F1412F38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08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0E959910-505C-4AAB-B29F-D2469F290F6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73455641-FF79-4FAB-8C96-9D20800D864A}"/>
              </a:ext>
            </a:extLst>
          </p:cNvPr>
          <p:cNvSpPr>
            <a:spLocks noGrp="1"/>
          </p:cNvSpPr>
          <p:nvPr/>
        </p:nvSpPr>
        <p:spPr>
          <a:xfrm>
            <a:off x="424416" y="1676400"/>
            <a:ext cx="3423684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G3 ·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Електрична</a:t>
            </a: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інженерія</a:t>
            </a:r>
            <a:endParaRPr sz="1875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D94A655-7558-41D3-B070-CB637802B104}"/>
              </a:ext>
            </a:extLst>
          </p:cNvPr>
          <p:cNvSpPr>
            <a:spLocks noGrp="1"/>
          </p:cNvSpPr>
          <p:nvPr/>
        </p:nvSpPr>
        <p:spPr>
          <a:xfrm>
            <a:off x="3962400" y="1676400"/>
            <a:ext cx="762000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Інжиніринг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електроенергетичних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систем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з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відновлюваними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джерелами</a:t>
            </a:r>
            <a:r>
              <a:rPr sz="1800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;</a:t>
            </a:r>
            <a:endParaRPr sz="1800" b="0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CD94A655-7558-41D3-B070-CB637802B104}"/>
              </a:ext>
            </a:extLst>
          </p:cNvPr>
          <p:cNvSpPr>
            <a:spLocks noGrp="1"/>
          </p:cNvSpPr>
          <p:nvPr/>
        </p:nvSpPr>
        <p:spPr>
          <a:xfrm>
            <a:off x="4048125" y="4049010"/>
            <a:ext cx="762000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uk-UA" dirty="0" smtClean="0"/>
              <a:t>Е</a:t>
            </a:r>
            <a:r>
              <a:rPr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лектроенергетика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електротехніка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електромеханіка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33825" y="2143125"/>
            <a:ext cx="76771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ЗК3.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спілкуватися</a:t>
            </a:r>
            <a:r>
              <a:rPr lang="ru-RU" sz="1400" dirty="0"/>
              <a:t> державною </a:t>
            </a:r>
            <a:r>
              <a:rPr lang="ru-RU" sz="1400" dirty="0" err="1"/>
              <a:t>мовою</a:t>
            </a:r>
            <a:r>
              <a:rPr lang="ru-RU" sz="1400" dirty="0"/>
              <a:t> як </a:t>
            </a:r>
            <a:r>
              <a:rPr lang="ru-RU" sz="1400" dirty="0" err="1"/>
              <a:t>усно</a:t>
            </a:r>
            <a:r>
              <a:rPr lang="ru-RU" sz="1400" dirty="0"/>
              <a:t>, так і </a:t>
            </a:r>
            <a:r>
              <a:rPr lang="ru-RU" sz="1400" dirty="0" err="1"/>
              <a:t>письмово</a:t>
            </a:r>
            <a:r>
              <a:rPr lang="ru-RU" sz="1400" dirty="0"/>
              <a:t>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розвивати</a:t>
            </a:r>
            <a:r>
              <a:rPr lang="ru-RU" sz="1400" dirty="0"/>
              <a:t> </a:t>
            </a:r>
            <a:r>
              <a:rPr lang="ru-RU" sz="1400" dirty="0" err="1"/>
              <a:t>комунікативні</a:t>
            </a:r>
            <a:r>
              <a:rPr lang="ru-RU" sz="1400" dirty="0"/>
              <a:t> </a:t>
            </a:r>
            <a:r>
              <a:rPr lang="ru-RU" sz="1400" dirty="0" err="1"/>
              <a:t>навички</a:t>
            </a:r>
            <a:r>
              <a:rPr lang="ru-RU" sz="1400" dirty="0"/>
              <a:t>, </a:t>
            </a:r>
            <a:r>
              <a:rPr lang="ru-RU" sz="1400" dirty="0" err="1"/>
              <a:t>професійну</a:t>
            </a:r>
            <a:r>
              <a:rPr lang="ru-RU" sz="1400" dirty="0"/>
              <a:t> </a:t>
            </a:r>
            <a:r>
              <a:rPr lang="ru-RU" sz="1400" dirty="0" err="1"/>
              <a:t>термінологічну</a:t>
            </a:r>
            <a:r>
              <a:rPr lang="ru-RU" sz="1400" dirty="0"/>
              <a:t> </a:t>
            </a:r>
            <a:r>
              <a:rPr lang="ru-RU" sz="1400" dirty="0" err="1"/>
              <a:t>грамотність</a:t>
            </a:r>
            <a:r>
              <a:rPr lang="ru-RU" sz="1400" dirty="0"/>
              <a:t>, </a:t>
            </a:r>
            <a:r>
              <a:rPr lang="ru-RU" sz="1400" dirty="0" err="1"/>
              <a:t>здатність</a:t>
            </a:r>
            <a:r>
              <a:rPr lang="ru-RU" sz="1400" dirty="0"/>
              <a:t> до </a:t>
            </a:r>
            <a:r>
              <a:rPr lang="ru-RU" sz="1400" dirty="0" err="1"/>
              <a:t>ефективного</a:t>
            </a:r>
            <a:r>
              <a:rPr lang="ru-RU" sz="1400" dirty="0"/>
              <a:t> </a:t>
            </a:r>
            <a:r>
              <a:rPr lang="ru-RU" sz="1400" dirty="0" err="1"/>
              <a:t>мовного</a:t>
            </a:r>
            <a:r>
              <a:rPr lang="ru-RU" sz="1400" dirty="0"/>
              <a:t> </a:t>
            </a:r>
            <a:r>
              <a:rPr lang="ru-RU" sz="1400" dirty="0" err="1"/>
              <a:t>оформлення</a:t>
            </a:r>
            <a:r>
              <a:rPr lang="ru-RU" sz="1400" dirty="0"/>
              <a:t> </a:t>
            </a:r>
            <a:r>
              <a:rPr lang="ru-RU" sz="1400" dirty="0" err="1"/>
              <a:t>професійних</a:t>
            </a:r>
            <a:r>
              <a:rPr lang="ru-RU" sz="1400" dirty="0"/>
              <a:t> </a:t>
            </a:r>
            <a:r>
              <a:rPr lang="ru-RU" sz="1400" dirty="0" err="1"/>
              <a:t>текстів</a:t>
            </a:r>
            <a:r>
              <a:rPr lang="ru-RU" sz="1400" dirty="0"/>
              <a:t>.</a:t>
            </a:r>
          </a:p>
          <a:p>
            <a:pPr algn="just"/>
            <a:r>
              <a:rPr lang="ru-RU" sz="1400" dirty="0"/>
              <a:t>СК2.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вирішувати</a:t>
            </a:r>
            <a:r>
              <a:rPr lang="ru-RU" sz="1400" dirty="0"/>
              <a:t> </a:t>
            </a:r>
            <a:r>
              <a:rPr lang="ru-RU" sz="1400" dirty="0" err="1"/>
              <a:t>практичні</a:t>
            </a:r>
            <a:r>
              <a:rPr lang="ru-RU" sz="1400" dirty="0"/>
              <a:t> </a:t>
            </a:r>
            <a:r>
              <a:rPr lang="ru-RU" sz="1400" dirty="0" err="1"/>
              <a:t>задачі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залученням</a:t>
            </a:r>
            <a:r>
              <a:rPr lang="ru-RU" sz="1400" dirty="0"/>
              <a:t> </a:t>
            </a:r>
            <a:r>
              <a:rPr lang="ru-RU" sz="1400" dirty="0" err="1"/>
              <a:t>методів</a:t>
            </a:r>
            <a:r>
              <a:rPr lang="ru-RU" sz="1400" dirty="0"/>
              <a:t> математики, </a:t>
            </a:r>
            <a:r>
              <a:rPr lang="ru-RU" sz="1400" dirty="0" err="1"/>
              <a:t>фізики</a:t>
            </a:r>
            <a:r>
              <a:rPr lang="ru-RU" sz="1400" dirty="0"/>
              <a:t> та </a:t>
            </a:r>
            <a:r>
              <a:rPr lang="ru-RU" sz="1400" dirty="0" err="1"/>
              <a:t>електротехніки</a:t>
            </a:r>
            <a:endParaRPr lang="ru-RU" sz="1400" dirty="0"/>
          </a:p>
          <a:p>
            <a:pPr algn="just"/>
            <a:r>
              <a:rPr lang="ru-RU" sz="1400" dirty="0"/>
              <a:t>ПРН5. Знати </a:t>
            </a:r>
            <a:r>
              <a:rPr lang="ru-RU" sz="1400" dirty="0" err="1"/>
              <a:t>основи</a:t>
            </a:r>
            <a:r>
              <a:rPr lang="ru-RU" sz="1400" dirty="0"/>
              <a:t> </a:t>
            </a:r>
            <a:r>
              <a:rPr lang="ru-RU" sz="1400" dirty="0" err="1"/>
              <a:t>теорії</a:t>
            </a:r>
            <a:r>
              <a:rPr lang="ru-RU" sz="1400" dirty="0"/>
              <a:t> </a:t>
            </a:r>
            <a:r>
              <a:rPr lang="ru-RU" sz="1400" dirty="0" err="1"/>
              <a:t>електромагнітного</a:t>
            </a:r>
            <a:r>
              <a:rPr lang="ru-RU" sz="1400" dirty="0"/>
              <a:t> поля, </a:t>
            </a:r>
            <a:r>
              <a:rPr lang="ru-RU" sz="1400" dirty="0" err="1"/>
              <a:t>методи</a:t>
            </a:r>
            <a:r>
              <a:rPr lang="ru-RU" sz="1400" dirty="0"/>
              <a:t> </a:t>
            </a:r>
            <a:r>
              <a:rPr lang="ru-RU" sz="1400" dirty="0" err="1"/>
              <a:t>розрахунку</a:t>
            </a:r>
            <a:r>
              <a:rPr lang="ru-RU" sz="1400" dirty="0"/>
              <a:t> </a:t>
            </a:r>
            <a:r>
              <a:rPr lang="ru-RU" sz="1400" dirty="0" err="1"/>
              <a:t>електричних</a:t>
            </a:r>
            <a:r>
              <a:rPr lang="ru-RU" sz="1400" dirty="0"/>
              <a:t> </a:t>
            </a:r>
            <a:r>
              <a:rPr lang="ru-RU" sz="1400" dirty="0" err="1"/>
              <a:t>кіл</a:t>
            </a:r>
            <a:r>
              <a:rPr lang="ru-RU" sz="1400" dirty="0"/>
              <a:t> та </a:t>
            </a:r>
            <a:r>
              <a:rPr lang="ru-RU" sz="1400" dirty="0" err="1"/>
              <a:t>уміти</a:t>
            </a:r>
            <a:r>
              <a:rPr lang="ru-RU" sz="1400" dirty="0"/>
              <a:t> </a:t>
            </a:r>
            <a:r>
              <a:rPr lang="ru-RU" sz="1400" dirty="0" err="1"/>
              <a:t>використовувати</a:t>
            </a:r>
            <a:r>
              <a:rPr lang="ru-RU" sz="1400" dirty="0"/>
              <a:t> </a:t>
            </a:r>
            <a:r>
              <a:rPr lang="ru-RU" sz="1400" dirty="0" err="1"/>
              <a:t>їх</a:t>
            </a:r>
            <a:r>
              <a:rPr lang="ru-RU" sz="1400" dirty="0"/>
              <a:t> для </a:t>
            </a:r>
            <a:r>
              <a:rPr lang="ru-RU" sz="1400" dirty="0" err="1"/>
              <a:t>вирішення</a:t>
            </a:r>
            <a:r>
              <a:rPr lang="ru-RU" sz="1400" dirty="0"/>
              <a:t> </a:t>
            </a:r>
            <a:r>
              <a:rPr lang="ru-RU" sz="1400" dirty="0" err="1"/>
              <a:t>практичних</a:t>
            </a:r>
            <a:r>
              <a:rPr lang="ru-RU" sz="1400" dirty="0"/>
              <a:t> проблем у </a:t>
            </a:r>
            <a:r>
              <a:rPr lang="ru-RU" sz="1400" dirty="0" err="1"/>
              <a:t>професійній</a:t>
            </a:r>
            <a:r>
              <a:rPr lang="ru-RU" sz="1400" dirty="0"/>
              <a:t> </a:t>
            </a:r>
            <a:r>
              <a:rPr lang="ru-RU" sz="1400" dirty="0" err="1"/>
              <a:t>діяльності</a:t>
            </a:r>
            <a:r>
              <a:rPr lang="ru-RU" sz="1400" dirty="0"/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62400" y="4592460"/>
            <a:ext cx="73925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ЗК01. </a:t>
            </a:r>
            <a:r>
              <a:rPr lang="ru-RU" sz="1400" dirty="0" err="1"/>
              <a:t>Здатність</a:t>
            </a:r>
            <a:r>
              <a:rPr lang="ru-RU" sz="1400" dirty="0"/>
              <a:t> до абстрактного </a:t>
            </a:r>
            <a:r>
              <a:rPr lang="ru-RU" sz="1400" dirty="0" err="1"/>
              <a:t>мислення</a:t>
            </a:r>
            <a:r>
              <a:rPr lang="ru-RU" sz="1400" dirty="0"/>
              <a:t>, </a:t>
            </a:r>
            <a:r>
              <a:rPr lang="ru-RU" sz="1400" dirty="0" err="1"/>
              <a:t>аналізу</a:t>
            </a:r>
            <a:r>
              <a:rPr lang="ru-RU" sz="1400" dirty="0"/>
              <a:t> і синтезу.</a:t>
            </a:r>
          </a:p>
          <a:p>
            <a:r>
              <a:rPr lang="ru-RU" sz="1400" dirty="0"/>
              <a:t>СК2.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вирішувати</a:t>
            </a:r>
            <a:r>
              <a:rPr lang="ru-RU" sz="1400" dirty="0"/>
              <a:t> </a:t>
            </a:r>
            <a:r>
              <a:rPr lang="ru-RU" sz="1400" dirty="0" err="1"/>
              <a:t>практичні</a:t>
            </a:r>
            <a:r>
              <a:rPr lang="ru-RU" sz="1400" dirty="0"/>
              <a:t> </a:t>
            </a:r>
            <a:r>
              <a:rPr lang="ru-RU" sz="1400" dirty="0" err="1"/>
              <a:t>задачі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залученням</a:t>
            </a:r>
            <a:r>
              <a:rPr lang="ru-RU" sz="1400" dirty="0"/>
              <a:t> </a:t>
            </a:r>
            <a:r>
              <a:rPr lang="ru-RU" sz="1400" dirty="0" err="1"/>
              <a:t>методів</a:t>
            </a:r>
            <a:r>
              <a:rPr lang="ru-RU" sz="1400" dirty="0"/>
              <a:t> математики, </a:t>
            </a:r>
            <a:r>
              <a:rPr lang="ru-RU" sz="1400" dirty="0" err="1"/>
              <a:t>фізики</a:t>
            </a:r>
            <a:r>
              <a:rPr lang="ru-RU" sz="1400" dirty="0"/>
              <a:t> та </a:t>
            </a:r>
            <a:r>
              <a:rPr lang="ru-RU" sz="1400" dirty="0" err="1"/>
              <a:t>електротехніки</a:t>
            </a:r>
            <a:endParaRPr lang="ru-RU" sz="1400" dirty="0"/>
          </a:p>
          <a:p>
            <a:pPr algn="just"/>
            <a:r>
              <a:rPr lang="ru-RU" sz="1400" dirty="0"/>
              <a:t>ПРН05. Знати </a:t>
            </a:r>
            <a:r>
              <a:rPr lang="ru-RU" sz="1400" dirty="0" err="1"/>
              <a:t>основи</a:t>
            </a:r>
            <a:r>
              <a:rPr lang="ru-RU" sz="1400" dirty="0"/>
              <a:t> </a:t>
            </a:r>
            <a:r>
              <a:rPr lang="ru-RU" sz="1400" dirty="0" err="1"/>
              <a:t>теорії</a:t>
            </a:r>
            <a:r>
              <a:rPr lang="ru-RU" sz="1400" dirty="0"/>
              <a:t> </a:t>
            </a:r>
            <a:r>
              <a:rPr lang="ru-RU" sz="1400" dirty="0" err="1"/>
              <a:t>електромагнітного</a:t>
            </a:r>
            <a:r>
              <a:rPr lang="ru-RU" sz="1400" dirty="0"/>
              <a:t> поля, </a:t>
            </a:r>
            <a:r>
              <a:rPr lang="ru-RU" sz="1400" dirty="0" err="1"/>
              <a:t>методи</a:t>
            </a:r>
            <a:r>
              <a:rPr lang="ru-RU" sz="1400" dirty="0"/>
              <a:t> </a:t>
            </a:r>
            <a:r>
              <a:rPr lang="ru-RU" sz="1400" dirty="0" err="1"/>
              <a:t>розрахунку</a:t>
            </a:r>
            <a:r>
              <a:rPr lang="ru-RU" sz="1400" dirty="0"/>
              <a:t> </a:t>
            </a:r>
            <a:r>
              <a:rPr lang="ru-RU" sz="1400" dirty="0" err="1"/>
              <a:t>електричних</a:t>
            </a:r>
            <a:r>
              <a:rPr lang="ru-RU" sz="1400" dirty="0"/>
              <a:t> </a:t>
            </a:r>
            <a:r>
              <a:rPr lang="ru-RU" sz="1400" dirty="0" err="1"/>
              <a:t>кіл</a:t>
            </a:r>
            <a:r>
              <a:rPr lang="ru-RU" sz="1400" dirty="0"/>
              <a:t> та </a:t>
            </a:r>
            <a:r>
              <a:rPr lang="ru-RU" sz="1400" dirty="0" err="1"/>
              <a:t>уміти</a:t>
            </a:r>
            <a:r>
              <a:rPr lang="ru-RU" sz="1400" dirty="0"/>
              <a:t> </a:t>
            </a:r>
            <a:r>
              <a:rPr lang="ru-RU" sz="1400" dirty="0" err="1"/>
              <a:t>використовувати</a:t>
            </a:r>
            <a:r>
              <a:rPr lang="ru-RU" sz="1400" dirty="0"/>
              <a:t> </a:t>
            </a:r>
            <a:r>
              <a:rPr lang="ru-RU" sz="1400" dirty="0" err="1"/>
              <a:t>їх</a:t>
            </a:r>
            <a:r>
              <a:rPr lang="ru-RU" sz="1400" dirty="0"/>
              <a:t> для </a:t>
            </a:r>
            <a:r>
              <a:rPr lang="ru-RU" sz="1400" dirty="0" err="1"/>
              <a:t>вирішення</a:t>
            </a:r>
            <a:r>
              <a:rPr lang="ru-RU" sz="1400" dirty="0"/>
              <a:t> </a:t>
            </a:r>
            <a:r>
              <a:rPr lang="ru-RU" sz="1400" dirty="0" err="1"/>
              <a:t>практичних</a:t>
            </a:r>
            <a:r>
              <a:rPr lang="ru-RU" sz="1400" dirty="0"/>
              <a:t> проблем у </a:t>
            </a:r>
            <a:r>
              <a:rPr lang="ru-RU" sz="1400" dirty="0" err="1"/>
              <a:t>професійній</a:t>
            </a:r>
            <a:r>
              <a:rPr lang="ru-RU" sz="1400" dirty="0"/>
              <a:t> </a:t>
            </a:r>
            <a:r>
              <a:rPr lang="ru-RU" sz="1400" dirty="0" err="1"/>
              <a:t>діяльності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14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ction">
            <a:extLst>
              <a:ext uri="{FF2B5EF4-FFF2-40B4-BE49-F238E27FC236}">
                <a16:creationId xmlns:a16="http://schemas.microsoft.com/office/drawing/2014/main" id="{42809C81-09E6-47BD-A588-BFC97C19276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ПЕРШИЙ КУРС · 2026–2027 Н. Р.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9D025CBF-A738-4E18-94E0-9E27C000F5BF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Професійні орієнтири курсу фізики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273F2BEB-302E-4A84-AC26-B9A3F1412F38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08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0E959910-505C-4AAB-B29F-D2469F290F6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49A79977-302D-4464-B4C3-B49AE14F7F1D}"/>
              </a:ext>
            </a:extLst>
          </p:cNvPr>
          <p:cNvSpPr>
            <a:spLocks noGrp="1"/>
          </p:cNvSpPr>
          <p:nvPr/>
        </p:nvSpPr>
        <p:spPr>
          <a:xfrm>
            <a:off x="281541" y="1676400"/>
            <a:ext cx="3423684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G4 ·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Енерговиробництво</a:t>
            </a:r>
            <a:endParaRPr sz="1875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3860A6C1-D28B-48FD-9C7D-A9EF60489C63}"/>
              </a:ext>
            </a:extLst>
          </p:cNvPr>
          <p:cNvSpPr>
            <a:spLocks noGrp="1"/>
          </p:cNvSpPr>
          <p:nvPr/>
        </p:nvSpPr>
        <p:spPr>
          <a:xfrm>
            <a:off x="3962400" y="1676400"/>
            <a:ext cx="7620000" cy="3166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Теплоенергетика</a:t>
            </a:r>
            <a:endParaRPr sz="1800" b="0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62400" y="2228873"/>
            <a:ext cx="65850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ЗК3.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вчитися</a:t>
            </a:r>
            <a:r>
              <a:rPr lang="ru-RU" sz="1400" dirty="0"/>
              <a:t> і </a:t>
            </a:r>
            <a:r>
              <a:rPr lang="ru-RU" sz="1400" dirty="0" err="1"/>
              <a:t>оволодівати</a:t>
            </a:r>
            <a:r>
              <a:rPr lang="ru-RU" sz="1400" dirty="0"/>
              <a:t> </a:t>
            </a:r>
            <a:r>
              <a:rPr lang="ru-RU" sz="1400" dirty="0" err="1"/>
              <a:t>сучасними</a:t>
            </a:r>
            <a:r>
              <a:rPr lang="ru-RU" sz="1400" dirty="0"/>
              <a:t> </a:t>
            </a:r>
            <a:r>
              <a:rPr lang="ru-RU" sz="1400" dirty="0" err="1"/>
              <a:t>знаннями</a:t>
            </a:r>
            <a:r>
              <a:rPr lang="ru-RU" sz="1400" dirty="0"/>
              <a:t>.</a:t>
            </a:r>
          </a:p>
          <a:p>
            <a:pPr algn="just"/>
            <a:r>
              <a:rPr lang="ru-RU" sz="1400" dirty="0"/>
              <a:t>ЗК6. </a:t>
            </a:r>
            <a:r>
              <a:rPr lang="ru-RU" sz="1400" dirty="0" err="1"/>
              <a:t>Здатність</a:t>
            </a:r>
            <a:r>
              <a:rPr lang="ru-RU" sz="1400" dirty="0"/>
              <a:t> до </a:t>
            </a:r>
            <a:r>
              <a:rPr lang="ru-RU" sz="1400" dirty="0" err="1"/>
              <a:t>пошуку</a:t>
            </a:r>
            <a:r>
              <a:rPr lang="ru-RU" sz="1400" dirty="0"/>
              <a:t>, </a:t>
            </a:r>
            <a:r>
              <a:rPr lang="ru-RU" sz="1400" dirty="0" err="1"/>
              <a:t>оброблення</a:t>
            </a:r>
            <a:r>
              <a:rPr lang="ru-RU" sz="1400" dirty="0"/>
              <a:t> та </a:t>
            </a:r>
            <a:r>
              <a:rPr lang="ru-RU" sz="1400" dirty="0" err="1"/>
              <a:t>аналізу</a:t>
            </a:r>
            <a:r>
              <a:rPr lang="ru-RU" sz="1400" dirty="0"/>
              <a:t> </a:t>
            </a:r>
            <a:r>
              <a:rPr lang="ru-RU" sz="1400" dirty="0" err="1"/>
              <a:t>інформації</a:t>
            </a:r>
            <a:r>
              <a:rPr lang="ru-RU" sz="1400" dirty="0"/>
              <a:t> з </a:t>
            </a:r>
            <a:r>
              <a:rPr lang="ru-RU" sz="1400" dirty="0" err="1"/>
              <a:t>різних</a:t>
            </a:r>
            <a:r>
              <a:rPr lang="ru-RU" sz="1400" dirty="0"/>
              <a:t> </a:t>
            </a:r>
            <a:r>
              <a:rPr lang="ru-RU" sz="1400" dirty="0" err="1"/>
              <a:t>джерел</a:t>
            </a:r>
            <a:r>
              <a:rPr lang="ru-RU" sz="1400" dirty="0"/>
              <a:t>.</a:t>
            </a:r>
          </a:p>
          <a:p>
            <a:pPr algn="just"/>
            <a:r>
              <a:rPr lang="ru-RU" sz="1400" dirty="0"/>
              <a:t>ЗК8.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спілкуватися</a:t>
            </a:r>
            <a:r>
              <a:rPr lang="ru-RU" sz="1400" dirty="0"/>
              <a:t> державною </a:t>
            </a:r>
            <a:r>
              <a:rPr lang="ru-RU" sz="1400" dirty="0" err="1"/>
              <a:t>мовою</a:t>
            </a:r>
            <a:r>
              <a:rPr lang="ru-RU" sz="1400" dirty="0"/>
              <a:t> як </a:t>
            </a:r>
            <a:r>
              <a:rPr lang="ru-RU" sz="1400" dirty="0" err="1"/>
              <a:t>усно</a:t>
            </a:r>
            <a:r>
              <a:rPr lang="ru-RU" sz="1400" dirty="0"/>
              <a:t>, так і </a:t>
            </a:r>
            <a:r>
              <a:rPr lang="ru-RU" sz="1400" dirty="0" err="1"/>
              <a:t>письмово</a:t>
            </a:r>
            <a:r>
              <a:rPr lang="ru-RU" sz="1400" dirty="0"/>
              <a:t>.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0CA68092-93FA-4187-95EF-23CD1171948D}"/>
              </a:ext>
            </a:extLst>
          </p:cNvPr>
          <p:cNvSpPr>
            <a:spLocks noGrp="1"/>
          </p:cNvSpPr>
          <p:nvPr/>
        </p:nvSpPr>
        <p:spPr>
          <a:xfrm>
            <a:off x="281541" y="4002936"/>
            <a:ext cx="3423684" cy="103689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G7 · </a:t>
            </a:r>
            <a:r>
              <a:rPr sz="1875" b="1" dirty="0" err="1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Автоматизація</a:t>
            </a:r>
            <a:r>
              <a:rPr lang="uk-UA" sz="1875" b="1" dirty="0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uk-UA" sz="1875" b="1" dirty="0" err="1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комп</a:t>
            </a:r>
            <a:r>
              <a:rPr lang="uk-UA" sz="1875" b="1" dirty="0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,</a:t>
            </a:r>
            <a:r>
              <a:rPr lang="uk-UA" sz="1875" b="1" dirty="0" err="1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ютерно</a:t>
            </a:r>
            <a:r>
              <a:rPr lang="uk-UA" dirty="0" err="1" smtClean="0"/>
              <a:t>-інтегровані</a:t>
            </a:r>
            <a:r>
              <a:rPr lang="uk-UA" dirty="0" smtClean="0"/>
              <a:t> технології</a:t>
            </a:r>
            <a:r>
              <a:rPr sz="1875" b="1" dirty="0" smtClean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75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робототехніка</a:t>
            </a:r>
            <a:endParaRPr sz="1875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62400" y="388090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/>
              <a:t>ЗК1.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застосовувати</a:t>
            </a:r>
            <a:r>
              <a:rPr lang="ru-RU" sz="1400" dirty="0"/>
              <a:t> </a:t>
            </a:r>
            <a:r>
              <a:rPr lang="ru-RU" sz="1400" dirty="0" err="1"/>
              <a:t>знання</a:t>
            </a:r>
            <a:r>
              <a:rPr lang="ru-RU" sz="1400" dirty="0"/>
              <a:t> у </a:t>
            </a:r>
            <a:r>
              <a:rPr lang="ru-RU" sz="1400" dirty="0" err="1"/>
              <a:t>практичних</a:t>
            </a:r>
            <a:r>
              <a:rPr lang="ru-RU" sz="1400" dirty="0"/>
              <a:t> </a:t>
            </a:r>
            <a:r>
              <a:rPr lang="ru-RU" sz="1400" dirty="0" err="1"/>
              <a:t>ситуаціях</a:t>
            </a:r>
            <a:endParaRPr lang="ru-RU" sz="1400" dirty="0"/>
          </a:p>
          <a:p>
            <a:pPr algn="just"/>
            <a:r>
              <a:rPr lang="ru-RU" sz="1400" dirty="0"/>
              <a:t>ЗК6. </a:t>
            </a:r>
            <a:r>
              <a:rPr lang="ru-RU" sz="1400" dirty="0" err="1"/>
              <a:t>Навички</a:t>
            </a:r>
            <a:r>
              <a:rPr lang="ru-RU" sz="1400" dirty="0"/>
              <a:t> </a:t>
            </a:r>
            <a:r>
              <a:rPr lang="ru-RU" sz="1400" dirty="0" err="1"/>
              <a:t>здійснення</a:t>
            </a:r>
            <a:r>
              <a:rPr lang="ru-RU" sz="1400" dirty="0"/>
              <a:t> </a:t>
            </a:r>
            <a:r>
              <a:rPr lang="ru-RU" sz="1400" dirty="0" err="1"/>
              <a:t>безпечної</a:t>
            </a:r>
            <a:r>
              <a:rPr lang="ru-RU" sz="1400" dirty="0"/>
              <a:t> </a:t>
            </a:r>
            <a:r>
              <a:rPr lang="ru-RU" sz="1400" dirty="0" err="1"/>
              <a:t>діяльності</a:t>
            </a:r>
            <a:r>
              <a:rPr lang="ru-RU" sz="1400" dirty="0"/>
              <a:t>.</a:t>
            </a:r>
          </a:p>
          <a:p>
            <a:pPr algn="just"/>
            <a:r>
              <a:rPr lang="ru-RU" sz="1400" dirty="0"/>
              <a:t>СК2. </a:t>
            </a:r>
            <a:r>
              <a:rPr lang="ru-RU" sz="1400" dirty="0" err="1"/>
              <a:t>Здатність</a:t>
            </a:r>
            <a:r>
              <a:rPr lang="ru-RU" sz="1400" dirty="0"/>
              <a:t> </a:t>
            </a:r>
            <a:r>
              <a:rPr lang="ru-RU" sz="1400" dirty="0" err="1"/>
              <a:t>вирішувати</a:t>
            </a:r>
            <a:r>
              <a:rPr lang="ru-RU" sz="1400" dirty="0"/>
              <a:t> </a:t>
            </a:r>
            <a:r>
              <a:rPr lang="ru-RU" sz="1400" dirty="0" err="1"/>
              <a:t>практичні</a:t>
            </a:r>
            <a:r>
              <a:rPr lang="ru-RU" sz="1400" dirty="0"/>
              <a:t> </a:t>
            </a:r>
            <a:r>
              <a:rPr lang="ru-RU" sz="1400" dirty="0" err="1"/>
              <a:t>задачі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залученням</a:t>
            </a:r>
            <a:r>
              <a:rPr lang="ru-RU" sz="1400" dirty="0"/>
              <a:t> </a:t>
            </a:r>
            <a:r>
              <a:rPr lang="ru-RU" sz="1400" dirty="0" err="1"/>
              <a:t>методів</a:t>
            </a:r>
            <a:r>
              <a:rPr lang="ru-RU" sz="1400" dirty="0"/>
              <a:t> математики, </a:t>
            </a:r>
            <a:r>
              <a:rPr lang="ru-RU" sz="1400" dirty="0" err="1"/>
              <a:t>фізики</a:t>
            </a:r>
            <a:r>
              <a:rPr lang="ru-RU" sz="1400" dirty="0"/>
              <a:t> та </a:t>
            </a:r>
            <a:r>
              <a:rPr lang="ru-RU" sz="1400" dirty="0" err="1"/>
              <a:t>електротехніки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9343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ction">
            <a:extLst>
              <a:ext uri="{FF2B5EF4-FFF2-40B4-BE49-F238E27FC236}">
                <a16:creationId xmlns:a16="http://schemas.microsoft.com/office/drawing/2014/main" id="{87DFFECA-BFE2-4B1D-AF96-35E8FB853B9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ДАНІ КАФЕДРИ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8D981043-1F0B-427B-87B5-4A6040748778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Курси вирівнювання: доступ і залучення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C029DB71-1564-4D03-947A-4D0C93896AB1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15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77A7EE6A-61DC-4207-9DA9-C298548F11A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13CEB21-96B5-4304-826C-7E2F5E7D27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9824271"/>
              </p:ext>
            </p:extLst>
          </p:nvPr>
        </p:nvGraphicFramePr>
        <p:xfrm>
          <a:off x="628650" y="2203819"/>
          <a:ext cx="10953750" cy="3691890"/>
        </p:xfrm>
        <a:graphic>
          <a:graphicData uri="http://schemas.openxmlformats.org/drawingml/2006/table">
            <a:tbl>
              <a:tblPr/>
              <a:tblGrid>
                <a:gridCol w="695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r>
                        <a:rPr sz="1725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Освітня</a:t>
                      </a:r>
                      <a:r>
                        <a:rPr sz="1725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725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програма</a:t>
                      </a:r>
                      <a:endParaRPr sz="1725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>
                    <a:lnL w="9525">
                      <a:solidFill>
                        <a:srgbClr val="CFCBC2"/>
                      </a:solidFill>
                      <a:prstDash val="soli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>
                      <a:solidFill>
                        <a:srgbClr val="CFCBC2"/>
                      </a:solidFill>
                      <a:prstDash val="soli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Усього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>
                      <a:solidFill>
                        <a:srgbClr val="CFCBC2"/>
                      </a:solidFill>
                      <a:prstDash val="soli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Добровільно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>
                      <a:solidFill>
                        <a:srgbClr val="CFCBC2"/>
                      </a:solidFill>
                      <a:prstDash val="soli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(G3) Електрична інженерія / Електроенергетика, електротехніка та електромеханіка         49 </a:t>
                      </a:r>
                      <a:r>
                        <a:rPr lang="uk-UA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студ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sz="1725" b="0" dirty="0">
                        <a:solidFill>
                          <a:srgbClr val="14213D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>
                    <a:lnL w="9525">
                      <a:solidFill>
                        <a:srgbClr val="CFCBC2"/>
                      </a:solidFill>
                      <a:prstDash val="soli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32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(G3) Електрична інженерія / Інжиніринг електроенергетичних систем з відновлюваними джерелами     40 </a:t>
                      </a:r>
                      <a:r>
                        <a:rPr lang="uk-UA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студ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sz="1725" b="0" dirty="0">
                        <a:solidFill>
                          <a:srgbClr val="14213D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>
                    <a:lnL w="9525">
                      <a:solidFill>
                        <a:srgbClr val="CFCBC2"/>
                      </a:solidFill>
                      <a:prstDash val="soli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(G7) Автоматизація, комп’ютерно-інтегровані технології та робототехніка/ Автоматизація, комп’ютерно-інтегровані технології та робототехніка                        45 </a:t>
                      </a:r>
                      <a:r>
                        <a:rPr lang="uk-UA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студ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sz="1725" b="0" dirty="0">
                        <a:solidFill>
                          <a:srgbClr val="14213D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>
                    <a:lnL w="9525">
                      <a:solidFill>
                        <a:srgbClr val="CFCBC2"/>
                      </a:solidFill>
                      <a:prstDash val="soli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 dirty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(G4) </a:t>
                      </a:r>
                      <a:r>
                        <a:rPr lang="uk-UA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Енерговиробництво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Теплоенергетика/ </a:t>
                      </a:r>
                      <a:r>
                        <a:rPr lang="uk-UA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Теплоенергетика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uk-UA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     17 </a:t>
                      </a:r>
                      <a:r>
                        <a:rPr lang="uk-UA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студ</a:t>
                      </a:r>
                      <a:r>
                        <a:rPr lang="uk-UA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sz="1725" b="0" dirty="0">
                        <a:solidFill>
                          <a:srgbClr val="14213D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>
                    <a:lnL w="9525">
                      <a:solidFill>
                        <a:srgbClr val="CFCBC2"/>
                      </a:solidFill>
                      <a:prstDash val="soli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 dirty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Разом</a:t>
                      </a:r>
                    </a:p>
                  </a:txBody>
                  <a:tcPr>
                    <a:lnL w="9525">
                      <a:solidFill>
                        <a:srgbClr val="CFCBC2"/>
                      </a:solidFill>
                      <a:prstDash val="soli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E8DF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61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E8DF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 dirty="0">
                          <a:solidFill>
                            <a:srgbClr val="14213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</a:t>
                      </a:r>
                    </a:p>
                  </a:txBody>
                  <a:tcPr>
                    <a:lnL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BC2"/>
                      </a:solidFill>
                      <a:prstDash val="solid"/>
                    </a:lnR>
                    <a:lnT w="9525" cap="flat" cmpd="sng" algn="ctr">
                      <a:solidFill>
                        <a:srgbClr val="CFCB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BC2"/>
                      </a:solidFill>
                      <a:prstDash val="solid"/>
                    </a:lnB>
                    <a:solidFill>
                      <a:srgbClr val="E8DF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">
            <a:extLst>
              <a:ext uri="{FF2B5EF4-FFF2-40B4-BE49-F238E27FC236}">
                <a16:creationId xmlns:a16="http://schemas.microsoft.com/office/drawing/2014/main" id="{1F6F0488-C855-4660-8912-F6D2216489BD}"/>
              </a:ext>
            </a:extLst>
          </p:cNvPr>
          <p:cNvSpPr>
            <a:spLocks noGrp="1"/>
          </p:cNvSpPr>
          <p:nvPr/>
        </p:nvSpPr>
        <p:spPr>
          <a:xfrm>
            <a:off x="609600" y="5791200"/>
            <a:ext cx="1095375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Участь характеризує залучення; для оцінки навчання потрібні окремі докази.</a:t>
            </a:r>
          </a:p>
        </p:txBody>
      </p:sp>
    </p:spTree>
    <p:extLst>
      <p:ext uri="{BB962C8B-B14F-4D97-AF65-F5344CB8AC3E}">
        <p14:creationId xmlns:p14="http://schemas.microsoft.com/office/powerpoint/2010/main" val="43994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>
            <a:extLst>
              <a:ext uri="{FF2B5EF4-FFF2-40B4-BE49-F238E27FC236}">
                <a16:creationId xmlns:a16="http://schemas.microsoft.com/office/drawing/2014/main" id="{B7522FA6-62F0-4333-A76C-63153AA3E1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3599935"/>
            <a:ext cx="2317750" cy="1706004"/>
          </a:xfrm>
          <a:prstGeom prst="rect">
            <a:avLst/>
          </a:prstGeom>
        </p:spPr>
      </p:pic>
      <p:pic>
        <p:nvPicPr>
          <p:cNvPr id="7" name="Image 1">
            <a:extLst>
              <a:ext uri="{FF2B5EF4-FFF2-40B4-BE49-F238E27FC236}">
                <a16:creationId xmlns:a16="http://schemas.microsoft.com/office/drawing/2014/main" id="{94CE0397-23AE-44A3-99D2-D21C1072E1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90850" y="2112731"/>
            <a:ext cx="3105150" cy="3733642"/>
          </a:xfrm>
          <a:prstGeom prst="rect">
            <a:avLst/>
          </a:prstGeom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3AD8BA11-E0BE-4281-8E9B-3BFA5A02FF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" r="-1"/>
          <a:stretch/>
        </p:blipFill>
        <p:spPr>
          <a:xfrm>
            <a:off x="5680443" y="3771052"/>
            <a:ext cx="5285405" cy="2971541"/>
          </a:xfrm>
          <a:prstGeom prst="rect">
            <a:avLst/>
          </a:prstGeom>
        </p:spPr>
      </p:pic>
      <p:sp>
        <p:nvSpPr>
          <p:cNvPr id="10" name="Section">
            <a:extLst>
              <a:ext uri="{FF2B5EF4-FFF2-40B4-BE49-F238E27FC236}">
                <a16:creationId xmlns:a16="http://schemas.microsoft.com/office/drawing/2014/main" id="{9599CBD5-4FE1-4A5F-887D-206DD52F937E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ГЕЙМІФІКАЦІЯ</a:t>
            </a:r>
          </a:p>
        </p:txBody>
      </p:sp>
      <p:sp>
        <p:nvSpPr>
          <p:cNvPr id="11" name="Heading">
            <a:extLst>
              <a:ext uri="{FF2B5EF4-FFF2-40B4-BE49-F238E27FC236}">
                <a16:creationId xmlns:a16="http://schemas.microsoft.com/office/drawing/2014/main" id="{CCE579E2-2391-4F7B-8962-6C6DCA2150C5}"/>
              </a:ext>
            </a:extLst>
          </p:cNvPr>
          <p:cNvSpPr>
            <a:spLocks noGrp="1"/>
          </p:cNvSpPr>
          <p:nvPr/>
        </p:nvSpPr>
        <p:spPr>
          <a:xfrm>
            <a:off x="576262" y="644931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Ігровий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елемент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завершуємо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поясненням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Page number">
            <a:extLst>
              <a:ext uri="{FF2B5EF4-FFF2-40B4-BE49-F238E27FC236}">
                <a16:creationId xmlns:a16="http://schemas.microsoft.com/office/drawing/2014/main" id="{7DDDE6FD-A1BB-49B2-A165-CCF0831BAF8A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16 / 28</a:t>
            </a:r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025E6A04-FFCF-48D1-8F54-DB7EB134F525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CF510CB6-2136-4628-A742-E88A2569C4C6}"/>
              </a:ext>
            </a:extLst>
          </p:cNvPr>
          <p:cNvSpPr>
            <a:spLocks noGrp="1"/>
          </p:cNvSpPr>
          <p:nvPr/>
        </p:nvSpPr>
        <p:spPr>
          <a:xfrm>
            <a:off x="695325" y="1540281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Ребус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або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кросворд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активізує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терміни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—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далі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потрібна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фізична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дія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684D1E96-DFB7-4A1B-9F3B-84FA87892BA8}"/>
              </a:ext>
            </a:extLst>
          </p:cNvPr>
          <p:cNvSpPr>
            <a:spLocks noGrp="1"/>
          </p:cNvSpPr>
          <p:nvPr/>
        </p:nvSpPr>
        <p:spPr>
          <a:xfrm>
            <a:off x="8436491" y="2145562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</a:t>
            </a:r>
            <a:r>
              <a:rPr sz="1800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доповнення</a:t>
            </a:r>
            <a:endParaRPr sz="1800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D773943A-2119-44E5-B01C-C5A8BE213EE7}"/>
              </a:ext>
            </a:extLst>
          </p:cNvPr>
          <p:cNvSpPr>
            <a:spLocks noGrp="1"/>
          </p:cNvSpPr>
          <p:nvPr/>
        </p:nvSpPr>
        <p:spPr>
          <a:xfrm>
            <a:off x="8564082" y="2651865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Після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відповіді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: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пояснити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поняття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навести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приклад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застосування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перевірити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типову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помилку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36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>
            <a:extLst>
              <a:ext uri="{FF2B5EF4-FFF2-40B4-BE49-F238E27FC236}">
                <a16:creationId xmlns:a16="http://schemas.microsoft.com/office/drawing/2014/main" id="{C6269E77-EC82-4F0B-80BA-36154BF09A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8263" y="1783228"/>
            <a:ext cx="6217570" cy="4597867"/>
          </a:xfrm>
          <a:prstGeom prst="rect">
            <a:avLst/>
          </a:prstGeom>
        </p:spPr>
      </p:pic>
      <p:sp>
        <p:nvSpPr>
          <p:cNvPr id="8" name="Section">
            <a:extLst>
              <a:ext uri="{FF2B5EF4-FFF2-40B4-BE49-F238E27FC236}">
                <a16:creationId xmlns:a16="http://schemas.microsoft.com/office/drawing/2014/main" id="{FA374612-8DF2-4FE4-8827-15A8DB99BED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ВІДЕОМАТЕРІАЛИ</a:t>
            </a:r>
          </a:p>
        </p:txBody>
      </p:sp>
      <p:sp>
        <p:nvSpPr>
          <p:cNvPr id="9" name="Heading">
            <a:extLst>
              <a:ext uri="{FF2B5EF4-FFF2-40B4-BE49-F238E27FC236}">
                <a16:creationId xmlns:a16="http://schemas.microsoft.com/office/drawing/2014/main" id="{7899DCD5-E977-4D74-83BC-53E1F9545539}"/>
              </a:ext>
            </a:extLst>
          </p:cNvPr>
          <p:cNvSpPr>
            <a:spLocks noGrp="1"/>
          </p:cNvSpPr>
          <p:nvPr/>
        </p:nvSpPr>
        <p:spPr>
          <a:xfrm>
            <a:off x="576262" y="675167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Відеоурок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: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переглянути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зупинити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виконати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Page number">
            <a:extLst>
              <a:ext uri="{FF2B5EF4-FFF2-40B4-BE49-F238E27FC236}">
                <a16:creationId xmlns:a16="http://schemas.microsoft.com/office/drawing/2014/main" id="{C8F33038-0A19-4AB4-8FF5-639006888F4E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17 / 28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7B0A2A84-E498-4FF2-82BA-751CD157357D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61CF20E6-E9F0-4C6B-8173-FBE5705E3A3A}"/>
              </a:ext>
            </a:extLst>
          </p:cNvPr>
          <p:cNvSpPr>
            <a:spLocks noGrp="1"/>
          </p:cNvSpPr>
          <p:nvPr/>
        </p:nvSpPr>
        <p:spPr>
          <a:xfrm>
            <a:off x="609600" y="144780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Запис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дає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можливість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повторення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у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власному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темпі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96475965-DF94-45F6-B353-9FE993719241}"/>
              </a:ext>
            </a:extLst>
          </p:cNvPr>
          <p:cNvSpPr>
            <a:spLocks noGrp="1"/>
          </p:cNvSpPr>
          <p:nvPr/>
        </p:nvSpPr>
        <p:spPr>
          <a:xfrm>
            <a:off x="8096249" y="174307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</a:t>
            </a:r>
            <a:r>
              <a:rPr sz="1800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доповнення</a:t>
            </a:r>
            <a:endParaRPr sz="1800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DBE647B2-42E5-4F4B-A814-86BB0A1F9D77}"/>
              </a:ext>
            </a:extLst>
          </p:cNvPr>
          <p:cNvSpPr>
            <a:spLocks noGrp="1"/>
          </p:cNvSpPr>
          <p:nvPr/>
        </p:nvSpPr>
        <p:spPr>
          <a:xfrm>
            <a:off x="8096250" y="2389003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перегляду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—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запитання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; у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визначеній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точці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—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пауза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прогнозу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;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після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—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коротка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задача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й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самоперевірка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31860" y="538462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u="sng" dirty="0">
                <a:hlinkClick r:id="rId4"/>
              </a:rPr>
              <a:t>https://www.youtube.com/watch?v=uSaO_qKEqcQ&amp;list=PLYeu7IyFVZj8aq5iDwISeG4ZYZgXL6UdA&amp;index=2</a:t>
            </a:r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5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>
            <a:extLst>
              <a:ext uri="{FF2B5EF4-FFF2-40B4-BE49-F238E27FC236}">
                <a16:creationId xmlns:a16="http://schemas.microsoft.com/office/drawing/2014/main" id="{1D1FFB1B-256A-40A8-8350-2E2DA48A9C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4825" y="1850121"/>
            <a:ext cx="7467222" cy="4198254"/>
          </a:xfrm>
          <a:prstGeom prst="rect">
            <a:avLst/>
          </a:prstGeom>
        </p:spPr>
      </p:pic>
      <p:sp>
        <p:nvSpPr>
          <p:cNvPr id="8" name="Section">
            <a:extLst>
              <a:ext uri="{FF2B5EF4-FFF2-40B4-BE49-F238E27FC236}">
                <a16:creationId xmlns:a16="http://schemas.microsoft.com/office/drawing/2014/main" id="{FB40E92F-2D43-4623-A7A2-1AEF5DF3101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ОСВІТНЄ СЕРЕДОВИЩЕ</a:t>
            </a:r>
          </a:p>
        </p:txBody>
      </p:sp>
      <p:sp>
        <p:nvSpPr>
          <p:cNvPr id="9" name="Heading">
            <a:extLst>
              <a:ext uri="{FF2B5EF4-FFF2-40B4-BE49-F238E27FC236}">
                <a16:creationId xmlns:a16="http://schemas.microsoft.com/office/drawing/2014/main" id="{0E20B7F7-909E-48C7-B47B-D0A42C988D98}"/>
              </a:ext>
            </a:extLst>
          </p:cNvPr>
          <p:cNvSpPr>
            <a:spLocks noGrp="1"/>
          </p:cNvSpPr>
          <p:nvPr/>
        </p:nvSpPr>
        <p:spPr>
          <a:xfrm>
            <a:off x="609600" y="64327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e-learn: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зрозумілий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маршрут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теми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Page number">
            <a:extLst>
              <a:ext uri="{FF2B5EF4-FFF2-40B4-BE49-F238E27FC236}">
                <a16:creationId xmlns:a16="http://schemas.microsoft.com/office/drawing/2014/main" id="{35582B18-1D3D-4502-AB75-9991FB8F29C0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19 / 28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509C6D57-7E37-45DC-B753-464167934DD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958BCA9C-1980-423C-843C-7843983E7CFE}"/>
              </a:ext>
            </a:extLst>
          </p:cNvPr>
          <p:cNvSpPr>
            <a:spLocks noGrp="1"/>
          </p:cNvSpPr>
          <p:nvPr/>
        </p:nvSpPr>
        <p:spPr>
          <a:xfrm>
            <a:off x="504824" y="1247388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Студент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має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бачити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результат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завдання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спосіб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перевірки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8FFB802F-F7BF-4063-923C-35C21119EC5E}"/>
              </a:ext>
            </a:extLst>
          </p:cNvPr>
          <p:cNvSpPr>
            <a:spLocks noGrp="1"/>
          </p:cNvSpPr>
          <p:nvPr/>
        </p:nvSpPr>
        <p:spPr>
          <a:xfrm>
            <a:off x="8134350" y="1639851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 доповнення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550A1DFB-3693-4C8B-993A-67703EBCE67B}"/>
              </a:ext>
            </a:extLst>
          </p:cNvPr>
          <p:cNvSpPr>
            <a:spLocks noGrp="1"/>
          </p:cNvSpPr>
          <p:nvPr/>
        </p:nvSpPr>
        <p:spPr>
          <a:xfrm>
            <a:off x="8096249" y="2143125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кожної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теми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: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коротка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інструкція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матеріали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дія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студента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критерії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термін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канал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зворотного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зв’язку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85755" y="6134177"/>
            <a:ext cx="6581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u="sng" dirty="0">
                <a:hlinkClick r:id="rId4"/>
              </a:rPr>
              <a:t>https://elearn.nubip.edu.ua/mod/page/view.php?id=414756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AEDA834F-D31F-44F3-9EFD-5DC27BED9A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949308" y="2143125"/>
            <a:ext cx="7146942" cy="3629025"/>
          </a:xfrm>
          <a:prstGeom prst="rect">
            <a:avLst/>
          </a:prstGeom>
        </p:spPr>
      </p:pic>
      <p:sp>
        <p:nvSpPr>
          <p:cNvPr id="7" name="Section">
            <a:extLst>
              <a:ext uri="{FF2B5EF4-FFF2-40B4-BE49-F238E27FC236}">
                <a16:creationId xmlns:a16="http://schemas.microsoft.com/office/drawing/2014/main" id="{9DC2FA37-1183-4ABD-AA35-5E592B41293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ПІДТРИМКА САМОСТІЙНОЇ РОБОТИ</a:t>
            </a:r>
          </a:p>
        </p:txBody>
      </p:sp>
      <p:sp>
        <p:nvSpPr>
          <p:cNvPr id="8" name="Heading">
            <a:extLst>
              <a:ext uri="{FF2B5EF4-FFF2-40B4-BE49-F238E27FC236}">
                <a16:creationId xmlns:a16="http://schemas.microsoft.com/office/drawing/2014/main" id="{B21A2F0D-0BE5-44B8-8939-4AC8F8A2B283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Авторські сторінки як навігація ресурсами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D7BD87AB-5D32-4A64-90B8-AD3F81E08FC6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20 / 28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3F2CE764-4719-457E-9129-29196E7BEB1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33C2C5BA-1C0A-4051-A75E-C84FA6842F40}"/>
              </a:ext>
            </a:extLst>
          </p:cNvPr>
          <p:cNvSpPr>
            <a:spLocks noGrp="1"/>
          </p:cNvSpPr>
          <p:nvPr/>
        </p:nvSpPr>
        <p:spPr>
          <a:xfrm>
            <a:off x="609600" y="1552575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Матеріали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зручні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коли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зрозуміло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що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і в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якій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послідовності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виконати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1CAB760D-1642-49B2-BD6B-41F8F265B3A0}"/>
              </a:ext>
            </a:extLst>
          </p:cNvPr>
          <p:cNvSpPr>
            <a:spLocks noGrp="1"/>
          </p:cNvSpPr>
          <p:nvPr/>
        </p:nvSpPr>
        <p:spPr>
          <a:xfrm>
            <a:off x="82867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</a:t>
            </a:r>
            <a:r>
              <a:rPr sz="1800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доповнення</a:t>
            </a:r>
            <a:endParaRPr sz="1800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2B717639-992D-43F3-8165-A263403546B6}"/>
              </a:ext>
            </a:extLst>
          </p:cNvPr>
          <p:cNvSpPr>
            <a:spLocks noGrp="1"/>
          </p:cNvSpPr>
          <p:nvPr/>
        </p:nvSpPr>
        <p:spPr>
          <a:xfrm>
            <a:off x="8201025" y="3630133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Поруч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із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посиланням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зазначити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тему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обсяг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роботи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й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очікуваний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результат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;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перевіряти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актуальність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ресурсів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13447" y="6050518"/>
            <a:ext cx="3262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https://hrudynin.blogspot.com/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43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18878338-EDB6-41DD-A57B-7090A00104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1075" y="2264162"/>
            <a:ext cx="4929567" cy="3761060"/>
          </a:xfrm>
          <a:prstGeom prst="rect">
            <a:avLst/>
          </a:prstGeom>
        </p:spPr>
      </p:pic>
      <p:sp>
        <p:nvSpPr>
          <p:cNvPr id="7" name="Section">
            <a:extLst>
              <a:ext uri="{FF2B5EF4-FFF2-40B4-BE49-F238E27FC236}">
                <a16:creationId xmlns:a16="http://schemas.microsoft.com/office/drawing/2014/main" id="{E7A6163A-E6DC-4819-B1C9-F7DC5872BD21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КІНЕМАТИКА</a:t>
            </a:r>
          </a:p>
        </p:txBody>
      </p:sp>
      <p:sp>
        <p:nvSpPr>
          <p:cNvPr id="8" name="Heading">
            <a:extLst>
              <a:ext uri="{FF2B5EF4-FFF2-40B4-BE49-F238E27FC236}">
                <a16:creationId xmlns:a16="http://schemas.microsoft.com/office/drawing/2014/main" id="{96D56D26-1D16-46E8-862A-DCD443AD6C01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Відеопояснення підтримує розуміння величин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9640110C-2F21-4EF3-8132-7E0DDFC08395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21 / 28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7C3796DD-381A-420F-B8DE-00320B493BF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F8B30833-280F-4064-AF66-3A9D2E17566C}"/>
              </a:ext>
            </a:extLst>
          </p:cNvPr>
          <p:cNvSpPr>
            <a:spLocks noGrp="1"/>
          </p:cNvSpPr>
          <p:nvPr/>
        </p:nvSpPr>
        <p:spPr>
          <a:xfrm>
            <a:off x="609600" y="17716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Перехід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між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описом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руху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формулою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графіком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C74091AC-7185-4B74-BC9A-BA5A1815EAC3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 доповнення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154E68BE-DCBE-48A4-AB8C-32BA7AB2EAEC}"/>
              </a:ext>
            </a:extLst>
          </p:cNvPr>
          <p:cNvSpPr>
            <a:spLocks noGrp="1"/>
          </p:cNvSpPr>
          <p:nvPr/>
        </p:nvSpPr>
        <p:spPr>
          <a:xfrm>
            <a:off x="8096250" y="36385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Після фрагмента запропонувати визначити одиниці величин, прочитати графік і пояснити знак швидкості або прискорення.</a:t>
            </a:r>
          </a:p>
        </p:txBody>
      </p:sp>
    </p:spTree>
    <p:extLst>
      <p:ext uri="{BB962C8B-B14F-4D97-AF65-F5344CB8AC3E}">
        <p14:creationId xmlns:p14="http://schemas.microsoft.com/office/powerpoint/2010/main" val="6552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45C6E984-3E52-4FC8-B8CE-0851EEFA81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744234" y="2143125"/>
            <a:ext cx="5349399" cy="4038600"/>
          </a:xfrm>
          <a:prstGeom prst="rect">
            <a:avLst/>
          </a:prstGeom>
        </p:spPr>
      </p:pic>
      <p:sp>
        <p:nvSpPr>
          <p:cNvPr id="7" name="Section">
            <a:extLst>
              <a:ext uri="{FF2B5EF4-FFF2-40B4-BE49-F238E27FC236}">
                <a16:creationId xmlns:a16="http://schemas.microsoft.com/office/drawing/2014/main" id="{00DD8255-51AA-46FA-B82B-0BF245299FA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ПЕРЕВІРКА РОЗУМІННЯ</a:t>
            </a:r>
          </a:p>
        </p:txBody>
      </p:sp>
      <p:sp>
        <p:nvSpPr>
          <p:cNvPr id="8" name="Heading">
            <a:extLst>
              <a:ext uri="{FF2B5EF4-FFF2-40B4-BE49-F238E27FC236}">
                <a16:creationId xmlns:a16="http://schemas.microsoft.com/office/drawing/2014/main" id="{E864E2E8-D962-46AB-90F5-21842C4960E2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Тестове запитання запускає обговорення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AAC3AA7F-0B32-4256-8333-8BDBFE21A881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22 / 28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70E934EF-F6CD-493D-A0AC-EDA09F27EF2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B58BC08C-C252-44C1-B02C-B38D60B3339B}"/>
              </a:ext>
            </a:extLst>
          </p:cNvPr>
          <p:cNvSpPr>
            <a:spLocks noGrp="1"/>
          </p:cNvSpPr>
          <p:nvPr/>
        </p:nvSpPr>
        <p:spPr>
          <a:xfrm>
            <a:off x="609600" y="1666875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чого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застосовують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електрофільтр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?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BA5371D1-F8F0-43C4-A18F-99FC644C50C7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 доповнення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4458AE54-BFD5-4110-B125-6DD503A5036F}"/>
              </a:ext>
            </a:extLst>
          </p:cNvPr>
          <p:cNvSpPr>
            <a:spLocks noGrp="1"/>
          </p:cNvSpPr>
          <p:nvPr/>
        </p:nvSpPr>
        <p:spPr>
          <a:xfrm>
            <a:off x="8096250" y="36385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Індивідуальна відповідь → обговорення в парі → повторний вибір → пояснення ролі електричного поля в очищенні повітря.</a:t>
            </a:r>
          </a:p>
        </p:txBody>
      </p:sp>
    </p:spTree>
    <p:extLst>
      <p:ext uri="{BB962C8B-B14F-4D97-AF65-F5344CB8AC3E}">
        <p14:creationId xmlns:p14="http://schemas.microsoft.com/office/powerpoint/2010/main" val="8645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40DC2D6C-3B57-413F-9AFD-FB91ADC647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435264" y="2343150"/>
            <a:ext cx="6495488" cy="3705225"/>
          </a:xfrm>
          <a:prstGeom prst="rect">
            <a:avLst/>
          </a:prstGeom>
        </p:spPr>
      </p:pic>
      <p:sp>
        <p:nvSpPr>
          <p:cNvPr id="7" name="Section">
            <a:extLst>
              <a:ext uri="{FF2B5EF4-FFF2-40B4-BE49-F238E27FC236}">
                <a16:creationId xmlns:a16="http://schemas.microsoft.com/office/drawing/2014/main" id="{6D7865AE-3094-47DF-9018-C16B909BEDE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ТЕПЛОЕНЕРГЕТИКА</a:t>
            </a:r>
          </a:p>
        </p:txBody>
      </p:sp>
      <p:sp>
        <p:nvSpPr>
          <p:cNvPr id="8" name="Heading">
            <a:extLst>
              <a:ext uri="{FF2B5EF4-FFF2-40B4-BE49-F238E27FC236}">
                <a16:creationId xmlns:a16="http://schemas.microsoft.com/office/drawing/2014/main" id="{2B2CCDD1-11B6-43E4-901D-0AEDE1E8815F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Професійна задача потребує висновку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60D06E60-A091-41E5-A279-57DD3424F79D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23 / 28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28CBBAC4-5C24-455F-AD5B-8E696E0A78A6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170E7842-F454-43B4-8D93-EEE93789754A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Розрахунок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має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відповідати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на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запитання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практичної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ситуації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FB1777F8-1A5A-4F40-8792-1AACFA3CAAD6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 доповнення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4F0FC59C-8B5E-4700-962D-855467478CE2}"/>
              </a:ext>
            </a:extLst>
          </p:cNvPr>
          <p:cNvSpPr>
            <a:spLocks noGrp="1"/>
          </p:cNvSpPr>
          <p:nvPr/>
        </p:nvSpPr>
        <p:spPr>
          <a:xfrm>
            <a:off x="8096250" y="36385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Виділити дані → обрати закон → назвати припущення → обчислити з одиницями → пояснити фізичний і професійний зміст відповіді.</a:t>
            </a:r>
          </a:p>
        </p:txBody>
      </p:sp>
    </p:spTree>
    <p:extLst>
      <p:ext uri="{BB962C8B-B14F-4D97-AF65-F5344CB8AC3E}">
        <p14:creationId xmlns:p14="http://schemas.microsoft.com/office/powerpoint/2010/main" val="1508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214F9D7B-F45B-4383-9715-D239D8A4EA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10800" y="1898285"/>
            <a:ext cx="4704199" cy="4750165"/>
          </a:xfrm>
          <a:prstGeom prst="rect">
            <a:avLst/>
          </a:prstGeom>
        </p:spPr>
      </p:pic>
      <p:sp>
        <p:nvSpPr>
          <p:cNvPr id="7" name="Section">
            <a:extLst>
              <a:ext uri="{FF2B5EF4-FFF2-40B4-BE49-F238E27FC236}">
                <a16:creationId xmlns:a16="http://schemas.microsoft.com/office/drawing/2014/main" id="{57572446-1BEE-46DA-A8FE-3637CAB04EE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ЕКСПЕРИМЕНТ</a:t>
            </a:r>
          </a:p>
        </p:txBody>
      </p:sp>
      <p:sp>
        <p:nvSpPr>
          <p:cNvPr id="8" name="Heading">
            <a:extLst>
              <a:ext uri="{FF2B5EF4-FFF2-40B4-BE49-F238E27FC236}">
                <a16:creationId xmlns:a16="http://schemas.microsoft.com/office/drawing/2014/main" id="{EE71D077-7ADE-4BF9-85E7-8C10ABF87379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Лабораторна інструкція задає логіку досліду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C8B4CA6C-22EA-4B13-81E2-7BB029E5D0F9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24 / 28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BB96D8EF-77F2-4A0F-8E46-1688AC8E8A7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79F01877-AD96-46B9-9780-9186B79035E7}"/>
              </a:ext>
            </a:extLst>
          </p:cNvPr>
          <p:cNvSpPr>
            <a:spLocks noGrp="1"/>
          </p:cNvSpPr>
          <p:nvPr/>
        </p:nvSpPr>
        <p:spPr>
          <a:xfrm>
            <a:off x="609600" y="1552575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Від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мети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безпеки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—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самостійного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висновку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0B53E22-4AE1-460B-8806-6493C17A9BF4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 доповнення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51B76CD3-DE50-432C-8803-BDEB0AC63762}"/>
              </a:ext>
            </a:extLst>
          </p:cNvPr>
          <p:cNvSpPr>
            <a:spLocks noGrp="1"/>
          </p:cNvSpPr>
          <p:nvPr/>
        </p:nvSpPr>
        <p:spPr>
          <a:xfrm>
            <a:off x="8096250" y="36385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До вимірювань сформулювати гіпотезу; визначити змінні; перевірити прилади й безпеку. Після — зіставити дані з моделлю.</a:t>
            </a:r>
          </a:p>
        </p:txBody>
      </p:sp>
    </p:spTree>
    <p:extLst>
      <p:ext uri="{BB962C8B-B14F-4D97-AF65-F5344CB8AC3E}">
        <p14:creationId xmlns:p14="http://schemas.microsoft.com/office/powerpoint/2010/main" val="213319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>
            <a:extLst>
              <a:ext uri="{FF2B5EF4-FFF2-40B4-BE49-F238E27FC236}">
                <a16:creationId xmlns:a16="http://schemas.microsoft.com/office/drawing/2014/main" id="{EF49210E-36B2-4685-925B-3A9338A9D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609600" y="1809214"/>
            <a:ext cx="5486400" cy="4610636"/>
          </a:xfrm>
          <a:prstGeom prst="rect">
            <a:avLst/>
          </a:prstGeom>
        </p:spPr>
      </p:pic>
      <p:sp>
        <p:nvSpPr>
          <p:cNvPr id="7" name="Section">
            <a:extLst>
              <a:ext uri="{FF2B5EF4-FFF2-40B4-BE49-F238E27FC236}">
                <a16:creationId xmlns:a16="http://schemas.microsoft.com/office/drawing/2014/main" id="{E00E73D1-DBBC-4B17-99FB-23273011CFC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АНАЛІЗ ДАНИХ</a:t>
            </a:r>
          </a:p>
        </p:txBody>
      </p:sp>
      <p:sp>
        <p:nvSpPr>
          <p:cNvPr id="8" name="Heading">
            <a:extLst>
              <a:ext uri="{FF2B5EF4-FFF2-40B4-BE49-F238E27FC236}">
                <a16:creationId xmlns:a16="http://schemas.microsoft.com/office/drawing/2014/main" id="{38243306-4EBA-4954-981C-49D1BAD98E32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Результат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вимірювання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потребує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оцінки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3D70DCBA-E92F-4FB2-8BF1-6979D971C0EE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25 / 28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65466732-0AA6-4546-810C-EC2EC0B9F675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D5263972-5ADA-4BFE-98CF-2B25F10DA245}"/>
              </a:ext>
            </a:extLst>
          </p:cNvPr>
          <p:cNvSpPr>
            <a:spLocks noGrp="1"/>
          </p:cNvSpPr>
          <p:nvPr/>
        </p:nvSpPr>
        <p:spPr>
          <a:xfrm>
            <a:off x="609600" y="1390871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Число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без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одиниці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й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оцінки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невизначеності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недостатнє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4FC1A6E4-4CB9-4565-86FB-8B02A990E4C2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Методичне доповнення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4F85FD11-DD80-49A6-B582-D19DDCF74E9E}"/>
              </a:ext>
            </a:extLst>
          </p:cNvPr>
          <p:cNvSpPr>
            <a:spLocks noGrp="1"/>
          </p:cNvSpPr>
          <p:nvPr/>
        </p:nvSpPr>
        <p:spPr>
          <a:xfrm>
            <a:off x="8096250" y="36385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Повторити вимірювання, описати спосіб обробки, подати результат з одиницею та невизначеністю; пояснити можливі джерела відхилень.</a:t>
            </a:r>
          </a:p>
        </p:txBody>
      </p:sp>
    </p:spTree>
    <p:extLst>
      <p:ext uri="{BB962C8B-B14F-4D97-AF65-F5344CB8AC3E}">
        <p14:creationId xmlns:p14="http://schemas.microsoft.com/office/powerpoint/2010/main" val="95239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>
            <a:extLst>
              <a:ext uri="{FF2B5EF4-FFF2-40B4-BE49-F238E27FC236}">
                <a16:creationId xmlns:a16="http://schemas.microsoft.com/office/drawing/2014/main" id="{0EAE5C6D-B057-4FDA-81D7-D455ABFB65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2457451"/>
            <a:ext cx="4570880" cy="3220094"/>
          </a:xfrm>
          <a:prstGeom prst="rect">
            <a:avLst/>
          </a:prstGeom>
        </p:spPr>
      </p:pic>
      <p:pic>
        <p:nvPicPr>
          <p:cNvPr id="7" name="Image 1">
            <a:extLst>
              <a:ext uri="{FF2B5EF4-FFF2-40B4-BE49-F238E27FC236}">
                <a16:creationId xmlns:a16="http://schemas.microsoft.com/office/drawing/2014/main" id="{2D740E65-8740-47D8-93D8-0C7AAAD48D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55743" y="4648200"/>
            <a:ext cx="4326232" cy="2054063"/>
          </a:xfrm>
          <a:prstGeom prst="rect">
            <a:avLst/>
          </a:prstGeom>
        </p:spPr>
      </p:pic>
      <p:sp>
        <p:nvSpPr>
          <p:cNvPr id="8" name="Section">
            <a:extLst>
              <a:ext uri="{FF2B5EF4-FFF2-40B4-BE49-F238E27FC236}">
                <a16:creationId xmlns:a16="http://schemas.microsoft.com/office/drawing/2014/main" id="{19FB6EAC-A026-442B-8AB4-144DA494070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СИНХРОННЕ НАВЧАННЯ</a:t>
            </a:r>
          </a:p>
        </p:txBody>
      </p:sp>
      <p:sp>
        <p:nvSpPr>
          <p:cNvPr id="9" name="Heading">
            <a:extLst>
              <a:ext uri="{FF2B5EF4-FFF2-40B4-BE49-F238E27FC236}">
                <a16:creationId xmlns:a16="http://schemas.microsoft.com/office/drawing/2014/main" id="{E79AB587-8691-4228-83A8-FC3697665964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Онлайн-заняття потребує активних пауз</a:t>
            </a:r>
          </a:p>
        </p:txBody>
      </p:sp>
      <p:sp>
        <p:nvSpPr>
          <p:cNvPr id="10" name="Page number">
            <a:extLst>
              <a:ext uri="{FF2B5EF4-FFF2-40B4-BE49-F238E27FC236}">
                <a16:creationId xmlns:a16="http://schemas.microsoft.com/office/drawing/2014/main" id="{04AE9B79-EFC6-4935-9A9B-94F4A40B26B3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26 / 28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9CF24DC0-5F52-4E34-ABDD-9ECD2E43A97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35C6C588-14FE-47DD-B042-2EFF089B25B4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Спільний розбір чергуємо з короткою самостійною дією.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89CA1479-3376-432D-810C-5898EA272958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Пропонований ритм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8D003274-3DD3-472A-80B9-CE4D334C14E4}"/>
              </a:ext>
            </a:extLst>
          </p:cNvPr>
          <p:cNvSpPr>
            <a:spLocks noGrp="1"/>
          </p:cNvSpPr>
          <p:nvPr/>
        </p:nvSpPr>
        <p:spPr>
          <a:xfrm>
            <a:off x="8096250" y="36385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Пояснення → індивідуальний прогноз → робота в парі або чаті → спільна перевірка → вихідне запитання.</a:t>
            </a:r>
          </a:p>
        </p:txBody>
      </p:sp>
    </p:spTree>
    <p:extLst>
      <p:ext uri="{BB962C8B-B14F-4D97-AF65-F5344CB8AC3E}">
        <p14:creationId xmlns:p14="http://schemas.microsoft.com/office/powerpoint/2010/main" val="22563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ction">
            <a:extLst>
              <a:ext uri="{FF2B5EF4-FFF2-40B4-BE49-F238E27FC236}">
                <a16:creationId xmlns:a16="http://schemas.microsoft.com/office/drawing/2014/main" id="{19FB6EAC-A026-442B-8AB4-144DA494070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СИНХРОННЕ НАВЧАННЯ</a:t>
            </a:r>
          </a:p>
        </p:txBody>
      </p:sp>
      <p:sp>
        <p:nvSpPr>
          <p:cNvPr id="9" name="Heading">
            <a:extLst>
              <a:ext uri="{FF2B5EF4-FFF2-40B4-BE49-F238E27FC236}">
                <a16:creationId xmlns:a16="http://schemas.microsoft.com/office/drawing/2014/main" id="{E79AB587-8691-4228-83A8-FC3697665964}"/>
              </a:ext>
            </a:extLst>
          </p:cNvPr>
          <p:cNvSpPr>
            <a:spLocks noGrp="1"/>
          </p:cNvSpPr>
          <p:nvPr/>
        </p:nvSpPr>
        <p:spPr>
          <a:xfrm>
            <a:off x="609600" y="64327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Онлайн-заняття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потребує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активних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пауз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Page number">
            <a:extLst>
              <a:ext uri="{FF2B5EF4-FFF2-40B4-BE49-F238E27FC236}">
                <a16:creationId xmlns:a16="http://schemas.microsoft.com/office/drawing/2014/main" id="{04AE9B79-EFC6-4935-9A9B-94F4A40B26B3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26 / 28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9CF24DC0-5F52-4E34-ABDD-9ECD2E43A97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89CA1479-3376-432D-810C-5898EA272958}"/>
              </a:ext>
            </a:extLst>
          </p:cNvPr>
          <p:cNvSpPr>
            <a:spLocks noGrp="1"/>
          </p:cNvSpPr>
          <p:nvPr/>
        </p:nvSpPr>
        <p:spPr>
          <a:xfrm>
            <a:off x="7947394" y="1682381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Пропонований</a:t>
            </a:r>
            <a:r>
              <a:rPr sz="1800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ритм</a:t>
            </a:r>
            <a:endParaRPr sz="1800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8D003274-3DD3-472A-80B9-CE4D334C14E4}"/>
              </a:ext>
            </a:extLst>
          </p:cNvPr>
          <p:cNvSpPr>
            <a:spLocks noGrp="1"/>
          </p:cNvSpPr>
          <p:nvPr/>
        </p:nvSpPr>
        <p:spPr>
          <a:xfrm>
            <a:off x="7947394" y="20764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Пояснення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→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індивідуальний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прогноз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→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робота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парі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або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чаті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→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спільна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перевірка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→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вихідне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запитання</a:t>
            </a:r>
            <a:r>
              <a:rPr sz="187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10" y="3312484"/>
            <a:ext cx="5806373" cy="322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" y="1039775"/>
            <a:ext cx="4855748" cy="388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6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ction">
            <a:extLst>
              <a:ext uri="{FF2B5EF4-FFF2-40B4-BE49-F238E27FC236}">
                <a16:creationId xmlns:a16="http://schemas.microsoft.com/office/drawing/2014/main" id="{19FB6EAC-A026-442B-8AB4-144DA494070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СИНХРОННЕ НАВЧАННЯ</a:t>
            </a:r>
          </a:p>
        </p:txBody>
      </p:sp>
      <p:sp>
        <p:nvSpPr>
          <p:cNvPr id="9" name="Heading">
            <a:extLst>
              <a:ext uri="{FF2B5EF4-FFF2-40B4-BE49-F238E27FC236}">
                <a16:creationId xmlns:a16="http://schemas.microsoft.com/office/drawing/2014/main" id="{E79AB587-8691-4228-83A8-FC3697665964}"/>
              </a:ext>
            </a:extLst>
          </p:cNvPr>
          <p:cNvSpPr>
            <a:spLocks noGrp="1"/>
          </p:cNvSpPr>
          <p:nvPr/>
        </p:nvSpPr>
        <p:spPr>
          <a:xfrm>
            <a:off x="609600" y="64327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Онлайн-заняття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потребує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активних</a:t>
            </a:r>
            <a:r>
              <a:rPr sz="32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2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пауз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Page number">
            <a:extLst>
              <a:ext uri="{FF2B5EF4-FFF2-40B4-BE49-F238E27FC236}">
                <a16:creationId xmlns:a16="http://schemas.microsoft.com/office/drawing/2014/main" id="{04AE9B79-EFC6-4935-9A9B-94F4A40B26B3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26 / 28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9CF24DC0-5F52-4E34-ABDD-9ECD2E43A97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89CA1479-3376-432D-810C-5898EA272958}"/>
              </a:ext>
            </a:extLst>
          </p:cNvPr>
          <p:cNvSpPr>
            <a:spLocks noGrp="1"/>
          </p:cNvSpPr>
          <p:nvPr/>
        </p:nvSpPr>
        <p:spPr>
          <a:xfrm>
            <a:off x="7947394" y="1682381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Пропонований</a:t>
            </a:r>
            <a:r>
              <a:rPr sz="1800" b="1" dirty="0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1" dirty="0" err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ритм</a:t>
            </a:r>
            <a:endParaRPr sz="1800" b="1" dirty="0">
              <a:solidFill>
                <a:srgbClr val="B85432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91" y="1111213"/>
            <a:ext cx="4228102" cy="5210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523" y="1111213"/>
            <a:ext cx="4454876" cy="530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20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>
            <a:extLst>
              <a:ext uri="{FF2B5EF4-FFF2-40B4-BE49-F238E27FC236}">
                <a16:creationId xmlns:a16="http://schemas.microsoft.com/office/drawing/2014/main" id="{DC817BE9-EB5C-41E7-BD24-477FFD52C8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2903336"/>
            <a:ext cx="7048500" cy="3099202"/>
          </a:xfrm>
          <a:prstGeom prst="rect">
            <a:avLst/>
          </a:prstGeom>
        </p:spPr>
      </p:pic>
      <p:sp>
        <p:nvSpPr>
          <p:cNvPr id="6" name="Section">
            <a:extLst>
              <a:ext uri="{FF2B5EF4-FFF2-40B4-BE49-F238E27FC236}">
                <a16:creationId xmlns:a16="http://schemas.microsoft.com/office/drawing/2014/main" id="{3EED81E0-3D80-457D-BB30-907B30E16F2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ПОВТОРЕННЯ Й ПОГЛИБЛЕННЯ</a:t>
            </a:r>
          </a:p>
        </p:txBody>
      </p:sp>
      <p:sp>
        <p:nvSpPr>
          <p:cNvPr id="7" name="Heading">
            <a:extLst>
              <a:ext uri="{FF2B5EF4-FFF2-40B4-BE49-F238E27FC236}">
                <a16:creationId xmlns:a16="http://schemas.microsoft.com/office/drawing/2014/main" id="{4ED8FBCF-4589-4E09-8395-B694832BBBF5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Банк відео: добір за навчальною метою</a:t>
            </a:r>
          </a:p>
        </p:txBody>
      </p:sp>
      <p:sp>
        <p:nvSpPr>
          <p:cNvPr id="8" name="Page number">
            <a:extLst>
              <a:ext uri="{FF2B5EF4-FFF2-40B4-BE49-F238E27FC236}">
                <a16:creationId xmlns:a16="http://schemas.microsoft.com/office/drawing/2014/main" id="{35211C91-26F9-449E-9CAA-1276B4023939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27 / 28</a:t>
            </a:r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BAD62686-66DA-4ACF-AE20-8DD0BBFD8B3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B9B230E-7D01-4570-B999-8E0F2C99CB56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Плейлист має відповідати темі, рівню і конкретному завданню.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7179E3A8-C145-4F34-B9D8-B9E2CCBBBF9B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3813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Можливе доповнення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AC6C7AC6-1FDD-48D7-A5ED-559A8FC03848}"/>
              </a:ext>
            </a:extLst>
          </p:cNvPr>
          <p:cNvSpPr>
            <a:spLocks noGrp="1"/>
          </p:cNvSpPr>
          <p:nvPr/>
        </p:nvSpPr>
        <p:spPr>
          <a:xfrm>
            <a:off x="8096250" y="3638550"/>
            <a:ext cx="3381375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Порівняти відеодемонстрацію з моделлю PhET: змінити параметр, зафіксувати дані й пояснити різницю.</a:t>
            </a:r>
          </a:p>
        </p:txBody>
      </p:sp>
    </p:spTree>
    <p:extLst>
      <p:ext uri="{BB962C8B-B14F-4D97-AF65-F5344CB8AC3E}">
        <p14:creationId xmlns:p14="http://schemas.microsoft.com/office/powerpoint/2010/main" val="7196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ction">
            <a:extLst>
              <a:ext uri="{FF2B5EF4-FFF2-40B4-BE49-F238E27FC236}">
                <a16:creationId xmlns:a16="http://schemas.microsoft.com/office/drawing/2014/main" id="{3EED81E0-3D80-457D-BB30-907B30E16F2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ПОВТОРЕННЯ Й ПОГЛИБЛЕННЯ</a:t>
            </a:r>
          </a:p>
        </p:txBody>
      </p:sp>
      <p:sp>
        <p:nvSpPr>
          <p:cNvPr id="7" name="Heading">
            <a:extLst>
              <a:ext uri="{FF2B5EF4-FFF2-40B4-BE49-F238E27FC236}">
                <a16:creationId xmlns:a16="http://schemas.microsoft.com/office/drawing/2014/main" id="{4ED8FBCF-4589-4E09-8395-B694832BBBF5}"/>
              </a:ext>
            </a:extLst>
          </p:cNvPr>
          <p:cNvSpPr>
            <a:spLocks noGrp="1"/>
          </p:cNvSpPr>
          <p:nvPr/>
        </p:nvSpPr>
        <p:spPr>
          <a:xfrm>
            <a:off x="609600" y="952501"/>
            <a:ext cx="10972800" cy="5953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225" b="1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Наукові гуртки</a:t>
            </a:r>
            <a:r>
              <a:rPr sz="3225" b="1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: </a:t>
            </a:r>
            <a:r>
              <a:rPr lang="uk-UA" sz="3225" b="1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вибір за уподобаннями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Page number">
            <a:extLst>
              <a:ext uri="{FF2B5EF4-FFF2-40B4-BE49-F238E27FC236}">
                <a16:creationId xmlns:a16="http://schemas.microsoft.com/office/drawing/2014/main" id="{35211C91-26F9-449E-9CAA-1276B4023939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27 / 28</a:t>
            </a:r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BAD62686-66DA-4ACF-AE20-8DD0BBFD8B3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B9B230E-7D01-4570-B999-8E0F2C99CB56}"/>
              </a:ext>
            </a:extLst>
          </p:cNvPr>
          <p:cNvSpPr>
            <a:spLocks noGrp="1"/>
          </p:cNvSpPr>
          <p:nvPr/>
        </p:nvSpPr>
        <p:spPr>
          <a:xfrm>
            <a:off x="6810375" y="1571624"/>
            <a:ext cx="47053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875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ФІЗИКА В ДОСЛІДЖЕННІ КОСМОСУ</a:t>
            </a:r>
            <a:endParaRPr sz="1875" b="0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3" b="4545"/>
          <a:stretch/>
        </p:blipFill>
        <p:spPr bwMode="auto">
          <a:xfrm>
            <a:off x="609600" y="2162174"/>
            <a:ext cx="8122444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53" t="10921" r="7553"/>
          <a:stretch/>
        </p:blipFill>
        <p:spPr bwMode="auto">
          <a:xfrm>
            <a:off x="4563350" y="2647951"/>
            <a:ext cx="7247650" cy="362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416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ction">
            <a:extLst>
              <a:ext uri="{FF2B5EF4-FFF2-40B4-BE49-F238E27FC236}">
                <a16:creationId xmlns:a16="http://schemas.microsoft.com/office/drawing/2014/main" id="{3EED81E0-3D80-457D-BB30-907B30E16F2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5432"/>
                </a:solidFill>
                <a:latin typeface="DejaVu Sans"/>
                <a:ea typeface="DejaVu Sans"/>
                <a:cs typeface="DejaVu Sans"/>
              </a:rPr>
              <a:t>ПРИКЛАДИ КАФЕДРИ · ПОВТОРЕННЯ Й ПОГЛИБЛЕННЯ</a:t>
            </a:r>
          </a:p>
        </p:txBody>
      </p:sp>
      <p:sp>
        <p:nvSpPr>
          <p:cNvPr id="7" name="Heading">
            <a:extLst>
              <a:ext uri="{FF2B5EF4-FFF2-40B4-BE49-F238E27FC236}">
                <a16:creationId xmlns:a16="http://schemas.microsoft.com/office/drawing/2014/main" id="{4ED8FBCF-4589-4E09-8395-B694832BBBF5}"/>
              </a:ext>
            </a:extLst>
          </p:cNvPr>
          <p:cNvSpPr>
            <a:spLocks noGrp="1"/>
          </p:cNvSpPr>
          <p:nvPr/>
        </p:nvSpPr>
        <p:spPr>
          <a:xfrm>
            <a:off x="609600" y="504825"/>
            <a:ext cx="10972800" cy="5953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225" b="1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Саморобні прилади з фізики</a:t>
            </a:r>
            <a:endParaRPr sz="3225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Page number">
            <a:extLst>
              <a:ext uri="{FF2B5EF4-FFF2-40B4-BE49-F238E27FC236}">
                <a16:creationId xmlns:a16="http://schemas.microsoft.com/office/drawing/2014/main" id="{35211C91-26F9-449E-9CAA-1276B4023939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27 / 28</a:t>
            </a:r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BAD62686-66DA-4ACF-AE20-8DD0BBFD8B3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177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B9B230E-7D01-4570-B999-8E0F2C99CB56}"/>
              </a:ext>
            </a:extLst>
          </p:cNvPr>
          <p:cNvSpPr>
            <a:spLocks noGrp="1"/>
          </p:cNvSpPr>
          <p:nvPr/>
        </p:nvSpPr>
        <p:spPr>
          <a:xfrm>
            <a:off x="7352635" y="1017069"/>
            <a:ext cx="2663234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875" b="0" dirty="0" smtClean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Пірометричний клин</a:t>
            </a:r>
            <a:endParaRPr sz="1875" b="0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427533"/>
            <a:ext cx="3792278" cy="2733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00137"/>
            <a:ext cx="4398335" cy="295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503" y="4200525"/>
            <a:ext cx="608647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94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ction">
            <a:extLst>
              <a:ext uri="{FF2B5EF4-FFF2-40B4-BE49-F238E27FC236}">
                <a16:creationId xmlns:a16="http://schemas.microsoft.com/office/drawing/2014/main" id="{D5451EAE-76CE-4806-9C4A-17A836EDE2B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9A47E"/>
                </a:solidFill>
                <a:latin typeface="DejaVu Sans"/>
                <a:ea typeface="DejaVu Sans"/>
                <a:cs typeface="DejaVu Sans"/>
              </a:rPr>
              <a:t>ПІДСУМОК І НАСТУПНИЙ КРОК</a:t>
            </a:r>
          </a:p>
        </p:txBody>
      </p:sp>
      <p:sp>
        <p:nvSpPr>
          <p:cNvPr id="2" name="Heading">
            <a:extLst>
              <a:ext uri="{FF2B5EF4-FFF2-40B4-BE49-F238E27FC236}">
                <a16:creationId xmlns:a16="http://schemas.microsoft.com/office/drawing/2014/main" id="{2954F524-FC28-4A8E-A3B6-1208B008F97C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109728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Інновацію підтверджує результат студента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2F1C2923-2311-4F4D-9D76-07F9D3553982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28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A4FAFF55-1561-4895-B337-ACD9899046D1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DDCA31D0-91D0-4C38-9087-BDF44B6E4239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10953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Обрати одну тему й перевірити повний навчальний цикл.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62CA2D3-278D-415B-8537-04708AB9F886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rgbClr val="EDA780"/>
                </a:solidFill>
                <a:latin typeface="DejaVu Sans"/>
                <a:ea typeface="DejaVu Sans"/>
                <a:cs typeface="DejaVu Sans"/>
              </a:rPr>
              <a:t>Спроєктувати</a:t>
            </a:r>
            <a:endParaRPr sz="2175" b="1" dirty="0">
              <a:solidFill>
                <a:srgbClr val="EDA78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B66ABCB-C3E9-4B9C-8FC2-2E592D8A7D78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Один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вимірюваний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результат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професійна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задача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зрозумілі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критерії</a:t>
            </a:r>
            <a:r>
              <a:rPr sz="1950" b="0" dirty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F38B24A4-2929-419D-966F-0EA8808512F2}"/>
              </a:ext>
            </a:extLst>
          </p:cNvPr>
          <p:cNvSpPr>
            <a:spLocks noGrp="1"/>
          </p:cNvSpPr>
          <p:nvPr/>
        </p:nvSpPr>
        <p:spPr>
          <a:xfrm>
            <a:off x="432435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rPr>
              <a:t>Зібрати докази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02881DC7-487B-4AA2-B06D-655FDEEAFCC0}"/>
              </a:ext>
            </a:extLst>
          </p:cNvPr>
          <p:cNvSpPr>
            <a:spLocks noGrp="1"/>
          </p:cNvSpPr>
          <p:nvPr/>
        </p:nvSpPr>
        <p:spPr>
          <a:xfrm>
            <a:off x="432435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Вхідне запитання, робота студента, підсумкове пояснення й типові помилки.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A0BE3538-BAEE-4F71-A8B3-BE25E4922960}"/>
              </a:ext>
            </a:extLst>
          </p:cNvPr>
          <p:cNvSpPr>
            <a:spLocks noGrp="1"/>
          </p:cNvSpPr>
          <p:nvPr/>
        </p:nvSpPr>
        <p:spPr>
          <a:xfrm>
            <a:off x="8039100" y="2714625"/>
            <a:ext cx="3333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DA780"/>
                </a:solidFill>
                <a:latin typeface="DejaVu Sans"/>
                <a:ea typeface="DejaVu Sans"/>
                <a:cs typeface="DejaVu Sans"/>
              </a:rPr>
              <a:t>Удосконалити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E2689498-3FEA-451E-A589-16A892129380}"/>
              </a:ext>
            </a:extLst>
          </p:cNvPr>
          <p:cNvSpPr>
            <a:spLocks noGrp="1"/>
          </p:cNvSpPr>
          <p:nvPr/>
        </p:nvSpPr>
        <p:spPr>
          <a:xfrm>
            <a:off x="8039100" y="3571875"/>
            <a:ext cx="333375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За результатами змінити підтримку, матеріали та наступне завдання.</a:t>
            </a:r>
          </a:p>
        </p:txBody>
      </p:sp>
    </p:spTree>
    <p:extLst>
      <p:ext uri="{BB962C8B-B14F-4D97-AF65-F5344CB8AC3E}">
        <p14:creationId xmlns:p14="http://schemas.microsoft.com/office/powerpoint/2010/main" val="4191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ing">
            <a:extLst>
              <a:ext uri="{FF2B5EF4-FFF2-40B4-BE49-F238E27FC236}">
                <a16:creationId xmlns:a16="http://schemas.microsoft.com/office/drawing/2014/main" id="{2954F524-FC28-4A8E-A3B6-1208B008F97C}"/>
              </a:ext>
            </a:extLst>
          </p:cNvPr>
          <p:cNvSpPr>
            <a:spLocks noGrp="1"/>
          </p:cNvSpPr>
          <p:nvPr/>
        </p:nvSpPr>
        <p:spPr>
          <a:xfrm>
            <a:off x="4082903" y="3036481"/>
            <a:ext cx="3221665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225" b="1">
                <a:solidFill>
                  <a:srgbClr val="F5F2EA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225" b="1" dirty="0" smtClean="0">
                <a:solidFill>
                  <a:srgbClr val="F5F2EA"/>
                </a:solidFill>
                <a:latin typeface="DejaVu Sans"/>
                <a:ea typeface="DejaVu Sans"/>
                <a:cs typeface="DejaVu Sans"/>
              </a:rPr>
              <a:t>Дякую за увагу!</a:t>
            </a:r>
            <a:endParaRPr sz="3225" b="1" dirty="0">
              <a:solidFill>
                <a:srgbClr val="F5F2E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2F1C2923-2311-4F4D-9D76-07F9D3553982}"/>
              </a:ext>
            </a:extLst>
          </p:cNvPr>
          <p:cNvSpPr>
            <a:spLocks noGrp="1"/>
          </p:cNvSpPr>
          <p:nvPr/>
        </p:nvSpPr>
        <p:spPr>
          <a:xfrm>
            <a:off x="10715625" y="64198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28 / 28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A4FAFF55-1561-4895-B337-ACD9899046D1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D3D8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D3D8E0"/>
                </a:solidFill>
                <a:latin typeface="DejaVu Sans"/>
                <a:ea typeface="DejaVu Sans"/>
                <a:cs typeface="DejaVu Sans"/>
              </a:rPr>
              <a:t>ФІЗИКА · ІНЖЕНЕРНА ОСВІТА</a:t>
            </a:r>
          </a:p>
        </p:txBody>
      </p:sp>
    </p:spTree>
    <p:extLst>
      <p:ext uri="{BB962C8B-B14F-4D97-AF65-F5344CB8AC3E}">
        <p14:creationId xmlns:p14="http://schemas.microsoft.com/office/powerpoint/2010/main" val="359438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Інноваційні підходи у викладанні фізики">
  <a:themeElements>
    <a:clrScheme name="Інноваційні підходи у викладанні фізики">
      <a:dk1>
        <a:srgbClr val="14213D"/>
      </a:dk1>
      <a:lt1>
        <a:srgbClr val="F5F2EA"/>
      </a:lt1>
      <a:dk2>
        <a:srgbClr val="4C5568"/>
      </a:dk2>
      <a:lt2>
        <a:srgbClr val="DFDDD9"/>
      </a:lt2>
      <a:accent1>
        <a:srgbClr val="A8571A"/>
      </a:accent1>
      <a:accent2>
        <a:srgbClr val="E3A04F"/>
      </a:accent2>
      <a:accent3>
        <a:srgbClr val="3D5A80"/>
      </a:accent3>
      <a:accent4>
        <a:srgbClr val="2F6B4F"/>
      </a:accent4>
      <a:accent5>
        <a:srgbClr val="B4432E"/>
      </a:accent5>
      <a:accent6>
        <a:srgbClr val="3A4558"/>
      </a:accent6>
      <a:hlink>
        <a:srgbClr val="0563C1"/>
      </a:hlink>
      <a:folHlink>
        <a:srgbClr val="954F72"/>
      </a:folHlink>
    </a:clrScheme>
    <a:fontScheme name="Інноваційні підходи у викладанні фізики">
      <a:majorFont>
        <a:latin typeface="EB Garamo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Інноваційні підходи у викладанні фізи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Інноваційні підходи у викладанні фізики">
  <a:themeElements>
    <a:clrScheme name="Інноваційні підходи у викладанні фізики">
      <a:dk1>
        <a:srgbClr val="14213D"/>
      </a:dk1>
      <a:lt1>
        <a:srgbClr val="F5F2EA"/>
      </a:lt1>
      <a:dk2>
        <a:srgbClr val="4C5568"/>
      </a:dk2>
      <a:lt2>
        <a:srgbClr val="DFDDD9"/>
      </a:lt2>
      <a:accent1>
        <a:srgbClr val="A8571A"/>
      </a:accent1>
      <a:accent2>
        <a:srgbClr val="E3A04F"/>
      </a:accent2>
      <a:accent3>
        <a:srgbClr val="3D5A80"/>
      </a:accent3>
      <a:accent4>
        <a:srgbClr val="2F6B4F"/>
      </a:accent4>
      <a:accent5>
        <a:srgbClr val="B4432E"/>
      </a:accent5>
      <a:accent6>
        <a:srgbClr val="3A4558"/>
      </a:accent6>
      <a:hlink>
        <a:srgbClr val="0563C1"/>
      </a:hlink>
      <a:folHlink>
        <a:srgbClr val="954F72"/>
      </a:folHlink>
    </a:clrScheme>
    <a:fontScheme name="Інноваційні підходи у викладанні фізики">
      <a:majorFont>
        <a:latin typeface="EB Garamo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Інноваційні підходи у викладанні фізи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2948</Words>
  <Application>Microsoft Office PowerPoint</Application>
  <DocSecurity>0</DocSecurity>
  <PresentationFormat>Широкий екран</PresentationFormat>
  <Paragraphs>261</Paragraphs>
  <Slides>27</Slides>
  <Notes>27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27</vt:i4>
      </vt:variant>
    </vt:vector>
  </HeadingPairs>
  <TitlesOfParts>
    <vt:vector size="32" baseType="lpstr">
      <vt:lpstr>Arial</vt:lpstr>
      <vt:lpstr>DejaVu Sans</vt:lpstr>
      <vt:lpstr>EB Garamond</vt:lpstr>
      <vt:lpstr>IBM Plex Sans</vt:lpstr>
      <vt:lpstr>Інноваційні підходи у викладанні фізики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Клименко Наталія Анатоліївна</cp:lastModifiedBy>
  <cp:revision>13</cp:revision>
  <dcterms:created xsi:type="dcterms:W3CDTF">2026-10-18T19:19:42Z</dcterms:created>
  <dcterms:modified xsi:type="dcterms:W3CDTF">2026-10-19T18:47:37Z</dcterms:modified>
</cp:coreProperties>
</file>