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7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6"/>
  </p:notesMasterIdLst>
  <p:sldIdLst>
    <p:sldId id="256" r:id="rId2"/>
    <p:sldId id="257" r:id="rId3"/>
    <p:sldId id="258" r:id="rId4"/>
    <p:sldId id="322" r:id="rId5"/>
    <p:sldId id="391" r:id="rId6"/>
    <p:sldId id="39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0" r:id="rId114"/>
    <p:sldId id="371" r:id="rId115"/>
    <p:sldId id="372" r:id="rId116"/>
    <p:sldId id="373" r:id="rId117"/>
    <p:sldId id="374" r:id="rId118"/>
    <p:sldId id="375" r:id="rId119"/>
    <p:sldId id="376" r:id="rId120"/>
    <p:sldId id="377" r:id="rId121"/>
    <p:sldId id="378" r:id="rId122"/>
    <p:sldId id="379" r:id="rId123"/>
    <p:sldId id="380" r:id="rId124"/>
    <p:sldId id="381" r:id="rId125"/>
    <p:sldId id="382" r:id="rId126"/>
    <p:sldId id="383" r:id="rId127"/>
    <p:sldId id="384" r:id="rId128"/>
    <p:sldId id="385" r:id="rId129"/>
    <p:sldId id="386" r:id="rId130"/>
    <p:sldId id="387" r:id="rId131"/>
    <p:sldId id="388" r:id="rId132"/>
    <p:sldId id="389" r:id="rId133"/>
    <p:sldId id="390" r:id="rId134"/>
    <p:sldId id="321" r:id="rId1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" id="{B9984C19-377B-2EFC-A361-8AC744A62487}">
          <p14:sldIdLst>
            <p14:sldId id="256"/>
          </p14:sldIdLst>
        </p14:section>
        <p14:section name="Сприйняття корупції" id="{FF5AAF86-91F4-D77F-D5F0-C18CCE33384E}">
          <p14:sldIdLst>
            <p14:sldId id="257"/>
            <p14:sldId id="258"/>
            <p14:sldId id="322"/>
            <p14:sldId id="391"/>
            <p14:sldId id="392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Що таке корупція" id="{0C8B898D-C3B6-167D-2266-E024799A9597}">
          <p14:sldIdLst>
            <p14:sldId id="265"/>
            <p14:sldId id="266"/>
          </p14:sldIdLst>
        </p14:section>
        <p14:section name="Антикорупційна система" id="{8734B13F-D350-38CC-289C-DFDAB4B3F049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Доброчесність" id="{5F1E980B-8A56-1BC2-EE73-17AA7B854F3E}">
          <p14:sldIdLst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Діяльність НАЗК" id="{28B1A77A-B1A5-D6A1-F7F0-EF16B298B68D}">
          <p14:sldIdLst>
            <p14:sldId id="290"/>
            <p14:sldId id="291"/>
            <p14:sldId id="292"/>
            <p14:sldId id="293"/>
            <p14:sldId id="294"/>
            <p14:sldId id="295"/>
            <p14:sldId id="296"/>
          </p14:sldIdLst>
        </p14:section>
        <p14:section name="Доброчесність в освіті" id="{B22E3CFD-35AB-3374-E792-1F49009A703A}">
          <p14:sldIdLst>
            <p14:sldId id="297"/>
            <p14:sldId id="298"/>
            <p14:sldId id="299"/>
          </p14:sldIdLst>
        </p14:section>
        <p14:section name="Антикорупційна система ЗВО" id="{DD8B510B-CA96-7774-E2EA-2ADF178CBF32}">
          <p14:sldIdLst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</p14:sldIdLst>
        </p14:section>
        <p14:section name="Викривання" id="{C90D5790-9CC1-B4FD-E01B-4C9D04BF4252}">
          <p14:sldIdLst>
            <p14:sldId id="310"/>
            <p14:sldId id="311"/>
            <p14:sldId id="312"/>
            <p14:sldId id="313"/>
            <p14:sldId id="314"/>
          </p14:sldIdLst>
        </p14:section>
        <p14:section name="Підсумки" id="{2BF74D14-747B-70AF-E139-BC9078F48382}">
          <p14:sldIdLst>
            <p14:sldId id="315"/>
            <p14:sldId id="316"/>
            <p14:sldId id="317"/>
            <p14:sldId id="318"/>
            <p14:sldId id="319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2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5CA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1B08-441D-AE12-E356B61D8A27}"/>
              </c:ext>
            </c:extLst>
          </c:dPt>
          <c:dPt>
            <c:idx val="1"/>
            <c:bubble3D val="0"/>
            <c:spPr>
              <a:solidFill>
                <a:srgbClr val="D6E2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B08-441D-AE12-E356B61D8A27}"/>
              </c:ext>
            </c:extLst>
          </c:dPt>
          <c:cat>
            <c:strRef>
              <c:f>Sheet1!$A$2:$A$3</c:f>
              <c:strCache>
                <c:ptCount val="2"/>
                <c:pt idx="0">
                  <c:v>Дещо або дуже поширена</c:v>
                </c:pt>
                <c:pt idx="1">
                  <c:v>Інші відповіді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89.7</c:v>
                </c:pt>
                <c:pt idx="1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08-441D-AE12-E356B61D8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Дуже серйозна</c:v>
                </c:pt>
              </c:strCache>
            </c:strRef>
          </c:tx>
          <c:spPr>
            <a:solidFill>
              <a:srgbClr val="C62828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FFFFF"/>
                    </a:solidFill>
                    <a:latin typeface="+mn-lt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Збройна агресія рф проти України</c:v>
                </c:pt>
                <c:pt idx="1">
                  <c:v>Корупція</c:v>
                </c:pt>
                <c:pt idx="2">
                  <c:v>Висока вартість життя та низькі доходи</c:v>
                </c:pt>
                <c:pt idx="3">
                  <c:v>Міграція населення з України</c:v>
                </c:pt>
                <c:pt idx="4">
                  <c:v>Захоплення влади олігархами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93.5</c:v>
                </c:pt>
                <c:pt idx="1">
                  <c:v>72.2</c:v>
                </c:pt>
                <c:pt idx="2">
                  <c:v>62.1</c:v>
                </c:pt>
                <c:pt idx="3">
                  <c:v>56.8</c:v>
                </c:pt>
                <c:pt idx="4">
                  <c:v>52.1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5E-46E2-BF49-0A2B7D76B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Скоріше серйозна</c:v>
                </c:pt>
              </c:strCache>
            </c:strRef>
          </c:tx>
          <c:spPr>
            <a:solidFill>
              <a:srgbClr val="D96C00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FFFFF"/>
                    </a:solidFill>
                    <a:latin typeface="+mn-lt"/>
                  </a:defRPr>
                </a:pPr>
                <a:endParaRPr lang="uk-UA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Збройна агресія рф проти України</c:v>
                </c:pt>
                <c:pt idx="1">
                  <c:v>Корупція</c:v>
                </c:pt>
                <c:pt idx="2">
                  <c:v>Висока вартість життя та низькі доходи</c:v>
                </c:pt>
                <c:pt idx="3">
                  <c:v>Міграція населення з України</c:v>
                </c:pt>
                <c:pt idx="4">
                  <c:v>Захоплення влади олігархами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4.2</c:v>
                </c:pt>
                <c:pt idx="1">
                  <c:v>21.4</c:v>
                </c:pt>
                <c:pt idx="2">
                  <c:v>29.4</c:v>
                </c:pt>
                <c:pt idx="3">
                  <c:v>25</c:v>
                </c:pt>
                <c:pt idx="4">
                  <c:v>27.3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5E-46E2-BF49-0A2B7D76B04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1A1A1A"/>
                </a:solidFill>
                <a:latin typeface="+mn-lt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 sz="1300">
              <a:solidFill>
                <a:srgbClr val="1A1A1A"/>
              </a:solidFill>
              <a:latin typeface="+mn-lt"/>
              <a:cs typeface="+mn-lt"/>
            </a:defRPr>
          </a:pPr>
          <a:endParaRPr lang="uk-UA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0B2E59"/>
                </a:solidFill>
                <a:latin typeface="+mn-lt"/>
              </a:defRPr>
            </a:pPr>
            <a:r>
              <a:rPr lang="uk-UA" sz="1500" b="0" i="0" u="none" strike="noStrike">
                <a:solidFill>
                  <a:srgbClr val="0B2E59"/>
                </a:solidFill>
                <a:latin typeface="+mn-lt"/>
              </a:rPr>
              <a:t>Частка тих, хто вважає тип корупції «дуже серйозним», %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Населення</c:v>
                </c:pt>
              </c:strCache>
            </c:strRef>
          </c:tx>
          <c:spPr>
            <a:solidFill>
              <a:srgbClr val="005CAA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1A1A1A"/>
                    </a:solidFill>
                    <a:latin typeface="+mn-lt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Політична корупція на найвищому рівні</c:v>
                </c:pt>
                <c:pt idx="1">
                  <c:v>Корупція в бізнесі</c:v>
                </c:pt>
                <c:pt idx="2">
                  <c:v>Повсякденна побутова корупція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70.8</c:v>
                </c:pt>
                <c:pt idx="1">
                  <c:v>54.5</c:v>
                </c:pt>
                <c:pt idx="2">
                  <c:v>41.4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9-4805-B71F-EAED924CC6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Бізнес</c:v>
                </c:pt>
              </c:strCache>
            </c:strRef>
          </c:tx>
          <c:spPr>
            <a:solidFill>
              <a:srgbClr val="D96C00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1A1A1A"/>
                    </a:solidFill>
                    <a:latin typeface="+mn-lt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Політична корупція на найвищому рівні</c:v>
                </c:pt>
                <c:pt idx="1">
                  <c:v>Корупція в бізнесі</c:v>
                </c:pt>
                <c:pt idx="2">
                  <c:v>Повсякденна побутова корупція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71.900000000000006</c:v>
                </c:pt>
                <c:pt idx="1">
                  <c:v>43.3</c:v>
                </c:pt>
                <c:pt idx="2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9-4805-B71F-EAED924CC6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1A1A1A"/>
                </a:solidFill>
                <a:latin typeface="+mn-lt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5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txPr>
        <a:bodyPr/>
        <a:lstStyle/>
        <a:p>
          <a:pPr>
            <a:defRPr sz="1300">
              <a:solidFill>
                <a:srgbClr val="1A1A1A"/>
              </a:solidFill>
              <a:latin typeface="+mn-lt"/>
              <a:cs typeface="+mn-lt"/>
            </a:defRPr>
          </a:pPr>
          <a:endParaRPr lang="uk-UA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2C2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963-4F4E-8CCA-09945C484FF4}"/>
              </c:ext>
            </c:extLst>
          </c:dPt>
          <c:dPt>
            <c:idx val="1"/>
            <c:bubble3D val="0"/>
            <c:spPr>
              <a:solidFill>
                <a:srgbClr val="D6E2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963-4F4E-8CCA-09945C484FF4}"/>
              </c:ext>
            </c:extLst>
          </c:dPt>
          <c:cat>
            <c:strRef>
              <c:f>Sheet1!$A$2:$A$3</c:f>
              <c:strCache>
                <c:ptCount val="2"/>
                <c:pt idx="0">
                  <c:v>Стикалися</c:v>
                </c:pt>
                <c:pt idx="1">
                  <c:v>Не стикалися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18.2</c:v>
                </c:pt>
                <c:pt idx="1">
                  <c:v>81.8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63-4F4E-8CCA-09945C484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Корупційний досвід, %</c:v>
                </c:pt>
              </c:strCache>
            </c:strRef>
          </c:tx>
          <c:spPr>
            <a:solidFill>
              <a:srgbClr val="0B2E59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1A1A1A"/>
                    </a:solidFill>
                    <a:latin typeface="+mn-lt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Будівництво та земельні відносини</c:v>
                </c:pt>
                <c:pt idx="1">
                  <c:v>Правоохоронні органи</c:v>
                </c:pt>
                <c:pt idx="2">
                  <c:v>Послуги закладів вищої освіти</c:v>
                </c:pt>
                <c:pt idx="3">
                  <c:v>Охорона здоров’я</c:v>
                </c:pt>
                <c:pt idx="4">
                  <c:v>Енергетичні компанії</c:v>
                </c:pt>
                <c:pt idx="5">
                  <c:v>Сервісні центри МВС</c:v>
                </c:pt>
                <c:pt idx="6">
                  <c:v>Початкова та середня освіта</c:v>
                </c:pt>
                <c:pt idx="7">
                  <c:v>Соціальний захист</c:v>
                </c:pt>
                <c:pt idx="8">
                  <c:v>Дитячі садки</c:v>
                </c:pt>
                <c:pt idx="9">
                  <c:v>ЦНАП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31.8</c:v>
                </c:pt>
                <c:pt idx="1">
                  <c:v>26</c:v>
                </c:pt>
                <c:pt idx="2">
                  <c:v>24.6</c:v>
                </c:pt>
                <c:pt idx="3">
                  <c:v>24.2</c:v>
                </c:pt>
                <c:pt idx="4">
                  <c:v>18.100000000000001</c:v>
                </c:pt>
                <c:pt idx="5">
                  <c:v>16.2</c:v>
                </c:pt>
                <c:pt idx="6">
                  <c:v>12.9</c:v>
                </c:pt>
                <c:pt idx="7">
                  <c:v>12.6</c:v>
                </c:pt>
                <c:pt idx="8">
                  <c:v>9</c:v>
                </c:pt>
                <c:pt idx="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FF-4ECC-8227-D1A876387B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A1A1A"/>
                </a:solidFill>
                <a:latin typeface="+mn-lt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8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600" b="0" i="0" u="none" strike="noStrike">
                <a:solidFill>
                  <a:srgbClr val="0B2E59"/>
                </a:solidFill>
                <a:latin typeface="+mn-lt"/>
              </a:defRPr>
            </a:pPr>
            <a:r>
              <a:rPr lang="ru-RU" sz="1600" b="0" i="0" u="none" strike="noStrike">
                <a:solidFill>
                  <a:srgbClr val="0B2E59"/>
                </a:solidFill>
                <a:latin typeface="+mn-lt"/>
              </a:rPr>
              <a:t>Корупційний досвід при отриманні послуг ЗВО, %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Послуги закладів вищої освіти</c:v>
                </c:pt>
              </c:strCache>
            </c:strRef>
          </c:tx>
          <c:spPr>
            <a:ln w="50800" cap="flat">
              <a:solidFill>
                <a:srgbClr val="005CAA"/>
              </a:solidFill>
              <a:prstDash val="solid"/>
              <a:round/>
            </a:ln>
            <a:effectLst/>
          </c:spPr>
          <c:marker>
            <c:symbol val="circle"/>
            <c:size val="12"/>
            <c:spPr>
              <a:solidFill>
                <a:srgbClr val="005CAA"/>
              </a:solidFill>
              <a:ln w="9525" cap="flat">
                <a:solidFill>
                  <a:srgbClr val="005CAA"/>
                </a:solidFill>
                <a:prstDash val="solid"/>
                <a:round/>
              </a:ln>
              <a:effectLst/>
            </c:spPr>
          </c:marker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0B2E59"/>
                    </a:solidFill>
                    <a:latin typeface="+mn-lt"/>
                  </a:defRPr>
                </a:pPr>
                <a:endParaRPr lang="uk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38.4</c:v>
                </c:pt>
                <c:pt idx="1">
                  <c:v>25.7</c:v>
                </c:pt>
                <c:pt idx="2">
                  <c:v>26.6</c:v>
                </c:pt>
                <c:pt idx="3">
                  <c:v>25.7</c:v>
                </c:pt>
                <c:pt idx="4">
                  <c:v>24.6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3-4D26-82E8-357CE87BB0D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1A1A1A"/>
                </a:solidFill>
                <a:latin typeface="+mn-lt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0B2E59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0B2E59"/>
                </a:solidFill>
                <a:latin typeface="+mn-lt"/>
              </a:rPr>
              <a:t>ТОП-головні виконавці: кількість заходів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Заходів програми</c:v>
                </c:pt>
              </c:strCache>
            </c:strRef>
          </c:tx>
          <c:spPr>
            <a:solidFill>
              <a:srgbClr val="005CAA"/>
            </a:solidFill>
            <a:effectLst/>
          </c:spPr>
          <c:invertIfNegative val="0"/>
          <c:dLbls>
            <c:numFmt formatCode="[&gt;=1000]#\ ##0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1A1A1A"/>
                    </a:solidFill>
                    <a:latin typeface="+mn-lt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НАЗК</c:v>
                </c:pt>
                <c:pt idx="1">
                  <c:v>Міноборони</c:v>
                </c:pt>
                <c:pt idx="2">
                  <c:v>Мінекономіки</c:v>
                </c:pt>
                <c:pt idx="3">
                  <c:v>МОН</c:v>
                </c:pt>
                <c:pt idx="4">
                  <c:v>МОЗ</c:v>
                </c:pt>
                <c:pt idx="5">
                  <c:v>Мін’юст</c:v>
                </c:pt>
                <c:pt idx="6">
                  <c:v>Мінрозвитку</c:v>
                </c:pt>
                <c:pt idx="7">
                  <c:v>Мінагрополітики</c:v>
                </c:pt>
                <c:pt idx="8">
                  <c:v>Мінфін</c:v>
                </c:pt>
                <c:pt idx="9">
                  <c:v>МВС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269</c:v>
                </c:pt>
                <c:pt idx="1">
                  <c:v>61</c:v>
                </c:pt>
                <c:pt idx="2">
                  <c:v>59</c:v>
                </c:pt>
                <c:pt idx="3">
                  <c:v>58</c:v>
                </c:pt>
                <c:pt idx="4">
                  <c:v>56</c:v>
                </c:pt>
                <c:pt idx="5">
                  <c:v>46</c:v>
                </c:pt>
                <c:pt idx="6">
                  <c:v>46</c:v>
                </c:pt>
                <c:pt idx="7">
                  <c:v>41</c:v>
                </c:pt>
                <c:pt idx="8">
                  <c:v>37</c:v>
                </c:pt>
                <c:pt idx="9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C-4265-85E5-2B0322D626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1A1A1A"/>
                </a:solidFill>
                <a:latin typeface="+mn-lt"/>
              </a:defRPr>
            </a:pPr>
            <a:endParaRPr lang="uk-UA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1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227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4E120-3DEE-4F71-A295-0D05B9AFF953}" type="slidenum">
              <a:rPr lang="ru-UA" smtClean="0"/>
              <a:t>6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83472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197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4567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1793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6627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5553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412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34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8104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37093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8900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84386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6921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3932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6126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508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51929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3694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22221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10019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6523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198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39973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53522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4698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09512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9688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7493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62858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6827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3048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1583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4661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6102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1699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25089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5202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1762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8845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91360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55423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8183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72581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9879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6886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6046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7892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89274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0307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49783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238262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471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3367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4457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0577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32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314342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83128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0636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33260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1295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6092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7598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5113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389586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0975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91555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56032"/>
            <a:ext cx="2587752" cy="42062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899855" y="6419088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chemeClr val="accent6"/>
                </a:solidFill>
              </a:rPr>
              <a:t>nubip.edu.ua</a:t>
            </a:r>
            <a:endParaRPr lang="en-US" sz="12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346704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b="1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endParaRPr lang="en-US" sz="2200" dirty="0"/>
          </a:p>
        </p:txBody>
      </p:sp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E3CEECD-5E0E-3D8A-FC1A-490CC88BE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B4E91-D328-4C1A-9F88-B6C74C43005D}" type="datetimeFigureOut">
              <a:rPr lang="ru-UA" smtClean="0"/>
              <a:t>10/16/2026</a:t>
            </a:fld>
            <a:endParaRPr lang="ru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7C465C-FE9B-8789-26AE-FE8DE7ED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3032E9-0714-A208-E417-9467D324B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23EDF-C421-44D1-B1B7-87CB0D0E01A1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0494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0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6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1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7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49.png"/><Relationship Id="rId5" Type="http://schemas.openxmlformats.org/officeDocument/2006/relationships/image" Target="../media/image55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4.png"/><Relationship Id="rId4" Type="http://schemas.openxmlformats.org/officeDocument/2006/relationships/image" Target="../media/image6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48.png"/><Relationship Id="rId3" Type="http://schemas.openxmlformats.org/officeDocument/2006/relationships/image" Target="../media/image49.png"/><Relationship Id="rId7" Type="http://schemas.openxmlformats.org/officeDocument/2006/relationships/image" Target="../media/image7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78.png"/><Relationship Id="rId5" Type="http://schemas.openxmlformats.org/officeDocument/2006/relationships/image" Target="../media/image67.png"/><Relationship Id="rId10" Type="http://schemas.openxmlformats.org/officeDocument/2006/relationships/image" Target="../media/image53.png"/><Relationship Id="rId4" Type="http://schemas.openxmlformats.org/officeDocument/2006/relationships/image" Target="../media/image41.png"/><Relationship Id="rId9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4.png"/><Relationship Id="rId5" Type="http://schemas.openxmlformats.org/officeDocument/2006/relationships/image" Target="../media/image30.png"/><Relationship Id="rId10" Type="http://schemas.openxmlformats.org/officeDocument/2006/relationships/image" Target="../media/image50.png"/><Relationship Id="rId4" Type="http://schemas.openxmlformats.org/officeDocument/2006/relationships/image" Target="../media/image82.png"/><Relationship Id="rId9" Type="http://schemas.openxmlformats.org/officeDocument/2006/relationships/image" Target="../media/image5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33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89.png"/><Relationship Id="rId5" Type="http://schemas.openxmlformats.org/officeDocument/2006/relationships/image" Target="../media/image30.png"/><Relationship Id="rId10" Type="http://schemas.openxmlformats.org/officeDocument/2006/relationships/image" Target="../media/image88.png"/><Relationship Id="rId4" Type="http://schemas.openxmlformats.org/officeDocument/2006/relationships/image" Target="../media/image86.png"/><Relationship Id="rId9" Type="http://schemas.openxmlformats.org/officeDocument/2006/relationships/image" Target="../media/image4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s://whistleblowers.nazk.gov.ua" TargetMode="External"/><Relationship Id="rId4" Type="http://schemas.openxmlformats.org/officeDocument/2006/relationships/image" Target="../media/image9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8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40.png"/><Relationship Id="rId4" Type="http://schemas.openxmlformats.org/officeDocument/2006/relationships/image" Target="../media/image3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98.png"/><Relationship Id="rId4" Type="http://schemas.openxmlformats.org/officeDocument/2006/relationships/image" Target="../media/image5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7.png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23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2.png"/><Relationship Id="rId4" Type="http://schemas.openxmlformats.org/officeDocument/2006/relationships/image" Target="../media/image3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4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7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12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23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0.png"/><Relationship Id="rId5" Type="http://schemas.openxmlformats.org/officeDocument/2006/relationships/image" Target="../media/image124.png"/><Relationship Id="rId10" Type="http://schemas.openxmlformats.org/officeDocument/2006/relationships/image" Target="../media/image127.png"/><Relationship Id="rId4" Type="http://schemas.openxmlformats.org/officeDocument/2006/relationships/image" Target="../media/image122.png"/><Relationship Id="rId9" Type="http://schemas.openxmlformats.org/officeDocument/2006/relationships/image" Target="../media/image126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28.png"/><Relationship Id="rId4" Type="http://schemas.openxmlformats.org/officeDocument/2006/relationships/image" Target="../media/image3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64.png"/><Relationship Id="rId4" Type="http://schemas.openxmlformats.org/officeDocument/2006/relationships/image" Target="../media/image4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2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137.png"/><Relationship Id="rId4" Type="http://schemas.openxmlformats.org/officeDocument/2006/relationships/image" Target="../media/image49.png"/><Relationship Id="rId9" Type="http://schemas.openxmlformats.org/officeDocument/2006/relationships/image" Target="../media/image126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9.png"/><Relationship Id="rId7" Type="http://schemas.openxmlformats.org/officeDocument/2006/relationships/image" Target="../media/image14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22.png"/><Relationship Id="rId4" Type="http://schemas.openxmlformats.org/officeDocument/2006/relationships/image" Target="../media/image68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05.png"/><Relationship Id="rId4" Type="http://schemas.openxmlformats.org/officeDocument/2006/relationships/image" Target="../media/image143.png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99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79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138.png"/><Relationship Id="rId4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49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38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79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1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png"/><Relationship Id="rId4" Type="http://schemas.openxmlformats.org/officeDocument/2006/relationships/image" Target="../media/image51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153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1.png"/><Relationship Id="rId4" Type="http://schemas.openxmlformats.org/officeDocument/2006/relationships/image" Target="../media/image3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01.png"/><Relationship Id="rId4" Type="http://schemas.openxmlformats.org/officeDocument/2006/relationships/image" Target="../media/image102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2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46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6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38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52.png"/><Relationship Id="rId4" Type="http://schemas.openxmlformats.org/officeDocument/2006/relationships/image" Target="../media/image16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on.gov.ua/static-objects/mon/sites/1/news/2025/04/24/shi-v-zakladakh-vyshchoi-osvity-24-04-2025.pdf" TargetMode="External"/><Relationship Id="rId4" Type="http://schemas.openxmlformats.org/officeDocument/2006/relationships/image" Target="../media/image170.png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9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172.png"/><Relationship Id="rId5" Type="http://schemas.openxmlformats.org/officeDocument/2006/relationships/image" Target="../media/image61.png"/><Relationship Id="rId10" Type="http://schemas.openxmlformats.org/officeDocument/2006/relationships/image" Target="../media/image171.png"/><Relationship Id="rId4" Type="http://schemas.openxmlformats.org/officeDocument/2006/relationships/image" Target="../media/image23.png"/><Relationship Id="rId9" Type="http://schemas.openxmlformats.org/officeDocument/2006/relationships/image" Target="../media/image77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3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13.png"/><Relationship Id="rId10" Type="http://schemas.openxmlformats.org/officeDocument/2006/relationships/image" Target="../media/image178.png"/><Relationship Id="rId4" Type="http://schemas.openxmlformats.org/officeDocument/2006/relationships/image" Target="../media/image121.png"/><Relationship Id="rId9" Type="http://schemas.openxmlformats.org/officeDocument/2006/relationships/image" Target="../media/image177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82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81.png"/><Relationship Id="rId4" Type="http://schemas.openxmlformats.org/officeDocument/2006/relationships/image" Target="../media/image115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Lena_Gulac@nubip.edu.ua" TargetMode="External"/><Relationship Id="rId4" Type="http://schemas.openxmlformats.org/officeDocument/2006/relationships/image" Target="../media/image18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18688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31920" y="64008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kern="0" spc="100" dirty="0">
                <a:solidFill>
                  <a:schemeClr val="accent1"/>
                </a:solidFill>
              </a:rPr>
              <a:t>НАЦІОНАЛЬНИЙ УНІВЕРСИТЕТ БІОРЕСУРСІВ</a:t>
            </a:r>
            <a:endParaRPr lang="en-US" sz="1800" dirty="0"/>
          </a:p>
          <a:p>
            <a:pPr marL="0" indent="0">
              <a:buNone/>
            </a:pPr>
            <a:r>
              <a:rPr lang="en-US" sz="1800" b="1" kern="0" spc="100" dirty="0">
                <a:solidFill>
                  <a:schemeClr val="accent1"/>
                </a:solidFill>
              </a:rPr>
              <a:t>І ПРИРОДОКОРИСТУВАННЯ УКРАЇНИ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3931920" y="2468880"/>
            <a:ext cx="7680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4800" b="1" dirty="0" err="1">
                <a:solidFill>
                  <a:schemeClr val="tx2"/>
                </a:solidFill>
              </a:rPr>
              <a:t>Антикорупція</a:t>
            </a:r>
            <a:r>
              <a:rPr lang="ru-RU" sz="4800" b="1" dirty="0">
                <a:solidFill>
                  <a:schemeClr val="tx2"/>
                </a:solidFill>
              </a:rPr>
              <a:t> та </a:t>
            </a:r>
            <a:r>
              <a:rPr lang="ru-RU" sz="4800" b="1" dirty="0" err="1">
                <a:solidFill>
                  <a:schemeClr val="tx2"/>
                </a:solidFill>
              </a:rPr>
              <a:t>академічна</a:t>
            </a:r>
            <a:r>
              <a:rPr lang="ru-RU" sz="4800" b="1" dirty="0">
                <a:solidFill>
                  <a:schemeClr val="tx2"/>
                </a:solidFill>
              </a:rPr>
              <a:t> </a:t>
            </a:r>
            <a:r>
              <a:rPr lang="ru-RU" sz="4800" b="1" dirty="0" err="1">
                <a:solidFill>
                  <a:schemeClr val="tx2"/>
                </a:solidFill>
              </a:rPr>
              <a:t>доброчесність</a:t>
            </a:r>
            <a:r>
              <a:rPr lang="ru-RU" sz="4800" b="1" dirty="0">
                <a:solidFill>
                  <a:schemeClr val="tx2"/>
                </a:solidFill>
              </a:rPr>
              <a:t> в ЗВО</a:t>
            </a:r>
            <a:endParaRPr lang="en-US" sz="4800" dirty="0"/>
          </a:p>
        </p:txBody>
      </p:sp>
      <p:sp>
        <p:nvSpPr>
          <p:cNvPr id="7" name="Shape 4"/>
          <p:cNvSpPr/>
          <p:nvPr/>
        </p:nvSpPr>
        <p:spPr>
          <a:xfrm>
            <a:off x="3931920" y="4983480"/>
            <a:ext cx="822960" cy="82296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5166360"/>
            <a:ext cx="457200" cy="4572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983480" y="484632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Олена ГУЛАК</a:t>
            </a:r>
            <a:endParaRPr lang="en-US" sz="1600" dirty="0"/>
          </a:p>
          <a:p>
            <a:r>
              <a:rPr lang="en-US" sz="1600" dirty="0">
                <a:solidFill>
                  <a:schemeClr val="accent6"/>
                </a:solidFill>
              </a:rPr>
              <a:t>доктор юридичних наук, професор, професор кафедри адміністративного та </a:t>
            </a:r>
            <a:r>
              <a:rPr lang="en-US" sz="1600" dirty="0" err="1">
                <a:solidFill>
                  <a:schemeClr val="accent6"/>
                </a:solidFill>
              </a:rPr>
              <a:t>фінансового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 err="1" smtClean="0">
                <a:solidFill>
                  <a:schemeClr val="accent6"/>
                </a:solidFill>
              </a:rPr>
              <a:t>права</a:t>
            </a:r>
            <a:r>
              <a:rPr lang="uk-UA" sz="1600" dirty="0" smtClean="0">
                <a:solidFill>
                  <a:schemeClr val="accent6"/>
                </a:solidFill>
              </a:rPr>
              <a:t>; Уповноважена особа з питань запобігання та виявлення корупції </a:t>
            </a:r>
            <a:r>
              <a:rPr lang="en-US" sz="1600" dirty="0" err="1">
                <a:solidFill>
                  <a:schemeClr val="accent6"/>
                </a:solidFill>
              </a:rPr>
              <a:t>НУБіП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 err="1">
                <a:solidFill>
                  <a:schemeClr val="accent6"/>
                </a:solidFill>
              </a:rPr>
              <a:t>України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ПИТАННЯ ДО АУДИТОРІЇ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Як ви вважаєте, який рівень корупції в Україні?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Сприйняття корупції населенням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731520" y="1874520"/>
          <a:ext cx="438912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035040" y="2423160"/>
            <a:ext cx="560801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1"/>
                </a:solidFill>
              </a:rPr>
              <a:t>89,7%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chemeClr val="tx2"/>
                </a:solidFill>
              </a:rPr>
              <a:t>населення вважають, що корупція дещо або дуже поширена в Україні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79B3A8-62B5-BE19-E22C-57A0A5E862AB}"/>
              </a:ext>
            </a:extLst>
          </p:cNvPr>
          <p:cNvSpPr txBox="1"/>
          <p:nvPr/>
        </p:nvSpPr>
        <p:spPr>
          <a:xfrm>
            <a:off x="3687521" y="6447385"/>
            <a:ext cx="8297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smtClean="0">
                <a:solidFill>
                  <a:srgbClr val="0166B3"/>
                </a:solidFill>
                <a:latin typeface="Minion Pro Med" panose="02040503050201020203" pitchFamily="18" charset="0"/>
              </a:rPr>
              <a:t>nubip.edu.ua</a:t>
            </a:r>
            <a:endParaRPr lang="ru-RU" sz="1800" dirty="0">
              <a:solidFill>
                <a:srgbClr val="0166B3"/>
              </a:solidFill>
              <a:latin typeface="Minion Pro Med" panose="02040503050201020203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172E9-0C52-01F6-D2A0-45CE8AC85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08" t="62439" r="16841" b="18233"/>
          <a:stretch/>
        </p:blipFill>
        <p:spPr>
          <a:xfrm>
            <a:off x="194553" y="119223"/>
            <a:ext cx="3858322" cy="6265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"/>
          <a:stretch/>
        </p:blipFill>
        <p:spPr>
          <a:xfrm>
            <a:off x="1168400" y="526905"/>
            <a:ext cx="9375719" cy="62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8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79B3A8-62B5-BE19-E22C-57A0A5E862AB}"/>
              </a:ext>
            </a:extLst>
          </p:cNvPr>
          <p:cNvSpPr txBox="1"/>
          <p:nvPr/>
        </p:nvSpPr>
        <p:spPr>
          <a:xfrm>
            <a:off x="3687521" y="6447385"/>
            <a:ext cx="8297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smtClean="0">
                <a:solidFill>
                  <a:srgbClr val="0166B3"/>
                </a:solidFill>
                <a:latin typeface="Minion Pro Med" panose="02040503050201020203" pitchFamily="18" charset="0"/>
              </a:rPr>
              <a:t>nubip.edu.ua</a:t>
            </a:r>
            <a:endParaRPr lang="ru-RU" sz="1800" dirty="0">
              <a:solidFill>
                <a:srgbClr val="0166B3"/>
              </a:solidFill>
              <a:latin typeface="Minion Pro Med" panose="02040503050201020203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172E9-0C52-01F6-D2A0-45CE8AC85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08" t="62439" r="16841" b="18233"/>
          <a:stretch/>
        </p:blipFill>
        <p:spPr>
          <a:xfrm>
            <a:off x="194553" y="119223"/>
            <a:ext cx="3858322" cy="62656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888782" y="611675"/>
            <a:ext cx="7596823" cy="7540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4300" b="1" dirty="0">
                <a:solidFill>
                  <a:srgbClr val="0166B3"/>
                </a:solidFill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Індекс сприйняття </a:t>
            </a:r>
            <a:r>
              <a:rPr lang="uk-UA" altLang="uk-UA" sz="4300" b="1" dirty="0" smtClean="0">
                <a:solidFill>
                  <a:srgbClr val="0166B3"/>
                </a:solidFill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корупції</a:t>
            </a:r>
            <a:endParaRPr lang="uk-UA" sz="4300" b="1" dirty="0">
              <a:solidFill>
                <a:srgbClr val="0166B3"/>
              </a:solidFill>
              <a:latin typeface="Minion Pro SmBd" panose="02040603060201020203" pitchFamily="18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4629" t="57464" r="20277" b="11583"/>
          <a:stretch/>
        </p:blipFill>
        <p:spPr>
          <a:xfrm>
            <a:off x="0" y="2596058"/>
            <a:ext cx="7871572" cy="3039392"/>
          </a:xfrm>
          <a:prstGeom prst="rect">
            <a:avLst/>
          </a:prstGeom>
        </p:spPr>
      </p:pic>
      <p:sp>
        <p:nvSpPr>
          <p:cNvPr id="6" name="Прямокутник 5"/>
          <p:cNvSpPr/>
          <p:nvPr/>
        </p:nvSpPr>
        <p:spPr>
          <a:xfrm>
            <a:off x="290263" y="1715998"/>
            <a:ext cx="3666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uk-UA" altLang="uk-UA" sz="2400" b="1" dirty="0" smtClean="0">
                <a:solidFill>
                  <a:srgbClr val="0166B3"/>
                </a:solidFill>
                <a:latin typeface="Minion Pro SmBd" panose="02040603060201020203" pitchFamily="18" charset="0"/>
                <a:cs typeface="Arial" panose="020B0604020202020204" pitchFamily="34" charset="0"/>
              </a:rPr>
              <a:t>в Україні, </a:t>
            </a:r>
            <a:r>
              <a:rPr lang="uk-UA" altLang="uk-UA" sz="2400" b="1" dirty="0" smtClean="0"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2013-2023 рр.</a:t>
            </a:r>
            <a:endParaRPr lang="uk-UA" altLang="uk-UA" sz="2400" b="1" dirty="0">
              <a:latin typeface="Minion Pro SmBd" panose="02040603060201020203" pitchFamily="18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41765" t="39847" r="30490" b="21170"/>
          <a:stretch/>
        </p:blipFill>
        <p:spPr>
          <a:xfrm>
            <a:off x="7977142" y="2496015"/>
            <a:ext cx="3891830" cy="3075729"/>
          </a:xfrm>
          <a:prstGeom prst="rect">
            <a:avLst/>
          </a:prstGeom>
        </p:spPr>
      </p:pic>
      <p:sp>
        <p:nvSpPr>
          <p:cNvPr id="8" name="Прямокутник 7"/>
          <p:cNvSpPr/>
          <p:nvPr/>
        </p:nvSpPr>
        <p:spPr>
          <a:xfrm>
            <a:off x="8315840" y="1710275"/>
            <a:ext cx="2588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uk-UA" altLang="uk-UA" sz="2400" b="1" dirty="0">
                <a:solidFill>
                  <a:srgbClr val="0166B3"/>
                </a:solidFill>
                <a:latin typeface="Minion Pro SmBd" panose="02040603060201020203" pitchFamily="18" charset="0"/>
                <a:cs typeface="Arial" panose="020B0604020202020204" pitchFamily="34" charset="0"/>
              </a:rPr>
              <a:t>в </a:t>
            </a:r>
            <a:r>
              <a:rPr lang="uk-UA" altLang="uk-UA" sz="2400" b="1" dirty="0" smtClean="0">
                <a:solidFill>
                  <a:srgbClr val="0166B3"/>
                </a:solidFill>
                <a:latin typeface="Minion Pro SmBd" panose="02040603060201020203" pitchFamily="18" charset="0"/>
                <a:cs typeface="Arial" panose="020B0604020202020204" pitchFamily="34" charset="0"/>
              </a:rPr>
              <a:t>Європі, </a:t>
            </a:r>
            <a:r>
              <a:rPr lang="uk-UA" altLang="uk-UA" sz="2400" b="1" dirty="0" smtClean="0"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2023 </a:t>
            </a:r>
            <a:r>
              <a:rPr lang="uk-UA" altLang="uk-UA" sz="2400" b="1" dirty="0"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р.</a:t>
            </a:r>
          </a:p>
        </p:txBody>
      </p:sp>
      <p:sp>
        <p:nvSpPr>
          <p:cNvPr id="9" name="Прямокутник 8"/>
          <p:cNvSpPr/>
          <p:nvPr/>
        </p:nvSpPr>
        <p:spPr>
          <a:xfrm>
            <a:off x="6986017" y="5616388"/>
            <a:ext cx="5559552" cy="686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uk-UA" sz="2400" dirty="0"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Україна серед найбільш корумпованих країн Європи</a:t>
            </a:r>
          </a:p>
        </p:txBody>
      </p:sp>
    </p:spTree>
    <p:extLst>
      <p:ext uri="{BB962C8B-B14F-4D97-AF65-F5344CB8AC3E}">
        <p14:creationId xmlns:p14="http://schemas.microsoft.com/office/powerpoint/2010/main" val="44480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79B3A8-62B5-BE19-E22C-57A0A5E862AB}"/>
              </a:ext>
            </a:extLst>
          </p:cNvPr>
          <p:cNvSpPr txBox="1"/>
          <p:nvPr/>
        </p:nvSpPr>
        <p:spPr>
          <a:xfrm>
            <a:off x="3687521" y="6447385"/>
            <a:ext cx="82978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smtClean="0">
                <a:solidFill>
                  <a:srgbClr val="0166B3"/>
                </a:solidFill>
                <a:latin typeface="Minion Pro Med" panose="02040503050201020203" pitchFamily="18" charset="0"/>
              </a:rPr>
              <a:t>nubip.edu.ua</a:t>
            </a:r>
            <a:endParaRPr lang="ru-RU" sz="1800" dirty="0">
              <a:solidFill>
                <a:srgbClr val="0166B3"/>
              </a:solidFill>
              <a:latin typeface="Minion Pro Med" panose="02040503050201020203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C172E9-0C52-01F6-D2A0-45CE8AC858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08" t="62439" r="16841" b="18233"/>
          <a:stretch/>
        </p:blipFill>
        <p:spPr>
          <a:xfrm>
            <a:off x="194553" y="119223"/>
            <a:ext cx="3858322" cy="626564"/>
          </a:xfrm>
          <a:prstGeom prst="rect">
            <a:avLst/>
          </a:prstGeom>
        </p:spPr>
      </p:pic>
      <p:sp>
        <p:nvSpPr>
          <p:cNvPr id="4" name="Прямокутник 3"/>
          <p:cNvSpPr/>
          <p:nvPr/>
        </p:nvSpPr>
        <p:spPr>
          <a:xfrm>
            <a:off x="888782" y="611675"/>
            <a:ext cx="106849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uk-UA" sz="3200" b="1" dirty="0" smtClean="0">
                <a:solidFill>
                  <a:srgbClr val="0166B3"/>
                </a:solidFill>
                <a:latin typeface="Minion Pro SmBd" panose="02040603060201020203" pitchFamily="18" charset="0"/>
                <a:ea typeface="+mj-ea"/>
                <a:cs typeface="Arial" panose="020B0604020202020204" pitchFamily="34" charset="0"/>
              </a:rPr>
              <a:t>Як змінюються позиції України в рейтингах корупції</a:t>
            </a:r>
            <a:endParaRPr lang="uk-UA" sz="3200" b="1" dirty="0">
              <a:solidFill>
                <a:srgbClr val="0166B3"/>
              </a:solidFill>
              <a:latin typeface="Minion Pro SmBd" panose="02040603060201020203" pitchFamily="18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-1108" t="9972"/>
          <a:stretch/>
        </p:blipFill>
        <p:spPr>
          <a:xfrm>
            <a:off x="1201124" y="1238239"/>
            <a:ext cx="9454218" cy="520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1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Корупція — серед топ-3 суспільних проблем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737360"/>
          <a:ext cx="78638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8686800" y="1874520"/>
            <a:ext cx="2956255" cy="2194560"/>
          </a:xfrm>
          <a:prstGeom prst="roundRect">
            <a:avLst>
              <a:gd name="adj" fmla="val 5000"/>
            </a:avLst>
          </a:prstGeom>
          <a:solidFill>
            <a:schemeClr val="accent3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869680" y="1965960"/>
            <a:ext cx="259049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</a:rPr>
              <a:t>93,6%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вважають корупцію дуже (72,2%) або скоріше (21,4%) серйозною проблемою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686800" y="4251960"/>
            <a:ext cx="2956255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8869680" y="4343400"/>
            <a:ext cx="259049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Питання: «Як Ви вважаєте, наскільки серйозними є перераховані проблеми для України?» (2025)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Політична корупція — найсерйозніший тип корупції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737360"/>
          <a:ext cx="731520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8138160" y="1874520"/>
            <a:ext cx="3504895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8321040" y="2221992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686" y="2364638"/>
            <a:ext cx="309067" cy="309067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052560" y="1874520"/>
            <a:ext cx="245333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1"/>
                </a:solidFill>
              </a:rPr>
              <a:t>Політична: </a:t>
            </a:r>
            <a:r>
              <a:rPr lang="en-US" sz="1450" dirty="0">
                <a:solidFill>
                  <a:schemeClr val="tx1"/>
                </a:solidFill>
              </a:rPr>
              <a:t>напр., в Уряді чи Верховній Раді — однаково серйозна і для населення, і для бізнесу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8138160" y="3355848"/>
            <a:ext cx="3504895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321040" y="37033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686" y="3845966"/>
            <a:ext cx="309067" cy="309067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9052560" y="3355848"/>
            <a:ext cx="245333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1"/>
                </a:solidFill>
              </a:rPr>
              <a:t>У бізнесі: </a:t>
            </a:r>
            <a:r>
              <a:rPr lang="en-US" sz="1450" dirty="0">
                <a:solidFill>
                  <a:schemeClr val="tx1"/>
                </a:solidFill>
              </a:rPr>
              <a:t>напр., при взаємодії бізнесу та чиновників</a:t>
            </a:r>
            <a:endParaRPr lang="en-US" sz="1450" dirty="0"/>
          </a:p>
        </p:txBody>
      </p:sp>
      <p:sp>
        <p:nvSpPr>
          <p:cNvPr id="12" name="Shape 7"/>
          <p:cNvSpPr/>
          <p:nvPr/>
        </p:nvSpPr>
        <p:spPr>
          <a:xfrm>
            <a:off x="8138160" y="4837176"/>
            <a:ext cx="3504895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321040" y="5184648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3686" y="5327294"/>
            <a:ext cx="309067" cy="309067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9052560" y="4837176"/>
            <a:ext cx="245333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1"/>
                </a:solidFill>
              </a:rPr>
              <a:t>Побутова: </a:t>
            </a:r>
            <a:r>
              <a:rPr lang="en-US" sz="1450" dirty="0">
                <a:solidFill>
                  <a:schemeClr val="tx1"/>
                </a:solidFill>
              </a:rPr>
              <a:t>напр., у школах та лікарнях — бізнес оцінює її значно м’якше</a:t>
            </a:r>
            <a:endParaRPr lang="en-US" sz="1450" dirty="0"/>
          </a:p>
        </p:txBody>
      </p:sp>
      <p:sp>
        <p:nvSpPr>
          <p:cNvPr id="16" name="Text 10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ПИТАННЯ ДО АУДИТОРІЇ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Чи стикалися ви з корупцією протягом останніх 12 місяців?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Реальний корупційний досвід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731520" y="1874520"/>
          <a:ext cx="438912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1"/>
          <p:cNvSpPr txBox="1"/>
          <p:nvPr/>
        </p:nvSpPr>
        <p:spPr>
          <a:xfrm>
            <a:off x="6035040" y="2148840"/>
            <a:ext cx="5608015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chemeClr val="tx2"/>
                </a:solidFill>
              </a:rPr>
              <a:t>18,2%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chemeClr val="tx2"/>
                </a:solidFill>
              </a:rPr>
              <a:t>реально стикалися з проявами корупції протягом останніх 12 місяців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6035040" y="4983480"/>
            <a:ext cx="5608015" cy="1188720"/>
          </a:xfrm>
          <a:prstGeom prst="roundRect">
            <a:avLst>
              <a:gd name="adj" fmla="val 9231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0" y="5303520"/>
            <a:ext cx="548640" cy="5486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995160" y="5056632"/>
            <a:ext cx="4465015" cy="1042416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</a:rPr>
              <a:t>Розрив між сприйняттям і досвідом: </a:t>
            </a:r>
            <a:r>
              <a:rPr lang="en-US" sz="1700" dirty="0">
                <a:solidFill>
                  <a:schemeClr val="tx1"/>
                </a:solidFill>
              </a:rPr>
              <a:t>89,7% вважають корупцію поширеною, але лише 18,2% мали реальний досвід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Корупційний досвід населення за сферами (2025)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737360"/>
          <a:ext cx="78638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8686800" y="1874520"/>
            <a:ext cx="2956255" cy="2194560"/>
          </a:xfrm>
          <a:prstGeom prst="roundRect">
            <a:avLst>
              <a:gd name="adj" fmla="val 5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2103120"/>
            <a:ext cx="640080" cy="6400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915400" y="2743200"/>
            <a:ext cx="24990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24,6%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тих, хто взаємодіяв із ЗВО, мали корупційний досвід — 3-тє місце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8686800" y="4251960"/>
            <a:ext cx="2956255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4"/>
          <p:cNvSpPr txBox="1"/>
          <p:nvPr/>
        </p:nvSpPr>
        <p:spPr>
          <a:xfrm>
            <a:off x="8869680" y="4343400"/>
            <a:ext cx="259049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Корупційний досвід (самооцінка) серед тих, хто протягом 12 місяців звертався до відповідної сфери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Вища освіта: динаміка корупційного досвіду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737360"/>
          <a:ext cx="69494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7772400" y="1874520"/>
            <a:ext cx="3870655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7955280" y="187452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−13,8 п.п.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10149840" y="1920240"/>
            <a:ext cx="1356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з 2021 по 2025 рік (з 38,4% до 24,6%)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772400" y="3383280"/>
            <a:ext cx="3870655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955280" y="33832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≈ 1 з 4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10149840" y="3429000"/>
            <a:ext cx="13560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тих, хто взаємодіє з ЗВО, досі має корупційний досвід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4892040"/>
            <a:ext cx="11094415" cy="13716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5257800"/>
            <a:ext cx="640080" cy="6400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783080" y="4892040"/>
            <a:ext cx="96313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Тому для університетів ключове — управління корупційними ризиками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Що таке корупція?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8288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331720"/>
            <a:ext cx="914400" cy="914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194560" y="1874520"/>
            <a:ext cx="926561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Корупція</a:t>
            </a:r>
            <a:r>
              <a:rPr lang="en-US" sz="3200" dirty="0">
                <a:solidFill>
                  <a:schemeClr val="bg1"/>
                </a:solidFill>
              </a:rPr>
              <a:t> — зловживання довіреною владою для отримання приватної вигоди</a:t>
            </a:r>
            <a:endParaRPr lang="en-US" sz="3200" dirty="0"/>
          </a:p>
        </p:txBody>
      </p:sp>
      <p:sp>
        <p:nvSpPr>
          <p:cNvPr id="6" name="Shape 3"/>
          <p:cNvSpPr/>
          <p:nvPr/>
        </p:nvSpPr>
        <p:spPr>
          <a:xfrm>
            <a:off x="548640" y="4023360"/>
            <a:ext cx="3393338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429768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1</a:t>
            </a:r>
            <a:endParaRPr lang="en-US" sz="2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7578" y="429768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5074920"/>
            <a:ext cx="28446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Довірена влада</a:t>
            </a:r>
            <a:endParaRPr lang="en-US" sz="24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5623560"/>
            <a:ext cx="2844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6"/>
                </a:solidFill>
              </a:rPr>
              <a:t>повноваження, надані людині посадою чи роллю</a:t>
            </a:r>
            <a:endParaRPr lang="en-US" sz="16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418" y="5006340"/>
            <a:ext cx="274320" cy="27432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4399178" y="4023360"/>
            <a:ext cx="3393338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4673498" y="429768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4673498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2</a:t>
            </a:r>
            <a:endParaRPr lang="en-US" sz="26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8117" y="4297680"/>
            <a:ext cx="640080" cy="6400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73498" y="5074920"/>
            <a:ext cx="28446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Зловживання нею</a:t>
            </a:r>
            <a:endParaRPr lang="en-US" sz="2400" dirty="0"/>
          </a:p>
        </p:txBody>
      </p:sp>
      <p:sp>
        <p:nvSpPr>
          <p:cNvPr id="18" name="Text 12"/>
          <p:cNvSpPr txBox="1"/>
          <p:nvPr/>
        </p:nvSpPr>
        <p:spPr>
          <a:xfrm>
            <a:off x="4673498" y="5623560"/>
            <a:ext cx="2844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6"/>
                </a:solidFill>
              </a:rPr>
              <a:t>використання повноважень не за призначенням</a:t>
            </a:r>
            <a:endParaRPr lang="en-US" sz="16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3957" y="5006340"/>
            <a:ext cx="274320" cy="274320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8249717" y="4023360"/>
            <a:ext cx="3393338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8524037" y="429768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5"/>
          <p:cNvSpPr txBox="1"/>
          <p:nvPr/>
        </p:nvSpPr>
        <p:spPr>
          <a:xfrm>
            <a:off x="8524037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3</a:t>
            </a:r>
            <a:endParaRPr lang="en-US" sz="260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28655" y="4297680"/>
            <a:ext cx="640080" cy="64008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8524037" y="5074920"/>
            <a:ext cx="28446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Приватна вигода</a:t>
            </a:r>
            <a:endParaRPr lang="en-US" sz="2400" dirty="0"/>
          </a:p>
        </p:txBody>
      </p:sp>
      <p:sp>
        <p:nvSpPr>
          <p:cNvPr id="25" name="Text 17"/>
          <p:cNvSpPr txBox="1"/>
          <p:nvPr/>
        </p:nvSpPr>
        <p:spPr>
          <a:xfrm>
            <a:off x="8524037" y="5623560"/>
            <a:ext cx="2844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6"/>
                </a:solidFill>
              </a:rPr>
              <a:t>для себе чи інших осіб</a:t>
            </a:r>
            <a:endParaRPr lang="en-US" sz="16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Звідки в Україні корупція?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36444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2223821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2075688"/>
            <a:ext cx="1493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Складний історичний досвід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21792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колоніальна і тоталітарна травми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3367964" y="1874520"/>
            <a:ext cx="2636444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596564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265" y="2223821"/>
            <a:ext cx="261518" cy="26151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82364" y="2075688"/>
            <a:ext cx="1493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Психологія виживання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596564" y="2926080"/>
            <a:ext cx="21792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цінності безпеки переважають над цінностями розвитку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6187288" y="1874520"/>
            <a:ext cx="2636444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15888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588" y="2223821"/>
            <a:ext cx="261518" cy="26151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01688" y="2075688"/>
            <a:ext cx="1493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Слабкість державних інституцій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415888" y="2926080"/>
            <a:ext cx="21792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нездатність держави якісно та системно виконувати повноваження в інтересах громадян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9006611" y="1874520"/>
            <a:ext cx="2636444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235211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5912" y="2223821"/>
            <a:ext cx="261518" cy="26151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921011" y="2075688"/>
            <a:ext cx="14934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Недосконалість законодавства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9235211" y="2926080"/>
            <a:ext cx="217924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багато НПА та проєктів містять корупціогенні фактори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548640" y="4160520"/>
            <a:ext cx="357621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777240" y="438912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914" y="4520794"/>
            <a:ext cx="285293" cy="285293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508760" y="4361688"/>
            <a:ext cx="238749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Відсутність легальних альтернатив</a:t>
            </a:r>
            <a:endParaRPr lang="en-US" sz="1700" dirty="0"/>
          </a:p>
        </p:txBody>
      </p:sp>
      <p:sp>
        <p:nvSpPr>
          <p:cNvPr id="27" name="Text 20"/>
          <p:cNvSpPr txBox="1"/>
          <p:nvPr/>
        </p:nvSpPr>
        <p:spPr>
          <a:xfrm>
            <a:off x="777240" y="5074920"/>
            <a:ext cx="31190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корупція часто — найпростіший (іноді єдиний) спосіб отримати публічні послуги</a:t>
            </a:r>
            <a:endParaRPr lang="en-US" sz="1550" dirty="0"/>
          </a:p>
        </p:txBody>
      </p:sp>
      <p:sp>
        <p:nvSpPr>
          <p:cNvPr id="28" name="Shape 21"/>
          <p:cNvSpPr/>
          <p:nvPr/>
        </p:nvSpPr>
        <p:spPr>
          <a:xfrm>
            <a:off x="4307738" y="4160520"/>
            <a:ext cx="357621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4536338" y="438912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012" y="4520794"/>
            <a:ext cx="285293" cy="285293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5267858" y="4361688"/>
            <a:ext cx="238749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Пострадянська звичка «блату»</a:t>
            </a:r>
            <a:endParaRPr lang="en-US" sz="1700" dirty="0"/>
          </a:p>
        </p:txBody>
      </p:sp>
      <p:sp>
        <p:nvSpPr>
          <p:cNvPr id="32" name="Text 24"/>
          <p:cNvSpPr txBox="1"/>
          <p:nvPr/>
        </p:nvSpPr>
        <p:spPr>
          <a:xfrm>
            <a:off x="4536338" y="5074920"/>
            <a:ext cx="31190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вирішення питань шляхом надання неправомірної вигоди</a:t>
            </a:r>
            <a:endParaRPr lang="en-US" sz="1550" dirty="0"/>
          </a:p>
        </p:txBody>
      </p:sp>
      <p:sp>
        <p:nvSpPr>
          <p:cNvPr id="33" name="Shape 25"/>
          <p:cNvSpPr/>
          <p:nvPr/>
        </p:nvSpPr>
        <p:spPr>
          <a:xfrm>
            <a:off x="8066837" y="4160520"/>
            <a:ext cx="357621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8295437" y="438912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7110" y="4520794"/>
            <a:ext cx="285293" cy="285293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9026957" y="4361688"/>
            <a:ext cx="238749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ІПСО російських спецслужб</a:t>
            </a:r>
            <a:endParaRPr lang="en-US" sz="1700" dirty="0"/>
          </a:p>
        </p:txBody>
      </p:sp>
      <p:sp>
        <p:nvSpPr>
          <p:cNvPr id="37" name="Text 28"/>
          <p:cNvSpPr txBox="1"/>
          <p:nvPr/>
        </p:nvSpPr>
        <p:spPr>
          <a:xfrm>
            <a:off x="8295437" y="5074920"/>
            <a:ext cx="311901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розхитування ситуації в Україні та переконування партнерів у неспроможності держави</a:t>
            </a:r>
            <a:endParaRPr lang="en-US" sz="155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Антикорупційна інфраструктура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Як в Україні створювали антикорупційну систему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Передумови створення системи антикорупційних органів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Революція Гідності 2014 року вплинула на багато сфер, зокрема антикорупційну. Після втечі екс-президента Віктора Януковича ситуація з корупцією була критичною.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5364328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2834640"/>
            <a:ext cx="4907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Індекс сприйняття корупції (Transparency International)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24535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2014</a:t>
            </a:r>
            <a:endParaRPr lang="en-US" sz="16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accent3"/>
                </a:solidFill>
              </a:rPr>
              <a:t>26</a:t>
            </a:r>
            <a:r>
              <a:rPr lang="en-US" sz="1800" dirty="0">
                <a:solidFill>
                  <a:schemeClr val="accent6"/>
                </a:solidFill>
              </a:rPr>
              <a:t> /100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142 місце зі 175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3230804" y="3337560"/>
            <a:ext cx="245356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2026</a:t>
            </a:r>
            <a:endParaRPr lang="en-US" sz="1600" dirty="0"/>
          </a:p>
          <a:p>
            <a:pPr marL="0" indent="0">
              <a:buNone/>
            </a:pPr>
            <a:r>
              <a:rPr lang="en-US" sz="4800" b="1" dirty="0">
                <a:solidFill>
                  <a:schemeClr val="accent4"/>
                </a:solidFill>
              </a:rPr>
              <a:t>36</a:t>
            </a:r>
            <a:r>
              <a:rPr lang="en-US" sz="1800" dirty="0">
                <a:solidFill>
                  <a:schemeClr val="accent6"/>
                </a:solidFill>
              </a:rPr>
              <a:t> /100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104 місце зі 182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78728" y="2743200"/>
            <a:ext cx="5364328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07328" y="29718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947" y="3125419"/>
            <a:ext cx="332842" cy="33284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330288" y="2944368"/>
            <a:ext cx="408416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Масштаб проблеми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507328" y="3749040"/>
            <a:ext cx="49071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Отримавши доступ до Межигір’я, суспільство нарешті побачило, наскільки масштабною була корупція. Так з’явився новий запит — на боротьбу з корупцією.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5212080"/>
            <a:ext cx="11094415" cy="1051560"/>
          </a:xfrm>
          <a:prstGeom prst="roundRect">
            <a:avLst>
              <a:gd name="adj" fmla="val 10435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5417820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783080" y="5212080"/>
            <a:ext cx="96313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14 жовтня 2014 р. </a:t>
            </a:r>
            <a:r>
              <a:rPr lang="en-US" sz="1800" dirty="0">
                <a:solidFill>
                  <a:schemeClr val="bg1"/>
                </a:solidFill>
              </a:rPr>
              <a:t>прийнято Закон України «Про запобігання корупції» — для комплексного реформування системи запобігання корупції відповідно до міжнародних стандартів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Антикорупційна система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657600" cy="4389120"/>
          </a:xfrm>
          <a:prstGeom prst="roundRect">
            <a:avLst>
              <a:gd name="adj" fmla="val 3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697480"/>
            <a:ext cx="2011680" cy="201168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960" y="4983480"/>
            <a:ext cx="822960" cy="8229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0" y="1874520"/>
            <a:ext cx="707105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це сукупність різнорівневих інституцій, що </a:t>
            </a:r>
            <a:r>
              <a:rPr lang="en-US" sz="2400" b="1" dirty="0">
                <a:solidFill>
                  <a:schemeClr val="accent1"/>
                </a:solidFill>
              </a:rPr>
              <a:t>об’єднані спільною метою</a:t>
            </a:r>
            <a:r>
              <a:rPr lang="en-US" sz="2400" dirty="0">
                <a:solidFill>
                  <a:schemeClr val="tx1"/>
                </a:solidFill>
              </a:rPr>
              <a:t> боротьби з корупцією та реалізують її відповідно до власних функцій і повноважень.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4572000" y="4160520"/>
            <a:ext cx="7071055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4"/>
          <p:cNvSpPr txBox="1"/>
          <p:nvPr/>
        </p:nvSpPr>
        <p:spPr>
          <a:xfrm>
            <a:off x="4846320" y="4160520"/>
            <a:ext cx="652241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Разом утворюють масштабний </a:t>
            </a:r>
            <a:r>
              <a:rPr lang="en-US" sz="2200" b="1" dirty="0">
                <a:solidFill>
                  <a:schemeClr val="accent1"/>
                </a:solidFill>
              </a:rPr>
              <a:t>антикорупційний механізм</a:t>
            </a:r>
            <a:r>
              <a:rPr lang="en-US" sz="2200" dirty="0">
                <a:solidFill>
                  <a:schemeClr val="tx1"/>
                </a:solidFill>
              </a:rPr>
              <a:t> завдяки раціональному поділу обов’язків і завдань, співпраці й кооперації зусиль.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ПИТАННЯ ДО АУДИТОРІЇ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Які антикорупційні органи ви знаєте?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Антикорупційна інфраструктура України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36444" cy="438912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318222" y="2148840"/>
            <a:ext cx="1097280" cy="10972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569" y="2412187"/>
            <a:ext cx="570586" cy="57058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3429000"/>
            <a:ext cx="1904924" cy="548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914400" y="3429000"/>
            <a:ext cx="190492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НАЗК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4160520"/>
            <a:ext cx="217924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формує та реалізує державну антикорупційну політику, забезпечує підзвітність державних службовців і політичних партій, запобігає корупції</a:t>
            </a:r>
            <a:endParaRPr lang="en-US" sz="1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6796" y="3566160"/>
            <a:ext cx="219456" cy="21945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3367964" y="1874520"/>
            <a:ext cx="2636444" cy="438912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137546" y="2148840"/>
            <a:ext cx="1097280" cy="10972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893" y="2412187"/>
            <a:ext cx="570586" cy="57058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733724" y="3429000"/>
            <a:ext cx="1904924" cy="54864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3733724" y="3429000"/>
            <a:ext cx="190492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НАБУ</a:t>
            </a:r>
            <a:endParaRPr lang="en-US" sz="2400" dirty="0"/>
          </a:p>
        </p:txBody>
      </p:sp>
      <p:sp>
        <p:nvSpPr>
          <p:cNvPr id="15" name="Text 10"/>
          <p:cNvSpPr txBox="1"/>
          <p:nvPr/>
        </p:nvSpPr>
        <p:spPr>
          <a:xfrm>
            <a:off x="3596564" y="4160520"/>
            <a:ext cx="217924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розслідує корупційні злочини, пов’язані з високопосадовцями або великими сумами державних коштів</a:t>
            </a:r>
            <a:endParaRPr lang="en-US" sz="16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120" y="3566160"/>
            <a:ext cx="219456" cy="219456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187288" y="1874520"/>
            <a:ext cx="2636444" cy="438912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6956870" y="2148840"/>
            <a:ext cx="1097280" cy="10972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0217" y="2412187"/>
            <a:ext cx="570586" cy="570586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553048" y="3429000"/>
            <a:ext cx="1904924" cy="54864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1" name="Text 14"/>
          <p:cNvSpPr txBox="1"/>
          <p:nvPr/>
        </p:nvSpPr>
        <p:spPr>
          <a:xfrm>
            <a:off x="6553048" y="3429000"/>
            <a:ext cx="190492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САП</a:t>
            </a:r>
            <a:endParaRPr lang="en-US" sz="2400" dirty="0"/>
          </a:p>
        </p:txBody>
      </p:sp>
      <p:sp>
        <p:nvSpPr>
          <p:cNvPr id="22" name="Text 15"/>
          <p:cNvSpPr txBox="1"/>
          <p:nvPr/>
        </p:nvSpPr>
        <p:spPr>
          <a:xfrm>
            <a:off x="6415888" y="4160520"/>
            <a:ext cx="217924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здійснює процесуальне керівництво та підтримує обвинувачення у ВАКС у справах, підслідних НАБУ</a:t>
            </a:r>
            <a:endParaRPr lang="en-US" sz="1600" dirty="0"/>
          </a:p>
        </p:txBody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5443" y="3566160"/>
            <a:ext cx="219456" cy="219456"/>
          </a:xfrm>
          <a:prstGeom prst="rect">
            <a:avLst/>
          </a:prstGeom>
        </p:spPr>
      </p:pic>
      <p:sp>
        <p:nvSpPr>
          <p:cNvPr id="24" name="Shape 16"/>
          <p:cNvSpPr/>
          <p:nvPr/>
        </p:nvSpPr>
        <p:spPr>
          <a:xfrm>
            <a:off x="9006611" y="1874520"/>
            <a:ext cx="2636444" cy="438912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5" name="Shape 17"/>
          <p:cNvSpPr/>
          <p:nvPr/>
        </p:nvSpPr>
        <p:spPr>
          <a:xfrm>
            <a:off x="9776193" y="2148840"/>
            <a:ext cx="1097280" cy="10972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9541" y="2412187"/>
            <a:ext cx="570586" cy="570586"/>
          </a:xfrm>
          <a:prstGeom prst="rect">
            <a:avLst/>
          </a:prstGeom>
        </p:spPr>
      </p:pic>
      <p:sp>
        <p:nvSpPr>
          <p:cNvPr id="27" name="Shape 18"/>
          <p:cNvSpPr/>
          <p:nvPr/>
        </p:nvSpPr>
        <p:spPr>
          <a:xfrm>
            <a:off x="9372371" y="3429000"/>
            <a:ext cx="1904924" cy="5486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28" name="Text 19"/>
          <p:cNvSpPr txBox="1"/>
          <p:nvPr/>
        </p:nvSpPr>
        <p:spPr>
          <a:xfrm>
            <a:off x="9372371" y="3429000"/>
            <a:ext cx="1904924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ВАКС</a:t>
            </a:r>
            <a:endParaRPr lang="en-US" sz="2400" dirty="0"/>
          </a:p>
        </p:txBody>
      </p:sp>
      <p:sp>
        <p:nvSpPr>
          <p:cNvPr id="29" name="Text 20"/>
          <p:cNvSpPr txBox="1"/>
          <p:nvPr/>
        </p:nvSpPr>
        <p:spPr>
          <a:xfrm>
            <a:off x="9235211" y="4160520"/>
            <a:ext cx="217924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розглядає провадження щодо корупційних злочинів, підслідних НАБУ, як суд першої та апеляційної інстанції</a:t>
            </a:r>
            <a:endParaRPr lang="en-US" sz="16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Формування політики та запобігання корупції: НАЗК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657600" cy="4389120"/>
          </a:xfrm>
          <a:prstGeom prst="roundRect">
            <a:avLst>
              <a:gd name="adj" fmla="val 3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360" y="2423160"/>
            <a:ext cx="1280160" cy="12801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7240" y="3886200"/>
            <a:ext cx="32004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2"/>
                </a:solidFill>
              </a:rPr>
              <a:t>НАЗК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Національне агентство з питань запобігання корупції</a:t>
            </a:r>
            <a:endParaRPr lang="en-US" sz="1700" dirty="0"/>
          </a:p>
          <a:p>
            <a:pPr marL="0" indent="0" algn="ctr">
              <a:buNone/>
            </a:pPr>
            <a:r>
              <a:rPr lang="en-US" sz="1500" i="1" dirty="0">
                <a:solidFill>
                  <a:schemeClr val="bg1"/>
                </a:solidFill>
              </a:rPr>
              <a:t>орган виконавчої влади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4480560" y="1874520"/>
            <a:ext cx="7162495" cy="768096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7" name="Shape 4"/>
          <p:cNvSpPr/>
          <p:nvPr/>
        </p:nvSpPr>
        <p:spPr>
          <a:xfrm>
            <a:off x="4663440" y="2052828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2151583"/>
            <a:ext cx="213970" cy="21397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257800" y="1874520"/>
            <a:ext cx="6202375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Перевіряє електронні декларації, звіти політичних партій та факти конфлікту інтересів</a:t>
            </a:r>
            <a:endParaRPr lang="en-US" sz="1650" dirty="0"/>
          </a:p>
        </p:txBody>
      </p:sp>
      <p:sp>
        <p:nvSpPr>
          <p:cNvPr id="10" name="Shape 6"/>
          <p:cNvSpPr/>
          <p:nvPr/>
        </p:nvSpPr>
        <p:spPr>
          <a:xfrm>
            <a:off x="4480560" y="2752344"/>
            <a:ext cx="7162495" cy="768096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663440" y="2930652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3029407"/>
            <a:ext cx="213970" cy="21397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257800" y="2752344"/>
            <a:ext cx="6202375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Розробляє проєкти Антикорупційної стратегії та Державної програми з її виконання; погоджує антикорупційні програми інших органів</a:t>
            </a:r>
            <a:endParaRPr lang="en-US" sz="1650" dirty="0"/>
          </a:p>
        </p:txBody>
      </p:sp>
      <p:sp>
        <p:nvSpPr>
          <p:cNvPr id="14" name="Shape 9"/>
          <p:cNvSpPr/>
          <p:nvPr/>
        </p:nvSpPr>
        <p:spPr>
          <a:xfrm>
            <a:off x="4480560" y="3630168"/>
            <a:ext cx="7162495" cy="768096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663440" y="3808476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3907231"/>
            <a:ext cx="213970" cy="21397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257800" y="3630168"/>
            <a:ext cx="6202375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Взаємодіє з викривачами</a:t>
            </a:r>
            <a:endParaRPr lang="en-US" sz="1650" dirty="0"/>
          </a:p>
        </p:txBody>
      </p:sp>
      <p:sp>
        <p:nvSpPr>
          <p:cNvPr id="18" name="Shape 12"/>
          <p:cNvSpPr/>
          <p:nvPr/>
        </p:nvSpPr>
        <p:spPr>
          <a:xfrm>
            <a:off x="4480560" y="4507992"/>
            <a:ext cx="7162495" cy="768096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19" name="Shape 13"/>
          <p:cNvSpPr/>
          <p:nvPr/>
        </p:nvSpPr>
        <p:spPr>
          <a:xfrm>
            <a:off x="4663440" y="4686300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4785055"/>
            <a:ext cx="213970" cy="21397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257800" y="4507992"/>
            <a:ext cx="6202375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Складає адмінпротоколи щодо правопорушень високопосадовців, пов’язаних з корупцією</a:t>
            </a:r>
            <a:endParaRPr lang="en-US" sz="1650" dirty="0"/>
          </a:p>
        </p:txBody>
      </p:sp>
      <p:sp>
        <p:nvSpPr>
          <p:cNvPr id="22" name="Shape 15"/>
          <p:cNvSpPr/>
          <p:nvPr/>
        </p:nvSpPr>
        <p:spPr>
          <a:xfrm>
            <a:off x="4480560" y="5385816"/>
            <a:ext cx="7162495" cy="768096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23" name="Shape 16"/>
          <p:cNvSpPr/>
          <p:nvPr/>
        </p:nvSpPr>
        <p:spPr>
          <a:xfrm>
            <a:off x="4663440" y="5564124"/>
            <a:ext cx="411480" cy="4114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195" y="5662879"/>
            <a:ext cx="213970" cy="21397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5257800" y="5385816"/>
            <a:ext cx="6202375" cy="7680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Проводить антикорупційну експертизу проєктів законів та актів КМУ</a:t>
            </a:r>
            <a:endParaRPr lang="en-US" sz="16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Формування політики: ВРУ, КМУ, Мін’юст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78" y="228965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2011680"/>
            <a:ext cx="223509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Верховна Рада України</a:t>
            </a:r>
            <a:endParaRPr lang="en-US" sz="20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законодавчий орган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246120"/>
            <a:ext cx="2966618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Ухвалює Антикорупційну стратегію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Проводить тематичні парламентські слухання та антикорупційну експертизу законопроєктів (Комітет з питань антикорупційної політики)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338218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66818" y="21031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356" y="2289658"/>
            <a:ext cx="404165" cy="40416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1218" y="2011680"/>
            <a:ext cx="223509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Кабінет Міністрів України</a:t>
            </a:r>
            <a:endParaRPr lang="en-US" sz="20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вищий орган виконавчої влади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612538" y="3246120"/>
            <a:ext cx="2966618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Затверджує Державну програму з виконання Антикорупційної стратегії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8127797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356397" y="210312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2934" y="2289658"/>
            <a:ext cx="404165" cy="40416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270797" y="2011680"/>
            <a:ext cx="223509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Міністерство юстиції</a:t>
            </a:r>
            <a:endParaRPr lang="en-US" sz="20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орган виконавчої влади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402117" y="3246120"/>
            <a:ext cx="2966618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Здійснює антикорупційну експертизу нормативно-правових актів, крім проєктів законів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Розслідування: НАБУ, САП, АРМА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336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50" y="2331110"/>
            <a:ext cx="427939" cy="4279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1874520"/>
            <a:ext cx="32918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НАБУ</a:t>
            </a:r>
            <a:endParaRPr lang="en-US" sz="26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Національне антикорупційне бюро · правоохоронний орган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212080" y="1874520"/>
            <a:ext cx="6248095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Розслідує корупційні злочини, які стосуються високопосадовців або великих сум державних коштів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48640" y="3398520"/>
            <a:ext cx="11094415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36576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50" y="3855110"/>
            <a:ext cx="427939" cy="42793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783080" y="3398520"/>
            <a:ext cx="32918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САП</a:t>
            </a:r>
            <a:endParaRPr lang="en-US" sz="26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Спеціалізована антикорупційна прокуратура · самостійний підрозділ Офісу Генпрокурора</a:t>
            </a:r>
            <a:endParaRPr lang="en-US" sz="2600" dirty="0"/>
          </a:p>
        </p:txBody>
      </p:sp>
      <p:sp>
        <p:nvSpPr>
          <p:cNvPr id="12" name="Text 8"/>
          <p:cNvSpPr txBox="1"/>
          <p:nvPr/>
        </p:nvSpPr>
        <p:spPr>
          <a:xfrm>
            <a:off x="5212080" y="3398520"/>
            <a:ext cx="6248095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Здійснює процесуальне керівництво та підтримує обвинувачення у ВАКС у провадженнях, підслідних НАБУ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548640" y="4922520"/>
            <a:ext cx="11094415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51816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50" y="5379110"/>
            <a:ext cx="427939" cy="42793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783080" y="4922520"/>
            <a:ext cx="3291840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АРМА</a:t>
            </a:r>
            <a:endParaRPr lang="en-US" sz="26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Агентство з розшуку та управління активами · орган виконавчої влади</a:t>
            </a:r>
            <a:endParaRPr lang="en-US" sz="2600" dirty="0"/>
          </a:p>
        </p:txBody>
      </p:sp>
      <p:sp>
        <p:nvSpPr>
          <p:cNvPr id="17" name="Text 12"/>
          <p:cNvSpPr txBox="1"/>
          <p:nvPr/>
        </p:nvSpPr>
        <p:spPr>
          <a:xfrm>
            <a:off x="5212080" y="4922520"/>
            <a:ext cx="6248095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Виявляє та розшукує активи, одержані від корупційних злочинів, і управляє ними, поки вони під арештом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Розслідування: Нацполіція, ДБР, СБУ, прокуратура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6771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207568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Національна поліція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Розслідує більшість злочинів, зокрема корупційних, які не належать до компетенції НАБУ та ДБР; складає адмінпротоколи щодо правопорушень, пов’язаних з корупцією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10148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38748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340" y="2267712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07428" y="207568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ДБР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438748" y="292608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Розслідує окремі корупційні злочини, вчинені здебільшого правоохоронцями та організованими групами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548640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44119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4576572"/>
            <a:ext cx="356616" cy="3566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45920" y="438454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СБУ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777240" y="523494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Проводить оперативно-розшукову діяльність, зокрема щодо корупційних злочинів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6210148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38748" y="441198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340" y="4576572"/>
            <a:ext cx="356616" cy="35661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07428" y="438454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Органи прокуратури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6438748" y="523494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Здійснюють процесуальне керівництво та підтримують обвинувачення в загальних судах у справах НП, ДБР, СБУ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До якого органу повідомити про корупційне правопорушення?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286000"/>
            <a:ext cx="2011680" cy="54864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286000"/>
            <a:ext cx="201168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НАБУ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1874520"/>
            <a:ext cx="70710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Злочини топпосадовців </a:t>
            </a:r>
            <a:r>
              <a:rPr lang="en-US" sz="1650" dirty="0">
                <a:solidFill>
                  <a:schemeClr val="tx1"/>
                </a:solidFill>
              </a:rPr>
              <a:t>(депутати, міністри, судді, керівники держпідприємств), якщо хабар у 500+ разів більший за прожитковий мінімум (1,514 млн грн у 2024 р.) або збитки — у 2000+ разів (6,056 млн грн)</a:t>
            </a:r>
            <a:endParaRPr lang="en-US" sz="16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7175" y="1965960"/>
            <a:ext cx="1188720" cy="11887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48640" y="3383280"/>
            <a:ext cx="11094415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77240" y="3794760"/>
            <a:ext cx="2011680" cy="54864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777240" y="3794760"/>
            <a:ext cx="201168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ДБР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3017520" y="3383280"/>
            <a:ext cx="70710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Злочини високопосадовців і правоохоронців </a:t>
            </a:r>
            <a:r>
              <a:rPr lang="en-US" sz="1650" dirty="0">
                <a:solidFill>
                  <a:schemeClr val="tx1"/>
                </a:solidFill>
              </a:rPr>
              <a:t>(окрім підслідних НАБУ), працівників НАБУ та САП, військових</a:t>
            </a:r>
            <a:endParaRPr lang="en-US" sz="16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7175" y="3474720"/>
            <a:ext cx="1188720" cy="118872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548640" y="4892040"/>
            <a:ext cx="11094415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5303520"/>
            <a:ext cx="2011680" cy="54864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777240" y="5303520"/>
            <a:ext cx="201168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Нацполіція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3017520" y="4892040"/>
            <a:ext cx="8442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Корупційні злочини, непідслідні НАБУ і ДБР; </a:t>
            </a:r>
            <a:r>
              <a:rPr lang="en-US" sz="1650" dirty="0">
                <a:solidFill>
                  <a:schemeClr val="tx1"/>
                </a:solidFill>
              </a:rPr>
              <a:t>адміністративні правопорушення, пов’язані з корупцією</a:t>
            </a:r>
            <a:endParaRPr lang="en-US" sz="165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6272784"/>
            <a:ext cx="1109441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" dirty="0">
                <a:solidFill>
                  <a:schemeClr val="tx1"/>
                </a:solidFill>
              </a:rPr>
              <a:t>QR — правила підслідності на сайтах НАБУ та ДБР. Якщо підозрюваний одночасно підслідний НАБУ і ДБР, підслідність визначається за розміром предмета злочину.</a:t>
            </a:r>
            <a:endParaRPr lang="en-US" sz="100" dirty="0"/>
          </a:p>
        </p:txBody>
      </p:sp>
      <p:sp>
        <p:nvSpPr>
          <p:cNvPr id="18" name="Text 14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Підслідність може перетинатися: тоді її визначає розмір (сума) предмета злочину. QR — правила підслідності НАБУ та ДБР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Притягнення до відповідальності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148840"/>
            <a:ext cx="822960" cy="82296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70" y="2346350"/>
            <a:ext cx="427939" cy="4279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2057400"/>
            <a:ext cx="3901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ВАКС</a:t>
            </a:r>
            <a:endParaRPr lang="en-US" sz="2800" dirty="0"/>
          </a:p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вищий спеціалізований суд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337560"/>
            <a:ext cx="472424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Розглядає провадження про корупційні злочини, які розслідувало НАБУ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Ухвалює рішення як суд першої та апеляційної інстанції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53048" y="21488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558" y="2346350"/>
            <a:ext cx="427939" cy="42793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558888" y="2057400"/>
            <a:ext cx="3901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Загальні суди</a:t>
            </a:r>
            <a:endParaRPr lang="en-US" sz="2800" dirty="0"/>
          </a:p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місцеві, апеляційні, Верховний Суд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6598768" y="3337560"/>
            <a:ext cx="4724248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Кримінальні провадження про корупційні злочини, які розслідували НП, ДБР, СБУ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Справи за адмінпротоколами, складеними НАЗК та НП</a:t>
            </a:r>
            <a:endParaRPr lang="en-US" sz="19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chemeClr val="tx1"/>
                </a:solidFill>
              </a:rPr>
              <a:t>Справи про цивільно-правову відповідальність за корупційні правопорушення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Забезпечення доброчесності заради процвітання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74520"/>
            <a:ext cx="48156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tx1"/>
                </a:solidFill>
              </a:rPr>
              <a:t>Традиційні підходи </a:t>
            </a:r>
            <a:r>
              <a:rPr lang="en-US" sz="2100" dirty="0">
                <a:solidFill>
                  <a:schemeClr val="tx1"/>
                </a:solidFill>
              </a:rPr>
              <a:t>— більше правил, суворіше дотримання, жорсткіше покарання — виявилися </a:t>
            </a:r>
            <a:r>
              <a:rPr lang="en-US" sz="2100" b="1" dirty="0">
                <a:solidFill>
                  <a:schemeClr val="accent3"/>
                </a:solidFill>
              </a:rPr>
              <a:t>малоефективними!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6278728" y="1874520"/>
            <a:ext cx="5364328" cy="2377440"/>
          </a:xfrm>
          <a:prstGeom prst="roundRect">
            <a:avLst>
              <a:gd name="adj" fmla="val 4615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553048" y="1874520"/>
            <a:ext cx="48156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Стратегічна та стала відповідь на корупцію — </a:t>
            </a:r>
            <a:r>
              <a:rPr lang="en-US" sz="2400" b="1" dirty="0">
                <a:solidFill>
                  <a:schemeClr val="accent2"/>
                </a:solidFill>
              </a:rPr>
              <a:t>державна доброчесність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48640" y="4480560"/>
            <a:ext cx="536432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22960" y="4526280"/>
            <a:ext cx="481568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chemeClr val="accent3"/>
                </a:solidFill>
              </a:rPr>
              <a:t>184 202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працівників у правоохоронних органах і судах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278728" y="4480560"/>
            <a:ext cx="536432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6553048" y="4526280"/>
            <a:ext cx="481568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chemeClr val="accent4"/>
                </a:solidFill>
              </a:rPr>
              <a:t>90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працівників у підрозділах НАЗК, що займаються розбудовою доброчесності</a:t>
            </a:r>
            <a:endParaRPr lang="en-US" sz="18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248" y="5166360"/>
            <a:ext cx="45720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ПИТАННЯ ДО АУДИТОРІЇ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Чи тотожне поняття «доброчесність» поняттю «антикорупція»? У чому відмінність?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Антикорупція та доброчесність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25673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2075688"/>
            <a:ext cx="408416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Антикорупція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880360"/>
            <a:ext cx="490712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Стратегії протидії та запобігання корупції здебільшого ґрунтуються на правилах, покликаних уникнути злочинної поведінки.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07328" y="210312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947" y="2256739"/>
            <a:ext cx="332842" cy="33284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30288" y="2075688"/>
            <a:ext cx="408416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</a:rPr>
              <a:t>Доброчесність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6507328" y="2880360"/>
            <a:ext cx="490712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chemeClr val="tx1"/>
                </a:solidFill>
              </a:rPr>
              <a:t>Стратегії сприяння доброчесності заохочують моральну поведінку й допомагають ухвалювати етичні рішення на основі цінностей. Це не лише утримання від корупції, а «правильна справа», зроблена «правильним чином».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548640" y="4937760"/>
            <a:ext cx="11094415" cy="1325880"/>
          </a:xfrm>
          <a:prstGeom prst="roundRect">
            <a:avLst>
              <a:gd name="adj" fmla="val 8276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280660"/>
            <a:ext cx="640080" cy="6400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783080" y="4937760"/>
            <a:ext cx="96313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Ідеальний варіант — </a:t>
            </a:r>
            <a:r>
              <a:rPr lang="en-US" sz="2200" dirty="0">
                <a:solidFill>
                  <a:schemeClr val="bg1"/>
                </a:solidFill>
              </a:rPr>
              <a:t>поєднання обох стратегій у програмах зі сприяння доброчесності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Три складові успішної боротьби з корупцією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33237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483309" y="2194560"/>
            <a:ext cx="1463040" cy="14630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439" y="2545690"/>
            <a:ext cx="760781" cy="760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840480"/>
            <a:ext cx="27837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3"/>
                </a:solidFill>
              </a:rPr>
              <a:t>Невідворотність покарання</a:t>
            </a:r>
            <a:endParaRPr lang="en-US" sz="2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178" y="3246120"/>
            <a:ext cx="274320" cy="2743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4429658" y="1874520"/>
            <a:ext cx="333237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5364328" y="219456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457" y="2545690"/>
            <a:ext cx="760781" cy="760781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703978" y="3840480"/>
            <a:ext cx="27837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</a:rPr>
              <a:t>Системне запобігання корупції</a:t>
            </a:r>
            <a:endParaRPr lang="en-US" sz="2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197" y="3246120"/>
            <a:ext cx="274320" cy="27432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8310677" y="1874520"/>
            <a:ext cx="333237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8"/>
          <p:cNvSpPr/>
          <p:nvPr/>
        </p:nvSpPr>
        <p:spPr>
          <a:xfrm>
            <a:off x="9245346" y="2194560"/>
            <a:ext cx="1463040" cy="14630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6476" y="2545690"/>
            <a:ext cx="760781" cy="760781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8584997" y="3840480"/>
            <a:ext cx="278373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4"/>
                </a:solidFill>
              </a:rPr>
              <a:t>Розбудова доброчесності</a:t>
            </a:r>
            <a:endParaRPr lang="en-US" sz="2400" dirty="0"/>
          </a:p>
        </p:txBody>
      </p:sp>
      <p:sp>
        <p:nvSpPr>
          <p:cNvPr id="17" name="Shape 10"/>
          <p:cNvSpPr/>
          <p:nvPr/>
        </p:nvSpPr>
        <p:spPr>
          <a:xfrm>
            <a:off x="548640" y="516636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394960"/>
            <a:ext cx="640080" cy="64008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783080" y="5166360"/>
            <a:ext cx="96313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СЕКРЕТ УСПІХУ — В ПОЄДНАННІ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За рекомендаціями Ради ОЕСР з питань забезпечення державної доброчесності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Доброчесність на державному рівні</a:t>
            </a:r>
            <a:endParaRPr lang="en-US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Стратегія забезпечення державної доброчесності: рекомендації ОЕСР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14884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" y="2357323"/>
            <a:ext cx="451714" cy="45171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2148840"/>
            <a:ext cx="2052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Система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822960" y="329184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329184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Зобов’язання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822960" y="384048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84048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Обов’язки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22960" y="438912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22960" y="438912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Стратегія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22960" y="493776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22960" y="493776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1"/>
                </a:solidFill>
              </a:rPr>
              <a:t>Стандарти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338218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2538" y="2148840"/>
            <a:ext cx="868680" cy="8686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022" y="2357323"/>
            <a:ext cx="451714" cy="451714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664098" y="2148840"/>
            <a:ext cx="2052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Культура</a:t>
            </a:r>
            <a:endParaRPr lang="en-US" sz="2800" dirty="0"/>
          </a:p>
        </p:txBody>
      </p:sp>
      <p:sp>
        <p:nvSpPr>
          <p:cNvPr id="19" name="Shape 15"/>
          <p:cNvSpPr/>
          <p:nvPr/>
        </p:nvSpPr>
        <p:spPr>
          <a:xfrm>
            <a:off x="4612538" y="329184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4612538" y="329184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5"/>
                </a:solidFill>
              </a:rPr>
              <a:t>Усе суспільство</a:t>
            </a:r>
            <a:endParaRPr lang="en-US" sz="1700" dirty="0"/>
          </a:p>
        </p:txBody>
      </p:sp>
      <p:sp>
        <p:nvSpPr>
          <p:cNvPr id="21" name="Shape 17"/>
          <p:cNvSpPr/>
          <p:nvPr/>
        </p:nvSpPr>
        <p:spPr>
          <a:xfrm>
            <a:off x="4612538" y="384048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4612538" y="384048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Лідерство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4612538" y="438912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612538" y="438912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На підставі досягнень</a:t>
            </a:r>
            <a:endParaRPr lang="en-US" sz="1700" dirty="0"/>
          </a:p>
        </p:txBody>
      </p:sp>
      <p:sp>
        <p:nvSpPr>
          <p:cNvPr id="25" name="Shape 21"/>
          <p:cNvSpPr/>
          <p:nvPr/>
        </p:nvSpPr>
        <p:spPr>
          <a:xfrm>
            <a:off x="4612538" y="493776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4612538" y="493776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Нарощування потенціалу</a:t>
            </a:r>
            <a:endParaRPr lang="en-US" sz="1700" dirty="0"/>
          </a:p>
        </p:txBody>
      </p:sp>
      <p:sp>
        <p:nvSpPr>
          <p:cNvPr id="27" name="Shape 23"/>
          <p:cNvSpPr/>
          <p:nvPr/>
        </p:nvSpPr>
        <p:spPr>
          <a:xfrm>
            <a:off x="4612538" y="548640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612538" y="548640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Відкритість</a:t>
            </a:r>
            <a:endParaRPr lang="en-US" sz="1700" dirty="0"/>
          </a:p>
        </p:txBody>
      </p:sp>
      <p:sp>
        <p:nvSpPr>
          <p:cNvPr id="29" name="Shape 25"/>
          <p:cNvSpPr/>
          <p:nvPr/>
        </p:nvSpPr>
        <p:spPr>
          <a:xfrm>
            <a:off x="8127797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8402117" y="2148840"/>
            <a:ext cx="868680" cy="8686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2357323"/>
            <a:ext cx="451714" cy="451714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9453677" y="2148840"/>
            <a:ext cx="205221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4"/>
                </a:solidFill>
              </a:rPr>
              <a:t>Підзвітність</a:t>
            </a:r>
            <a:endParaRPr lang="en-US" sz="2800" dirty="0"/>
          </a:p>
        </p:txBody>
      </p:sp>
      <p:sp>
        <p:nvSpPr>
          <p:cNvPr id="33" name="Shape 28"/>
          <p:cNvSpPr/>
          <p:nvPr/>
        </p:nvSpPr>
        <p:spPr>
          <a:xfrm>
            <a:off x="8402117" y="329184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8402117" y="329184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Керування ризиками</a:t>
            </a:r>
            <a:endParaRPr lang="en-US" sz="1700" dirty="0"/>
          </a:p>
        </p:txBody>
      </p:sp>
      <p:sp>
        <p:nvSpPr>
          <p:cNvPr id="35" name="Shape 30"/>
          <p:cNvSpPr/>
          <p:nvPr/>
        </p:nvSpPr>
        <p:spPr>
          <a:xfrm>
            <a:off x="8402117" y="384048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8402117" y="384048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Правозастосування</a:t>
            </a:r>
            <a:endParaRPr lang="en-US" sz="1700" dirty="0"/>
          </a:p>
        </p:txBody>
      </p:sp>
      <p:sp>
        <p:nvSpPr>
          <p:cNvPr id="37" name="Shape 32"/>
          <p:cNvSpPr/>
          <p:nvPr/>
        </p:nvSpPr>
        <p:spPr>
          <a:xfrm>
            <a:off x="8402117" y="438912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8402117" y="438912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Нагляд</a:t>
            </a:r>
            <a:endParaRPr lang="en-US" sz="1700" dirty="0"/>
          </a:p>
        </p:txBody>
      </p:sp>
      <p:sp>
        <p:nvSpPr>
          <p:cNvPr id="39" name="Shape 34"/>
          <p:cNvSpPr/>
          <p:nvPr/>
        </p:nvSpPr>
        <p:spPr>
          <a:xfrm>
            <a:off x="8402117" y="4937760"/>
            <a:ext cx="2966618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8402117" y="4937760"/>
            <a:ext cx="2966618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accent4"/>
                </a:solidFill>
              </a:rPr>
              <a:t>Участь</a:t>
            </a:r>
            <a:endParaRPr lang="en-US" sz="1700" dirty="0"/>
          </a:p>
        </p:txBody>
      </p:sp>
      <p:sp>
        <p:nvSpPr>
          <p:cNvPr id="41" name="Text 36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Рекомендації Ради ОЕСР з питань забезпечення державної доброчесності</a:t>
            </a:r>
            <a:endParaRPr lang="en-US" sz="105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Культура державної доброчесності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4573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03" y="2239183"/>
            <a:ext cx="294803" cy="29480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27048" y="2075688"/>
            <a:ext cx="233873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Усе суспільство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807208"/>
            <a:ext cx="3088538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Бізнес, приватні особи та НУО підтримують доброчесність на державному рівні й не допускають корупції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22978" y="1874520"/>
            <a:ext cx="354573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51578" y="210312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641" y="2239183"/>
            <a:ext cx="294803" cy="29480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01386" y="2075688"/>
            <a:ext cx="233873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Лідерство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4551578" y="2807208"/>
            <a:ext cx="3088538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Керівники діють на основі доброчесності, розробляють і реалізують «програму забезпечення доброчесності»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8097317" y="1874520"/>
            <a:ext cx="354573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325917" y="210312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1980" y="2239183"/>
            <a:ext cx="294803" cy="29480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075725" y="2075688"/>
            <a:ext cx="233873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На підставі досягнень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8325917" y="2807208"/>
            <a:ext cx="3088538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Публічний сектор наймає професійних і кваліфікованих людей, відданих цінностям доброчесності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548640" y="4183380"/>
            <a:ext cx="354573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77240" y="44119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03" y="4548043"/>
            <a:ext cx="294803" cy="29480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527048" y="4384548"/>
            <a:ext cx="233873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Нарощування потенціалу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77240" y="5116068"/>
            <a:ext cx="3088538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Публічні службовці мають навички та навчені застосовувати стандарти доброчесності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4322978" y="4183380"/>
            <a:ext cx="354573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4551578" y="441198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641" y="4548043"/>
            <a:ext cx="294803" cy="294803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301386" y="4384548"/>
            <a:ext cx="233873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Відкритість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4551578" y="5116068"/>
            <a:ext cx="3088538" cy="1010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Питання доброчесності вільно обговорюються, а повідомляти про порушення — безпечно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Рекомендації Ради ОЕСР з питань забезпечення державної доброчесності</a:t>
            </a:r>
            <a:endParaRPr lang="en-US" sz="10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Ефективна підзвітність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6771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207568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Керування ризиками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В організаціях публічного сектору діє ефективна система керування та контролю ризиків для забезпечення доброчесності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210148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38748" y="2103120"/>
            <a:ext cx="685800" cy="6858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340" y="2267712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07428" y="207568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Правозастосування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438748" y="292608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Корупція та інші порушення доброчесності виявляються, розслідуються та караються законом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48640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4411980"/>
            <a:ext cx="685800" cy="6858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4576572"/>
            <a:ext cx="356616" cy="3566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45920" y="438454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Нагляд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777240" y="523494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Зовнішній контроль здійснюють наглядові органи, органи регулятивного правозастосування та адміністративні суди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6210148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38748" y="4411980"/>
            <a:ext cx="685800" cy="6858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340" y="4576572"/>
            <a:ext cx="356616" cy="35661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07428" y="4384548"/>
            <a:ext cx="41070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Участь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6438748" y="5234940"/>
            <a:ext cx="4975708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Прозорий і відкритий уряд забезпечує значущу участь усіх зацікавлених сторін у розробці та реалізації політики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Рекомендації Ради ОЕСР з питань забезпечення державної доброчесності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Цінності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Доброчесність як основна цінність</a:t>
            </a:r>
            <a:endParaRPr lang="en-US" sz="4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Поняття «доброчесність»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14" y="2234794"/>
            <a:ext cx="285293" cy="285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2075688"/>
            <a:ext cx="4175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У сенсі моралі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490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дії та рішення, що базуються на цінностях та принципах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07328" y="21031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001" y="2234794"/>
            <a:ext cx="285293" cy="28529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238848" y="2075688"/>
            <a:ext cx="41756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У службовій діяльності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6507328" y="2788920"/>
            <a:ext cx="49071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особа доброчесна, якщо виконує обов’язки чесно, компетентно та у повному обсязі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48640" y="3886200"/>
            <a:ext cx="11094415" cy="105156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Text 10"/>
          <p:cNvSpPr txBox="1"/>
          <p:nvPr/>
        </p:nvSpPr>
        <p:spPr>
          <a:xfrm>
            <a:off x="822960" y="3886200"/>
            <a:ext cx="1054577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Доброчесність — це чинити правильно навіть тоді, коли ніхто не бачить</a:t>
            </a:r>
            <a:endParaRPr lang="en-US" sz="2600" dirty="0"/>
          </a:p>
        </p:txBody>
      </p:sp>
      <p:sp>
        <p:nvSpPr>
          <p:cNvPr id="15" name="Shape 11"/>
          <p:cNvSpPr/>
          <p:nvPr/>
        </p:nvSpPr>
        <p:spPr>
          <a:xfrm>
            <a:off x="548640" y="516636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Text 12"/>
          <p:cNvSpPr txBox="1"/>
          <p:nvPr/>
        </p:nvSpPr>
        <p:spPr>
          <a:xfrm>
            <a:off x="822960" y="516636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ОЕСР: </a:t>
            </a:r>
            <a:r>
              <a:rPr lang="en-US" sz="1800" dirty="0">
                <a:solidFill>
                  <a:schemeClr val="tx1"/>
                </a:solidFill>
              </a:rPr>
              <a:t>доброчесність — послідовне узгодження та вірність загальноприйнятим етичним цінностям, принципам і нормам для обстоювання та визначення пріоритетності суспільних інтересів над приватними в державному секторі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 чого складається доброчесність?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2223821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Чесність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43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Говорить правду і не обманює інших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4307738" y="1874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36338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039" y="2223821"/>
            <a:ext cx="261518" cy="26151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222138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Спроможність вчиняти добро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36338" y="2743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Дії на благо інших людей і суспільства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8066837" y="1874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95437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138" y="2223821"/>
            <a:ext cx="261518" cy="26151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981237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Повага до інших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295437" y="2743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Повага до прав і гідності людей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548640" y="3398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77240" y="3627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941" y="3747821"/>
            <a:ext cx="261518" cy="26151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3599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Інтегрітет</a:t>
            </a:r>
            <a:endParaRPr lang="en-US" sz="1800" dirty="0"/>
          </a:p>
        </p:txBody>
      </p:sp>
      <p:sp>
        <p:nvSpPr>
          <p:cNvPr id="22" name="Text 16"/>
          <p:cNvSpPr txBox="1"/>
          <p:nvPr/>
        </p:nvSpPr>
        <p:spPr>
          <a:xfrm>
            <a:off x="777240" y="4267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Не порушує своїх цінностей навіть у важких ситуаціях</a:t>
            </a:r>
            <a:endParaRPr lang="en-US" sz="1550" dirty="0"/>
          </a:p>
        </p:txBody>
      </p:sp>
      <p:sp>
        <p:nvSpPr>
          <p:cNvPr id="23" name="Shape 17"/>
          <p:cNvSpPr/>
          <p:nvPr/>
        </p:nvSpPr>
        <p:spPr>
          <a:xfrm>
            <a:off x="4307738" y="3398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4536338" y="3627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7039" y="3747821"/>
            <a:ext cx="261518" cy="26151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222138" y="3599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Моральність</a:t>
            </a:r>
            <a:endParaRPr lang="en-US" sz="1800" dirty="0"/>
          </a:p>
        </p:txBody>
      </p:sp>
      <p:sp>
        <p:nvSpPr>
          <p:cNvPr id="27" name="Text 20"/>
          <p:cNvSpPr txBox="1"/>
          <p:nvPr/>
        </p:nvSpPr>
        <p:spPr>
          <a:xfrm>
            <a:off x="4536338" y="4267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Дотримання принципів справедливості</a:t>
            </a:r>
            <a:endParaRPr lang="en-US" sz="1550" dirty="0"/>
          </a:p>
        </p:txBody>
      </p:sp>
      <p:sp>
        <p:nvSpPr>
          <p:cNvPr id="28" name="Shape 21"/>
          <p:cNvSpPr/>
          <p:nvPr/>
        </p:nvSpPr>
        <p:spPr>
          <a:xfrm>
            <a:off x="8066837" y="3398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295437" y="3627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6138" y="3747821"/>
            <a:ext cx="261518" cy="26151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981237" y="3599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Толерантність</a:t>
            </a:r>
            <a:endParaRPr lang="en-US" sz="1800" dirty="0"/>
          </a:p>
        </p:txBody>
      </p:sp>
      <p:sp>
        <p:nvSpPr>
          <p:cNvPr id="32" name="Text 24"/>
          <p:cNvSpPr txBox="1"/>
          <p:nvPr/>
        </p:nvSpPr>
        <p:spPr>
          <a:xfrm>
            <a:off x="8295437" y="4267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Приймає різноманітність думок і переконань</a:t>
            </a:r>
            <a:endParaRPr lang="en-US" sz="1550" dirty="0"/>
          </a:p>
        </p:txBody>
      </p:sp>
      <p:sp>
        <p:nvSpPr>
          <p:cNvPr id="33" name="Shape 25"/>
          <p:cNvSpPr/>
          <p:nvPr/>
        </p:nvSpPr>
        <p:spPr>
          <a:xfrm>
            <a:off x="548640" y="4922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777240" y="5151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7941" y="5271821"/>
            <a:ext cx="261518" cy="261518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463040" y="5123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Відповідальність</a:t>
            </a:r>
            <a:endParaRPr lang="en-US" sz="1800" dirty="0"/>
          </a:p>
        </p:txBody>
      </p:sp>
      <p:sp>
        <p:nvSpPr>
          <p:cNvPr id="37" name="Text 28"/>
          <p:cNvSpPr txBox="1"/>
          <p:nvPr/>
        </p:nvSpPr>
        <p:spPr>
          <a:xfrm>
            <a:off x="777240" y="5791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Відповідає за свої дії та їхні наслідки</a:t>
            </a:r>
            <a:endParaRPr lang="en-US" sz="1550" dirty="0"/>
          </a:p>
        </p:txBody>
      </p:sp>
      <p:sp>
        <p:nvSpPr>
          <p:cNvPr id="38" name="Shape 29"/>
          <p:cNvSpPr/>
          <p:nvPr/>
        </p:nvSpPr>
        <p:spPr>
          <a:xfrm>
            <a:off x="4307738" y="4922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9" name="Shape 30"/>
          <p:cNvSpPr/>
          <p:nvPr/>
        </p:nvSpPr>
        <p:spPr>
          <a:xfrm>
            <a:off x="4536338" y="5151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7039" y="5271821"/>
            <a:ext cx="261518" cy="261518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5222138" y="5123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Скромність</a:t>
            </a:r>
            <a:endParaRPr lang="en-US" sz="1800" dirty="0"/>
          </a:p>
        </p:txBody>
      </p:sp>
      <p:sp>
        <p:nvSpPr>
          <p:cNvPr id="42" name="Text 32"/>
          <p:cNvSpPr txBox="1"/>
          <p:nvPr/>
        </p:nvSpPr>
        <p:spPr>
          <a:xfrm>
            <a:off x="4536338" y="5791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Не прагне показувати доброчесність чи мати від неї вигоду</a:t>
            </a:r>
            <a:endParaRPr lang="en-US" sz="1550" dirty="0"/>
          </a:p>
        </p:txBody>
      </p:sp>
      <p:sp>
        <p:nvSpPr>
          <p:cNvPr id="43" name="Shape 33"/>
          <p:cNvSpPr/>
          <p:nvPr/>
        </p:nvSpPr>
        <p:spPr>
          <a:xfrm>
            <a:off x="8066837" y="4922520"/>
            <a:ext cx="3576218" cy="1341120"/>
          </a:xfrm>
          <a:prstGeom prst="roundRect">
            <a:avLst>
              <a:gd name="adj" fmla="val 81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4" name="Shape 34"/>
          <p:cNvSpPr/>
          <p:nvPr/>
        </p:nvSpPr>
        <p:spPr>
          <a:xfrm>
            <a:off x="8295437" y="5151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6138" y="5271821"/>
            <a:ext cx="261518" cy="261518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8981237" y="5123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Самовдосконалення</a:t>
            </a:r>
            <a:endParaRPr lang="en-US" sz="1800" dirty="0"/>
          </a:p>
        </p:txBody>
      </p:sp>
      <p:sp>
        <p:nvSpPr>
          <p:cNvPr id="47" name="Text 36"/>
          <p:cNvSpPr txBox="1"/>
          <p:nvPr/>
        </p:nvSpPr>
        <p:spPr>
          <a:xfrm>
            <a:off x="8295437" y="5791200"/>
            <a:ext cx="311901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Постійно вдосконалює себе з урахуванням моральних аспектів</a:t>
            </a:r>
            <a:endParaRPr lang="en-US" sz="1550" dirty="0"/>
          </a:p>
        </p:txBody>
      </p:sp>
      <p:sp>
        <p:nvSpPr>
          <p:cNvPr id="4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Ключові елементи встановлення доброчесності в суспільстві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666189" y="29718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428" y="3279038"/>
            <a:ext cx="665683" cy="66568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22960" y="443484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chemeClr val="accent1"/>
                </a:solidFill>
              </a:rPr>
              <a:t>Законні альтернативи</a:t>
            </a:r>
            <a:endParaRPr lang="en-US" sz="23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5303520"/>
            <a:ext cx="2875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корупційним практикам — через обрання альтернативної поведінки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4338218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12538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5455768" y="29718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3006" y="3279038"/>
            <a:ext cx="665683" cy="665683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612538" y="443484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chemeClr val="accent1"/>
                </a:solidFill>
              </a:rPr>
              <a:t>Зміна культури</a:t>
            </a:r>
            <a:endParaRPr lang="en-US" sz="2300" dirty="0"/>
          </a:p>
        </p:txBody>
      </p:sp>
      <p:sp>
        <p:nvSpPr>
          <p:cNvPr id="16" name="Text 12"/>
          <p:cNvSpPr txBox="1"/>
          <p:nvPr/>
        </p:nvSpPr>
        <p:spPr>
          <a:xfrm>
            <a:off x="4658258" y="5303520"/>
            <a:ext cx="2875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недоброчесність має стати неприйнятною в суспільстві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127797" y="1874520"/>
            <a:ext cx="3515258" cy="438912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402117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8402117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3</a:t>
            </a:r>
            <a:endParaRPr lang="en-US" sz="2600" dirty="0"/>
          </a:p>
        </p:txBody>
      </p:sp>
      <p:sp>
        <p:nvSpPr>
          <p:cNvPr id="20" name="Shape 16"/>
          <p:cNvSpPr/>
          <p:nvPr/>
        </p:nvSpPr>
        <p:spPr>
          <a:xfrm>
            <a:off x="9245346" y="29718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584" y="3279038"/>
            <a:ext cx="665683" cy="665683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402117" y="4434840"/>
            <a:ext cx="29666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chemeClr val="accent1"/>
                </a:solidFill>
              </a:rPr>
              <a:t>Відповідальність за власні дії</a:t>
            </a:r>
            <a:endParaRPr lang="en-US" sz="2300" dirty="0"/>
          </a:p>
        </p:txBody>
      </p:sp>
      <p:sp>
        <p:nvSpPr>
          <p:cNvPr id="23" name="Text 18"/>
          <p:cNvSpPr txBox="1"/>
          <p:nvPr/>
        </p:nvSpPr>
        <p:spPr>
          <a:xfrm>
            <a:off x="8447837" y="5303520"/>
            <a:ext cx="2875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chemeClr val="tx1"/>
                </a:solidFill>
              </a:rPr>
              <a:t>обираючи доброчесну поведінку, ми підвищуємо спроможність держави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ПИТАННЯ ДО АУДИТОРІЇ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Чим займається НАЗК?</a:t>
            </a:r>
            <a:endParaRPr lang="en-US" sz="4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Що робить НАЗК?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11094415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783080"/>
            <a:ext cx="11094415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Координація антикорупційної політики держави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3515258" cy="37947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65176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805379"/>
            <a:ext cx="332842" cy="33284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54480" y="260604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Невідворотність покарання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3429000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3429000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Перевірка майнових декларацій посадовців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31520" y="4105656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4105656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Виявлення конфлікту інтересів у посадовців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731520" y="4782312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8680" y="4782312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Перевірка майнових звітів партій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731520" y="5458968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8680" y="5458968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Моніторинг способу життя суб’єктів декларування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338218" y="2468880"/>
            <a:ext cx="3515258" cy="37947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66818" y="2651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438" y="2805379"/>
            <a:ext cx="332842" cy="332842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5344058" y="260604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Системне запобігання корупції</a:t>
            </a:r>
            <a:endParaRPr lang="en-US" sz="1900" dirty="0"/>
          </a:p>
        </p:txBody>
      </p:sp>
      <p:sp>
        <p:nvSpPr>
          <p:cNvPr id="21" name="Shape 17"/>
          <p:cNvSpPr/>
          <p:nvPr/>
        </p:nvSpPr>
        <p:spPr>
          <a:xfrm>
            <a:off x="4521098" y="3429000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4658258" y="3429000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Побудова комплаєнсу в органах влади</a:t>
            </a:r>
            <a:endParaRPr lang="en-US" sz="1450" dirty="0"/>
          </a:p>
        </p:txBody>
      </p:sp>
      <p:sp>
        <p:nvSpPr>
          <p:cNvPr id="23" name="Shape 19"/>
          <p:cNvSpPr/>
          <p:nvPr/>
        </p:nvSpPr>
        <p:spPr>
          <a:xfrm>
            <a:off x="4521098" y="4105656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4658258" y="4105656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Антикорупційна експертиза проєктів НПА</a:t>
            </a:r>
            <a:endParaRPr lang="en-US" sz="1450" dirty="0"/>
          </a:p>
        </p:txBody>
      </p:sp>
      <p:sp>
        <p:nvSpPr>
          <p:cNvPr id="25" name="Shape 21"/>
          <p:cNvSpPr/>
          <p:nvPr/>
        </p:nvSpPr>
        <p:spPr>
          <a:xfrm>
            <a:off x="4521098" y="4782312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4658258" y="4782312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Стратегічний аналіз ризиків</a:t>
            </a:r>
            <a:endParaRPr lang="en-US" sz="1450" dirty="0"/>
          </a:p>
        </p:txBody>
      </p:sp>
      <p:sp>
        <p:nvSpPr>
          <p:cNvPr id="27" name="Shape 23"/>
          <p:cNvSpPr/>
          <p:nvPr/>
        </p:nvSpPr>
        <p:spPr>
          <a:xfrm>
            <a:off x="4521098" y="5458968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4658258" y="5458968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Допомога викривачам корупції</a:t>
            </a:r>
            <a:endParaRPr lang="en-US" sz="1450" dirty="0"/>
          </a:p>
        </p:txBody>
      </p:sp>
      <p:sp>
        <p:nvSpPr>
          <p:cNvPr id="29" name="Shape 25"/>
          <p:cNvSpPr/>
          <p:nvPr/>
        </p:nvSpPr>
        <p:spPr>
          <a:xfrm>
            <a:off x="8127797" y="2468880"/>
            <a:ext cx="3515258" cy="37947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8356397" y="26517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016" y="2805379"/>
            <a:ext cx="332842" cy="332842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9133637" y="260604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4"/>
                </a:solidFill>
              </a:rPr>
              <a:t>Розбудова доброчесності</a:t>
            </a:r>
            <a:endParaRPr lang="en-US" sz="1900" dirty="0"/>
          </a:p>
        </p:txBody>
      </p:sp>
      <p:sp>
        <p:nvSpPr>
          <p:cNvPr id="33" name="Shape 28"/>
          <p:cNvSpPr/>
          <p:nvPr/>
        </p:nvSpPr>
        <p:spPr>
          <a:xfrm>
            <a:off x="8310677" y="3429000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8447837" y="3429000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Просвіта та нульова толерантність до корупції</a:t>
            </a:r>
            <a:endParaRPr lang="en-US" sz="1450" dirty="0"/>
          </a:p>
        </p:txBody>
      </p:sp>
      <p:sp>
        <p:nvSpPr>
          <p:cNvPr id="35" name="Shape 30"/>
          <p:cNvSpPr/>
          <p:nvPr/>
        </p:nvSpPr>
        <p:spPr>
          <a:xfrm>
            <a:off x="8310677" y="4105656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8447837" y="4105656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Підтримка керівників у розбудові доброчесних організацій</a:t>
            </a:r>
            <a:endParaRPr lang="en-US" sz="1450" dirty="0"/>
          </a:p>
        </p:txBody>
      </p:sp>
      <p:sp>
        <p:nvSpPr>
          <p:cNvPr id="37" name="Shape 32"/>
          <p:cNvSpPr/>
          <p:nvPr/>
        </p:nvSpPr>
        <p:spPr>
          <a:xfrm>
            <a:off x="8310677" y="4782312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8447837" y="4782312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Навчання публічних службовців</a:t>
            </a:r>
            <a:endParaRPr lang="en-US" sz="1450" dirty="0"/>
          </a:p>
        </p:txBody>
      </p:sp>
      <p:sp>
        <p:nvSpPr>
          <p:cNvPr id="39" name="Shape 34"/>
          <p:cNvSpPr/>
          <p:nvPr/>
        </p:nvSpPr>
        <p:spPr>
          <a:xfrm>
            <a:off x="8310677" y="5458968"/>
            <a:ext cx="3149498" cy="585216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8447837" y="5458968"/>
            <a:ext cx="287517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Розвиток публічної етики</a:t>
            </a:r>
            <a:endParaRPr lang="en-US" sz="145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Державна антикорупційна програма на 2023–2025 роки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Загальнодержавний стратегічний документ, розроблений на виконання Антикорупційної стратегії та затверджений постановою КМУ від 04 березня 2023 року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48640" y="2743200"/>
            <a:ext cx="3515258" cy="1280160"/>
          </a:xfrm>
          <a:prstGeom prst="roundRect">
            <a:avLst>
              <a:gd name="adj" fmla="val 8571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2743200"/>
            <a:ext cx="30580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73  </a:t>
            </a:r>
            <a:r>
              <a:rPr lang="en-US" sz="1700" dirty="0">
                <a:solidFill>
                  <a:schemeClr val="bg1"/>
                </a:solidFill>
              </a:rPr>
              <a:t>проблеми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4338218" y="2743200"/>
            <a:ext cx="3515258" cy="1280160"/>
          </a:xfrm>
          <a:prstGeom prst="roundRect">
            <a:avLst>
              <a:gd name="adj" fmla="val 8571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4612538" y="2743200"/>
            <a:ext cx="30580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271  </a:t>
            </a:r>
            <a:r>
              <a:rPr lang="en-US" sz="1700" dirty="0">
                <a:solidFill>
                  <a:schemeClr val="bg1"/>
                </a:solidFill>
              </a:rPr>
              <a:t>очікуваний стратегічний результат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8127797" y="2743200"/>
            <a:ext cx="3515258" cy="1280160"/>
          </a:xfrm>
          <a:prstGeom prst="roundRect">
            <a:avLst>
              <a:gd name="adj" fmla="val 8571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402117" y="2743200"/>
            <a:ext cx="305805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1147  </a:t>
            </a:r>
            <a:r>
              <a:rPr lang="en-US" sz="1700" dirty="0">
                <a:solidFill>
                  <a:schemeClr val="bg1"/>
                </a:solidFill>
              </a:rPr>
              <a:t>заходів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2519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Ключові цілі: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4709160"/>
            <a:ext cx="11094415" cy="457200"/>
          </a:xfrm>
          <a:prstGeom prst="roundRect">
            <a:avLst>
              <a:gd name="adj" fmla="val 24000"/>
            </a:avLst>
          </a:prstGeom>
          <a:solidFill>
            <a:schemeClr val="bg2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" y="475488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02" y="4842662"/>
            <a:ext cx="190195" cy="190195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1280160" y="4709160"/>
            <a:ext cx="10180015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Злагодженість і системність антикорупційної діяльності всіх державних органів та ОМС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548640" y="5239512"/>
            <a:ext cx="11094415" cy="457200"/>
          </a:xfrm>
          <a:prstGeom prst="roundRect">
            <a:avLst>
              <a:gd name="adj" fmla="val 24000"/>
            </a:avLst>
          </a:prstGeom>
          <a:solidFill>
            <a:schemeClr val="bg2"/>
          </a:solidFill>
          <a:ln/>
        </p:spPr>
      </p:sp>
      <p:sp>
        <p:nvSpPr>
          <p:cNvPr id="16" name="Shape 13"/>
          <p:cNvSpPr/>
          <p:nvPr/>
        </p:nvSpPr>
        <p:spPr>
          <a:xfrm>
            <a:off x="731520" y="5285232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02" y="5373014"/>
            <a:ext cx="190195" cy="190195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280160" y="5239512"/>
            <a:ext cx="10180015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Значний прогрес у запобіганні та протидії корупції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548640" y="5769864"/>
            <a:ext cx="11094415" cy="457200"/>
          </a:xfrm>
          <a:prstGeom prst="roundRect">
            <a:avLst>
              <a:gd name="adj" fmla="val 24000"/>
            </a:avLst>
          </a:prstGeom>
          <a:solidFill>
            <a:schemeClr val="bg2"/>
          </a:solidFill>
          <a:ln/>
        </p:spPr>
      </p:sp>
      <p:sp>
        <p:nvSpPr>
          <p:cNvPr id="20" name="Shape 16"/>
          <p:cNvSpPr/>
          <p:nvPr/>
        </p:nvSpPr>
        <p:spPr>
          <a:xfrm>
            <a:off x="731520" y="5815584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02" y="5903366"/>
            <a:ext cx="190195" cy="19019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1280160" y="5769864"/>
            <a:ext cx="10180015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Належний процес післявоєнного відновлення України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Хто реалізує ДАП?</a:t>
            </a:r>
            <a:endParaRPr lang="en-US" sz="28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548640" y="1737360"/>
          <a:ext cx="7863840" cy="4526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hape 1"/>
          <p:cNvSpPr/>
          <p:nvPr/>
        </p:nvSpPr>
        <p:spPr>
          <a:xfrm>
            <a:off x="8686800" y="1874520"/>
            <a:ext cx="2956255" cy="2377440"/>
          </a:xfrm>
          <a:prstGeom prst="roundRect">
            <a:avLst>
              <a:gd name="adj" fmla="val 4615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2103120"/>
            <a:ext cx="640080" cy="6400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915400" y="2697480"/>
            <a:ext cx="2499055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chemeClr val="accent2"/>
                </a:solidFill>
              </a:rPr>
              <a:t>116</a:t>
            </a:r>
            <a:endParaRPr lang="en-US" sz="1500" dirty="0"/>
          </a:p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виконавців: органи влади, підприємства, установи, організації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8686800" y="4434840"/>
            <a:ext cx="2956255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4"/>
          <p:cNvSpPr txBox="1"/>
          <p:nvPr/>
        </p:nvSpPr>
        <p:spPr>
          <a:xfrm>
            <a:off x="8915400" y="4434840"/>
            <a:ext cx="249905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МОН </a:t>
            </a:r>
            <a:r>
              <a:rPr lang="en-US" sz="1800" dirty="0">
                <a:solidFill>
                  <a:schemeClr val="tx1"/>
                </a:solidFill>
              </a:rPr>
              <a:t>— серед головних виконавців (58 заходів)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Як змінюється ставлення до корупції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874520"/>
          </a:xfrm>
          <a:prstGeom prst="roundRect">
            <a:avLst>
              <a:gd name="adj" fmla="val 5854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74520"/>
            <a:ext cx="49377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chemeClr val="accent2"/>
                </a:solidFill>
              </a:rPr>
              <a:t>43%  →  58,4%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852160" y="1874520"/>
            <a:ext cx="5516575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2017 → 2025: </a:t>
            </a:r>
            <a:r>
              <a:rPr lang="en-US" sz="2000" dirty="0">
                <a:solidFill>
                  <a:schemeClr val="bg1"/>
                </a:solidFill>
              </a:rPr>
              <a:t>українців негативно ставляться до корупційних проявів та обирають викривальну модель поведінки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977640"/>
            <a:ext cx="5364328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425196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525" y="4427525"/>
            <a:ext cx="380390" cy="38039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737360" y="4160520"/>
            <a:ext cx="3992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</a:rPr>
              <a:t>3,3%  →  </a:t>
            </a:r>
            <a:r>
              <a:rPr lang="en-US" sz="4000" b="1" dirty="0">
                <a:solidFill>
                  <a:schemeClr val="accent4"/>
                </a:solidFill>
              </a:rPr>
              <a:t>7,3%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5212080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населення повідомляли про корупцію (2020 → 2025)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278728" y="3977640"/>
            <a:ext cx="5364328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53048" y="425196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612" y="4427525"/>
            <a:ext cx="380390" cy="38039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67448" y="4160520"/>
            <a:ext cx="3992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6"/>
                </a:solidFill>
              </a:rPr>
              <a:t>70%  →  </a:t>
            </a:r>
            <a:r>
              <a:rPr lang="en-US" sz="4000" b="1" dirty="0">
                <a:solidFill>
                  <a:schemeClr val="accent3"/>
                </a:solidFill>
              </a:rPr>
              <a:t>18,2%</a:t>
            </a:r>
            <a:endParaRPr lang="en-US" sz="4000" dirty="0"/>
          </a:p>
        </p:txBody>
      </p:sp>
      <p:sp>
        <p:nvSpPr>
          <p:cNvPr id="15" name="Text 11"/>
          <p:cNvSpPr txBox="1"/>
          <p:nvPr/>
        </p:nvSpPr>
        <p:spPr>
          <a:xfrm>
            <a:off x="6553048" y="5212080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мали корупційний досвід (2015 → 2025)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Корупція в Україні 2025: розуміння, сприйняття, поширеність. Звіт за результатами опитування населення та бізнесу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Стратегічний аналіз корупційних ризиків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567864" cy="438912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7180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Визначення пріоритетних сфер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31920"/>
            <a:ext cx="211066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Аналітичне дослідження за обґрунтованою методологією визначає сфери з високим рівнем корупційних ризиків для поглибленого вивчення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90824" y="1874520"/>
            <a:ext cx="2567864" cy="438912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619424" y="2103120"/>
            <a:ext cx="685800" cy="6858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19424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2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3619424" y="297180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Аналіз у визначених сферах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3619424" y="3931920"/>
            <a:ext cx="211066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Розслідування, журналістські й громадські напрацювання, повідомлення про корупцію, антикорупційні програми; співпраця з фаховими експертами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874520"/>
            <a:ext cx="2567864" cy="438912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461608" y="2103120"/>
            <a:ext cx="685800" cy="6858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61608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6461608" y="297180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Документування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6461608" y="3931920"/>
            <a:ext cx="211066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Інформація заноситься до Каталогу корупційних ризиків — структурованого детального опису кожного ризику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9075191" y="1874520"/>
            <a:ext cx="2567864" cy="4389120"/>
          </a:xfrm>
          <a:prstGeom prst="roundRect">
            <a:avLst>
              <a:gd name="adj" fmla="val 4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9303791" y="2103120"/>
            <a:ext cx="685800" cy="6858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303791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4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9303791" y="2971800"/>
            <a:ext cx="21106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Усунення ризиків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9303791" y="3931920"/>
            <a:ext cx="211066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НАЗК готує пропозиції щодо ефективного усунення та/або мінімізації виявлених ризиків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Антикорупційна експертиза та стратегічний аналіз ризиків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48640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874520"/>
            <a:ext cx="1463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</a:rPr>
              <a:t>40+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1920240"/>
            <a:ext cx="3611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досліджень з рекомендаціями — з 2020 року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309360" y="1874520"/>
            <a:ext cx="5333695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92240" y="1874520"/>
            <a:ext cx="1463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4"/>
                </a:solidFill>
              </a:rPr>
              <a:t>94%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8046720" y="1920240"/>
            <a:ext cx="34591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рекомендацій антикорупційної експертизи враховано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2461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У 2024 році — 9 досліджень корупційних ризиків, зокрема у сферах: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548640" y="3840480"/>
            <a:ext cx="2636444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455382" y="39776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892" y="4175150"/>
            <a:ext cx="427939" cy="427939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685800" y="4846320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Відновлення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367964" y="3840480"/>
            <a:ext cx="2636444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274706" y="39776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216" y="4175150"/>
            <a:ext cx="427939" cy="427939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3505124" y="4846320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Медична сфера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6187288" y="3840480"/>
            <a:ext cx="2636444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094030" y="39776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540" y="4175150"/>
            <a:ext cx="427939" cy="427939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24448" y="4846320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Військово-лікарські комісії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9006611" y="3840480"/>
            <a:ext cx="2636444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913353" y="39776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0864" y="4175150"/>
            <a:ext cx="427939" cy="427939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43771" y="4846320"/>
            <a:ext cx="23621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Тилові закупівлі в обороні</a:t>
            </a:r>
            <a:endParaRPr lang="en-US" sz="1700" dirty="0"/>
          </a:p>
        </p:txBody>
      </p:sp>
      <p:sp>
        <p:nvSpPr>
          <p:cNvPr id="26" name="Shape 20"/>
          <p:cNvSpPr/>
          <p:nvPr/>
        </p:nvSpPr>
        <p:spPr>
          <a:xfrm>
            <a:off x="548640" y="5623560"/>
            <a:ext cx="11094415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/>
        </p:spPr>
      </p:sp>
      <p:sp>
        <p:nvSpPr>
          <p:cNvPr id="27" name="Text 21"/>
          <p:cNvSpPr txBox="1"/>
          <p:nvPr/>
        </p:nvSpPr>
        <p:spPr>
          <a:xfrm>
            <a:off x="822960" y="5623560"/>
            <a:ext cx="105457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Оновлено дослідження щодо Укроборонпрому та житла військовослужбовців</a:t>
            </a:r>
            <a:endParaRPr lang="en-US" sz="18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30 жовтня 2025 року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Стратегія розвитку доброчесності в освіті на 2026–2030 роки</a:t>
            </a:r>
            <a:endParaRPr lang="en-US" sz="4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Чому нам потрібна стратегія?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45738" cy="438912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6771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2075688"/>
            <a:ext cx="22198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Освітній процес = формування довіри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154680"/>
            <a:ext cx="3088538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Освіта не зводиться до передавання знань — вона формує людину, її ставлення до себе, до інших, до держави. Це фундамент довіри до освіти, а отже — і до майбутнього країни.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322978" y="1874520"/>
            <a:ext cx="3545738" cy="438912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51578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170" y="2267712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20258" y="2075688"/>
            <a:ext cx="22198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Є ініціативи, але бракує системності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551578" y="3154680"/>
            <a:ext cx="3088538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Попри правову базу, антикорупційні ініціативи в освіті не стали системними. Причини — вкорінені культурні бар’єри, нестача підтримки та практичних інструментів.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8097317" y="1874520"/>
            <a:ext cx="3545738" cy="438912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325917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509" y="2267712"/>
            <a:ext cx="356616" cy="3566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94597" y="2075688"/>
            <a:ext cx="22198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Потреба у спільній рамці дій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325917" y="3154680"/>
            <a:ext cx="3088538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Бракує цілісного бачення, як формувати доброчесність у закладах освіти. Запит лунає від педагогів, управлінців, громадськості, експертів.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Мета і стратегічні цілі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3716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94560"/>
            <a:ext cx="731520" cy="731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74520" y="1874520"/>
            <a:ext cx="953993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МЕТА: </a:t>
            </a:r>
            <a:r>
              <a:rPr lang="en-US" sz="2200" dirty="0">
                <a:solidFill>
                  <a:schemeClr val="bg1"/>
                </a:solidFill>
              </a:rPr>
              <a:t>освітнє середовище сприяє системному розвитку культури доброчесності та етичної поведінки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548640" y="3474720"/>
            <a:ext cx="351525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22960" y="37490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37490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1</a:t>
            </a:r>
            <a:endParaRPr lang="en-US" sz="26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9498" y="374904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22960" y="4572000"/>
            <a:ext cx="29666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Учасники освітнього процесу використовують методологічну базу та дидактичні матеріали про доброчесність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4338218" y="3474720"/>
            <a:ext cx="351525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612538" y="37490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4612538" y="37490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2</a:t>
            </a:r>
            <a:endParaRPr lang="en-US" sz="26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77" y="3749040"/>
            <a:ext cx="640080" cy="6400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612538" y="4572000"/>
            <a:ext cx="29666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Педагогічні працівники мають спроможність формувати чесноти доброчесності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8127797" y="3474720"/>
            <a:ext cx="351525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402117" y="37490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8402117" y="37490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3</a:t>
            </a:r>
            <a:endParaRPr lang="en-US" sz="26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8655" y="3749040"/>
            <a:ext cx="640080" cy="6400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402117" y="4572000"/>
            <a:ext cx="296661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Освітні управлінці забезпечують функціонування закладів на принципах доброчесності, прозорості та підзвітності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46304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Від державної політики до щоденної практики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Університет в антикорупційній системі</a:t>
            </a:r>
            <a:endParaRPr lang="en-US" sz="4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Де в цій системі університет?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02154" cy="3017520"/>
          </a:xfrm>
          <a:prstGeom prst="roundRect">
            <a:avLst>
              <a:gd name="adj" fmla="val 4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245766"/>
            <a:ext cx="309067" cy="309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075688"/>
            <a:ext cx="1367714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Учасник політики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834640"/>
            <a:ext cx="214495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Університет — учасник реалізації державної антикорупційної політики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3379394" y="1874520"/>
            <a:ext cx="2602154" cy="3017520"/>
          </a:xfrm>
          <a:prstGeom prst="roundRect">
            <a:avLst>
              <a:gd name="adj" fmla="val 4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607994" y="21031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640" y="2245766"/>
            <a:ext cx="309067" cy="30906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385234" y="2075688"/>
            <a:ext cx="1367714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Публічні ресурси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3607994" y="2834640"/>
            <a:ext cx="214495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У ЗВО ухвалюються управлінські рішення та використовуються публічні ресурси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6210148" y="1874520"/>
            <a:ext cx="2602154" cy="3017520"/>
          </a:xfrm>
          <a:prstGeom prst="roundRect">
            <a:avLst>
              <a:gd name="adj" fmla="val 4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438748" y="21031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394" y="2245766"/>
            <a:ext cx="309067" cy="30906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215988" y="2075688"/>
            <a:ext cx="1367714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Закупівлі та кадри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438748" y="2834640"/>
            <a:ext cx="214495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Здійснюються закупівлі, кадрові рішення, конкурси та розподіл ресурсів</a:t>
            </a:r>
            <a:endParaRPr lang="en-US" sz="1650" dirty="0"/>
          </a:p>
        </p:txBody>
      </p:sp>
      <p:sp>
        <p:nvSpPr>
          <p:cNvPr id="18" name="Shape 13"/>
          <p:cNvSpPr/>
          <p:nvPr/>
        </p:nvSpPr>
        <p:spPr>
          <a:xfrm>
            <a:off x="9040901" y="1874520"/>
            <a:ext cx="2602154" cy="3017520"/>
          </a:xfrm>
          <a:prstGeom prst="roundRect">
            <a:avLst>
              <a:gd name="adj" fmla="val 4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269501" y="21031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2148" y="2245766"/>
            <a:ext cx="309067" cy="30906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0046741" y="2075688"/>
            <a:ext cx="1367714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Освіта і наука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9269501" y="2834640"/>
            <a:ext cx="214495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Освітня й наукова діяльність, рішення щодо студентів, використання майна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548640" y="516636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394960"/>
            <a:ext cx="640080" cy="6400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783080" y="5166360"/>
            <a:ext cx="96313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Отже, існують корупційні ризики</a:t>
            </a:r>
            <a:endParaRPr lang="en-US" sz="28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Ризик ≠ правопорушення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74520"/>
            <a:ext cx="1054577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Ризик </a:t>
            </a:r>
            <a:r>
              <a:rPr lang="en-US" sz="2400" dirty="0">
                <a:solidFill>
                  <a:schemeClr val="tx1"/>
                </a:solidFill>
              </a:rPr>
              <a:t>— це можливість виникнення порушення, а не доказ вини.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1546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Ознаки ризику: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548640" y="3657600"/>
            <a:ext cx="2072579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84048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31520" y="4389120"/>
            <a:ext cx="17068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Одна особа одноосібно приймає рішення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2804099" y="3657600"/>
            <a:ext cx="2072579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979" y="384048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986979" y="4389120"/>
            <a:ext cx="17068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Критерії недостатньо чіткі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5059558" y="3657600"/>
            <a:ext cx="2072579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2438" y="3840480"/>
            <a:ext cx="457200" cy="4572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42438" y="4389120"/>
            <a:ext cx="17068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Немає розподілу повноважень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7315017" y="3657600"/>
            <a:ext cx="2072579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7897" y="384048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497897" y="4389120"/>
            <a:ext cx="17068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Інформація недоступна</a:t>
            </a:r>
            <a:endParaRPr lang="en-US" sz="1500" dirty="0"/>
          </a:p>
        </p:txBody>
      </p:sp>
      <p:sp>
        <p:nvSpPr>
          <p:cNvPr id="18" name="Shape 12"/>
          <p:cNvSpPr/>
          <p:nvPr/>
        </p:nvSpPr>
        <p:spPr>
          <a:xfrm>
            <a:off x="9570476" y="3657600"/>
            <a:ext cx="2072579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3356" y="3840480"/>
            <a:ext cx="457200" cy="45720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753356" y="4389120"/>
            <a:ext cx="170681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Надмірна дискреція або потенційний конфлікт інтересів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548640" y="539496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680" y="5509260"/>
            <a:ext cx="640080" cy="640080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783080" y="5394960"/>
            <a:ext cx="96313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Ми не шукаємо винного — </a:t>
            </a:r>
            <a:r>
              <a:rPr lang="en-US" sz="2000" dirty="0">
                <a:solidFill>
                  <a:schemeClr val="bg1"/>
                </a:solidFill>
              </a:rPr>
              <a:t>ми виявляємо умову, яка може бути використана недоброчесно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Де можуть «жити» корупційні ризики в ЗВО?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219170" y="205740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734" y="223296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83464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Вступна кампанія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804099" y="187452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474629" y="205740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193" y="2232965"/>
            <a:ext cx="380390" cy="3803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895539" y="283464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Кадрові рішення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059558" y="187452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30088" y="205740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652" y="2232965"/>
            <a:ext cx="380390" cy="38039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150998" y="283464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Закупівлі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7315017" y="187452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985547" y="205740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1111" y="2232965"/>
            <a:ext cx="380390" cy="38039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406457" y="283464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Стипендії</a:t>
            </a:r>
            <a:endParaRPr lang="en-US" sz="1600" dirty="0"/>
          </a:p>
        </p:txBody>
      </p:sp>
      <p:sp>
        <p:nvSpPr>
          <p:cNvPr id="19" name="Shape 13"/>
          <p:cNvSpPr/>
          <p:nvPr/>
        </p:nvSpPr>
        <p:spPr>
          <a:xfrm>
            <a:off x="9570476" y="187452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10241006" y="205740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6570" y="2232965"/>
            <a:ext cx="380390" cy="38039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661916" y="283464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Гуртожитки</a:t>
            </a:r>
            <a:endParaRPr lang="en-US" sz="1600" dirty="0"/>
          </a:p>
        </p:txBody>
      </p:sp>
      <p:sp>
        <p:nvSpPr>
          <p:cNvPr id="23" name="Shape 16"/>
          <p:cNvSpPr/>
          <p:nvPr/>
        </p:nvSpPr>
        <p:spPr>
          <a:xfrm>
            <a:off x="548640" y="365760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1219170" y="384048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4734" y="4016045"/>
            <a:ext cx="380390" cy="38039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640080" y="461772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Конкурси та наукові проєкти</a:t>
            </a:r>
            <a:endParaRPr lang="en-US" sz="1600" dirty="0"/>
          </a:p>
        </p:txBody>
      </p:sp>
      <p:sp>
        <p:nvSpPr>
          <p:cNvPr id="27" name="Shape 19"/>
          <p:cNvSpPr/>
          <p:nvPr/>
        </p:nvSpPr>
        <p:spPr>
          <a:xfrm>
            <a:off x="2804099" y="365760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3474629" y="384048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193" y="4016045"/>
            <a:ext cx="380390" cy="38039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2895539" y="461772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Використання майна</a:t>
            </a:r>
            <a:endParaRPr lang="en-US" sz="1600" dirty="0"/>
          </a:p>
        </p:txBody>
      </p:sp>
      <p:sp>
        <p:nvSpPr>
          <p:cNvPr id="31" name="Shape 22"/>
          <p:cNvSpPr/>
          <p:nvPr/>
        </p:nvSpPr>
        <p:spPr>
          <a:xfrm>
            <a:off x="5059558" y="365760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5730088" y="384048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5652" y="4016045"/>
            <a:ext cx="380390" cy="380390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5150998" y="461772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Оцінювання студентів</a:t>
            </a:r>
            <a:endParaRPr lang="en-US" sz="1600" dirty="0"/>
          </a:p>
        </p:txBody>
      </p:sp>
      <p:sp>
        <p:nvSpPr>
          <p:cNvPr id="35" name="Shape 25"/>
          <p:cNvSpPr/>
          <p:nvPr/>
        </p:nvSpPr>
        <p:spPr>
          <a:xfrm>
            <a:off x="7315017" y="365760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6" name="Shape 26"/>
          <p:cNvSpPr/>
          <p:nvPr/>
        </p:nvSpPr>
        <p:spPr>
          <a:xfrm>
            <a:off x="7985547" y="384048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61111" y="4016045"/>
            <a:ext cx="380390" cy="380390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7406457" y="461772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Розподіл ресурсів</a:t>
            </a:r>
            <a:endParaRPr lang="en-US" sz="1600" dirty="0"/>
          </a:p>
        </p:txBody>
      </p:sp>
      <p:sp>
        <p:nvSpPr>
          <p:cNvPr id="39" name="Shape 28"/>
          <p:cNvSpPr/>
          <p:nvPr/>
        </p:nvSpPr>
        <p:spPr>
          <a:xfrm>
            <a:off x="9570476" y="3657600"/>
            <a:ext cx="2072579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0" name="Shape 29"/>
          <p:cNvSpPr/>
          <p:nvPr/>
        </p:nvSpPr>
        <p:spPr>
          <a:xfrm>
            <a:off x="10241006" y="384048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16570" y="4016045"/>
            <a:ext cx="380390" cy="380390"/>
          </a:xfrm>
          <a:prstGeom prst="rect">
            <a:avLst/>
          </a:prstGeom>
        </p:spPr>
      </p:pic>
      <p:sp>
        <p:nvSpPr>
          <p:cNvPr id="42" name="Text 30"/>
          <p:cNvSpPr txBox="1"/>
          <p:nvPr/>
        </p:nvSpPr>
        <p:spPr>
          <a:xfrm>
            <a:off x="9661916" y="4617720"/>
            <a:ext cx="1889699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Взаємодія з бізнесом</a:t>
            </a:r>
            <a:endParaRPr lang="en-US" sz="1600" dirty="0"/>
          </a:p>
        </p:txBody>
      </p:sp>
      <p:sp>
        <p:nvSpPr>
          <p:cNvPr id="43" name="Shape 31"/>
          <p:cNvSpPr/>
          <p:nvPr/>
        </p:nvSpPr>
        <p:spPr>
          <a:xfrm>
            <a:off x="548640" y="54864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4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8680" y="5554980"/>
            <a:ext cx="640080" cy="640080"/>
          </a:xfrm>
          <a:prstGeom prst="rect">
            <a:avLst/>
          </a:prstGeom>
        </p:spPr>
      </p:pic>
      <p:sp>
        <p:nvSpPr>
          <p:cNvPr id="45" name="Text 32"/>
          <p:cNvSpPr txBox="1"/>
          <p:nvPr/>
        </p:nvSpPr>
        <p:spPr>
          <a:xfrm>
            <a:off x="1783080" y="5486400"/>
            <a:ext cx="96313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chemeClr val="bg1"/>
                </a:solidFill>
              </a:rPr>
              <a:t>«Ми знаємо, де можуть виникнути ризики, і знаємо, як ними управляти»</a:t>
            </a:r>
            <a:endParaRPr lang="en-US" sz="2100" dirty="0"/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Як описати корупційний ризик?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332378" cy="1737360"/>
          </a:xfrm>
          <a:prstGeom prst="roundRect">
            <a:avLst>
              <a:gd name="adj" fmla="val 6316"/>
            </a:avLst>
          </a:prstGeom>
          <a:solidFill>
            <a:schemeClr val="accent5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731520" y="1874520"/>
            <a:ext cx="296661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МОЖЛИВІСТЬ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chemeClr val="bg1"/>
                </a:solidFill>
              </a:rPr>
              <a:t>що створює ризик?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8862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Приклад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297680"/>
            <a:ext cx="333237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31520" y="4297680"/>
            <a:ext cx="29666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chemeClr val="accent5"/>
                </a:solidFill>
              </a:rPr>
              <a:t>Відсутність чітких критеріїв</a:t>
            </a:r>
            <a:endParaRPr lang="en-US" sz="2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746" y="2560320"/>
            <a:ext cx="329184" cy="329184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746" y="4818888"/>
            <a:ext cx="329184" cy="32918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429658" y="1874520"/>
            <a:ext cx="3332378" cy="1737360"/>
          </a:xfrm>
          <a:prstGeom prst="roundRect">
            <a:avLst>
              <a:gd name="adj" fmla="val 6316"/>
            </a:avLst>
          </a:prstGeom>
          <a:solidFill>
            <a:schemeClr val="accent3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Text 7"/>
          <p:cNvSpPr txBox="1"/>
          <p:nvPr/>
        </p:nvSpPr>
        <p:spPr>
          <a:xfrm>
            <a:off x="4612538" y="1874520"/>
            <a:ext cx="296661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УМОВА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chemeClr val="bg1"/>
                </a:solidFill>
              </a:rPr>
              <a:t>як він може проявитися?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4612538" y="38862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Приклад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429658" y="4297680"/>
            <a:ext cx="333237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Text 10"/>
          <p:cNvSpPr txBox="1"/>
          <p:nvPr/>
        </p:nvSpPr>
        <p:spPr>
          <a:xfrm>
            <a:off x="4612538" y="4297680"/>
            <a:ext cx="29666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chemeClr val="accent3"/>
                </a:solidFill>
              </a:rPr>
              <a:t>Суб’єктивне рішення</a:t>
            </a:r>
            <a:endParaRPr lang="en-US" sz="21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765" y="2560320"/>
            <a:ext cx="329184" cy="329184"/>
          </a:xfrm>
          <a:prstGeom prst="rect">
            <a:avLst/>
          </a:prstGeom>
        </p:spPr>
      </p:pic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765" y="4818888"/>
            <a:ext cx="329184" cy="329184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8310677" y="1874520"/>
            <a:ext cx="3332378" cy="1737360"/>
          </a:xfrm>
          <a:prstGeom prst="roundRect">
            <a:avLst>
              <a:gd name="adj" fmla="val 6316"/>
            </a:avLst>
          </a:prstGeom>
          <a:solidFill>
            <a:schemeClr val="tx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Text 12"/>
          <p:cNvSpPr txBox="1"/>
          <p:nvPr/>
        </p:nvSpPr>
        <p:spPr>
          <a:xfrm>
            <a:off x="8493557" y="1874520"/>
            <a:ext cx="296661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НАСЛІДОК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chemeClr val="bg1"/>
                </a:solidFill>
              </a:rPr>
              <a:t>до чого це може призвести?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8493557" y="3886200"/>
            <a:ext cx="29666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Приклад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8310677" y="4297680"/>
            <a:ext cx="3332378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1" name="Text 15"/>
          <p:cNvSpPr txBox="1"/>
          <p:nvPr/>
        </p:nvSpPr>
        <p:spPr>
          <a:xfrm>
            <a:off x="8493557" y="4297680"/>
            <a:ext cx="296661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chemeClr val="tx2"/>
                </a:solidFill>
              </a:rPr>
              <a:t>Перевага окремому кандидату</a:t>
            </a:r>
            <a:endParaRPr lang="en-US" sz="2100" dirty="0"/>
          </a:p>
        </p:txBody>
      </p:sp>
      <p:sp>
        <p:nvSpPr>
          <p:cNvPr id="22" name="Shape 16"/>
          <p:cNvSpPr/>
          <p:nvPr/>
        </p:nvSpPr>
        <p:spPr>
          <a:xfrm>
            <a:off x="548640" y="5897880"/>
            <a:ext cx="11094415" cy="365760"/>
          </a:xfrm>
          <a:prstGeom prst="roundRect">
            <a:avLst>
              <a:gd name="adj" fmla="val 30000"/>
            </a:avLst>
          </a:prstGeom>
          <a:solidFill>
            <a:schemeClr val="bg2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822960" y="5897880"/>
            <a:ext cx="10545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Формула опису: можливість → умова → наслідок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Антикорупційна програма: від документа до управління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24028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87452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Де є ризик?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4307738" y="187452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36338" y="224028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36338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5267858" y="187452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Як він проявляється?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8066837" y="187452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95437" y="224028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95437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9026957" y="187452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Що його спричиняє?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333756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37033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37033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333756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Що ми будемо робити?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4307738" y="333756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536338" y="37033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536338" y="37033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5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5267858" y="333756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Хто відповідальний і в які строки?</a:t>
            </a:r>
            <a:endParaRPr lang="en-US" sz="1900" dirty="0"/>
          </a:p>
        </p:txBody>
      </p:sp>
      <p:sp>
        <p:nvSpPr>
          <p:cNvPr id="23" name="Shape 21"/>
          <p:cNvSpPr/>
          <p:nvPr/>
        </p:nvSpPr>
        <p:spPr>
          <a:xfrm>
            <a:off x="8066837" y="3337560"/>
            <a:ext cx="3576218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8295437" y="37033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295437" y="37033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9026957" y="3337560"/>
            <a:ext cx="2478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Як зрозуміємо, що ризик зменшився?</a:t>
            </a:r>
            <a:endParaRPr lang="en-US" sz="1900" dirty="0"/>
          </a:p>
        </p:txBody>
      </p:sp>
      <p:sp>
        <p:nvSpPr>
          <p:cNvPr id="27" name="Shape 25"/>
          <p:cNvSpPr/>
          <p:nvPr/>
        </p:nvSpPr>
        <p:spPr>
          <a:xfrm>
            <a:off x="548640" y="4846320"/>
            <a:ext cx="11094415" cy="1417320"/>
          </a:xfrm>
          <a:prstGeom prst="roundRect">
            <a:avLst>
              <a:gd name="adj" fmla="val 774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234940"/>
            <a:ext cx="640080" cy="640080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783080" y="4846320"/>
            <a:ext cx="9631375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Антикорупційна програма — </a:t>
            </a:r>
            <a:r>
              <a:rPr lang="en-US" sz="2200" dirty="0">
                <a:solidFill>
                  <a:schemeClr val="bg1"/>
                </a:solidFill>
              </a:rPr>
              <a:t>не документ «для перевірки», а інструмент управління</a:t>
            </a:r>
            <a:endParaRPr lang="en-US" sz="22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Не все вирішується новим наказом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2631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41675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8745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Зміна процедури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3367964" y="18745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596564" y="22631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183" y="241675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373804" y="18745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Цифровізація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6187288" y="18745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15888" y="22631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507" y="241675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93128" y="18745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Розподіл повноважень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9006611" y="18745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235211" y="22631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8831" y="2416759"/>
            <a:ext cx="332842" cy="33284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0012451" y="18745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Прозорі критерії</a:t>
            </a:r>
            <a:endParaRPr lang="en-US" sz="1800" dirty="0"/>
          </a:p>
        </p:txBody>
      </p:sp>
      <p:sp>
        <p:nvSpPr>
          <p:cNvPr id="19" name="Shape 13"/>
          <p:cNvSpPr/>
          <p:nvPr/>
        </p:nvSpPr>
        <p:spPr>
          <a:xfrm>
            <a:off x="548640" y="34747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777240" y="38633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859" y="4016959"/>
            <a:ext cx="332842" cy="33284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54480" y="34747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Колегіальність</a:t>
            </a:r>
            <a:endParaRPr lang="en-US" sz="1800" dirty="0"/>
          </a:p>
        </p:txBody>
      </p:sp>
      <p:sp>
        <p:nvSpPr>
          <p:cNvPr id="23" name="Shape 16"/>
          <p:cNvSpPr/>
          <p:nvPr/>
        </p:nvSpPr>
        <p:spPr>
          <a:xfrm>
            <a:off x="3367964" y="34747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3596564" y="38633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0183" y="4016959"/>
            <a:ext cx="332842" cy="33284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4373804" y="34747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Незалежна перевірка</a:t>
            </a:r>
            <a:endParaRPr lang="en-US" sz="1800" dirty="0"/>
          </a:p>
        </p:txBody>
      </p:sp>
      <p:sp>
        <p:nvSpPr>
          <p:cNvPr id="27" name="Shape 19"/>
          <p:cNvSpPr/>
          <p:nvPr/>
        </p:nvSpPr>
        <p:spPr>
          <a:xfrm>
            <a:off x="6187288" y="34747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6415888" y="38633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9507" y="4016959"/>
            <a:ext cx="332842" cy="332842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7193128" y="34747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Публічність</a:t>
            </a:r>
            <a:endParaRPr lang="en-US" sz="1800" dirty="0"/>
          </a:p>
        </p:txBody>
      </p:sp>
      <p:sp>
        <p:nvSpPr>
          <p:cNvPr id="31" name="Shape 22"/>
          <p:cNvSpPr/>
          <p:nvPr/>
        </p:nvSpPr>
        <p:spPr>
          <a:xfrm>
            <a:off x="9006611" y="3474720"/>
            <a:ext cx="2636444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9235211" y="38633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8831" y="4016959"/>
            <a:ext cx="332842" cy="332842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10012451" y="3474720"/>
            <a:ext cx="153916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Навчання</a:t>
            </a:r>
            <a:endParaRPr lang="en-US" sz="1800" dirty="0"/>
          </a:p>
        </p:txBody>
      </p:sp>
      <p:sp>
        <p:nvSpPr>
          <p:cNvPr id="35" name="Shape 25"/>
          <p:cNvSpPr/>
          <p:nvPr/>
        </p:nvSpPr>
        <p:spPr>
          <a:xfrm>
            <a:off x="548640" y="5120640"/>
            <a:ext cx="11094415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680" y="5372100"/>
            <a:ext cx="640080" cy="64008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1783080" y="5120640"/>
            <a:ext cx="96313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chemeClr val="bg1"/>
                </a:solidFill>
              </a:rPr>
              <a:t>Іноді найкращий антикорупційний захід — </a:t>
            </a:r>
            <a:r>
              <a:rPr lang="en-US" sz="2100" b="1" dirty="0">
                <a:solidFill>
                  <a:schemeClr val="accent2"/>
                </a:solidFill>
              </a:rPr>
              <a:t>не додати контроль, а прибрати непотрібну дискрецію</a:t>
            </a:r>
            <a:endParaRPr lang="en-US" sz="21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Хто відповідає за антикорупційну систему ЗВО?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36444" cy="310896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272502" y="2148840"/>
            <a:ext cx="1188720" cy="11887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795" y="2434133"/>
            <a:ext cx="618134" cy="61813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3429000"/>
            <a:ext cx="23621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Керівництво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4206240"/>
            <a:ext cx="21792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tx1"/>
                </a:solidFill>
              </a:rPr>
              <a:t>організаційні рішення та політика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3367964" y="1874520"/>
            <a:ext cx="2636444" cy="310896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091826" y="2148840"/>
            <a:ext cx="1188720" cy="11887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119" y="2434133"/>
            <a:ext cx="618134" cy="61813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05124" y="3429000"/>
            <a:ext cx="23621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Уповноважений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3596564" y="4206240"/>
            <a:ext cx="21792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tx1"/>
                </a:solidFill>
              </a:rPr>
              <a:t>координація, консультування, запобігання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6187288" y="1874520"/>
            <a:ext cx="2636444" cy="310896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911150" y="2148840"/>
            <a:ext cx="1188720" cy="11887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442" y="2434133"/>
            <a:ext cx="618134" cy="61813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24448" y="3429000"/>
            <a:ext cx="23621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Структурні підрозділи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6415888" y="4206240"/>
            <a:ext cx="21792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tx1"/>
                </a:solidFill>
              </a:rPr>
              <a:t>доброчесні процедури у своїх процесах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9006611" y="1874520"/>
            <a:ext cx="2636444" cy="3108960"/>
          </a:xfrm>
          <a:prstGeom prst="roundRect">
            <a:avLst>
              <a:gd name="adj" fmla="val 416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9730473" y="2148840"/>
            <a:ext cx="1188720" cy="11887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5766" y="2434133"/>
            <a:ext cx="618134" cy="61813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143771" y="3429000"/>
            <a:ext cx="23621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Працівники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9235211" y="4206240"/>
            <a:ext cx="21792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tx1"/>
                </a:solidFill>
              </a:rPr>
              <a:t>дотримання правил і повідомлення про ризики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548640" y="5257800"/>
            <a:ext cx="11094415" cy="1005840"/>
          </a:xfrm>
          <a:prstGeom prst="roundRect">
            <a:avLst>
              <a:gd name="adj" fmla="val 10909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440680"/>
            <a:ext cx="640080" cy="6400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783080" y="525780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Антикорупційна система = </a:t>
            </a:r>
            <a:r>
              <a:rPr lang="en-US" sz="2400" b="1" dirty="0">
                <a:solidFill>
                  <a:schemeClr val="accent2"/>
                </a:solidFill>
              </a:rPr>
              <a:t>розподілена відповідальність</a:t>
            </a:r>
            <a:endParaRPr lang="en-US" sz="2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Уповноважений — не внутрішня поліція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2402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3938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87452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Виявляє ризики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3367964" y="187452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3596564" y="22402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183" y="2393899"/>
            <a:ext cx="332842" cy="33284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373804" y="187452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Консультує</a:t>
            </a:r>
            <a:endParaRPr lang="en-US" sz="1550" dirty="0"/>
          </a:p>
        </p:txBody>
      </p:sp>
      <p:sp>
        <p:nvSpPr>
          <p:cNvPr id="11" name="Shape 7"/>
          <p:cNvSpPr/>
          <p:nvPr/>
        </p:nvSpPr>
        <p:spPr>
          <a:xfrm>
            <a:off x="6187288" y="187452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15888" y="22402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9507" y="2393899"/>
            <a:ext cx="332842" cy="33284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193128" y="187452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Координує</a:t>
            </a:r>
            <a:endParaRPr lang="en-US" sz="1550" dirty="0"/>
          </a:p>
        </p:txBody>
      </p:sp>
      <p:sp>
        <p:nvSpPr>
          <p:cNvPr id="15" name="Shape 10"/>
          <p:cNvSpPr/>
          <p:nvPr/>
        </p:nvSpPr>
        <p:spPr>
          <a:xfrm>
            <a:off x="9006611" y="187452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235211" y="22402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8831" y="2393899"/>
            <a:ext cx="332842" cy="33284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0012451" y="187452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Навчає</a:t>
            </a:r>
            <a:endParaRPr lang="en-US" sz="1550" dirty="0"/>
          </a:p>
        </p:txBody>
      </p:sp>
      <p:sp>
        <p:nvSpPr>
          <p:cNvPr id="19" name="Shape 13"/>
          <p:cNvSpPr/>
          <p:nvPr/>
        </p:nvSpPr>
        <p:spPr>
          <a:xfrm>
            <a:off x="548640" y="342900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777240" y="37947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859" y="3948379"/>
            <a:ext cx="332842" cy="33284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54480" y="342900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Допомагає будувати процедури</a:t>
            </a:r>
            <a:endParaRPr lang="en-US" sz="1550" dirty="0"/>
          </a:p>
        </p:txBody>
      </p:sp>
      <p:sp>
        <p:nvSpPr>
          <p:cNvPr id="23" name="Shape 16"/>
          <p:cNvSpPr/>
          <p:nvPr/>
        </p:nvSpPr>
        <p:spPr>
          <a:xfrm>
            <a:off x="3367964" y="342900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3596564" y="37947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0183" y="3948379"/>
            <a:ext cx="332842" cy="332842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4373804" y="342900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Працює з повідомленнями</a:t>
            </a:r>
            <a:endParaRPr lang="en-US" sz="1550" dirty="0"/>
          </a:p>
        </p:txBody>
      </p:sp>
      <p:sp>
        <p:nvSpPr>
          <p:cNvPr id="27" name="Shape 19"/>
          <p:cNvSpPr/>
          <p:nvPr/>
        </p:nvSpPr>
        <p:spPr>
          <a:xfrm>
            <a:off x="6187288" y="3429000"/>
            <a:ext cx="263644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6415888" y="37947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9507" y="3948379"/>
            <a:ext cx="332842" cy="332842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7193128" y="3429000"/>
            <a:ext cx="153916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Сприяє доброчесному середовищу</a:t>
            </a:r>
            <a:endParaRPr lang="en-US" sz="155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9073" y="3520440"/>
            <a:ext cx="548640" cy="54864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9006611" y="4114800"/>
            <a:ext cx="26364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accent3"/>
                </a:solidFill>
              </a:rPr>
              <a:t>не «внутрішня поліція»</a:t>
            </a:r>
            <a:endParaRPr lang="en-US" sz="1600" dirty="0"/>
          </a:p>
        </p:txBody>
      </p:sp>
      <p:sp>
        <p:nvSpPr>
          <p:cNvPr id="33" name="Shape 23"/>
          <p:cNvSpPr/>
          <p:nvPr/>
        </p:nvSpPr>
        <p:spPr>
          <a:xfrm>
            <a:off x="548640" y="5120640"/>
            <a:ext cx="11094415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3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680" y="5372100"/>
            <a:ext cx="640080" cy="640080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1783080" y="5120640"/>
            <a:ext cx="96313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Уповноважений — </a:t>
            </a:r>
            <a:r>
              <a:rPr lang="en-US" sz="2400" b="1" dirty="0">
                <a:solidFill>
                  <a:schemeClr val="accent2"/>
                </a:solidFill>
              </a:rPr>
              <a:t>архітектор антикорупційної системи установи</a:t>
            </a:r>
            <a:endParaRPr lang="en-US" sz="24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Прозорість ≠ просто оприлюднення документів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74520"/>
            <a:ext cx="105457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Прозорість </a:t>
            </a:r>
            <a:r>
              <a:rPr lang="en-US" sz="2400" dirty="0">
                <a:solidFill>
                  <a:schemeClr val="tx1"/>
                </a:solidFill>
              </a:rPr>
              <a:t>— це можливість зрозуміти, як і чому було прийнято рішення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461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Перевірте себе: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548640" y="3703320"/>
            <a:ext cx="713232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378561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92" y="3877788"/>
            <a:ext cx="199705" cy="19970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98448" y="3703320"/>
            <a:ext cx="6199632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Чи доступна інформація?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4343400"/>
            <a:ext cx="713232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1" name="Shape 8"/>
          <p:cNvSpPr/>
          <p:nvPr/>
        </p:nvSpPr>
        <p:spPr>
          <a:xfrm>
            <a:off x="731520" y="442569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92" y="4517868"/>
            <a:ext cx="199705" cy="19970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98448" y="4343400"/>
            <a:ext cx="6199632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Чи зрозуміла процедура?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548640" y="4983480"/>
            <a:ext cx="713232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5" name="Shape 11"/>
          <p:cNvSpPr/>
          <p:nvPr/>
        </p:nvSpPr>
        <p:spPr>
          <a:xfrm>
            <a:off x="731520" y="50657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92" y="5157948"/>
            <a:ext cx="199705" cy="199705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298448" y="4983480"/>
            <a:ext cx="6199632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Чи можна простежити логіку рішення?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548640" y="5623560"/>
            <a:ext cx="713232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731520" y="570585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92" y="5798028"/>
            <a:ext cx="199705" cy="19970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298448" y="5623560"/>
            <a:ext cx="6199632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Чи може стороння людина зрозуміти, чому прийнято саме таке рішення?</a:t>
            </a:r>
            <a:endParaRPr lang="en-US" sz="1800" dirty="0"/>
          </a:p>
        </p:txBody>
      </p:sp>
      <p:sp>
        <p:nvSpPr>
          <p:cNvPr id="22" name="Shape 16"/>
          <p:cNvSpPr/>
          <p:nvPr/>
        </p:nvSpPr>
        <p:spPr>
          <a:xfrm>
            <a:off x="7955280" y="3703320"/>
            <a:ext cx="3687775" cy="2468880"/>
          </a:xfrm>
          <a:prstGeom prst="roundRect">
            <a:avLst>
              <a:gd name="adj" fmla="val 4444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80" y="4663440"/>
            <a:ext cx="548640" cy="54864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915400" y="3776472"/>
            <a:ext cx="2544775" cy="2322576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Якщо відповідь «ні» — </a:t>
            </a:r>
            <a:r>
              <a:rPr lang="en-US" sz="1900" dirty="0">
                <a:solidFill>
                  <a:schemeClr val="tx1"/>
                </a:solidFill>
              </a:rPr>
              <a:t>можливо, процес недостатньо прозорий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Єдиний портал повідомлень викривачів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931920" cy="4389120"/>
          </a:xfrm>
          <a:prstGeom prst="roundRect">
            <a:avLst>
              <a:gd name="adj" fmla="val 2791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240" y="2240280"/>
            <a:ext cx="1188720" cy="11887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611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chemeClr val="accent2"/>
                </a:solidFill>
              </a:rPr>
              <a:t>≈ 9 тис.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chemeClr val="bg1"/>
                </a:solidFill>
              </a:rPr>
              <a:t>організацій підключено до Порталу</a:t>
            </a:r>
            <a:endParaRPr lang="en-US" sz="18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520" y="5166360"/>
            <a:ext cx="1280160" cy="12801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754880" y="1783080"/>
            <a:ext cx="68881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u="sng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whistleblowers.nazk.gov.ua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4754880" y="2423160"/>
            <a:ext cx="68881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Захищена система, яка дає змогу швидко та зручно подати повідомлення про корупцію, контролювати стан і результати його розгляду та отримати інформацію про статус викривача.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4754880" y="3886200"/>
            <a:ext cx="68881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Переваги Порталу: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4754880" y="4343400"/>
            <a:ext cx="6888175" cy="566928"/>
          </a:xfrm>
          <a:prstGeom prst="roundRect">
            <a:avLst>
              <a:gd name="adj" fmla="val 19355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937760" y="443484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932" y="4527012"/>
            <a:ext cx="199705" cy="19970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504688" y="4343400"/>
            <a:ext cx="5955487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Захищена система з чіткими алгоритмами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4754880" y="5001768"/>
            <a:ext cx="6888175" cy="566928"/>
          </a:xfrm>
          <a:prstGeom prst="roundRect">
            <a:avLst>
              <a:gd name="adj" fmla="val 19355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937760" y="5093208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932" y="5185380"/>
            <a:ext cx="199705" cy="19970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504688" y="5001768"/>
            <a:ext cx="5955487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Обмежений доступ сторонніх осіб до повідомлень</a:t>
            </a:r>
            <a:endParaRPr lang="en-US" sz="1800" dirty="0"/>
          </a:p>
        </p:txBody>
      </p:sp>
      <p:sp>
        <p:nvSpPr>
          <p:cNvPr id="18" name="Shape 12"/>
          <p:cNvSpPr/>
          <p:nvPr/>
        </p:nvSpPr>
        <p:spPr>
          <a:xfrm>
            <a:off x="4754880" y="5660136"/>
            <a:ext cx="6888175" cy="566928"/>
          </a:xfrm>
          <a:prstGeom prst="roundRect">
            <a:avLst>
              <a:gd name="adj" fmla="val 19355"/>
            </a:avLst>
          </a:prstGeom>
          <a:solidFill>
            <a:schemeClr val="bg2"/>
          </a:solidFill>
          <a:ln/>
        </p:spPr>
      </p:sp>
      <p:sp>
        <p:nvSpPr>
          <p:cNvPr id="19" name="Shape 13"/>
          <p:cNvSpPr/>
          <p:nvPr/>
        </p:nvSpPr>
        <p:spPr>
          <a:xfrm>
            <a:off x="4937760" y="5751576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932" y="5843748"/>
            <a:ext cx="199705" cy="199705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504688" y="5660136"/>
            <a:ext cx="5955487" cy="566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Гарантована конфіденційність викривача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Канали повідомлень: про що і куди повідомляти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7621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2223821"/>
            <a:ext cx="261518" cy="26151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Внутрішні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4320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канали в організації, де працює викривач: Єдиний портал, спеціальні телефонні лінії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07738" y="1874520"/>
            <a:ext cx="357621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36338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039" y="2223821"/>
            <a:ext cx="261518" cy="26151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222138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Регулярні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536338" y="274320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повідомлення до НАЗК, Нацполіції, прокуратури, НАБУ, ДБР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066837" y="1874520"/>
            <a:ext cx="3576218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95437" y="21031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138" y="2223821"/>
            <a:ext cx="261518" cy="26151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981237" y="2075688"/>
            <a:ext cx="243321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Зовнішні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295437" y="274320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медіа, журналісти, громадські об’єднання, профспілки</a:t>
            </a:r>
            <a:endParaRPr lang="en-US" sz="1500" dirty="0"/>
          </a:p>
        </p:txBody>
      </p:sp>
      <p:sp>
        <p:nvSpPr>
          <p:cNvPr id="18" name="Shape 13"/>
          <p:cNvSpPr/>
          <p:nvPr/>
        </p:nvSpPr>
        <p:spPr>
          <a:xfrm>
            <a:off x="548640" y="3886200"/>
            <a:ext cx="3576218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Text 14"/>
          <p:cNvSpPr txBox="1"/>
          <p:nvPr/>
        </p:nvSpPr>
        <p:spPr>
          <a:xfrm>
            <a:off x="777240" y="402336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Корупційне кримінальне правопорушення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777240" y="484632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напр., підкуп службової особи переможцем тендеру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777240" y="5623560"/>
            <a:ext cx="3119018" cy="45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777240" y="5623560"/>
            <a:ext cx="3119018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Нацполіція · ДБР · НАБУ</a:t>
            </a:r>
            <a:endParaRPr lang="en-US" sz="1400" dirty="0"/>
          </a:p>
        </p:txBody>
      </p:sp>
      <p:sp>
        <p:nvSpPr>
          <p:cNvPr id="23" name="Shape 18"/>
          <p:cNvSpPr/>
          <p:nvPr/>
        </p:nvSpPr>
        <p:spPr>
          <a:xfrm>
            <a:off x="4307738" y="3886200"/>
            <a:ext cx="3576218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Text 19"/>
          <p:cNvSpPr txBox="1"/>
          <p:nvPr/>
        </p:nvSpPr>
        <p:spPr>
          <a:xfrm>
            <a:off x="4536338" y="402336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Правопорушення, пов’язане з корупцією</a:t>
            </a:r>
            <a:endParaRPr lang="en-US" sz="1700" dirty="0"/>
          </a:p>
        </p:txBody>
      </p:sp>
      <p:sp>
        <p:nvSpPr>
          <p:cNvPr id="25" name="Text 20"/>
          <p:cNvSpPr txBox="1"/>
          <p:nvPr/>
        </p:nvSpPr>
        <p:spPr>
          <a:xfrm>
            <a:off x="4536338" y="484632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напр., незадеклароване майно керівника держпідприємства</a:t>
            </a:r>
            <a:endParaRPr lang="en-US" sz="1500" dirty="0"/>
          </a:p>
        </p:txBody>
      </p:sp>
      <p:sp>
        <p:nvSpPr>
          <p:cNvPr id="26" name="Shape 21"/>
          <p:cNvSpPr/>
          <p:nvPr/>
        </p:nvSpPr>
        <p:spPr>
          <a:xfrm>
            <a:off x="4536338" y="5623560"/>
            <a:ext cx="3119018" cy="45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536338" y="5623560"/>
            <a:ext cx="3119018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НАЗК · Нацполіція · НАБУ</a:t>
            </a:r>
            <a:endParaRPr lang="en-US" sz="1400" dirty="0"/>
          </a:p>
        </p:txBody>
      </p:sp>
      <p:sp>
        <p:nvSpPr>
          <p:cNvPr id="28" name="Shape 23"/>
          <p:cNvSpPr/>
          <p:nvPr/>
        </p:nvSpPr>
        <p:spPr>
          <a:xfrm>
            <a:off x="8066837" y="3886200"/>
            <a:ext cx="3576218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9" name="Text 24"/>
          <p:cNvSpPr txBox="1"/>
          <p:nvPr/>
        </p:nvSpPr>
        <p:spPr>
          <a:xfrm>
            <a:off x="8295437" y="4023360"/>
            <a:ext cx="311901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Порушення вимог Закону «Про запобігання корупції»</a:t>
            </a:r>
            <a:endParaRPr lang="en-US" sz="1700" dirty="0"/>
          </a:p>
        </p:txBody>
      </p:sp>
      <p:sp>
        <p:nvSpPr>
          <p:cNvPr id="30" name="Text 25"/>
          <p:cNvSpPr txBox="1"/>
          <p:nvPr/>
        </p:nvSpPr>
        <p:spPr>
          <a:xfrm>
            <a:off x="8295437" y="4846320"/>
            <a:ext cx="311901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напр., спільна робота близьких осіб у прямому підпорядкуванні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8295437" y="5623560"/>
            <a:ext cx="3119018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8295437" y="5623560"/>
            <a:ext cx="3119018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Організація, де працює особа · НАЗК</a:t>
            </a:r>
            <a:endParaRPr lang="en-US" sz="1400" dirty="0"/>
          </a:p>
        </p:txBody>
      </p:sp>
      <p:sp>
        <p:nvSpPr>
          <p:cNvPr id="33" name="Text 28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Канал повідомлення обирає викривач (з урахуванням обмежень для інформації з обмеженим доступом). Джерело: НАЗК</a:t>
            </a:r>
            <a:endParaRPr lang="en-US" sz="10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Викривач: хто ним може стати і які гарантії має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4572000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6771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2103120"/>
            <a:ext cx="3383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Викривачем може стати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71800"/>
            <a:ext cx="41148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фізична особа, переконана у достовірності інформації, якщо: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повідомлення містить факти (які можна перевірити) про можливе корупційне чи пов’язане з корупцією правопорушення або інше порушення Закону;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інформація стала відома у зв’язку з трудовою, професійною, господарською, громадською, науковою діяльністю, навчанням чи службою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394960" y="1874520"/>
            <a:ext cx="30326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623560" y="2103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288" y="221284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263640" y="2075688"/>
            <a:ext cx="1935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Захист трудових прав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623560" y="2697480"/>
            <a:ext cx="25754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заборона звільнення, примусу до звільнення, дисциплінарної відповідальності й інших негативних заходів через повідомлення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8610448" y="1874520"/>
            <a:ext cx="30326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839048" y="2103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776" y="2212848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479128" y="2075688"/>
            <a:ext cx="1935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Захист від загроз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8839048" y="2697480"/>
            <a:ext cx="25754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особиста охорона, охорона житла й майна, засоби захисту, зміна місця роботи або навчання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5394960" y="4160520"/>
            <a:ext cx="30326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5623560" y="4389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3288" y="4498848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263640" y="4361688"/>
            <a:ext cx="1935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Захист даних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4983480"/>
            <a:ext cx="25754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конфіденційність відомостей про особу; можливість закритого судового розгляду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8610448" y="4160520"/>
            <a:ext cx="30326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839048" y="438912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48776" y="4498848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479128" y="4361688"/>
            <a:ext cx="19353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Право на винагороду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8839048" y="4983480"/>
            <a:ext cx="25754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10% від неправомірної вигоди чи збитків державі (якщо вони &gt; 5 тис. прожиткових мінімумів), але не більше 3 тис. мінімальних зарплат</a:t>
            </a:r>
            <a:endParaRPr lang="en-US" sz="1350" dirty="0"/>
          </a:p>
        </p:txBody>
      </p:sp>
      <p:sp>
        <p:nvSpPr>
          <p:cNvPr id="28" name="Text 21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НАЗК, інфографіка «Права та гарантії для викривачів»</a:t>
            </a:r>
            <a:endParaRPr lang="en-US" sz="10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Куди звертатися викривачу за захистом і допомогою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6400800" cy="804672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874520"/>
            <a:ext cx="6035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Методична допомога, захист всередині організації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2121408"/>
            <a:ext cx="310896" cy="31089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543800" y="1874520"/>
            <a:ext cx="4099255" cy="804672"/>
          </a:xfrm>
          <a:prstGeom prst="roundRect">
            <a:avLst>
              <a:gd name="adj" fmla="val 13636"/>
            </a:avLst>
          </a:prstGeom>
          <a:solidFill>
            <a:schemeClr val="accent1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680" y="2075688"/>
            <a:ext cx="402336" cy="40233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321040" y="1874520"/>
            <a:ext cx="31848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Уповноважений підрозділ (особа) з питань запобігання та виявлення корупції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548640" y="2770632"/>
            <a:ext cx="6400800" cy="804672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777240" y="2770632"/>
            <a:ext cx="6035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Безоплатна вторинна правова допомога</a:t>
            </a:r>
            <a:endParaRPr lang="en-US" sz="17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017520"/>
            <a:ext cx="310896" cy="310896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7543800" y="2770632"/>
            <a:ext cx="4099255" cy="804672"/>
          </a:xfrm>
          <a:prstGeom prst="roundRect">
            <a:avLst>
              <a:gd name="adj" fmla="val 13636"/>
            </a:avLst>
          </a:prstGeom>
          <a:solidFill>
            <a:schemeClr val="accent1"/>
          </a:solidFill>
          <a:ln/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0" y="2971800"/>
            <a:ext cx="402336" cy="402336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8321040" y="2770632"/>
            <a:ext cx="31848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Центри безоплатної правової допомоги</a:t>
            </a:r>
            <a:endParaRPr lang="en-US" sz="1450" dirty="0"/>
          </a:p>
        </p:txBody>
      </p:sp>
      <p:sp>
        <p:nvSpPr>
          <p:cNvPr id="15" name="Shape 9"/>
          <p:cNvSpPr/>
          <p:nvPr/>
        </p:nvSpPr>
        <p:spPr>
          <a:xfrm>
            <a:off x="548640" y="3666744"/>
            <a:ext cx="6400800" cy="804672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/>
        </p:spPr>
      </p:sp>
      <p:sp>
        <p:nvSpPr>
          <p:cNvPr id="16" name="Text 10"/>
          <p:cNvSpPr txBox="1"/>
          <p:nvPr/>
        </p:nvSpPr>
        <p:spPr>
          <a:xfrm>
            <a:off x="777240" y="3666744"/>
            <a:ext cx="6035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Захист життя, житла, здоров’я чи майна</a:t>
            </a:r>
            <a:endParaRPr lang="en-US" sz="17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3913632"/>
            <a:ext cx="310896" cy="310896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7543800" y="3666744"/>
            <a:ext cx="4099255" cy="804672"/>
          </a:xfrm>
          <a:prstGeom prst="roundRect">
            <a:avLst>
              <a:gd name="adj" fmla="val 13636"/>
            </a:avLst>
          </a:prstGeom>
          <a:solidFill>
            <a:schemeClr val="accent1"/>
          </a:solidFill>
          <a:ln/>
        </p:spPr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3867912"/>
            <a:ext cx="402336" cy="402336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321040" y="3666744"/>
            <a:ext cx="31848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Правоохоронні органи</a:t>
            </a:r>
            <a:endParaRPr lang="en-US" sz="1450" dirty="0"/>
          </a:p>
        </p:txBody>
      </p:sp>
      <p:sp>
        <p:nvSpPr>
          <p:cNvPr id="21" name="Shape 13"/>
          <p:cNvSpPr/>
          <p:nvPr/>
        </p:nvSpPr>
        <p:spPr>
          <a:xfrm>
            <a:off x="548640" y="4562856"/>
            <a:ext cx="6400800" cy="804672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/>
        </p:spPr>
      </p:sp>
      <p:sp>
        <p:nvSpPr>
          <p:cNvPr id="22" name="Text 14"/>
          <p:cNvSpPr txBox="1"/>
          <p:nvPr/>
        </p:nvSpPr>
        <p:spPr>
          <a:xfrm>
            <a:off x="777240" y="4562856"/>
            <a:ext cx="6035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Забезпечення прав і гарантій, поновлення порушених прав</a:t>
            </a:r>
            <a:endParaRPr lang="en-US" sz="17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4809744"/>
            <a:ext cx="310896" cy="310896"/>
          </a:xfrm>
          <a:prstGeom prst="rect">
            <a:avLst/>
          </a:prstGeom>
        </p:spPr>
      </p:pic>
      <p:sp>
        <p:nvSpPr>
          <p:cNvPr id="24" name="Shape 15"/>
          <p:cNvSpPr/>
          <p:nvPr/>
        </p:nvSpPr>
        <p:spPr>
          <a:xfrm>
            <a:off x="7543800" y="4562856"/>
            <a:ext cx="4099255" cy="804672"/>
          </a:xfrm>
          <a:prstGeom prst="roundRect">
            <a:avLst>
              <a:gd name="adj" fmla="val 13636"/>
            </a:avLst>
          </a:prstGeom>
          <a:solidFill>
            <a:schemeClr val="accent1"/>
          </a:solidFill>
          <a:ln/>
        </p:spPr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6680" y="4764024"/>
            <a:ext cx="402336" cy="402336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8321040" y="4562856"/>
            <a:ext cx="31848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НАЗК</a:t>
            </a:r>
            <a:endParaRPr lang="en-US" sz="1450" dirty="0"/>
          </a:p>
        </p:txBody>
      </p:sp>
      <p:sp>
        <p:nvSpPr>
          <p:cNvPr id="27" name="Shape 17"/>
          <p:cNvSpPr/>
          <p:nvPr/>
        </p:nvSpPr>
        <p:spPr>
          <a:xfrm>
            <a:off x="548640" y="5458968"/>
            <a:ext cx="6400800" cy="804672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/>
        </p:spPr>
      </p:sp>
      <p:sp>
        <p:nvSpPr>
          <p:cNvPr id="28" name="Text 18"/>
          <p:cNvSpPr txBox="1"/>
          <p:nvPr/>
        </p:nvSpPr>
        <p:spPr>
          <a:xfrm>
            <a:off x="777240" y="5458968"/>
            <a:ext cx="6035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Захист та поновлення порушених прав і свобод</a:t>
            </a:r>
            <a:endParaRPr lang="en-US" sz="1700" dirty="0"/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705856"/>
            <a:ext cx="310896" cy="310896"/>
          </a:xfrm>
          <a:prstGeom prst="rect">
            <a:avLst/>
          </a:prstGeom>
        </p:spPr>
      </p:pic>
      <p:sp>
        <p:nvSpPr>
          <p:cNvPr id="30" name="Shape 19"/>
          <p:cNvSpPr/>
          <p:nvPr/>
        </p:nvSpPr>
        <p:spPr>
          <a:xfrm>
            <a:off x="7543800" y="5458968"/>
            <a:ext cx="4099255" cy="804672"/>
          </a:xfrm>
          <a:prstGeom prst="roundRect">
            <a:avLst>
              <a:gd name="adj" fmla="val 13636"/>
            </a:avLst>
          </a:prstGeom>
          <a:solidFill>
            <a:schemeClr val="accent1"/>
          </a:solidFill>
          <a:ln/>
        </p:spPr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6680" y="5660136"/>
            <a:ext cx="402336" cy="402336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8321040" y="5458968"/>
            <a:ext cx="318485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Суд</a:t>
            </a:r>
            <a:endParaRPr lang="en-US" sz="1450" dirty="0"/>
          </a:p>
        </p:txBody>
      </p:sp>
      <p:sp>
        <p:nvSpPr>
          <p:cNvPr id="33" name="Text 21"/>
          <p:cNvSpPr txBox="1"/>
          <p:nvPr/>
        </p:nvSpPr>
        <p:spPr>
          <a:xfrm>
            <a:off x="1463040" y="643737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i="1" dirty="0">
                <a:solidFill>
                  <a:schemeClr val="accent6"/>
                </a:solidFill>
              </a:rPr>
              <a:t>Джерело: НАЗК, інфографіка «Куди звертатись за захистом та допомогою»</a:t>
            </a:r>
            <a:endParaRPr lang="en-US" sz="10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Євроінтеграція та міжнародна співпраця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5" y="22786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2075688"/>
            <a:ext cx="40613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chemeClr val="accent1"/>
                </a:solidFill>
              </a:rPr>
              <a:t>Європейський Союз</a:t>
            </a:r>
            <a:endParaRPr lang="en-US" sz="23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71800"/>
            <a:ext cx="4975708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Антикорупційний мейнстрімінг у переговорах з ЄС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210148" y="187452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38748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312" y="22786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53148" y="2075688"/>
            <a:ext cx="40613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chemeClr val="accent1"/>
                </a:solidFill>
              </a:rPr>
              <a:t>GRECO</a:t>
            </a:r>
            <a:endParaRPr lang="en-US" sz="2300" dirty="0"/>
          </a:p>
        </p:txBody>
      </p:sp>
      <p:sp>
        <p:nvSpPr>
          <p:cNvPr id="12" name="Text 8"/>
          <p:cNvSpPr txBox="1"/>
          <p:nvPr/>
        </p:nvSpPr>
        <p:spPr>
          <a:xfrm>
            <a:off x="6438748" y="2971800"/>
            <a:ext cx="4975708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Україна задовільно виконала або частково реалізувала 18 із 31 рекомендації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48640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441198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05" y="458754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4384548"/>
            <a:ext cx="40613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chemeClr val="accent1"/>
                </a:solidFill>
              </a:rPr>
              <a:t>ОЕСР</a:t>
            </a:r>
            <a:endParaRPr lang="en-US" sz="2300" dirty="0"/>
          </a:p>
        </p:txBody>
      </p:sp>
      <p:sp>
        <p:nvSpPr>
          <p:cNvPr id="17" name="Text 12"/>
          <p:cNvSpPr txBox="1"/>
          <p:nvPr/>
        </p:nvSpPr>
        <p:spPr>
          <a:xfrm>
            <a:off x="777240" y="5280660"/>
            <a:ext cx="4975708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Україна пройшла оцінку за трьома Індикаторами публічної доброчесності</a:t>
            </a:r>
            <a:endParaRPr lang="en-US" sz="1800" dirty="0"/>
          </a:p>
        </p:txBody>
      </p:sp>
      <p:sp>
        <p:nvSpPr>
          <p:cNvPr id="18" name="Shape 13"/>
          <p:cNvSpPr/>
          <p:nvPr/>
        </p:nvSpPr>
        <p:spPr>
          <a:xfrm>
            <a:off x="6210148" y="4183380"/>
            <a:ext cx="5432908" cy="2080260"/>
          </a:xfrm>
          <a:prstGeom prst="roundRect">
            <a:avLst>
              <a:gd name="adj" fmla="val 527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38748" y="441198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312" y="4587545"/>
            <a:ext cx="380390" cy="38039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53148" y="4384548"/>
            <a:ext cx="406130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chemeClr val="accent1"/>
                </a:solidFill>
              </a:rPr>
              <a:t>НАТО</a:t>
            </a:r>
            <a:endParaRPr lang="en-US" sz="2300" dirty="0"/>
          </a:p>
        </p:txBody>
      </p:sp>
      <p:sp>
        <p:nvSpPr>
          <p:cNvPr id="22" name="Text 16"/>
          <p:cNvSpPr txBox="1"/>
          <p:nvPr/>
        </p:nvSpPr>
        <p:spPr>
          <a:xfrm>
            <a:off x="6438748" y="5280660"/>
            <a:ext cx="4975708" cy="845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Доброчесність у безпеці та обороні: Дорожня карта взаємосумісності з НАТО та Стратегічний огляд системи оборонних закупівель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Державна політика → університет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7863840" cy="5486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8745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Державна антикорупційна політика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45820" y="2478024"/>
            <a:ext cx="7269480" cy="5486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45820" y="2478024"/>
            <a:ext cx="7269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Антикорупційна стратегія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143000" y="3081528"/>
            <a:ext cx="6675120" cy="54864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3081528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Державна антикорупційна програма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1440180" y="3685032"/>
            <a:ext cx="608076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40180" y="3685032"/>
            <a:ext cx="6080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Антикорупційна політика установи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737360" y="4288536"/>
            <a:ext cx="54864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737360" y="4288536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Антикорупційна програма ЗВО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034540" y="4892040"/>
            <a:ext cx="489204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2034540" y="4892040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Конкретна процедура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331720" y="5495544"/>
            <a:ext cx="4297680" cy="54864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2331720" y="5495544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Конкретне управлінське рішення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686800" y="1874520"/>
            <a:ext cx="2956255" cy="438912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915400" y="2148840"/>
            <a:ext cx="249905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Держава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→ Установа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chemeClr val="accent5"/>
                </a:solidFill>
              </a:rPr>
              <a:t>→ Щоденна практика</a:t>
            </a:r>
            <a:endParaRPr lang="en-US" sz="2100" dirty="0"/>
          </a:p>
        </p:txBody>
      </p:sp>
      <p:sp>
        <p:nvSpPr>
          <p:cNvPr id="19" name="Text 17"/>
          <p:cNvSpPr txBox="1"/>
          <p:nvPr/>
        </p:nvSpPr>
        <p:spPr>
          <a:xfrm>
            <a:off x="8915400" y="4251960"/>
            <a:ext cx="249905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chemeClr val="tx1"/>
                </a:solidFill>
              </a:rPr>
              <a:t>Велика державна політика перетворюється на щоденну практику конкретних рішень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Три рівні антикорупційної роботи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15258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2875178" y="2103120"/>
            <a:ext cx="914400" cy="9144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634" y="2322576"/>
            <a:ext cx="475488" cy="47548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22960" y="320040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ДЕРЖАВА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3794760"/>
            <a:ext cx="29666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правила, політика, стратегія та інституційна система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4338218" y="1874520"/>
            <a:ext cx="3515258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12538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612538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Shape 10"/>
          <p:cNvSpPr/>
          <p:nvPr/>
        </p:nvSpPr>
        <p:spPr>
          <a:xfrm>
            <a:off x="6664757" y="210312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213" y="2322576"/>
            <a:ext cx="475488" cy="475488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612538" y="320040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ІНСТИТУЦІЯ</a:t>
            </a:r>
            <a:endParaRPr lang="en-US" sz="2600" dirty="0"/>
          </a:p>
        </p:txBody>
      </p:sp>
      <p:sp>
        <p:nvSpPr>
          <p:cNvPr id="16" name="Text 12"/>
          <p:cNvSpPr txBox="1"/>
          <p:nvPr/>
        </p:nvSpPr>
        <p:spPr>
          <a:xfrm>
            <a:off x="4612538" y="3794760"/>
            <a:ext cx="29666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процедури, антикорупційна програма та управління ризиками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127797" y="1874520"/>
            <a:ext cx="3515258" cy="3108960"/>
          </a:xfrm>
          <a:prstGeom prst="roundRect">
            <a:avLst>
              <a:gd name="adj" fmla="val 3529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402117" y="214884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8402117" y="214884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3</a:t>
            </a:r>
            <a:endParaRPr lang="en-US" sz="2600" dirty="0"/>
          </a:p>
        </p:txBody>
      </p:sp>
      <p:sp>
        <p:nvSpPr>
          <p:cNvPr id="20" name="Shape 16"/>
          <p:cNvSpPr/>
          <p:nvPr/>
        </p:nvSpPr>
        <p:spPr>
          <a:xfrm>
            <a:off x="10454335" y="2103120"/>
            <a:ext cx="914400" cy="9144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3791" y="2322576"/>
            <a:ext cx="475488" cy="475488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402117" y="3200400"/>
            <a:ext cx="296661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ЛЮДИНА</a:t>
            </a:r>
            <a:endParaRPr lang="en-US" sz="2600" dirty="0"/>
          </a:p>
        </p:txBody>
      </p:sp>
      <p:sp>
        <p:nvSpPr>
          <p:cNvPr id="23" name="Text 18"/>
          <p:cNvSpPr txBox="1"/>
          <p:nvPr/>
        </p:nvSpPr>
        <p:spPr>
          <a:xfrm>
            <a:off x="8402117" y="3794760"/>
            <a:ext cx="296661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щоденні конкретні рішення</a:t>
            </a:r>
            <a:endParaRPr lang="en-US" sz="1800" dirty="0"/>
          </a:p>
        </p:txBody>
      </p:sp>
      <p:sp>
        <p:nvSpPr>
          <p:cNvPr id="24" name="Shape 19"/>
          <p:cNvSpPr/>
          <p:nvPr/>
        </p:nvSpPr>
        <p:spPr>
          <a:xfrm>
            <a:off x="548640" y="5257800"/>
            <a:ext cx="11094415" cy="1005840"/>
          </a:xfrm>
          <a:prstGeom prst="roundRect">
            <a:avLst>
              <a:gd name="adj" fmla="val 10909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5486400"/>
            <a:ext cx="548640" cy="5486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1508760" y="5330952"/>
            <a:ext cx="9951415" cy="859536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</a:rPr>
              <a:t>Якщо хоча б один рівень не працює — система слабшає</a:t>
            </a:r>
            <a:endParaRPr lang="en-US" sz="22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Практична вправа: знайдіть один корупційний ризик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11094415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7452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Оберіть процес: </a:t>
            </a:r>
            <a:r>
              <a:rPr lang="en-US" sz="1800" dirty="0">
                <a:solidFill>
                  <a:schemeClr val="tx1"/>
                </a:solidFill>
              </a:rPr>
              <a:t>закупівлі • кадровий конкурс • гуртожиток • стипендії • ресурси • оцінювання • наукові конкурси • майно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2971800"/>
            <a:ext cx="786384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685800" y="3044952"/>
            <a:ext cx="402336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3044952"/>
            <a:ext cx="402336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97180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Хто приймає рішення?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611880"/>
            <a:ext cx="786384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0" name="Shape 8"/>
          <p:cNvSpPr/>
          <p:nvPr/>
        </p:nvSpPr>
        <p:spPr>
          <a:xfrm>
            <a:off x="685800" y="3685032"/>
            <a:ext cx="402336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85800" y="3685032"/>
            <a:ext cx="402336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61188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Яку дискрецію має людина або комісія?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48640" y="4251960"/>
            <a:ext cx="786384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4" name="Shape 12"/>
          <p:cNvSpPr/>
          <p:nvPr/>
        </p:nvSpPr>
        <p:spPr>
          <a:xfrm>
            <a:off x="685800" y="4325112"/>
            <a:ext cx="402336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580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280160" y="425196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Де може виникнути приватний інтерес?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48640" y="4892040"/>
            <a:ext cx="786384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18" name="Shape 16"/>
          <p:cNvSpPr/>
          <p:nvPr/>
        </p:nvSpPr>
        <p:spPr>
          <a:xfrm>
            <a:off x="685800" y="4965192"/>
            <a:ext cx="402336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85800" y="4965192"/>
            <a:ext cx="402336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89204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Що може зробити процес непрозорим?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548640" y="5532120"/>
            <a:ext cx="7863840" cy="548640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5605272"/>
            <a:ext cx="402336" cy="40233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5605272"/>
            <a:ext cx="402336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5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280160" y="553212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Що ми можемо змінити вже завтра?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686800" y="2971800"/>
            <a:ext cx="2956255" cy="3291840"/>
          </a:xfrm>
          <a:prstGeom prst="roundRect">
            <a:avLst>
              <a:gd name="adj" fmla="val 371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6288" y="3337560"/>
            <a:ext cx="1097280" cy="109728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8869680" y="4617720"/>
            <a:ext cx="25904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chemeClr val="accent2"/>
                </a:solidFill>
              </a:rPr>
              <a:t>5–7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хвилин на роботу</a:t>
            </a:r>
            <a:endParaRPr lang="en-US" sz="20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Що варто запам’ятати?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204825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187452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Державна антикорупційна політика — системна політика держави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288036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31520" y="305409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305409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288036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НАЗК формує та реалізує політику спільно з іншими суб’єктами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731520" y="405993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31520" y="405993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88620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Стратегія визначає напрям, програма переводить його в конкретні заходи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489204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31520" y="506577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31520" y="506577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89204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Фокус — запобігання та управління корупційними ризиками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33008" y="187452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15888" y="204825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15888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5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147408" y="187452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Університет є частиною цієї системи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6233008" y="288036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415888" y="305409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415888" y="305409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7147408" y="288036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Антикорупційна робота ЗВО — не завдання однієї людини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6233008" y="388620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415888" y="4059936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415888" y="4059936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7</a:t>
            </a:r>
            <a:endParaRPr lang="en-US" sz="2000" dirty="0"/>
          </a:p>
        </p:txBody>
      </p:sp>
      <p:sp>
        <p:nvSpPr>
          <p:cNvPr id="30" name="Text 28"/>
          <p:cNvSpPr txBox="1"/>
          <p:nvPr/>
        </p:nvSpPr>
        <p:spPr>
          <a:xfrm>
            <a:off x="7147408" y="3886200"/>
            <a:ext cx="435848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Ризики варто виявляти до того, як вони стануть порушеннями</a:t>
            </a:r>
            <a:endParaRPr lang="en-US" sz="1700" dirty="0"/>
          </a:p>
        </p:txBody>
      </p:sp>
      <p:sp>
        <p:nvSpPr>
          <p:cNvPr id="31" name="Shape 29"/>
          <p:cNvSpPr/>
          <p:nvPr/>
        </p:nvSpPr>
        <p:spPr>
          <a:xfrm>
            <a:off x="6233008" y="4892040"/>
            <a:ext cx="5410048" cy="896112"/>
          </a:xfrm>
          <a:prstGeom prst="roundRect">
            <a:avLst>
              <a:gd name="adj" fmla="val 12245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2" name="Text 30"/>
          <p:cNvSpPr txBox="1"/>
          <p:nvPr/>
        </p:nvSpPr>
        <p:spPr>
          <a:xfrm>
            <a:off x="6461608" y="4892040"/>
            <a:ext cx="495284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2"/>
                </a:solidFill>
              </a:rPr>
              <a:t>Велика державна політика → щоденна практика</a:t>
            </a:r>
            <a:endParaRPr lang="en-US" sz="18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Сильна антикорупційна система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423160"/>
            <a:ext cx="640080" cy="6400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91640" y="1874520"/>
            <a:ext cx="40384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chemeClr val="tx1"/>
                </a:solidFill>
              </a:rPr>
              <a:t>Це не система, яка ловить більше порушників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6278728" y="1874520"/>
            <a:ext cx="5364328" cy="1737360"/>
          </a:xfrm>
          <a:prstGeom prst="roundRect">
            <a:avLst>
              <a:gd name="adj" fmla="val 6316"/>
            </a:avLst>
          </a:prstGeom>
          <a:solidFill>
            <a:schemeClr val="accent4">
              <a:alpha val="15000"/>
            </a:schemeClr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48" y="2423160"/>
            <a:ext cx="640080" cy="6400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421728" y="1874520"/>
            <a:ext cx="40384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chemeClr val="tx1"/>
                </a:solidFill>
              </a:rPr>
              <a:t>Це система, яка створює </a:t>
            </a:r>
            <a:r>
              <a:rPr lang="en-US" sz="2100" b="1" dirty="0">
                <a:solidFill>
                  <a:schemeClr val="tx1"/>
                </a:solidFill>
              </a:rPr>
              <a:t>менше можливостей для порушень</a:t>
            </a:r>
            <a:endParaRPr lang="en-US" sz="2100" dirty="0"/>
          </a:p>
        </p:txBody>
      </p:sp>
      <p:sp>
        <p:nvSpPr>
          <p:cNvPr id="9" name="Shape 5"/>
          <p:cNvSpPr/>
          <p:nvPr/>
        </p:nvSpPr>
        <p:spPr>
          <a:xfrm>
            <a:off x="548640" y="3840480"/>
            <a:ext cx="11094415" cy="2423160"/>
          </a:xfrm>
          <a:prstGeom prst="roundRect">
            <a:avLst>
              <a:gd name="adj" fmla="val 4528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Text 6"/>
          <p:cNvSpPr txBox="1"/>
          <p:nvPr/>
        </p:nvSpPr>
        <p:spPr>
          <a:xfrm>
            <a:off x="914400" y="3840480"/>
            <a:ext cx="10362895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Не «Чи є у нас корупція?», а</a:t>
            </a:r>
            <a:endParaRPr lang="en-US" sz="22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sz="2800" b="1" dirty="0">
                <a:solidFill>
                  <a:schemeClr val="accent2"/>
                </a:solidFill>
              </a:rPr>
              <a:t>«Де існують умови для її виникнення — і що ми можемо змінити?»</a:t>
            </a:r>
            <a:endParaRPr lang="en-US" sz="2200" dirty="0"/>
          </a:p>
          <a:p>
            <a:pPr marL="0" indent="0" algn="ctr">
              <a:spcAft>
                <a:spcPts val="800"/>
              </a:spcAft>
              <a:buNone/>
            </a:pPr>
            <a:r>
              <a:rPr lang="en-US" sz="2200" i="1" dirty="0">
                <a:solidFill>
                  <a:schemeClr val="bg1"/>
                </a:solidFill>
              </a:rPr>
              <a:t>Це і є антикорупційне мислення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218688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31920" y="54864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kern="0" spc="100" dirty="0">
                <a:solidFill>
                  <a:schemeClr val="accent1"/>
                </a:solidFill>
              </a:rPr>
              <a:t>НАЦІОНАЛЬНИЙ УНІВЕРСИТЕТ БІОРЕСУРСІВ</a:t>
            </a:r>
            <a:endParaRPr lang="en-US" sz="1800" dirty="0"/>
          </a:p>
          <a:p>
            <a:pPr marL="0" indent="0">
              <a:buNone/>
            </a:pPr>
            <a:r>
              <a:rPr lang="en-US" sz="1800" b="1" kern="0" spc="100" dirty="0">
                <a:solidFill>
                  <a:schemeClr val="accent1"/>
                </a:solidFill>
              </a:rPr>
              <a:t>І ПРИРОДОКОРИСТУВАННЯ УКРАЇНИ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3931920" y="2240280"/>
            <a:ext cx="7772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chemeClr val="tx2"/>
                </a:solidFill>
              </a:rPr>
              <a:t>Правові засади запровадження системи забезпечення академічної доброчесності в ЗВО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3931920" y="4892040"/>
            <a:ext cx="822960" cy="822960"/>
          </a:xfrm>
          <a:prstGeom prst="ellipse">
            <a:avLst/>
          </a:prstGeom>
          <a:solidFill>
            <a:schemeClr val="bg2"/>
          </a:solidFill>
          <a:ln/>
        </p:spPr>
      </p:sp>
    </p:spTree>
    <p:extLst>
      <p:ext uri="{BB962C8B-B14F-4D97-AF65-F5344CB8AC3E}">
        <p14:creationId xmlns:p14="http://schemas.microsoft.com/office/powerpoint/2010/main" val="10178482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Нові вимоги до системи академічної доброчесності у ЗВО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143000"/>
          </a:xfrm>
          <a:prstGeom prst="roundRect">
            <a:avLst>
              <a:gd name="adj" fmla="val 960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103120"/>
            <a:ext cx="594360" cy="5943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37360" y="1828800"/>
            <a:ext cx="96770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Система забезпечення АД </a:t>
            </a:r>
            <a:r>
              <a:rPr lang="en-US" sz="1900" dirty="0">
                <a:solidFill>
                  <a:schemeClr val="bg1"/>
                </a:solidFill>
              </a:rPr>
              <a:t>ґрунтується на цінностях, принципах управління академічною доброчесністю та є складовою внутрішньої системи забезпечення якості освіти (ст. 42 Закону)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10896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Система має включати: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611880"/>
            <a:ext cx="2072579" cy="2651760"/>
          </a:xfrm>
          <a:prstGeom prst="roundRect">
            <a:avLst>
              <a:gd name="adj" fmla="val 529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173450" y="3840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960" y="4037990"/>
            <a:ext cx="427939" cy="42793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0080" y="4709160"/>
            <a:ext cx="18896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Внутрішню політику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5394960"/>
            <a:ext cx="179825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формування, затвердження, популяризація АД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2804099" y="3611880"/>
            <a:ext cx="2072579" cy="2651760"/>
          </a:xfrm>
          <a:prstGeom prst="roundRect">
            <a:avLst>
              <a:gd name="adj" fmla="val 529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3428909" y="3840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6419" y="4037990"/>
            <a:ext cx="427939" cy="427939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895539" y="4709160"/>
            <a:ext cx="18896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Вимоги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2941259" y="5394960"/>
            <a:ext cx="179825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до створення, оцінювання, візуювання творів і робіт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059558" y="3611880"/>
            <a:ext cx="2072579" cy="2651760"/>
          </a:xfrm>
          <a:prstGeom prst="roundRect">
            <a:avLst>
              <a:gd name="adj" fmla="val 529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5684368" y="3840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878" y="4037990"/>
            <a:ext cx="427939" cy="427939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150998" y="4709160"/>
            <a:ext cx="18896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Заходи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5196718" y="5394960"/>
            <a:ext cx="179825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виявлення порушень і формування культури АД</a:t>
            </a:r>
            <a:endParaRPr lang="en-US" sz="1500" dirty="0"/>
          </a:p>
        </p:txBody>
      </p:sp>
      <p:sp>
        <p:nvSpPr>
          <p:cNvPr id="22" name="Shape 16"/>
          <p:cNvSpPr/>
          <p:nvPr/>
        </p:nvSpPr>
        <p:spPr>
          <a:xfrm>
            <a:off x="7315017" y="3611880"/>
            <a:ext cx="2072579" cy="2651760"/>
          </a:xfrm>
          <a:prstGeom prst="roundRect">
            <a:avLst>
              <a:gd name="adj" fmla="val 529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7939827" y="3840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7337" y="4037990"/>
            <a:ext cx="427939" cy="427939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406457" y="4709160"/>
            <a:ext cx="18896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Порядок</a:t>
            </a:r>
            <a:endParaRPr lang="en-US" sz="1800" dirty="0"/>
          </a:p>
        </p:txBody>
      </p:sp>
      <p:sp>
        <p:nvSpPr>
          <p:cNvPr id="26" name="Text 19"/>
          <p:cNvSpPr txBox="1"/>
          <p:nvPr/>
        </p:nvSpPr>
        <p:spPr>
          <a:xfrm>
            <a:off x="7452177" y="5394960"/>
            <a:ext cx="179825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формування уповноважених органів, їх взаємодія</a:t>
            </a:r>
            <a:endParaRPr lang="en-US" sz="1500" dirty="0"/>
          </a:p>
        </p:txBody>
      </p:sp>
      <p:sp>
        <p:nvSpPr>
          <p:cNvPr id="27" name="Shape 20"/>
          <p:cNvSpPr/>
          <p:nvPr/>
        </p:nvSpPr>
        <p:spPr>
          <a:xfrm>
            <a:off x="9570476" y="3611880"/>
            <a:ext cx="2072579" cy="2651760"/>
          </a:xfrm>
          <a:prstGeom prst="roundRect">
            <a:avLst>
              <a:gd name="adj" fmla="val 529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10195286" y="384048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92796" y="4037990"/>
            <a:ext cx="427939" cy="427939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9661916" y="4709160"/>
            <a:ext cx="18896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Процедуру</a:t>
            </a:r>
            <a:endParaRPr lang="en-US" sz="1800" dirty="0"/>
          </a:p>
        </p:txBody>
      </p:sp>
      <p:sp>
        <p:nvSpPr>
          <p:cNvPr id="31" name="Text 23"/>
          <p:cNvSpPr txBox="1"/>
          <p:nvPr/>
        </p:nvSpPr>
        <p:spPr>
          <a:xfrm>
            <a:off x="9707636" y="5394960"/>
            <a:ext cx="179825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розгляду повідомлень про порушення АД</a:t>
            </a:r>
            <a:endParaRPr lang="en-US" sz="150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865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28016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Нормативна база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Законодавчі, стратегічні та внутрішні акти з академічної доброчесності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688297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Національні законодавчі акти (1/2)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7779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17779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01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201168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920240"/>
            <a:ext cx="90370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Закон України «Про освіту»</a:t>
            </a:r>
            <a:endParaRPr lang="en-US" sz="21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від 05.09.2017 № 2145-VIII · ключова стаття — ст. 42 «Академічна доброчесність»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697480"/>
            <a:ext cx="9768535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Цінності, принципи і правила АД, засади її забезпечення, види порушень і заходи реагування визначаються Законом «Про академічну доброчесність», спеціальними законами та внутрішніми актами закладу освіти.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548640" y="336804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371703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77240" y="371703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02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815" y="3550920"/>
            <a:ext cx="502920" cy="5029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45920" y="3459480"/>
            <a:ext cx="90370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Закон України «Про вищу освіту»</a:t>
            </a:r>
            <a:endParaRPr lang="en-US" sz="21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від 01.07.2014 № 1556-VII · ключові статті — ст. 6, 16, 32, 69</a:t>
            </a:r>
            <a:endParaRPr lang="en-US" sz="21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4236720"/>
            <a:ext cx="9768535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Покладає на ЗВО обов’язок створювати внутрішню систему забезпечення якості освіти та дотримання академічної доброчесності.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548640" y="490728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77240" y="525627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777240" y="525627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03</a:t>
            </a:r>
            <a:endParaRPr lang="en-US" sz="20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5815" y="5090160"/>
            <a:ext cx="502920" cy="50292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645920" y="4998720"/>
            <a:ext cx="90370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Закон України «Про авторське право і суміжні права»</a:t>
            </a:r>
            <a:endParaRPr lang="en-US" sz="21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від 01.12.2022 № 2811-IX · ключова стаття — ст. 33 «Право sui generis на неоригінальні об’єкти, згенеровані комп’ютерними програмами»</a:t>
            </a:r>
            <a:endParaRPr lang="en-US" sz="2100" dirty="0"/>
          </a:p>
        </p:txBody>
      </p:sp>
      <p:sp>
        <p:nvSpPr>
          <p:cNvPr id="20" name="Text 15"/>
          <p:cNvSpPr txBox="1"/>
          <p:nvPr/>
        </p:nvSpPr>
        <p:spPr>
          <a:xfrm>
            <a:off x="1645920" y="5775960"/>
            <a:ext cx="9768535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Врегульовує правовий режим контенту, створеного алгоритмами / ШІ без безпосередньої творчої участі людини.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5220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Національні законодавчі акти (2/2)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57734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28828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28828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01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201168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920240"/>
            <a:ext cx="90370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Закон України «Про захист персональних даних»</a:t>
            </a:r>
            <a:endParaRPr lang="en-US" sz="21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від 01.06.2010 № 2297-VI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697480"/>
            <a:ext cx="9768535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Що регулює: </a:t>
            </a:r>
            <a:r>
              <a:rPr lang="en-US" sz="1800" dirty="0">
                <a:solidFill>
                  <a:schemeClr val="tx1"/>
                </a:solidFill>
              </a:rPr>
              <a:t>обмежує внесення, передачу та обробку персональних даних здобувачів освіти і працівників ЗВО у сторонні сервіси чи публічні нейромережі.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48640" y="3589020"/>
            <a:ext cx="11094415" cy="157734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404850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77240" y="404850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02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815" y="3771900"/>
            <a:ext cx="502920" cy="5029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45920" y="3680460"/>
            <a:ext cx="90370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Закон України «Про академічну доброчесність»</a:t>
            </a:r>
            <a:endParaRPr lang="en-US" sz="21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від 18.12.2025 · введений в дію 31.07.2026</a:t>
            </a:r>
            <a:endParaRPr lang="en-US" sz="21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4457700"/>
            <a:ext cx="9768535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Що регулює: </a:t>
            </a:r>
            <a:r>
              <a:rPr lang="en-US" sz="1800" dirty="0">
                <a:solidFill>
                  <a:schemeClr val="tx1"/>
                </a:solidFill>
              </a:rPr>
              <a:t>спеціальний систематизований закон, який визначає механізм забезпечення системи академічної доброчесності.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548640" y="539496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527548"/>
            <a:ext cx="603504" cy="603504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737360" y="5394960"/>
            <a:ext cx="96770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31.07.2026 </a:t>
            </a:r>
            <a:r>
              <a:rPr lang="en-US" sz="2100" dirty="0">
                <a:solidFill>
                  <a:schemeClr val="bg1"/>
                </a:solidFill>
              </a:rPr>
              <a:t>— ключова дата: набрав чинності спеціальний Закон «Про академічну доброчесність»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676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Національні стратегічні нормативно-правові акти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45738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566928" cy="5669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011680"/>
            <a:ext cx="566928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01</a:t>
            </a:r>
            <a:endParaRPr lang="en-US" sz="1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138" y="2011680"/>
            <a:ext cx="548640" cy="5486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651760"/>
            <a:ext cx="308853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Концепція розвитку ШІ в Україні</a:t>
            </a:r>
            <a:endParaRPr lang="en-US" sz="17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розпорядження КМУ від 02.12.2020 № 1556-р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703320"/>
            <a:ext cx="3088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Пріоритетні напрями застосування ШІ в освіті, науці та економіці; питання етики та безпеки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322978" y="1828800"/>
            <a:ext cx="3545738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51578" y="2011680"/>
            <a:ext cx="566928" cy="5669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551578" y="2011680"/>
            <a:ext cx="566928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02</a:t>
            </a:r>
            <a:endParaRPr lang="en-US" sz="18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477" y="201168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51578" y="2651760"/>
            <a:ext cx="308853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Дорожня карта з регулювання ШІ</a:t>
            </a:r>
            <a:endParaRPr lang="en-US" sz="17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Мінцифри, 07.10.2023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4551578" y="3703320"/>
            <a:ext cx="3088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Покроковий план адаптації законодавства до Європейського акту про ШІ (EU AI Act)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8097317" y="1828800"/>
            <a:ext cx="3545738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25917" y="2011680"/>
            <a:ext cx="566928" cy="56692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8325917" y="2011680"/>
            <a:ext cx="566928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</a:rPr>
              <a:t>03</a:t>
            </a:r>
            <a:endParaRPr lang="en-US" sz="18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5815" y="2011680"/>
            <a:ext cx="548640" cy="54864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325917" y="2651760"/>
            <a:ext cx="308853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Етичний кодекс ученого України</a:t>
            </a:r>
            <a:endParaRPr lang="en-US" sz="17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НАН України, 15.04.2009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325917" y="3703320"/>
            <a:ext cx="30885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Загальні етичні принципи наукової діяльності та відповідальність науковця перед суспільством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452628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Етичний кодекс ученого: ключові принципи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548640" y="4983480"/>
            <a:ext cx="263644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3" name="Shape 18"/>
          <p:cNvSpPr/>
          <p:nvPr/>
        </p:nvSpPr>
        <p:spPr>
          <a:xfrm>
            <a:off x="713232" y="516636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5276088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280160" y="5093208"/>
            <a:ext cx="181348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Науково-дослідницька етика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713232" y="5733288"/>
            <a:ext cx="23621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запобігання плагіату, фальсифікаціям та фабрикаціям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3367964" y="4983480"/>
            <a:ext cx="263644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8" name="Shape 22"/>
          <p:cNvSpPr/>
          <p:nvPr/>
        </p:nvSpPr>
        <p:spPr>
          <a:xfrm>
            <a:off x="3532556" y="516636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2284" y="5276088"/>
            <a:ext cx="237744" cy="237744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4099484" y="5093208"/>
            <a:ext cx="181348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Авторизація та авторство</a:t>
            </a:r>
            <a:endParaRPr lang="en-US" sz="1500" dirty="0"/>
          </a:p>
        </p:txBody>
      </p:sp>
      <p:sp>
        <p:nvSpPr>
          <p:cNvPr id="31" name="Text 24"/>
          <p:cNvSpPr txBox="1"/>
          <p:nvPr/>
        </p:nvSpPr>
        <p:spPr>
          <a:xfrm>
            <a:off x="3532556" y="5733288"/>
            <a:ext cx="23621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правила цитування та визнання внеску колег</a:t>
            </a:r>
            <a:endParaRPr lang="en-US" sz="1400" dirty="0"/>
          </a:p>
        </p:txBody>
      </p:sp>
      <p:sp>
        <p:nvSpPr>
          <p:cNvPr id="32" name="Shape 25"/>
          <p:cNvSpPr/>
          <p:nvPr/>
        </p:nvSpPr>
        <p:spPr>
          <a:xfrm>
            <a:off x="6187288" y="4983480"/>
            <a:ext cx="263644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33" name="Shape 26"/>
          <p:cNvSpPr/>
          <p:nvPr/>
        </p:nvSpPr>
        <p:spPr>
          <a:xfrm>
            <a:off x="6351880" y="516636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1608" y="5276088"/>
            <a:ext cx="237744" cy="237744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6918808" y="5093208"/>
            <a:ext cx="181348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Етика рецензування</a:t>
            </a:r>
            <a:endParaRPr lang="en-US" sz="1500" dirty="0"/>
          </a:p>
        </p:txBody>
      </p:sp>
      <p:sp>
        <p:nvSpPr>
          <p:cNvPr id="36" name="Text 28"/>
          <p:cNvSpPr txBox="1"/>
          <p:nvPr/>
        </p:nvSpPr>
        <p:spPr>
          <a:xfrm>
            <a:off x="6351880" y="5733288"/>
            <a:ext cx="23621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наукового рецензування та експертизи</a:t>
            </a:r>
            <a:endParaRPr lang="en-US" sz="1400" dirty="0"/>
          </a:p>
        </p:txBody>
      </p:sp>
      <p:sp>
        <p:nvSpPr>
          <p:cNvPr id="37" name="Shape 29"/>
          <p:cNvSpPr/>
          <p:nvPr/>
        </p:nvSpPr>
        <p:spPr>
          <a:xfrm>
            <a:off x="9006611" y="4983480"/>
            <a:ext cx="2636444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38" name="Shape 30"/>
          <p:cNvSpPr/>
          <p:nvPr/>
        </p:nvSpPr>
        <p:spPr>
          <a:xfrm>
            <a:off x="9171203" y="516636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931" y="5276088"/>
            <a:ext cx="237744" cy="237744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9738131" y="5093208"/>
            <a:ext cx="181348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Науковий колектив</a:t>
            </a:r>
            <a:endParaRPr lang="en-US" sz="1500" dirty="0"/>
          </a:p>
        </p:txBody>
      </p:sp>
      <p:sp>
        <p:nvSpPr>
          <p:cNvPr id="41" name="Text 32"/>
          <p:cNvSpPr txBox="1"/>
          <p:nvPr/>
        </p:nvSpPr>
        <p:spPr>
          <a:xfrm>
            <a:off x="9171203" y="5733288"/>
            <a:ext cx="23621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взаємовідносини та виховання молодих науковців</a:t>
            </a:r>
            <a:endParaRPr lang="en-US" sz="140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4742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Рекомендації та рішення профільних органів виконавчої влади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7779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17779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01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201168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920240"/>
            <a:ext cx="90370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Рекомендації МОН щодо генеративного ШІ в ЗВО</a:t>
            </a:r>
            <a:endParaRPr lang="en-US" sz="20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2024 р.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606040"/>
            <a:ext cx="976853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Офіційна рамка етичного використання ШІ: декларування використання інструментів ШІ (прозорість); персональна відповідальність автора за результат; критична перевірка згенерованої інформації; оновлення силабусів і принципів оцінювання.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336804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371703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77240" y="371703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02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815" y="3550920"/>
            <a:ext cx="502920" cy="5029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45920" y="3459480"/>
            <a:ext cx="90370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Лист МОН «Щодо забезпечення академічної доброчесності…»</a:t>
            </a:r>
            <a:endParaRPr lang="en-US" sz="20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лист № 1/14-22 від 2024 р.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4145280"/>
            <a:ext cx="976853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Роз’яснення щодо недопустимості генеративного плагіату та правил верифікації інформації.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548640" y="490728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77240" y="525627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777240" y="525627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03</a:t>
            </a:r>
            <a:endParaRPr lang="en-US" sz="20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5815" y="5090160"/>
            <a:ext cx="502920" cy="50292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645920" y="4998720"/>
            <a:ext cx="90370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Методичні рекомендації НАЗЯВО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1645920" y="5684520"/>
            <a:ext cx="9768535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Позиція та роз’яснення щодо акредитації освітніх програм, перевірки кваліфікаційних робіт на некоректно використаний згенерований контент.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453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Внутрішні акти НУБіП (основні)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19431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9431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417320" y="19431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994" y="2074774"/>
            <a:ext cx="285293" cy="28529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148840" y="1828800"/>
            <a:ext cx="6065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Етичний кодекс колективу НУБіП України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351215" y="19705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351215" y="19705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26.08.2026, протокол № 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27432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31520" y="28575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31520" y="28575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02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1417320" y="28575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94" y="2989174"/>
            <a:ext cx="285293" cy="285293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148840" y="2743200"/>
            <a:ext cx="6065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Положення про академічну доброчесність у НУБіП України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8351215" y="28849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8351215" y="28849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26.08.2026, протокол № 1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548640" y="36576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31520" y="37719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731520" y="37719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03</a:t>
            </a:r>
            <a:endParaRPr lang="en-US" sz="1700" dirty="0"/>
          </a:p>
        </p:txBody>
      </p:sp>
      <p:sp>
        <p:nvSpPr>
          <p:cNvPr id="22" name="Shape 18"/>
          <p:cNvSpPr/>
          <p:nvPr/>
        </p:nvSpPr>
        <p:spPr>
          <a:xfrm>
            <a:off x="1417320" y="37719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994" y="3903574"/>
            <a:ext cx="285293" cy="285293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2148840" y="3657600"/>
            <a:ext cx="6065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Положення про комісію з академічної доброчесності НУБіП України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8351215" y="37993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8351215" y="37993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26.08.2026, протокол № 1</a:t>
            </a:r>
            <a:endParaRPr lang="en-US" sz="1300" dirty="0"/>
          </a:p>
        </p:txBody>
      </p:sp>
      <p:sp>
        <p:nvSpPr>
          <p:cNvPr id="27" name="Shape 22"/>
          <p:cNvSpPr/>
          <p:nvPr/>
        </p:nvSpPr>
        <p:spPr>
          <a:xfrm>
            <a:off x="548640" y="45720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731520" y="46863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731520" y="46863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04</a:t>
            </a:r>
            <a:endParaRPr lang="en-US" sz="1700" dirty="0"/>
          </a:p>
        </p:txBody>
      </p:sp>
      <p:sp>
        <p:nvSpPr>
          <p:cNvPr id="30" name="Shape 25"/>
          <p:cNvSpPr/>
          <p:nvPr/>
        </p:nvSpPr>
        <p:spPr>
          <a:xfrm>
            <a:off x="1417320" y="46863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8994" y="4817974"/>
            <a:ext cx="285293" cy="285293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2148840" y="4572000"/>
            <a:ext cx="6065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Положення про політику використання штучного інтелекту в НУБіП України</a:t>
            </a:r>
            <a:endParaRPr lang="en-US" sz="1800" dirty="0"/>
          </a:p>
        </p:txBody>
      </p:sp>
      <p:sp>
        <p:nvSpPr>
          <p:cNvPr id="33" name="Shape 27"/>
          <p:cNvSpPr/>
          <p:nvPr/>
        </p:nvSpPr>
        <p:spPr>
          <a:xfrm>
            <a:off x="8351215" y="47137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8351215" y="47137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15.08.2024, протокол № 1</a:t>
            </a:r>
            <a:endParaRPr lang="en-US" sz="1300" dirty="0"/>
          </a:p>
        </p:txBody>
      </p:sp>
      <p:sp>
        <p:nvSpPr>
          <p:cNvPr id="35" name="Shape 29"/>
          <p:cNvSpPr/>
          <p:nvPr/>
        </p:nvSpPr>
        <p:spPr>
          <a:xfrm>
            <a:off x="548640" y="5486400"/>
            <a:ext cx="11094415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6" name="Shape 30"/>
          <p:cNvSpPr/>
          <p:nvPr/>
        </p:nvSpPr>
        <p:spPr>
          <a:xfrm>
            <a:off x="731520" y="56007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731520" y="56007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05</a:t>
            </a:r>
            <a:endParaRPr lang="en-US" sz="1700" dirty="0"/>
          </a:p>
        </p:txBody>
      </p:sp>
      <p:sp>
        <p:nvSpPr>
          <p:cNvPr id="38" name="Shape 32"/>
          <p:cNvSpPr/>
          <p:nvPr/>
        </p:nvSpPr>
        <p:spPr>
          <a:xfrm>
            <a:off x="1417320" y="56007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8994" y="5732374"/>
            <a:ext cx="285293" cy="285293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2148840" y="5486400"/>
            <a:ext cx="60652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Порядок подання робіт, монографій, статей та навчальних видань до перевірки системою «StrikePlagiarism»</a:t>
            </a:r>
            <a:endParaRPr lang="en-US" sz="1800" dirty="0"/>
          </a:p>
        </p:txBody>
      </p:sp>
      <p:sp>
        <p:nvSpPr>
          <p:cNvPr id="41" name="Shape 34"/>
          <p:cNvSpPr/>
          <p:nvPr/>
        </p:nvSpPr>
        <p:spPr>
          <a:xfrm>
            <a:off x="8351215" y="56281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42" name="Text 35"/>
          <p:cNvSpPr txBox="1"/>
          <p:nvPr/>
        </p:nvSpPr>
        <p:spPr>
          <a:xfrm>
            <a:off x="8351215" y="56281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26.02.2026, протокол № 9</a:t>
            </a:r>
            <a:endParaRPr lang="en-US" sz="130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570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Внутрішні акти НУБіП (пов’язані)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386840"/>
          </a:xfrm>
          <a:prstGeom prst="roundRect">
            <a:avLst>
              <a:gd name="adj" fmla="val 791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22479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2479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417320" y="22479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994" y="2379574"/>
            <a:ext cx="285293" cy="28529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148840" y="1828800"/>
            <a:ext cx="6065215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Положення про інституційний репозитарій кваліфікаційних робіт НУБіП України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8351215" y="22753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351215" y="22753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27.09.2023, протокол № 3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3352800"/>
            <a:ext cx="11094415" cy="1386840"/>
          </a:xfrm>
          <a:prstGeom prst="roundRect">
            <a:avLst>
              <a:gd name="adj" fmla="val 791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731520" y="37719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31520" y="37719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02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1417320" y="37719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994" y="3903574"/>
            <a:ext cx="285293" cy="285293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148840" y="3352800"/>
            <a:ext cx="6065215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Положення про бакалаврську кваліфікаційну роботу НУБіП України</a:t>
            </a:r>
            <a:endParaRPr lang="en-US" sz="2100" dirty="0"/>
          </a:p>
        </p:txBody>
      </p:sp>
      <p:sp>
        <p:nvSpPr>
          <p:cNvPr id="17" name="Shape 13"/>
          <p:cNvSpPr/>
          <p:nvPr/>
        </p:nvSpPr>
        <p:spPr>
          <a:xfrm>
            <a:off x="8351215" y="37993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8351215" y="37993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23.04.2026, протокол № 11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548640" y="4876800"/>
            <a:ext cx="11094415" cy="1386840"/>
          </a:xfrm>
          <a:prstGeom prst="roundRect">
            <a:avLst>
              <a:gd name="adj" fmla="val 791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31520" y="529590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731520" y="529590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03</a:t>
            </a:r>
            <a:endParaRPr lang="en-US" sz="1700" dirty="0"/>
          </a:p>
        </p:txBody>
      </p:sp>
      <p:sp>
        <p:nvSpPr>
          <p:cNvPr id="22" name="Shape 18"/>
          <p:cNvSpPr/>
          <p:nvPr/>
        </p:nvSpPr>
        <p:spPr>
          <a:xfrm>
            <a:off x="1417320" y="52959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8994" y="5427574"/>
            <a:ext cx="285293" cy="285293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2148840" y="4876800"/>
            <a:ext cx="6065215" cy="1386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tx2"/>
                </a:solidFill>
              </a:rPr>
              <a:t>Положення про підготовку і захист магістерської кваліфікаційної роботи в НУБіП України</a:t>
            </a:r>
            <a:endParaRPr lang="en-US" sz="2100" dirty="0"/>
          </a:p>
        </p:txBody>
      </p:sp>
      <p:sp>
        <p:nvSpPr>
          <p:cNvPr id="25" name="Shape 20"/>
          <p:cNvSpPr/>
          <p:nvPr/>
        </p:nvSpPr>
        <p:spPr>
          <a:xfrm>
            <a:off x="8351215" y="5323332"/>
            <a:ext cx="3108960" cy="4937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8351215" y="5323332"/>
            <a:ext cx="3108960" cy="49377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Вчена рада, 23.09.2025, протокол № 2</a:t>
            </a:r>
            <a:endParaRPr lang="en-US" sz="13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425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28016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Закони «Про освіту» та «Про вищу освіту»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Як змінилися базові норми про академічну доброчесність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959449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Зміст статті 42 ЗУ «Про освіту»: що змінилося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09000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148840"/>
            <a:ext cx="2743200" cy="5029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2148840"/>
            <a:ext cx="27432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ДО 31.07.2026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88920"/>
            <a:ext cx="4541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6"/>
                </a:solidFill>
              </a:rPr>
              <a:t>Попередня редакція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91840"/>
            <a:ext cx="454136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Структура норми була значно ширшою: 10 частин, які одночасно визначали поняття, обов’язки, порушення та академічну відповідальність.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248" y="3063240"/>
            <a:ext cx="4572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53048" y="1874520"/>
            <a:ext cx="5090008" cy="2834640"/>
          </a:xfrm>
          <a:prstGeom prst="roundRect">
            <a:avLst>
              <a:gd name="adj" fmla="val 3871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827368" y="2148840"/>
            <a:ext cx="274320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827368" y="2148840"/>
            <a:ext cx="27432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З 31.07.2026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6827368" y="2788920"/>
            <a:ext cx="45413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Нова редакція</a:t>
            </a:r>
            <a:endParaRPr lang="en-US" sz="2100" dirty="0"/>
          </a:p>
        </p:txBody>
      </p:sp>
      <p:sp>
        <p:nvSpPr>
          <p:cNvPr id="13" name="Text 10"/>
          <p:cNvSpPr txBox="1"/>
          <p:nvPr/>
        </p:nvSpPr>
        <p:spPr>
          <a:xfrm>
            <a:off x="6827368" y="3291840"/>
            <a:ext cx="454136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Фокус — на загальному обов’язку кожного учасника освітнього процесу та на системі актів, якими визначаються правила академічної доброчесності.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4983480"/>
            <a:ext cx="11094415" cy="1280160"/>
          </a:xfrm>
          <a:prstGeom prst="roundRect">
            <a:avLst>
              <a:gd name="adj" fmla="val 8571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367528"/>
            <a:ext cx="512064" cy="512064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463040" y="5029200"/>
            <a:ext cx="9997135" cy="11887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КЛЮЧОВА ЗМІНА: </a:t>
            </a:r>
            <a:r>
              <a:rPr lang="en-US" sz="2000" dirty="0">
                <a:solidFill>
                  <a:schemeClr val="tx1"/>
                </a:solidFill>
              </a:rPr>
              <a:t>деталізація порушень і відповідальності більше не концентрується безпосередньо у ст. 42 Закону «Про освіту»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482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ЗУ «Про вищу освіту»: вимоги академічної доброчесності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7779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17779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01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5815" y="201168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920240"/>
            <a:ext cx="9037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Стаття 16. Система забезпечення якості вищої освіти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578608"/>
            <a:ext cx="9768535" cy="515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Внутрішня система забезпечення якості має включати забезпечення дотримання АД працівниками та здобувачами, а також механізми запобігання і виявлення академічного плагіату.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336804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77240" y="371703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77240" y="371703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02</a:t>
            </a:r>
            <a:endParaRPr lang="en-US" sz="20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5815" y="3550920"/>
            <a:ext cx="502920" cy="5029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645920" y="3459480"/>
            <a:ext cx="9037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Стаття 32. Основні права та обов’язки ЗВО</a:t>
            </a:r>
            <a:endParaRPr lang="en-US" sz="19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обов’язок ЗВО як інституції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4117848"/>
            <a:ext cx="9768535" cy="515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ЗВО забезпечує функціонування внутрішньої системи якості: політик, процедур і правил, які підтримують АД в освітньому процесі та науковій діяльності.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548640" y="4907280"/>
            <a:ext cx="11094415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77240" y="5256276"/>
            <a:ext cx="658368" cy="6583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777240" y="5256276"/>
            <a:ext cx="658368" cy="6583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03</a:t>
            </a:r>
            <a:endParaRPr lang="en-US" sz="20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5815" y="5090160"/>
            <a:ext cx="502920" cy="50292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645920" y="4998720"/>
            <a:ext cx="9037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Стаття 58. Обов’язки НПП, наукових і педагогічних працівників</a:t>
            </a:r>
            <a:endParaRPr lang="en-US" sz="19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персональна відповідальність працівників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1645920" y="5657088"/>
            <a:ext cx="9768535" cy="515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Дотримуватися АД в освітньому процесі та науковій / творчій діяльності і забезпечувати її дотримання здобувачами.</a:t>
            </a:r>
            <a:endParaRPr lang="en-US" sz="1550" dirty="0"/>
          </a:p>
        </p:txBody>
      </p:sp>
      <p:sp>
        <p:nvSpPr>
          <p:cNvPr id="21" name="Text 16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Узагальнено за положеннями Закону України «Про вищу освіту» № 1556-VII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31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ЗУ «Про вищу освіту»: здобувачі, атестація, наслідки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5" y="22786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2103120"/>
            <a:ext cx="4038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Стаття 63. Обов’язки здобувачів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063240"/>
            <a:ext cx="490712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Здобувачі мають виконувати вимоги освітньої програми / індивідуального навчального плану, дотримуючись принципу академічної доброчесності, та досягати визначених результатів навчання.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07328" y="210312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892" y="22786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21728" y="2103120"/>
            <a:ext cx="4038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Стаття 6. Атестація здобувачів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507328" y="3063240"/>
            <a:ext cx="490712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Встановлення </a:t>
            </a:r>
            <a:r>
              <a:rPr lang="en-US" sz="2200" b="1" dirty="0">
                <a:solidFill>
                  <a:schemeClr val="accent3"/>
                </a:solidFill>
              </a:rPr>
              <a:t>академічного плагіату, фабрикації чи фальсифікації</a:t>
            </a:r>
            <a:r>
              <a:rPr lang="en-US" sz="2200" dirty="0">
                <a:solidFill>
                  <a:schemeClr val="tx1"/>
                </a:solidFill>
              </a:rPr>
              <a:t> у кваліфікаційній роботі є підставою для </a:t>
            </a:r>
            <a:r>
              <a:rPr lang="en-US" sz="2200" b="1" dirty="0">
                <a:solidFill>
                  <a:schemeClr val="tx1"/>
                </a:solidFill>
              </a:rPr>
              <a:t>скасування рішення про присудження ступеня вищої освіти та видачу диплома.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042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Ч. 6 ст. 6 ЗУ «Про вищу освіту»: дисертація та підстави для відмови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09000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50" y="2300630"/>
            <a:ext cx="427939" cy="4279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83080" y="2103120"/>
            <a:ext cx="3672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4"/>
                </a:solidFill>
              </a:rPr>
              <a:t>Самостійність дисертації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063240"/>
            <a:ext cx="463280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До захисту допускається дисертація, виконана здобувачем ступеня доктора філософії самостійно.</a:t>
            </a:r>
            <a:endParaRPr lang="en-US" sz="2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248" y="3840480"/>
            <a:ext cx="457200" cy="4572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53048" y="1874520"/>
            <a:ext cx="509000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781648" y="2103120"/>
            <a:ext cx="822960" cy="82296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9158" y="2300630"/>
            <a:ext cx="427939" cy="427939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87488" y="2103120"/>
            <a:ext cx="3672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Підстава для відмови у присудженні ступеня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6781648" y="3063240"/>
            <a:ext cx="463280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dirty="0">
                <a:solidFill>
                  <a:schemeClr val="tx1"/>
                </a:solidFill>
              </a:rPr>
              <a:t>Виявлення в поданій до захисту дисертації фактів </a:t>
            </a:r>
            <a:r>
              <a:rPr lang="en-US" sz="2300" b="1" dirty="0">
                <a:solidFill>
                  <a:schemeClr val="accent3"/>
                </a:solidFill>
              </a:rPr>
              <a:t>академічного плагіату, фабрикації чи фальсифікації</a:t>
            </a:r>
            <a:r>
              <a:rPr lang="en-US" sz="2300" dirty="0">
                <a:solidFill>
                  <a:schemeClr val="tx1"/>
                </a:solidFill>
              </a:rPr>
              <a:t> є підставою для відмови у присудженні ступеня доктора філософії.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949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chemeClr val="tx2"/>
                </a:solidFill>
              </a:rPr>
              <a:t>Ч. 6 ст. </a:t>
            </a:r>
            <a:r>
              <a:rPr lang="en-US" sz="2800" b="1" dirty="0" smtClean="0">
                <a:solidFill>
                  <a:schemeClr val="tx2"/>
                </a:solidFill>
              </a:rPr>
              <a:t>6</a:t>
            </a:r>
            <a:r>
              <a:rPr lang="uk-UA" sz="2800" b="1" dirty="0" smtClean="0">
                <a:solidFill>
                  <a:schemeClr val="tx2"/>
                </a:solidFill>
              </a:rPr>
              <a:t> </a:t>
            </a:r>
            <a:r>
              <a:rPr lang="en-US" dirty="0"/>
              <a:t>ЗУ «</a:t>
            </a:r>
            <a:r>
              <a:rPr lang="en-US" dirty="0" err="1"/>
              <a:t>Про</a:t>
            </a:r>
            <a:r>
              <a:rPr lang="en-US" dirty="0"/>
              <a:t> </a:t>
            </a:r>
            <a:r>
              <a:rPr lang="en-US" dirty="0" err="1"/>
              <a:t>вищу</a:t>
            </a:r>
            <a:r>
              <a:rPr lang="en-US" dirty="0"/>
              <a:t> </a:t>
            </a:r>
            <a:r>
              <a:rPr lang="en-US" dirty="0" err="1"/>
              <a:t>освіту</a:t>
            </a:r>
            <a:r>
              <a:rPr lang="en-US" dirty="0"/>
              <a:t>»: </a:t>
            </a:r>
            <a:r>
              <a:rPr lang="en-US" sz="2800" b="1" dirty="0" err="1" smtClean="0">
                <a:solidFill>
                  <a:schemeClr val="tx2"/>
                </a:solidFill>
              </a:rPr>
              <a:t>припинення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</a:rPr>
              <a:t>рішення про присудження ступеня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364328" cy="4297680"/>
          </a:xfrm>
          <a:prstGeom prst="roundRect">
            <a:avLst>
              <a:gd name="adj" fmla="val 255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5" y="227868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2103120"/>
            <a:ext cx="4038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Підстава після захисту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71800"/>
            <a:ext cx="490712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Встановлення у захищеній дисертації академічного плагіату, фабрикації чи фальсифікації є підставою для </a:t>
            </a:r>
            <a:r>
              <a:rPr lang="en-US" sz="1900" b="1" dirty="0">
                <a:solidFill>
                  <a:schemeClr val="tx1"/>
                </a:solidFill>
              </a:rPr>
              <a:t>припинення дії рішення разової спецради</a:t>
            </a:r>
            <a:r>
              <a:rPr lang="en-US" sz="1900" dirty="0">
                <a:solidFill>
                  <a:schemeClr val="tx1"/>
                </a:solidFill>
              </a:rPr>
              <a:t> про присудження ступеня доктора філософії та видачу диплома.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Абз. 2 ч. 6 ст. 6 в ред. Закону № 4742-IX від 18.12.2025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78728" y="1874520"/>
            <a:ext cx="5364328" cy="4297680"/>
          </a:xfrm>
          <a:prstGeom prst="roundRect">
            <a:avLst>
              <a:gd name="adj" fmla="val 255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07328" y="21031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892" y="227868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21728" y="2103120"/>
            <a:ext cx="40384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Хто припиняє дію рішення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507328" y="2971800"/>
            <a:ext cx="4907128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У разі плагіату, фабрикації, фальсифікації та/або порушення процедури захисту дія рішення припиняється </a:t>
            </a:r>
            <a:r>
              <a:rPr lang="en-US" sz="1800" b="1" dirty="0">
                <a:solidFill>
                  <a:schemeClr val="tx1"/>
                </a:solidFill>
              </a:rPr>
              <a:t>ЗВО чи науковою установою, де утворена рада, або НАЗЯВО</a:t>
            </a:r>
            <a:r>
              <a:rPr lang="en-US" sz="1800" dirty="0">
                <a:solidFill>
                  <a:schemeClr val="tx1"/>
                </a:solidFill>
              </a:rPr>
              <a:t> у порядку, встановленому КМУ.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Абз. 3 ч. 6 ст. 6 в ред. Законів № 4017-IX від 10.10.2024 та № 4742-IX від 18.12.2025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7628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Ч. 6 ст. 6 ЗУ «Про вищу освіту»: наслідки для учасників захисту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3515258" cy="429768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6771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205740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Науковий керівник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7180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5"/>
                </a:solidFill>
              </a:rPr>
              <a:t>2 роки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931920"/>
            <a:ext cx="305805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позбавляється права участі у підготовці та атестації здобувачів ступеня доктора філософії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4338218" y="1874520"/>
            <a:ext cx="3515258" cy="429768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66818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410" y="2267712"/>
            <a:ext cx="356616" cy="35661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89778" y="205740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Голова, члени ради та офіційні опоненти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566818" y="297180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5"/>
                </a:solidFill>
              </a:rPr>
              <a:t>2 роки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566818" y="3931920"/>
            <a:ext cx="305805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позбавляються права участі в атестації здобувачів ступеня доктора філософії (опоненти — якщо надали позитивні висновки)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127797" y="1874520"/>
            <a:ext cx="3515258" cy="429768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56397" y="210312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0989" y="2267712"/>
            <a:ext cx="356616" cy="35661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179357" y="205740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ЗВО / наукова установа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8356397" y="297180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accent3"/>
                </a:solidFill>
              </a:rPr>
              <a:t>1 рік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356397" y="3931920"/>
            <a:ext cx="305805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позбавляється права утворювати разову спецраду за спеціальністю (крім випадку, коли рішення припинив сам заклад)</a:t>
            </a:r>
            <a:endParaRPr lang="en-US" sz="1900" dirty="0"/>
          </a:p>
        </p:txBody>
      </p:sp>
      <p:sp>
        <p:nvSpPr>
          <p:cNvPr id="21" name="Text 16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Абз. 4 ч. 6 ст. 6 Закону України «Про вищу освіту» в ред. Закону № 4742-IX від 18.12.2025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630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28016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Закон України від 18.12.2025, чинний з 31.07.2026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Закон «Про академічну доброчесність»: порушення та відповідальність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2540245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Ст. 1 ЗУ «Про академічну доброчесність»: академічний твір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737360"/>
          </a:xfrm>
          <a:prstGeom prst="roundRect">
            <a:avLst>
              <a:gd name="adj" fmla="val 6316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777240" cy="777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965960" y="1828800"/>
            <a:ext cx="94484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b="1" dirty="0">
                <a:solidFill>
                  <a:schemeClr val="accent2"/>
                </a:solidFill>
              </a:rPr>
              <a:t>Академічний твір </a:t>
            </a:r>
            <a:r>
              <a:rPr lang="en-US" sz="1850" dirty="0">
                <a:solidFill>
                  <a:schemeClr val="bg1"/>
                </a:solidFill>
              </a:rPr>
              <a:t>— твір у сфері освіти чи науки, виражений у формі дисертації, творчого мистецького проєкту, кваліфікаційної роботи, курсової, наукової роботи, монографії, статті, підручника, навчального посібника або в іншій формі, визначеній законодавством та/або внутрішнім актом</a:t>
            </a:r>
            <a:endParaRPr lang="en-US" sz="185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74904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Форми, прямо названі у визначенні: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48640" y="425196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13232" y="44302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127" y="4553163"/>
            <a:ext cx="266273" cy="26627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53312" y="425196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Дисертація</a:t>
            </a:r>
            <a:endParaRPr lang="en-US" sz="1650" dirty="0"/>
          </a:p>
        </p:txBody>
      </p:sp>
      <p:sp>
        <p:nvSpPr>
          <p:cNvPr id="11" name="Shape 7"/>
          <p:cNvSpPr/>
          <p:nvPr/>
        </p:nvSpPr>
        <p:spPr>
          <a:xfrm>
            <a:off x="3367964" y="425196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3532556" y="44302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451" y="4553163"/>
            <a:ext cx="266273" cy="26627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172636" y="425196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Творчий мистецький проєкт</a:t>
            </a:r>
            <a:endParaRPr lang="en-US" sz="1650" dirty="0"/>
          </a:p>
        </p:txBody>
      </p:sp>
      <p:sp>
        <p:nvSpPr>
          <p:cNvPr id="15" name="Shape 10"/>
          <p:cNvSpPr/>
          <p:nvPr/>
        </p:nvSpPr>
        <p:spPr>
          <a:xfrm>
            <a:off x="6187288" y="425196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351880" y="44302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4775" y="4553163"/>
            <a:ext cx="266273" cy="26627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91960" y="425196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Кваліфікаційна робота</a:t>
            </a:r>
            <a:endParaRPr lang="en-US" sz="1650" dirty="0"/>
          </a:p>
        </p:txBody>
      </p:sp>
      <p:sp>
        <p:nvSpPr>
          <p:cNvPr id="19" name="Shape 13"/>
          <p:cNvSpPr/>
          <p:nvPr/>
        </p:nvSpPr>
        <p:spPr>
          <a:xfrm>
            <a:off x="9006611" y="425196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9171203" y="44302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4099" y="4553163"/>
            <a:ext cx="266273" cy="26627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9811283" y="425196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Курсова робота</a:t>
            </a:r>
            <a:endParaRPr lang="en-US" sz="1650" dirty="0"/>
          </a:p>
        </p:txBody>
      </p:sp>
      <p:sp>
        <p:nvSpPr>
          <p:cNvPr id="23" name="Shape 16"/>
          <p:cNvSpPr/>
          <p:nvPr/>
        </p:nvSpPr>
        <p:spPr>
          <a:xfrm>
            <a:off x="548640" y="525780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713232" y="543610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127" y="5559003"/>
            <a:ext cx="266273" cy="26627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353312" y="525780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Наукова монографія</a:t>
            </a:r>
            <a:endParaRPr lang="en-US" sz="1650" dirty="0"/>
          </a:p>
        </p:txBody>
      </p:sp>
      <p:sp>
        <p:nvSpPr>
          <p:cNvPr id="27" name="Shape 19"/>
          <p:cNvSpPr/>
          <p:nvPr/>
        </p:nvSpPr>
        <p:spPr>
          <a:xfrm>
            <a:off x="3367964" y="525780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8" name="Shape 20"/>
          <p:cNvSpPr/>
          <p:nvPr/>
        </p:nvSpPr>
        <p:spPr>
          <a:xfrm>
            <a:off x="3532556" y="543610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5451" y="5559003"/>
            <a:ext cx="266273" cy="26627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4172636" y="525780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Наукова стаття</a:t>
            </a:r>
            <a:endParaRPr lang="en-US" sz="1650" dirty="0"/>
          </a:p>
        </p:txBody>
      </p:sp>
      <p:sp>
        <p:nvSpPr>
          <p:cNvPr id="31" name="Shape 22"/>
          <p:cNvSpPr/>
          <p:nvPr/>
        </p:nvSpPr>
        <p:spPr>
          <a:xfrm>
            <a:off x="6187288" y="525780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6351880" y="543610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4775" y="5559003"/>
            <a:ext cx="266273" cy="266273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6991960" y="525780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Підручник</a:t>
            </a:r>
            <a:endParaRPr lang="en-US" sz="1650" dirty="0"/>
          </a:p>
        </p:txBody>
      </p:sp>
      <p:sp>
        <p:nvSpPr>
          <p:cNvPr id="35" name="Shape 25"/>
          <p:cNvSpPr/>
          <p:nvPr/>
        </p:nvSpPr>
        <p:spPr>
          <a:xfrm>
            <a:off x="9006611" y="5257800"/>
            <a:ext cx="2636444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6" name="Shape 26"/>
          <p:cNvSpPr/>
          <p:nvPr/>
        </p:nvSpPr>
        <p:spPr>
          <a:xfrm>
            <a:off x="9171203" y="543610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4099" y="5559003"/>
            <a:ext cx="266273" cy="266273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9811283" y="5257800"/>
            <a:ext cx="17403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Навчальний посібник</a:t>
            </a:r>
            <a:endParaRPr lang="en-US" sz="1650" dirty="0"/>
          </a:p>
        </p:txBody>
      </p:sp>
      <p:sp>
        <p:nvSpPr>
          <p:cNvPr id="39" name="Text 28"/>
          <p:cNvSpPr txBox="1"/>
          <p:nvPr/>
        </p:nvSpPr>
        <p:spPr>
          <a:xfrm>
            <a:off x="548640" y="62179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chemeClr val="accent6"/>
                </a:solidFill>
              </a:rPr>
              <a:t>+ інша форма, визначена законодавством та/або внутрішнім актом</a:t>
            </a:r>
            <a:endParaRPr lang="en-US" sz="150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7175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академічної доброчесності: було → стало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4023360" cy="4434840"/>
          </a:xfrm>
          <a:prstGeom prst="roundRect">
            <a:avLst>
              <a:gd name="adj" fmla="val 272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1965960"/>
            <a:ext cx="3566160" cy="50292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35661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ЗУ «Про освіту» — до 31.07.2026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060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1.  </a:t>
            </a:r>
            <a:r>
              <a:rPr lang="en-US" sz="1550" dirty="0">
                <a:solidFill>
                  <a:schemeClr val="tx1"/>
                </a:solidFill>
              </a:rPr>
              <a:t>академічний плагіат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9718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2.  </a:t>
            </a:r>
            <a:r>
              <a:rPr lang="en-US" sz="1550" dirty="0">
                <a:solidFill>
                  <a:schemeClr val="tx1"/>
                </a:solidFill>
              </a:rPr>
              <a:t>самоплагіат</a:t>
            </a:r>
            <a:endParaRPr lang="en-US" sz="15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3375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3.  </a:t>
            </a:r>
            <a:r>
              <a:rPr lang="en-US" sz="1550" dirty="0">
                <a:solidFill>
                  <a:schemeClr val="tx1"/>
                </a:solidFill>
              </a:rPr>
              <a:t>фабрикація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7033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4.  </a:t>
            </a:r>
            <a:r>
              <a:rPr lang="en-US" sz="1550" dirty="0">
                <a:solidFill>
                  <a:schemeClr val="tx1"/>
                </a:solidFill>
              </a:rPr>
              <a:t>фальсифікація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690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5.  </a:t>
            </a:r>
            <a:r>
              <a:rPr lang="en-US" sz="1550" dirty="0">
                <a:solidFill>
                  <a:schemeClr val="tx1"/>
                </a:solidFill>
              </a:rPr>
              <a:t>списування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4434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6.  </a:t>
            </a:r>
            <a:r>
              <a:rPr lang="en-US" sz="1550" dirty="0">
                <a:solidFill>
                  <a:schemeClr val="tx1"/>
                </a:solidFill>
              </a:rPr>
              <a:t>обман</a:t>
            </a:r>
            <a:endParaRPr lang="en-US" sz="15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800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7.  </a:t>
            </a:r>
            <a:r>
              <a:rPr lang="en-US" sz="1550" dirty="0">
                <a:solidFill>
                  <a:schemeClr val="tx1"/>
                </a:solidFill>
              </a:rPr>
              <a:t>хабарництво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51663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8.  </a:t>
            </a:r>
            <a:r>
              <a:rPr lang="en-US" sz="1550" dirty="0">
                <a:solidFill>
                  <a:schemeClr val="tx1"/>
                </a:solidFill>
              </a:rPr>
              <a:t>необ’єктивне оцінювання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55321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9.  </a:t>
            </a:r>
            <a:r>
              <a:rPr lang="en-US" sz="1550" dirty="0">
                <a:solidFill>
                  <a:schemeClr val="tx1"/>
                </a:solidFill>
              </a:rPr>
              <a:t>допомога / перешкоди здобувачам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589788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6"/>
                </a:solidFill>
              </a:rPr>
              <a:t>10.  </a:t>
            </a:r>
            <a:r>
              <a:rPr lang="en-US" sz="1550" dirty="0">
                <a:solidFill>
                  <a:schemeClr val="tx1"/>
                </a:solidFill>
              </a:rPr>
              <a:t>вплив у будь-якій формі</a:t>
            </a:r>
            <a:endParaRPr lang="en-US" sz="155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3840480"/>
            <a:ext cx="420624" cy="420624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5394960" y="1828800"/>
            <a:ext cx="6248095" cy="4434840"/>
          </a:xfrm>
          <a:prstGeom prst="roundRect">
            <a:avLst>
              <a:gd name="adj" fmla="val 2474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5623560" y="1965960"/>
            <a:ext cx="5790895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623560" y="1965960"/>
            <a:ext cx="5790895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ЗУ «Про академічну доброчесність» — з 31.07.2026 · 13 видів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669280" y="2606040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1.  </a:t>
            </a:r>
            <a:r>
              <a:rPr lang="en-US" sz="1500" b="1" dirty="0">
                <a:solidFill>
                  <a:schemeClr val="bg1"/>
                </a:solidFill>
              </a:rPr>
              <a:t>відчуження авторства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5669280" y="3118104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2.  </a:t>
            </a:r>
            <a:r>
              <a:rPr lang="en-US" sz="1500" dirty="0">
                <a:solidFill>
                  <a:schemeClr val="bg1"/>
                </a:solidFill>
              </a:rPr>
              <a:t>академічний плагіат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5669280" y="3630168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3.  </a:t>
            </a:r>
            <a:r>
              <a:rPr lang="en-US" sz="1500" b="1" dirty="0">
                <a:solidFill>
                  <a:schemeClr val="bg1"/>
                </a:solidFill>
              </a:rPr>
              <a:t>привласнення авторства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669280" y="4142232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4.  </a:t>
            </a:r>
            <a:r>
              <a:rPr lang="en-US" sz="1500" dirty="0">
                <a:solidFill>
                  <a:schemeClr val="bg1"/>
                </a:solidFill>
              </a:rPr>
              <a:t>самоплагіат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5669280" y="4654296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5.  </a:t>
            </a:r>
            <a:r>
              <a:rPr lang="en-US" sz="1500" dirty="0">
                <a:solidFill>
                  <a:schemeClr val="bg1"/>
                </a:solidFill>
              </a:rPr>
              <a:t>фабрикація</a:t>
            </a:r>
            <a:endParaRPr lang="en-US" sz="1500" dirty="0"/>
          </a:p>
        </p:txBody>
      </p:sp>
      <p:sp>
        <p:nvSpPr>
          <p:cNvPr id="25" name="Text 22"/>
          <p:cNvSpPr txBox="1"/>
          <p:nvPr/>
        </p:nvSpPr>
        <p:spPr>
          <a:xfrm>
            <a:off x="5669280" y="5166360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6.  </a:t>
            </a:r>
            <a:r>
              <a:rPr lang="en-US" sz="1500" dirty="0">
                <a:solidFill>
                  <a:schemeClr val="bg1"/>
                </a:solidFill>
              </a:rPr>
              <a:t>фальсифікація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5669280" y="5678424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7.  </a:t>
            </a:r>
            <a:r>
              <a:rPr lang="en-US" sz="1500" b="1" dirty="0">
                <a:solidFill>
                  <a:schemeClr val="bg1"/>
                </a:solidFill>
              </a:rPr>
              <a:t>недоброчесне використання результатів ШІ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8610448" y="2606040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8.  </a:t>
            </a:r>
            <a:r>
              <a:rPr lang="en-US" sz="1500" b="1" dirty="0">
                <a:solidFill>
                  <a:schemeClr val="bg1"/>
                </a:solidFill>
              </a:rPr>
              <a:t>недоброчесне оцінювання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8610448" y="3118104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9.  </a:t>
            </a:r>
            <a:r>
              <a:rPr lang="en-US" sz="1500" b="1" dirty="0">
                <a:solidFill>
                  <a:schemeClr val="bg1"/>
                </a:solidFill>
              </a:rPr>
              <a:t>непрофесійне (несамостійне) виконання завдання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8610448" y="3630168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10.  </a:t>
            </a:r>
            <a:r>
              <a:rPr lang="en-US" sz="1500" b="1" dirty="0">
                <a:solidFill>
                  <a:schemeClr val="bg1"/>
                </a:solidFill>
              </a:rPr>
              <a:t>недозволена допомога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610448" y="4142232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11.  </a:t>
            </a:r>
            <a:r>
              <a:rPr lang="en-US" sz="1500" b="1" dirty="0">
                <a:solidFill>
                  <a:schemeClr val="bg1"/>
                </a:solidFill>
              </a:rPr>
              <a:t>академічний саботаж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8610448" y="4654296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12.  </a:t>
            </a:r>
            <a:r>
              <a:rPr lang="en-US" sz="1500" b="1" dirty="0">
                <a:solidFill>
                  <a:schemeClr val="bg1"/>
                </a:solidFill>
              </a:rPr>
              <a:t>схиляння до порушень АД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8610448" y="5166360"/>
            <a:ext cx="2849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13.  </a:t>
            </a:r>
            <a:r>
              <a:rPr lang="en-US" sz="1500" b="1" dirty="0">
                <a:solidFill>
                  <a:schemeClr val="bg1"/>
                </a:solidFill>
              </a:rPr>
              <a:t>інституційні порушення АД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Жирним праворуч виділено види порушень, яких не було у переліку ЗУ «Про освіту»</a:t>
            </a:r>
            <a:endParaRPr lang="en-US" sz="11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57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Порушення та академічна відповідальність (ст. 18 Закону), 1/2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828800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1.  </a:t>
            </a:r>
            <a:r>
              <a:rPr lang="en-US" sz="1700" b="1" dirty="0">
                <a:solidFill>
                  <a:schemeClr val="bg1"/>
                </a:solidFill>
              </a:rPr>
              <a:t>Відчуження авторства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800600" y="1828800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983480" y="1828800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Звільнення / відрахування із закладу освіти, наукової установи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48640" y="2586228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586228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2.  </a:t>
            </a:r>
            <a:r>
              <a:rPr lang="en-US" sz="1700" b="1" dirty="0">
                <a:solidFill>
                  <a:schemeClr val="bg1"/>
                </a:solidFill>
              </a:rPr>
              <a:t>Академічний плагіат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00600" y="2586228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83480" y="2586228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Позбавлення наукового ступеня, ступеня доктора мистецтва, ступеня вищої освіти, вченого звання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548640" y="3343656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343656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3.  </a:t>
            </a:r>
            <a:r>
              <a:rPr lang="en-US" sz="1700" b="1" dirty="0">
                <a:solidFill>
                  <a:schemeClr val="bg1"/>
                </a:solidFill>
              </a:rPr>
              <a:t>Привласнення авторства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800600" y="3343656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983480" y="3343656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Звільнення (п. 7 ч. 1 ст. 41 КЗпП) або догана / інші санкції, визначені внутрішніми актами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548640" y="4101084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4101084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4.  </a:t>
            </a:r>
            <a:r>
              <a:rPr lang="en-US" sz="1700" b="1" dirty="0">
                <a:solidFill>
                  <a:schemeClr val="bg1"/>
                </a:solidFill>
              </a:rPr>
              <a:t>Самоплагіат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800600" y="4101084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983480" y="4101084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Публікація відкликається й не враховується для присудження ступеня, присвоєння звання, кваліфікаційної категорії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548640" y="4858512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4858512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5.  </a:t>
            </a:r>
            <a:r>
              <a:rPr lang="en-US" sz="1700" b="1" dirty="0">
                <a:solidFill>
                  <a:schemeClr val="bg1"/>
                </a:solidFill>
              </a:rPr>
              <a:t>Фабрикація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800600" y="4858512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983480" y="4858512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Позбавлення наукового ступеня, ступеня доктора мистецтва, ступеня вищої освіти, вченого звання; звільнення (п. 7 ч. 1 ст. 41 КЗпП)</a:t>
            </a:r>
            <a:endParaRPr lang="en-US" sz="1650" dirty="0"/>
          </a:p>
        </p:txBody>
      </p:sp>
      <p:sp>
        <p:nvSpPr>
          <p:cNvPr id="23" name="Shape 21"/>
          <p:cNvSpPr/>
          <p:nvPr/>
        </p:nvSpPr>
        <p:spPr>
          <a:xfrm>
            <a:off x="548640" y="5615940"/>
            <a:ext cx="4114800" cy="647700"/>
          </a:xfrm>
          <a:prstGeom prst="roundRect">
            <a:avLst>
              <a:gd name="adj" fmla="val 16941"/>
            </a:avLst>
          </a:prstGeom>
          <a:solidFill>
            <a:schemeClr val="accent3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5615940"/>
            <a:ext cx="379476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6.  </a:t>
            </a:r>
            <a:r>
              <a:rPr lang="en-US" sz="1700" b="1" dirty="0">
                <a:solidFill>
                  <a:schemeClr val="bg1"/>
                </a:solidFill>
              </a:rPr>
              <a:t>Фальсифікація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800600" y="5615940"/>
            <a:ext cx="684245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983480" y="5615940"/>
            <a:ext cx="647669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Позбавлення наукового ступеня, ступеня доктора мистецтва, ступеня вищої освіти, вченого звання; звільнення (п. 7 ч. 1 ст. 41 КЗпП)</a:t>
            </a:r>
            <a:endParaRPr lang="en-US" sz="165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6671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Порушення та академічна відповідальність (ст. 18 Закону), 2/2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828800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7.  </a:t>
            </a:r>
            <a:r>
              <a:rPr lang="en-US" sz="1700" b="1" dirty="0">
                <a:solidFill>
                  <a:schemeClr val="bg1"/>
                </a:solidFill>
              </a:rPr>
              <a:t>Недоброчесне використання результатів ШІ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800600" y="1828800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983480" y="1828800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Санкції, визначені внутрішніми актами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548640" y="2478024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478024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8.  </a:t>
            </a:r>
            <a:r>
              <a:rPr lang="en-US" sz="1700" b="1" dirty="0">
                <a:solidFill>
                  <a:schemeClr val="bg1"/>
                </a:solidFill>
              </a:rPr>
              <a:t>Недоброчесне оцінювання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800600" y="2478024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83480" y="2478024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Санкції, визначені внутрішніми актами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548640" y="3127248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127248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9.  </a:t>
            </a:r>
            <a:r>
              <a:rPr lang="en-US" sz="1700" b="1" dirty="0">
                <a:solidFill>
                  <a:schemeClr val="bg1"/>
                </a:solidFill>
              </a:rPr>
              <a:t>Несамостійне виконання завдання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800600" y="3127248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983480" y="3127248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Санкції, визначені внутрішніми актами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548640" y="3776472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3776472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10.  </a:t>
            </a:r>
            <a:r>
              <a:rPr lang="en-US" sz="1700" b="1" dirty="0">
                <a:solidFill>
                  <a:schemeClr val="bg1"/>
                </a:solidFill>
              </a:rPr>
              <a:t>Недозволена допомога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800600" y="3776472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983480" y="3776472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Санкції, визначені внутрішніми актами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548640" y="4425696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" y="4425696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11.  </a:t>
            </a:r>
            <a:r>
              <a:rPr lang="en-US" sz="1700" b="1" dirty="0">
                <a:solidFill>
                  <a:schemeClr val="bg1"/>
                </a:solidFill>
              </a:rPr>
              <a:t>Академічний саботаж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800600" y="4425696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983480" y="4425696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Санкції, визначені внутрішніми актами</a:t>
            </a:r>
            <a:endParaRPr lang="en-US" sz="1650" dirty="0"/>
          </a:p>
        </p:txBody>
      </p:sp>
      <p:sp>
        <p:nvSpPr>
          <p:cNvPr id="23" name="Shape 21"/>
          <p:cNvSpPr/>
          <p:nvPr/>
        </p:nvSpPr>
        <p:spPr>
          <a:xfrm>
            <a:off x="548640" y="5074920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accent5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31520" y="5074920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12.  </a:t>
            </a:r>
            <a:r>
              <a:rPr lang="en-US" sz="1700" b="1" dirty="0">
                <a:solidFill>
                  <a:schemeClr val="bg1"/>
                </a:solidFill>
              </a:rPr>
              <a:t>Схиляння до порушення АД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800600" y="5074920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4983480" y="5074920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Письмове попередження та інші санкції, визначені Законом, внутрішніми актами</a:t>
            </a:r>
            <a:endParaRPr lang="en-US" sz="1650" dirty="0"/>
          </a:p>
        </p:txBody>
      </p:sp>
      <p:sp>
        <p:nvSpPr>
          <p:cNvPr id="27" name="Shape 25"/>
          <p:cNvSpPr/>
          <p:nvPr/>
        </p:nvSpPr>
        <p:spPr>
          <a:xfrm>
            <a:off x="548640" y="5724144"/>
            <a:ext cx="4114800" cy="539496"/>
          </a:xfrm>
          <a:prstGeom prst="roundRect">
            <a:avLst>
              <a:gd name="adj" fmla="val 20339"/>
            </a:avLst>
          </a:prstGeom>
          <a:solidFill>
            <a:schemeClr val="tx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31520" y="5724144"/>
            <a:ext cx="379476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13.  </a:t>
            </a:r>
            <a:r>
              <a:rPr lang="en-US" sz="1700" b="1" dirty="0">
                <a:solidFill>
                  <a:schemeClr val="bg1"/>
                </a:solidFill>
              </a:rPr>
              <a:t>Інституційні порушення АД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4800600" y="5724144"/>
            <a:ext cx="6842455" cy="539496"/>
          </a:xfrm>
          <a:prstGeom prst="roundRect">
            <a:avLst>
              <a:gd name="adj" fmla="val 20339"/>
            </a:avLst>
          </a:prstGeom>
          <a:solidFill>
            <a:schemeClr val="bg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4983480" y="5724144"/>
            <a:ext cx="647669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Інституційні заходи реагування</a:t>
            </a:r>
            <a:endParaRPr lang="en-US" sz="16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100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Стаття 19. Заходи реагування на порушення академічної доброчесності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2636444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455382" y="1984248"/>
            <a:ext cx="822960" cy="82296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892" y="2181758"/>
            <a:ext cx="427939" cy="42793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2880360"/>
            <a:ext cx="23621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4"/>
                </a:solidFill>
              </a:rPr>
              <a:t>Виховні заходи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3367964" y="1828800"/>
            <a:ext cx="2636444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4274706" y="1984248"/>
            <a:ext cx="822960" cy="82296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2216" y="2181758"/>
            <a:ext cx="427939" cy="42793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505124" y="2880360"/>
            <a:ext cx="23621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Академічна та/або дисциплінарна відповідальність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6187288" y="1828800"/>
            <a:ext cx="2636444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7094030" y="1984248"/>
            <a:ext cx="822960" cy="82296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1540" y="2181758"/>
            <a:ext cx="427939" cy="42793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6324448" y="2880360"/>
            <a:ext cx="23621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5"/>
                </a:solidFill>
              </a:rPr>
              <a:t>Реагування на порушення при проведенні конкурсів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9006611" y="1828800"/>
            <a:ext cx="2636444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913353" y="1984248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0864" y="2181758"/>
            <a:ext cx="427939" cy="42793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143771" y="2880360"/>
            <a:ext cx="23621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Інституційні заходи реагування</a:t>
            </a:r>
            <a:endParaRPr lang="en-US" sz="1800" dirty="0"/>
          </a:p>
        </p:txBody>
      </p:sp>
      <p:sp>
        <p:nvSpPr>
          <p:cNvPr id="19" name="Shape 13"/>
          <p:cNvSpPr/>
          <p:nvPr/>
        </p:nvSpPr>
        <p:spPr>
          <a:xfrm>
            <a:off x="548640" y="420624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4430268"/>
            <a:ext cx="512064" cy="51206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463040" y="4251960"/>
            <a:ext cx="9997135" cy="86868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Встановлення факту порушення АД </a:t>
            </a:r>
            <a:r>
              <a:rPr lang="en-US" sz="1900" dirty="0">
                <a:solidFill>
                  <a:schemeClr val="tx1"/>
                </a:solidFill>
              </a:rPr>
              <a:t>— виключне повноваження уповноваженого органу або уповноваженої особи</a:t>
            </a:r>
            <a:endParaRPr lang="en-US" sz="1900" dirty="0"/>
          </a:p>
        </p:txBody>
      </p:sp>
      <p:sp>
        <p:nvSpPr>
          <p:cNvPr id="22" name="Shape 15"/>
          <p:cNvSpPr/>
          <p:nvPr/>
        </p:nvSpPr>
        <p:spPr>
          <a:xfrm>
            <a:off x="548640" y="5349240"/>
            <a:ext cx="11094415" cy="914400"/>
          </a:xfrm>
          <a:prstGeom prst="roundRect">
            <a:avLst>
              <a:gd name="adj" fmla="val 12000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550408"/>
            <a:ext cx="512064" cy="512064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63040" y="5394960"/>
            <a:ext cx="9997135" cy="82296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tx1"/>
                </a:solidFill>
              </a:rPr>
              <a:t>Рішення про застосування заходів реагування </a:t>
            </a:r>
            <a:r>
              <a:rPr lang="en-US" sz="1900" dirty="0">
                <a:solidFill>
                  <a:schemeClr val="tx1"/>
                </a:solidFill>
              </a:rPr>
              <a:t>ухвалює уповноважений орган або уповноважена особа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987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(1/6)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1. </a:t>
            </a:r>
            <a:r>
              <a:rPr lang="en-US" sz="2000" b="1" dirty="0">
                <a:solidFill>
                  <a:schemeClr val="accent3"/>
                </a:solidFill>
              </a:rPr>
              <a:t>Відчуження авторства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23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передача автором створеного ним академічного чи іншого твору із зазначенням як автора особи, яка не є його автором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звільнення із ЗВО (п. 7 ч. 1 ст. 41 КЗпП)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актами; щодо кваліфікаційної роботи / дисертації — відрахування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2. </a:t>
            </a:r>
            <a:r>
              <a:rPr lang="en-US" sz="2000" b="1" dirty="0">
                <a:solidFill>
                  <a:schemeClr val="accent3"/>
                </a:solidFill>
              </a:rPr>
              <a:t>Академічний плагіат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24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оприлюднення наукового результату іншої особи як власного без посилання на джерело, а також інше використання твору без зазначення автора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санкції за внутрішніми актами НУБіП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санкції за внутрішніми актами НУБіП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72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(2/6)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3. </a:t>
            </a:r>
            <a:r>
              <a:rPr lang="en-US" sz="2000" b="1" dirty="0">
                <a:solidFill>
                  <a:schemeClr val="accent3"/>
                </a:solidFill>
              </a:rPr>
              <a:t>Приписування авторства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25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оприлюднення твору, серед авторів якого зазначена особа, яка не брала участі у його створенні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звільнення (п. 7 ч. 1 ст. 41 КЗпП), догана або інші санкції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санкції за внутрішніми актами; здобувачу наукового ступеня — звільнення або догана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4. </a:t>
            </a:r>
            <a:r>
              <a:rPr lang="en-US" sz="2000" b="1" dirty="0">
                <a:solidFill>
                  <a:schemeClr val="accent3"/>
                </a:solidFill>
              </a:rPr>
              <a:t>Самоплагіат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26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оприлюднення власних раніше опублікованих результатів без зазначення джерела (крім використання власних результатів у дисертації)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санкції за внутрішніми актами НУБіП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відкликання твору; санкції за внутрішніми актами НУБіП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528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(3/6)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5. </a:t>
            </a:r>
            <a:r>
              <a:rPr lang="en-US" sz="2000" b="1" dirty="0">
                <a:solidFill>
                  <a:schemeClr val="accent3"/>
                </a:solidFill>
              </a:rPr>
              <a:t>Фабрикація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27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вигадування суб’єктом академічної діяльності фактів про результати власної академічної діяльності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звільнення (п. 7 ч. 1 ст. 41 КЗпП), догана або інші санкції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відрахування або інші санкції за внутрішніми актами НУБіП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6. </a:t>
            </a:r>
            <a:r>
              <a:rPr lang="en-US" sz="2000" b="1" dirty="0">
                <a:solidFill>
                  <a:schemeClr val="accent3"/>
                </a:solidFill>
              </a:rPr>
              <a:t>Фальсифікація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28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свідома заміна чи модифікація наявних даних, що створює завідомо неправдиву інформацію щодо результатів академічної діяльності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звільнення (п. 7 ч. 1 ст. 41 КЗпП), догана або інші санкції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відрахування або інші санкції за внутрішніми актами НУБіП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349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(4/6)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7. </a:t>
            </a:r>
            <a:r>
              <a:rPr lang="en-US" sz="1700" b="1" dirty="0">
                <a:solidFill>
                  <a:schemeClr val="accent3"/>
                </a:solidFill>
              </a:rPr>
              <a:t>Недоброчесне використання результатів ШІ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29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оприлюднення текстів, зображень, моделей, даних, згенерованих ШІ, як власних, якщо цей факт не зазначено в академічному творі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8. </a:t>
            </a:r>
            <a:r>
              <a:rPr lang="en-US" sz="2000" b="1" dirty="0">
                <a:solidFill>
                  <a:schemeClr val="accent3"/>
                </a:solidFill>
              </a:rPr>
              <a:t>Недоброчесне оцінювання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30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свідоме порушення вимог щодо оцінювання, що призвело до завищення або заниження оцінки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—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6781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(5/6)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9. </a:t>
            </a:r>
            <a:r>
              <a:rPr lang="en-US" sz="1700" b="1" dirty="0">
                <a:solidFill>
                  <a:schemeClr val="accent3"/>
                </a:solidFill>
              </a:rPr>
              <a:t>Несамостійне виконання завдання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31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виконання завдання іншою особою, технічними засобами та/або з недозволеною допомогою (списування, виконання іншою особою)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10. </a:t>
            </a:r>
            <a:r>
              <a:rPr lang="en-US" sz="2000" b="1" dirty="0">
                <a:solidFill>
                  <a:schemeClr val="accent3"/>
                </a:solidFill>
              </a:rPr>
              <a:t>Недозволена допомога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32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допомога, не передбачена умовами завдання, яка призвела або могла призвести до неправомірного оцінювання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667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Види порушень за ЗУ «Про академічну доброчесність» (6/6)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11. </a:t>
            </a:r>
            <a:r>
              <a:rPr lang="en-US" sz="2000" b="1" dirty="0">
                <a:solidFill>
                  <a:schemeClr val="accent3"/>
                </a:solidFill>
              </a:rPr>
              <a:t>Академічний саботаж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4724248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724248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33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дії чи бездіяльність працівника, здобувача, вступника, учасника конкурсу, що перешкоджає реалізації прав іншої особи в академічній діяльності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31520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07408"/>
            <a:ext cx="411480" cy="4114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17320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731520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413248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санкції за внутрішніми актами НУБіП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84568" y="1938528"/>
            <a:ext cx="312404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6"/>
                </a:solidFill>
              </a:rPr>
              <a:t>12. </a:t>
            </a:r>
            <a:r>
              <a:rPr lang="en-US" sz="2000" b="1" dirty="0">
                <a:solidFill>
                  <a:schemeClr val="accent3"/>
                </a:solidFill>
              </a:rPr>
              <a:t>Схиляння до порушення АД</a:t>
            </a:r>
            <a:endParaRPr lang="en-US" sz="2000" dirty="0"/>
          </a:p>
        </p:txBody>
      </p:sp>
      <p:sp>
        <p:nvSpPr>
          <p:cNvPr id="20" name="Shape 14"/>
          <p:cNvSpPr/>
          <p:nvPr/>
        </p:nvSpPr>
        <p:spPr>
          <a:xfrm>
            <a:off x="10454335" y="2130552"/>
            <a:ext cx="960120" cy="41148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10454335" y="2130552"/>
            <a:ext cx="9601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Ст. 34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507328" y="2788920"/>
            <a:ext cx="4907128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порада, примушування, тиск чи будь-яка інша форма спонукання особи до вчинення порушення академічної доброчесності</a:t>
            </a:r>
            <a:endParaRPr lang="en-US" sz="1650" dirty="0"/>
          </a:p>
        </p:txBody>
      </p:sp>
      <p:sp>
        <p:nvSpPr>
          <p:cNvPr id="23" name="Shape 17"/>
          <p:cNvSpPr/>
          <p:nvPr/>
        </p:nvSpPr>
        <p:spPr>
          <a:xfrm>
            <a:off x="6461608" y="416052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68" y="4407408"/>
            <a:ext cx="411480" cy="411480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47408" y="418795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НПП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догана та інші санкції за внутрішніми актами НУБіП</a:t>
            </a:r>
            <a:endParaRPr lang="en-US" sz="1500" dirty="0"/>
          </a:p>
        </p:txBody>
      </p:sp>
      <p:sp>
        <p:nvSpPr>
          <p:cNvPr id="26" name="Shape 19"/>
          <p:cNvSpPr/>
          <p:nvPr/>
        </p:nvSpPr>
        <p:spPr>
          <a:xfrm>
            <a:off x="6461608" y="5166360"/>
            <a:ext cx="4998568" cy="914400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8768" y="5413248"/>
            <a:ext cx="411480" cy="41148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147408" y="5193792"/>
            <a:ext cx="4221328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Санкції для здобувачів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письмове попередження та інші санкції за внутрішніми актами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Санкції наведено відповідно до ЗУ «Про академічну доброчесність» та внутрішніх актів НУБіП України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1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13. Інституційні порушення академічної доброчесності (ст. 36)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577840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594360" cy="59436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154326"/>
            <a:ext cx="309067" cy="309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011680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3"/>
                </a:solidFill>
              </a:rPr>
              <a:t>Зміст порушення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743200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3"/>
                </a:solidFill>
              </a:rPr>
              <a:t>1)  </a:t>
            </a:r>
            <a:r>
              <a:rPr lang="en-US" sz="1550" dirty="0">
                <a:solidFill>
                  <a:schemeClr val="tx1"/>
                </a:solidFill>
              </a:rPr>
              <a:t>надання, поширення ЗВО недостовірної інформації щодо власної академічної діяльності та/або діяльності працівників, здобувачів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447288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3"/>
                </a:solidFill>
              </a:rPr>
              <a:t>2)  </a:t>
            </a:r>
            <a:r>
              <a:rPr lang="en-US" sz="1550" dirty="0">
                <a:solidFill>
                  <a:schemeClr val="tx1"/>
                </a:solidFill>
              </a:rPr>
              <a:t>бездіяльність щодо розбудови системи, механізмів чи правил забезпечення АД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151376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3"/>
                </a:solidFill>
              </a:rPr>
              <a:t>3)  </a:t>
            </a:r>
            <a:r>
              <a:rPr lang="en-US" sz="1550" dirty="0">
                <a:solidFill>
                  <a:schemeClr val="tx1"/>
                </a:solidFill>
              </a:rPr>
              <a:t>безпідставне залишення без розгляду повідомлення про порушення АД</a:t>
            </a:r>
            <a:endParaRPr lang="en-US" sz="155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4855464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3"/>
                </a:solidFill>
              </a:rPr>
              <a:t>4)  </a:t>
            </a:r>
            <a:r>
              <a:rPr lang="en-US" sz="1550" dirty="0">
                <a:solidFill>
                  <a:schemeClr val="tx1"/>
                </a:solidFill>
              </a:rPr>
              <a:t>невжиття заходів для виявлення порушень АД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5559552"/>
            <a:ext cx="5074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accent3"/>
                </a:solidFill>
              </a:rPr>
              <a:t>5)  </a:t>
            </a:r>
            <a:r>
              <a:rPr lang="en-US" sz="1550" dirty="0">
                <a:solidFill>
                  <a:schemeClr val="tx1"/>
                </a:solidFill>
              </a:rPr>
              <a:t>невжиття заходів реагування на встановлені факти порушення АД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6400800" y="1828800"/>
            <a:ext cx="5242255" cy="4434840"/>
          </a:xfrm>
          <a:prstGeom prst="roundRect">
            <a:avLst>
              <a:gd name="adj" fmla="val 2474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2057400"/>
            <a:ext cx="548640" cy="54864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406640" y="2011680"/>
            <a:ext cx="405353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Інституційні заходи реагування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6675120" y="2679192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позбавлення права утворювати спецради та присуджувати наукові ступені</a:t>
            </a:r>
            <a:endParaRPr lang="en-US" sz="1450" dirty="0"/>
          </a:p>
        </p:txBody>
      </p:sp>
      <p:sp>
        <p:nvSpPr>
          <p:cNvPr id="16" name="Text 12"/>
          <p:cNvSpPr txBox="1"/>
          <p:nvPr/>
        </p:nvSpPr>
        <p:spPr>
          <a:xfrm>
            <a:off x="6675120" y="3186684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відмова в акредитації ОП; скасування рішення про акредитацію</a:t>
            </a:r>
            <a:endParaRPr lang="en-US" sz="1450" dirty="0"/>
          </a:p>
        </p:txBody>
      </p:sp>
      <p:sp>
        <p:nvSpPr>
          <p:cNvPr id="17" name="Text 13"/>
          <p:cNvSpPr txBox="1"/>
          <p:nvPr/>
        </p:nvSpPr>
        <p:spPr>
          <a:xfrm>
            <a:off x="6675120" y="3694176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відмова в інституційній акредитації</a:t>
            </a:r>
            <a:endParaRPr lang="en-US" sz="1450" dirty="0"/>
          </a:p>
        </p:txBody>
      </p:sp>
      <p:sp>
        <p:nvSpPr>
          <p:cNvPr id="18" name="Text 14"/>
          <p:cNvSpPr txBox="1"/>
          <p:nvPr/>
        </p:nvSpPr>
        <p:spPr>
          <a:xfrm>
            <a:off x="6675120" y="4201668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зниження оцінки за результатами державної атестації ЗВО (наукова діяльність)</a:t>
            </a:r>
            <a:endParaRPr lang="en-US" sz="1450" dirty="0"/>
          </a:p>
        </p:txBody>
      </p:sp>
      <p:sp>
        <p:nvSpPr>
          <p:cNvPr id="19" name="Text 15"/>
          <p:cNvSpPr txBox="1"/>
          <p:nvPr/>
        </p:nvSpPr>
        <p:spPr>
          <a:xfrm>
            <a:off x="6675120" y="4709160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виключення з Державного реєстру наукових установ, яким надається підтримка</a:t>
            </a:r>
            <a:endParaRPr lang="en-US" sz="1450" dirty="0"/>
          </a:p>
        </p:txBody>
      </p:sp>
      <p:sp>
        <p:nvSpPr>
          <p:cNvPr id="20" name="Text 16"/>
          <p:cNvSpPr txBox="1"/>
          <p:nvPr/>
        </p:nvSpPr>
        <p:spPr>
          <a:xfrm>
            <a:off x="6675120" y="5216652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дисциплінарна відповідальність керівника закладу</a:t>
            </a:r>
            <a:endParaRPr lang="en-US" sz="1450" dirty="0"/>
          </a:p>
        </p:txBody>
      </p:sp>
      <p:sp>
        <p:nvSpPr>
          <p:cNvPr id="21" name="Text 17"/>
          <p:cNvSpPr txBox="1"/>
          <p:nvPr/>
        </p:nvSpPr>
        <p:spPr>
          <a:xfrm>
            <a:off x="6675120" y="5724144"/>
            <a:ext cx="4785055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chemeClr val="accent2"/>
                </a:solidFill>
              </a:rPr>
              <a:t>✓  </a:t>
            </a:r>
            <a:r>
              <a:rPr lang="en-US" sz="1450" dirty="0">
                <a:solidFill>
                  <a:schemeClr val="bg1"/>
                </a:solidFill>
              </a:rPr>
              <a:t>виключення видання з переліку наукових фахових видань України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997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Санкції за порушення АД для ПП / НПП (ст. 22): строкові заходи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87778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1987514"/>
            <a:ext cx="237744" cy="2377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828800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Виключення з вченої ради, інших колегіальних органів</a:t>
            </a:r>
            <a:r>
              <a:rPr lang="en-US" sz="1650" dirty="0">
                <a:solidFill>
                  <a:schemeClr val="tx1"/>
                </a:solidFill>
              </a:rPr>
              <a:t> — з позбавленням права бути їх членом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9585655" y="1886930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585655" y="1886930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1–5 років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475411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10" name="Shape 7"/>
          <p:cNvSpPr/>
          <p:nvPr/>
        </p:nvSpPr>
        <p:spPr>
          <a:xfrm>
            <a:off x="685800" y="2524397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2634125"/>
            <a:ext cx="237744" cy="23774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25880" y="2475411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Позбавлення права участі в атестації здобувачів</a:t>
            </a:r>
            <a:r>
              <a:rPr lang="en-US" sz="1650" dirty="0">
                <a:solidFill>
                  <a:schemeClr val="tx1"/>
                </a:solidFill>
              </a:rPr>
              <a:t> — ступеня вищої освіти, наукового (освітньо-творчого) ступеня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9585655" y="2533541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9585655" y="2533541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48640" y="3122023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16" name="Shape 12"/>
          <p:cNvSpPr/>
          <p:nvPr/>
        </p:nvSpPr>
        <p:spPr>
          <a:xfrm>
            <a:off x="685800" y="3171009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" y="3280737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325880" y="3122023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Позбавлення права на гранти та академічну мобільність</a:t>
            </a:r>
            <a:r>
              <a:rPr lang="en-US" sz="1650" dirty="0">
                <a:solidFill>
                  <a:schemeClr val="tx1"/>
                </a:solidFill>
              </a:rPr>
              <a:t> — участь у конкурсах і програмах</a:t>
            </a:r>
            <a:endParaRPr lang="en-US" sz="1650" dirty="0"/>
          </a:p>
        </p:txBody>
      </p:sp>
      <p:sp>
        <p:nvSpPr>
          <p:cNvPr id="19" name="Shape 14"/>
          <p:cNvSpPr/>
          <p:nvPr/>
        </p:nvSpPr>
        <p:spPr>
          <a:xfrm>
            <a:off x="9585655" y="3180153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585655" y="3180153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548640" y="3768634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22" name="Shape 17"/>
          <p:cNvSpPr/>
          <p:nvPr/>
        </p:nvSpPr>
        <p:spPr>
          <a:xfrm>
            <a:off x="685800" y="38176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3927348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325880" y="3768634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Позбавлення права бути науковим (творчим) керівником</a:t>
            </a:r>
            <a:r>
              <a:rPr lang="en-US" sz="1650" dirty="0">
                <a:solidFill>
                  <a:schemeClr val="tx1"/>
                </a:solidFill>
              </a:rPr>
              <a:t> — чи науковим консультантом здобувачів</a:t>
            </a:r>
            <a:endParaRPr lang="en-US" sz="1650" dirty="0"/>
          </a:p>
        </p:txBody>
      </p:sp>
      <p:sp>
        <p:nvSpPr>
          <p:cNvPr id="25" name="Shape 19"/>
          <p:cNvSpPr/>
          <p:nvPr/>
        </p:nvSpPr>
        <p:spPr>
          <a:xfrm>
            <a:off x="9585655" y="3826764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9585655" y="3826764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27" name="Shape 21"/>
          <p:cNvSpPr/>
          <p:nvPr/>
        </p:nvSpPr>
        <p:spPr>
          <a:xfrm>
            <a:off x="548640" y="4415246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28" name="Shape 22"/>
          <p:cNvSpPr/>
          <p:nvPr/>
        </p:nvSpPr>
        <p:spPr>
          <a:xfrm>
            <a:off x="685800" y="4464231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28" y="4573959"/>
            <a:ext cx="237744" cy="237744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325880" y="4415246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Позбавлення права керувати науковими дослідженнями</a:t>
            </a:r>
            <a:r>
              <a:rPr lang="en-US" sz="1650" dirty="0">
                <a:solidFill>
                  <a:schemeClr val="tx1"/>
                </a:solidFill>
              </a:rPr>
              <a:t> — бути керівником / відповідальним виконавцем проєктів</a:t>
            </a:r>
            <a:endParaRPr lang="en-US" sz="1650" dirty="0"/>
          </a:p>
        </p:txBody>
      </p:sp>
      <p:sp>
        <p:nvSpPr>
          <p:cNvPr id="31" name="Shape 24"/>
          <p:cNvSpPr/>
          <p:nvPr/>
        </p:nvSpPr>
        <p:spPr>
          <a:xfrm>
            <a:off x="9585655" y="4473375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9585655" y="4473375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33" name="Shape 26"/>
          <p:cNvSpPr/>
          <p:nvPr/>
        </p:nvSpPr>
        <p:spPr>
          <a:xfrm>
            <a:off x="548640" y="5061857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34" name="Shape 27"/>
          <p:cNvSpPr/>
          <p:nvPr/>
        </p:nvSpPr>
        <p:spPr>
          <a:xfrm>
            <a:off x="685800" y="5110843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528" y="5220571"/>
            <a:ext cx="237744" cy="237744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1325880" y="5061857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Заборона претендувати на вчене звання</a:t>
            </a:r>
            <a:endParaRPr lang="en-US" sz="1650" dirty="0"/>
          </a:p>
        </p:txBody>
      </p:sp>
      <p:sp>
        <p:nvSpPr>
          <p:cNvPr id="37" name="Shape 29"/>
          <p:cNvSpPr/>
          <p:nvPr/>
        </p:nvSpPr>
        <p:spPr>
          <a:xfrm>
            <a:off x="9585655" y="5119987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38" name="Text 30"/>
          <p:cNvSpPr txBox="1"/>
          <p:nvPr/>
        </p:nvSpPr>
        <p:spPr>
          <a:xfrm>
            <a:off x="9585655" y="5119987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39" name="Shape 31"/>
          <p:cNvSpPr/>
          <p:nvPr/>
        </p:nvSpPr>
        <p:spPr>
          <a:xfrm>
            <a:off x="548640" y="5708469"/>
            <a:ext cx="11094415" cy="555171"/>
          </a:xfrm>
          <a:prstGeom prst="roundRect">
            <a:avLst>
              <a:gd name="adj" fmla="val 19765"/>
            </a:avLst>
          </a:prstGeom>
          <a:solidFill>
            <a:schemeClr val="bg2"/>
          </a:solidFill>
          <a:ln/>
        </p:spPr>
      </p:sp>
      <p:sp>
        <p:nvSpPr>
          <p:cNvPr id="40" name="Shape 32"/>
          <p:cNvSpPr/>
          <p:nvPr/>
        </p:nvSpPr>
        <p:spPr>
          <a:xfrm>
            <a:off x="685800" y="575745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528" y="5867182"/>
            <a:ext cx="237744" cy="237744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325880" y="5708469"/>
            <a:ext cx="8076895" cy="555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tx1"/>
                </a:solidFill>
              </a:rPr>
              <a:t>Виключення з редакційної колегії</a:t>
            </a:r>
            <a:r>
              <a:rPr lang="en-US" sz="1650" dirty="0">
                <a:solidFill>
                  <a:schemeClr val="tx1"/>
                </a:solidFill>
              </a:rPr>
              <a:t> — наукового видання</a:t>
            </a:r>
            <a:endParaRPr lang="en-US" sz="1650" dirty="0"/>
          </a:p>
        </p:txBody>
      </p:sp>
      <p:sp>
        <p:nvSpPr>
          <p:cNvPr id="43" name="Shape 34"/>
          <p:cNvSpPr/>
          <p:nvPr/>
        </p:nvSpPr>
        <p:spPr>
          <a:xfrm>
            <a:off x="9585655" y="5766598"/>
            <a:ext cx="1874520" cy="43891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44" name="Text 35"/>
          <p:cNvSpPr txBox="1"/>
          <p:nvPr/>
        </p:nvSpPr>
        <p:spPr>
          <a:xfrm>
            <a:off x="9585655" y="5766598"/>
            <a:ext cx="1874520" cy="4389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45" name="Text 36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Заходи у межах притягнення до академічної відповідальності</a:t>
            </a:r>
            <a:endParaRPr lang="en-US" sz="1100" dirty="0"/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21750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Санкції для ПП / НПП (ст. 22): позбавлення </a:t>
            </a:r>
            <a:r>
              <a:rPr lang="en-US" sz="2800" b="1" dirty="0" err="1">
                <a:solidFill>
                  <a:schemeClr val="tx2"/>
                </a:solidFill>
              </a:rPr>
              <a:t>та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 smtClean="0">
                <a:solidFill>
                  <a:schemeClr val="tx2"/>
                </a:solidFill>
              </a:rPr>
              <a:t>дисциплін</a:t>
            </a:r>
            <a:r>
              <a:rPr lang="uk-UA" sz="2800" b="1" dirty="0" smtClean="0">
                <a:solidFill>
                  <a:schemeClr val="tx2"/>
                </a:solidFill>
              </a:rPr>
              <a:t>. відп.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Академічна відповідальність — позбавлення: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2636444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501102" y="242316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67" y="2598725"/>
            <a:ext cx="380390" cy="3803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324612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Відрахування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388620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здобувача наукового ступеня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367964" y="2286000"/>
            <a:ext cx="2636444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20426" y="242316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991" y="2598725"/>
            <a:ext cx="380390" cy="38039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05124" y="324612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3"/>
                </a:solidFill>
              </a:rPr>
              <a:t>Ступеня вищої освіти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505124" y="388620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та відповідної кваліфікації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6187288" y="2286000"/>
            <a:ext cx="2636444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139750" y="242316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314" y="2598725"/>
            <a:ext cx="380390" cy="38039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324448" y="324612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Наукового ступеня, звань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324448" y="388620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вченого та педагогічного звання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9006611" y="2286000"/>
            <a:ext cx="2636444" cy="233172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959073" y="2423160"/>
            <a:ext cx="731520" cy="7315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4638" y="2598725"/>
            <a:ext cx="380390" cy="38039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143771" y="324612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Нагород і відзнак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143771" y="3886200"/>
            <a:ext cx="23621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chemeClr val="tx1"/>
                </a:solidFill>
              </a:rPr>
              <a:t>почесних звань, присуджених закладом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548640" y="48006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Дисциплінарна відповідальність: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548640" y="5303520"/>
            <a:ext cx="5410048" cy="960120"/>
          </a:xfrm>
          <a:prstGeom prst="roundRect">
            <a:avLst>
              <a:gd name="adj" fmla="val 11429"/>
            </a:avLst>
          </a:prstGeom>
          <a:solidFill>
            <a:schemeClr val="accent5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509260"/>
            <a:ext cx="548640" cy="5486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1645920" y="5303520"/>
            <a:ext cx="41298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Догана</a:t>
            </a:r>
            <a:endParaRPr lang="en-US" sz="2600" dirty="0"/>
          </a:p>
        </p:txBody>
      </p:sp>
      <p:sp>
        <p:nvSpPr>
          <p:cNvPr id="28" name="Shape 21"/>
          <p:cNvSpPr/>
          <p:nvPr/>
        </p:nvSpPr>
        <p:spPr>
          <a:xfrm>
            <a:off x="6233008" y="5303520"/>
            <a:ext cx="5410048" cy="960120"/>
          </a:xfrm>
          <a:prstGeom prst="roundRect">
            <a:avLst>
              <a:gd name="adj" fmla="val 11429"/>
            </a:avLst>
          </a:prstGeom>
          <a:solidFill>
            <a:schemeClr val="accent3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048" y="5509260"/>
            <a:ext cx="548640" cy="548640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7330288" y="5303520"/>
            <a:ext cx="41298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Звільнення із ЗВО</a:t>
            </a:r>
            <a:endParaRPr lang="en-US" sz="26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69956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Санкції для здобувачів освіти (ст. 22): виховні заходи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4329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5740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05" y="2232965"/>
            <a:ext cx="380390" cy="38039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205740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Тематичні заняття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4975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урок, лекція, курс, тренінг з академічної доброчесності та/або академічного письма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10148" y="1828800"/>
            <a:ext cx="54329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38748" y="2057400"/>
            <a:ext cx="731520" cy="7315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312" y="2232965"/>
            <a:ext cx="380390" cy="38039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353148" y="205740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4"/>
                </a:solidFill>
              </a:rPr>
              <a:t>Усне попередження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6438748" y="2926080"/>
            <a:ext cx="4975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про необхідність дотримання АД та можливе притягнення до академічної відповідальності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548640" y="4160520"/>
            <a:ext cx="54329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77240" y="438912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05" y="4564685"/>
            <a:ext cx="380390" cy="38039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691640" y="438912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Письмове попередження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777240" y="5257800"/>
            <a:ext cx="4975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про необхідність дотримання АД та можливе притягнення до академічної відповідальності</a:t>
            </a:r>
            <a:endParaRPr lang="en-US" sz="1900" dirty="0"/>
          </a:p>
        </p:txBody>
      </p:sp>
      <p:sp>
        <p:nvSpPr>
          <p:cNvPr id="18" name="Shape 13"/>
          <p:cNvSpPr/>
          <p:nvPr/>
        </p:nvSpPr>
        <p:spPr>
          <a:xfrm>
            <a:off x="6210148" y="4160520"/>
            <a:ext cx="5432908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38748" y="4389120"/>
            <a:ext cx="731520" cy="7315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312" y="4564685"/>
            <a:ext cx="380390" cy="38039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53148" y="438912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</a:rPr>
              <a:t>Повторне виконання</a:t>
            </a:r>
            <a:endParaRPr lang="en-US" sz="2200" dirty="0"/>
          </a:p>
        </p:txBody>
      </p:sp>
      <p:sp>
        <p:nvSpPr>
          <p:cNvPr id="22" name="Text 16"/>
          <p:cNvSpPr txBox="1"/>
          <p:nvPr/>
        </p:nvSpPr>
        <p:spPr>
          <a:xfrm>
            <a:off x="6438748" y="5257800"/>
            <a:ext cx="4975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завдання; повторне проходження освітнього компонента; повторне оцінювання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0579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Санкції для здобувачів освіти (ст. 22): академічна відповідальність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896618"/>
            <a:ext cx="512064" cy="51206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95" y="2019513"/>
            <a:ext cx="266273" cy="26627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828800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Позбавлення права на стипендії, гранти, академічну мобільність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585655" y="1924050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585655" y="1924050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586228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10" name="Shape 7"/>
          <p:cNvSpPr/>
          <p:nvPr/>
        </p:nvSpPr>
        <p:spPr>
          <a:xfrm>
            <a:off x="685800" y="2654046"/>
            <a:ext cx="512064" cy="51206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95" y="2776941"/>
            <a:ext cx="266273" cy="26627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371600" y="2586228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Відрахування з числа осіб, які навчаються за державним чи регіональним замовленням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9585655" y="2681478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9585655" y="2681478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найсуворіше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548640" y="3343656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16" name="Shape 12"/>
          <p:cNvSpPr/>
          <p:nvPr/>
        </p:nvSpPr>
        <p:spPr>
          <a:xfrm>
            <a:off x="685800" y="3411474"/>
            <a:ext cx="512064" cy="51206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695" y="3534369"/>
            <a:ext cx="266273" cy="26627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371600" y="3343656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Позбавлення пільг з оплати навчання та інших пільг</a:t>
            </a:r>
            <a:endParaRPr lang="en-US" sz="1800" dirty="0"/>
          </a:p>
        </p:txBody>
      </p:sp>
      <p:sp>
        <p:nvSpPr>
          <p:cNvPr id="19" name="Shape 14"/>
          <p:cNvSpPr/>
          <p:nvPr/>
        </p:nvSpPr>
        <p:spPr>
          <a:xfrm>
            <a:off x="9585655" y="3438906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585655" y="3438906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21" name="Shape 16"/>
          <p:cNvSpPr/>
          <p:nvPr/>
        </p:nvSpPr>
        <p:spPr>
          <a:xfrm>
            <a:off x="548640" y="4101084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22" name="Shape 17"/>
          <p:cNvSpPr/>
          <p:nvPr/>
        </p:nvSpPr>
        <p:spPr>
          <a:xfrm>
            <a:off x="685800" y="4168902"/>
            <a:ext cx="512064" cy="51206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695" y="4291797"/>
            <a:ext cx="266273" cy="266273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371600" y="4101084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Позбавлення академічної стипендії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9585655" y="4196334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9585655" y="4196334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до 1 року</a:t>
            </a:r>
            <a:endParaRPr lang="en-US" sz="1600" dirty="0"/>
          </a:p>
        </p:txBody>
      </p:sp>
      <p:sp>
        <p:nvSpPr>
          <p:cNvPr id="27" name="Shape 21"/>
          <p:cNvSpPr/>
          <p:nvPr/>
        </p:nvSpPr>
        <p:spPr>
          <a:xfrm>
            <a:off x="548640" y="4858512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28" name="Shape 22"/>
          <p:cNvSpPr/>
          <p:nvPr/>
        </p:nvSpPr>
        <p:spPr>
          <a:xfrm>
            <a:off x="685800" y="4926330"/>
            <a:ext cx="512064" cy="512064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695" y="5049225"/>
            <a:ext cx="266273" cy="266273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371600" y="4858512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Виключення з вченої ради з позбавленням права бути її членом</a:t>
            </a:r>
            <a:endParaRPr lang="en-US" sz="1800" dirty="0"/>
          </a:p>
        </p:txBody>
      </p:sp>
      <p:sp>
        <p:nvSpPr>
          <p:cNvPr id="31" name="Shape 24"/>
          <p:cNvSpPr/>
          <p:nvPr/>
        </p:nvSpPr>
        <p:spPr>
          <a:xfrm>
            <a:off x="9585655" y="4953762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9585655" y="4953762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1–3 роки</a:t>
            </a:r>
            <a:endParaRPr lang="en-US" sz="1600" dirty="0"/>
          </a:p>
        </p:txBody>
      </p:sp>
      <p:sp>
        <p:nvSpPr>
          <p:cNvPr id="33" name="Shape 26"/>
          <p:cNvSpPr/>
          <p:nvPr/>
        </p:nvSpPr>
        <p:spPr>
          <a:xfrm>
            <a:off x="548640" y="5615940"/>
            <a:ext cx="11094415" cy="647700"/>
          </a:xfrm>
          <a:prstGeom prst="roundRect">
            <a:avLst>
              <a:gd name="adj" fmla="val 16941"/>
            </a:avLst>
          </a:prstGeom>
          <a:solidFill>
            <a:schemeClr val="bg2"/>
          </a:solidFill>
          <a:ln/>
        </p:spPr>
      </p:sp>
      <p:sp>
        <p:nvSpPr>
          <p:cNvPr id="34" name="Shape 27"/>
          <p:cNvSpPr/>
          <p:nvPr/>
        </p:nvSpPr>
        <p:spPr>
          <a:xfrm>
            <a:off x="685800" y="5683758"/>
            <a:ext cx="512064" cy="512064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695" y="5806653"/>
            <a:ext cx="266273" cy="266273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1371600" y="5615940"/>
            <a:ext cx="798545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Відрахування здобувача фахової передвищої або вищої освіти (крім осіб з особливими освітніми потребами)</a:t>
            </a:r>
            <a:endParaRPr lang="en-US" sz="1800" dirty="0"/>
          </a:p>
        </p:txBody>
      </p:sp>
      <p:sp>
        <p:nvSpPr>
          <p:cNvPr id="37" name="Shape 29"/>
          <p:cNvSpPr/>
          <p:nvPr/>
        </p:nvSpPr>
        <p:spPr>
          <a:xfrm>
            <a:off x="9585655" y="5711190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38" name="Text 30"/>
          <p:cNvSpPr txBox="1"/>
          <p:nvPr/>
        </p:nvSpPr>
        <p:spPr>
          <a:xfrm>
            <a:off x="9585655" y="5711190"/>
            <a:ext cx="18745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найсуворіше</a:t>
            </a:r>
            <a:endParaRPr lang="en-US" sz="15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8015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Ст. 40: позбавлення ступеня чи вченого звання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272888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574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200046"/>
            <a:ext cx="309067" cy="309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057400"/>
            <a:ext cx="4084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Повідомлення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Особа, яка має докази ознак плагіату, фальсифікації, фабрикації, повідомляє письмово (паперово чи електронно) заклад, що присудив ступінь чи звання</a:t>
            </a:r>
            <a:endParaRPr lang="en-US" sz="16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968" y="2674620"/>
            <a:ext cx="365760" cy="36576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370168" y="1828800"/>
            <a:ext cx="5272888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598768" y="20574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414" y="2200046"/>
            <a:ext cx="309067" cy="309067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376008" y="2057400"/>
            <a:ext cx="40841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Розгляд — до 6 місяців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6598768" y="2788920"/>
            <a:ext cx="48156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Уповноважений орган закладу освіти розглядає повідомлення протягом шести місяців з дня отримання</a:t>
            </a:r>
            <a:endParaRPr lang="en-US" sz="1650" dirty="0"/>
          </a:p>
        </p:txBody>
      </p:sp>
      <p:sp>
        <p:nvSpPr>
          <p:cNvPr id="14" name="Text 9"/>
          <p:cNvSpPr txBox="1"/>
          <p:nvPr/>
        </p:nvSpPr>
        <p:spPr>
          <a:xfrm>
            <a:off x="548640" y="40690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Рішення за результатами розгляду: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548640" y="4572000"/>
            <a:ext cx="5272888" cy="1691640"/>
          </a:xfrm>
          <a:prstGeom prst="roundRect">
            <a:avLst>
              <a:gd name="adj" fmla="val 6486"/>
            </a:avLst>
          </a:prstGeom>
          <a:solidFill>
            <a:schemeClr val="accent3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4846320"/>
            <a:ext cx="594360" cy="59436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600200" y="4800600"/>
            <a:ext cx="40384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Позбавити</a:t>
            </a:r>
            <a:endParaRPr lang="en-US" sz="2400" dirty="0"/>
          </a:p>
        </p:txBody>
      </p:sp>
      <p:sp>
        <p:nvSpPr>
          <p:cNvPr id="18" name="Text 12"/>
          <p:cNvSpPr txBox="1"/>
          <p:nvPr/>
        </p:nvSpPr>
        <p:spPr>
          <a:xfrm>
            <a:off x="822960" y="5532120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ступеня, кваліфікації, вченого звання — якщо встановлено плагіат, фальсифікацію, фабрикацію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6370168" y="4572000"/>
            <a:ext cx="5272888" cy="1691640"/>
          </a:xfrm>
          <a:prstGeom prst="roundRect">
            <a:avLst>
              <a:gd name="adj" fmla="val 6486"/>
            </a:avLst>
          </a:prstGeom>
          <a:solidFill>
            <a:schemeClr val="accent4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488" y="4846320"/>
            <a:ext cx="594360" cy="59436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421728" y="4800600"/>
            <a:ext cx="40384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Відмовити у позбавленні</a:t>
            </a:r>
            <a:endParaRPr lang="en-US" sz="2400" dirty="0"/>
          </a:p>
        </p:txBody>
      </p:sp>
      <p:sp>
        <p:nvSpPr>
          <p:cNvPr id="22" name="Text 15"/>
          <p:cNvSpPr txBox="1"/>
          <p:nvPr/>
        </p:nvSpPr>
        <p:spPr>
          <a:xfrm>
            <a:off x="6644488" y="5532120"/>
            <a:ext cx="4724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якщо плагіат, фальсифікацію, фабрикацію не встановлено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9818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Оскарження рішення про позбавлення наукового ступеня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947672"/>
            <a:ext cx="50292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54480" y="1783080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30 календарних днів </a:t>
            </a:r>
            <a:r>
              <a:rPr lang="en-US" sz="1600" dirty="0">
                <a:solidFill>
                  <a:schemeClr val="tx1"/>
                </a:solidFill>
              </a:rPr>
              <a:t>— строк оскарження рішення Комісії з </a:t>
            </a:r>
            <a:r>
              <a:rPr lang="en-US" sz="1600" dirty="0" smtClean="0">
                <a:solidFill>
                  <a:schemeClr val="tx1"/>
                </a:solidFill>
              </a:rPr>
              <a:t>АД </a:t>
            </a:r>
            <a:r>
              <a:rPr lang="en-US" sz="1600" dirty="0">
                <a:solidFill>
                  <a:schemeClr val="tx1"/>
                </a:solidFill>
              </a:rPr>
              <a:t>НУБіП про позбавлення або відмову у позбавленні ступеня та звання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2788920"/>
            <a:ext cx="3515258" cy="35204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30175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77240" y="30175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3240938" y="29718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585" y="3114446"/>
            <a:ext cx="309067" cy="30906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" y="365760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Комісія з </a:t>
            </a:r>
            <a:r>
              <a:rPr lang="en-US" sz="1900" b="1" dirty="0" smtClean="0">
                <a:solidFill>
                  <a:schemeClr val="accent1"/>
                </a:solidFill>
              </a:rPr>
              <a:t>АД </a:t>
            </a:r>
            <a:r>
              <a:rPr lang="en-US" sz="1900" b="1" dirty="0">
                <a:solidFill>
                  <a:schemeClr val="accent1"/>
                </a:solidFill>
              </a:rPr>
              <a:t>НУБіП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4251960"/>
            <a:ext cx="305805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За результатами розгляду скарги приймає рішення про встановлення або невстановлення </a:t>
            </a:r>
            <a:r>
              <a:rPr lang="en-US" sz="1500" b="1" dirty="0">
                <a:solidFill>
                  <a:schemeClr val="tx1"/>
                </a:solidFill>
              </a:rPr>
              <a:t>плагіату, фабрикації, фальсифікації</a:t>
            </a:r>
            <a:r>
              <a:rPr lang="en-US" sz="1500" dirty="0">
                <a:solidFill>
                  <a:schemeClr val="tx1"/>
                </a:solidFill>
              </a:rPr>
              <a:t>. Рішення оприлюднюється на сайті НАЗЯВО протягом 5 робочих днів, копія — до ЗВО.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4338218" y="2788920"/>
            <a:ext cx="3515258" cy="35204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566818" y="30175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566818" y="30175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2</a:t>
            </a:r>
            <a:endParaRPr lang="en-US" sz="2000" dirty="0"/>
          </a:p>
        </p:txBody>
      </p:sp>
      <p:sp>
        <p:nvSpPr>
          <p:cNvPr id="16" name="Shape 12"/>
          <p:cNvSpPr/>
          <p:nvPr/>
        </p:nvSpPr>
        <p:spPr>
          <a:xfrm>
            <a:off x="7030517" y="29718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163" y="3114446"/>
            <a:ext cx="309067" cy="30906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566818" y="365760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НАЗЯВО</a:t>
            </a:r>
            <a:endParaRPr lang="en-US" sz="1900" dirty="0"/>
          </a:p>
        </p:txBody>
      </p:sp>
      <p:sp>
        <p:nvSpPr>
          <p:cNvPr id="19" name="Text 14"/>
          <p:cNvSpPr txBox="1"/>
          <p:nvPr/>
        </p:nvSpPr>
        <p:spPr>
          <a:xfrm>
            <a:off x="4566818" y="4251960"/>
            <a:ext cx="305805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Протягом 10 робочих днів з дня отримання рішення НАЗЯВО особа знову розглядає його та приймає рішення про позбавлення (якщо встановлено плагіат / фабрикацію / фальсифікацію) або про відмову.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8127797" y="2788920"/>
            <a:ext cx="3515258" cy="35204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356397" y="3017520"/>
            <a:ext cx="548640" cy="5486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8356397" y="3017520"/>
            <a:ext cx="548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3</a:t>
            </a:r>
            <a:endParaRPr lang="en-US" sz="2000" dirty="0"/>
          </a:p>
        </p:txBody>
      </p:sp>
      <p:sp>
        <p:nvSpPr>
          <p:cNvPr id="23" name="Shape 18"/>
          <p:cNvSpPr/>
          <p:nvPr/>
        </p:nvSpPr>
        <p:spPr>
          <a:xfrm>
            <a:off x="10820095" y="29718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2742" y="3114446"/>
            <a:ext cx="309067" cy="309067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356397" y="365760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Вчена рада НУБіП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8356397" y="4251960"/>
            <a:ext cx="3058058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Рішення Комісії може бути оскаржене до Вченої ради протягом 30 календарних днів. Розгляд — таємним голосуванням; рішення оприлюднюється на сайті ЗВО протягом 5 робочих днів.</a:t>
            </a:r>
            <a:endParaRPr lang="en-US" sz="15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7918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Індивідуальні наслідки позбавлення ступеня чи звання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210312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" y="2322576"/>
            <a:ext cx="475488" cy="4754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11680" y="1828800"/>
            <a:ext cx="940277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Звільнення з посади </a:t>
            </a:r>
            <a:r>
              <a:rPr lang="en-US" sz="2000" dirty="0">
                <a:solidFill>
                  <a:schemeClr val="tx1"/>
                </a:solidFill>
              </a:rPr>
              <a:t>(п. 2 ч. 1 ст. 40 КЗпП України), якщо на момент набрання чинності рішенням особа обіймає посаду, кваліфікаційні вимоги до якої передбачають обов’язкову наявність відповідного наукового ступеня, ступеня вищої освіти, вченого звання.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548640" y="4480560"/>
            <a:ext cx="11094415" cy="1783080"/>
          </a:xfrm>
          <a:prstGeom prst="roundRect">
            <a:avLst>
              <a:gd name="adj" fmla="val 6154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116068"/>
            <a:ext cx="512064" cy="5120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63040" y="4526280"/>
            <a:ext cx="9997135" cy="169164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Відомості про позбавлення </a:t>
            </a:r>
            <a:r>
              <a:rPr lang="en-US" sz="2000" dirty="0">
                <a:solidFill>
                  <a:schemeClr val="tx1"/>
                </a:solidFill>
              </a:rPr>
              <a:t>наукового ступеня, ступеня вищої освіти та кваліфікації, вченого звання вносяться до Єдиної державної електронної бази з питань освіти (ЄДЕБО)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0338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Інституційні наслідки для ЗВО (за рішенням НАЗЯВО)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17627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96596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Спецрада доктора / кандидата наук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88036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1 рік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840480"/>
            <a:ext cx="305805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повноваження ради, яка присудила ступінь, вважаються припиненими; нову раду — не раніше ніж через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4338218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66818" y="201168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410" y="2176272"/>
            <a:ext cx="356616" cy="35661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89778" y="196596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Ступінь доктора філософії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566818" y="288036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1 рік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566818" y="3840480"/>
            <a:ext cx="305805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ЗВО втрачає право утворювати разові спецради та присуджувати ступінь PhD зі спеціальності; НАЗЯВО проводить постакредитаційний моніторинг ОП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8127797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56397" y="201168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0989" y="2176272"/>
            <a:ext cx="356616" cy="35661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179357" y="1965960"/>
            <a:ext cx="232653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Вчені звання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8356397" y="288036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chemeClr val="tx2"/>
                </a:solidFill>
              </a:rPr>
              <a:t>2 роки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356397" y="3840480"/>
            <a:ext cx="3058058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ЗВО втрачає право присвоювати вчені звання з відповідної спеціальності з дня набрання чинності рішенням</a:t>
            </a:r>
            <a:endParaRPr lang="en-US" sz="1800" dirty="0"/>
          </a:p>
        </p:txBody>
      </p:sp>
      <p:sp>
        <p:nvSpPr>
          <p:cNvPr id="21" name="Text 16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Підстава — встановлення НАЗЯВО академічного плагіату, фабрикації, фальсифікації у відповідній роботі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379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Перехідні положення ЗУ «Про академічну доброчесність»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574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2221992"/>
            <a:ext cx="356616" cy="35661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205740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Перехідний порядок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017520"/>
            <a:ext cx="308853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Повідомлення про порушення, вчинені до набрання чинності Законом, розглядаються, а рішення приймаються й оскаржуються за процедурами та з гарантіями, визначеними цим Законом.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322978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51578" y="20574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170" y="2221992"/>
            <a:ext cx="356616" cy="35661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20258" y="205740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Який закон застосовується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551578" y="3017520"/>
            <a:ext cx="308853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За порушення, вчинене до набрання чинності Законом, застосовується міра відповідальності, яка була визначена законом на момент вчинення порушення.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8097317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325917" y="205740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509" y="2221992"/>
            <a:ext cx="356616" cy="35661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94597" y="205740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Перевірка робіт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325917" y="3017520"/>
            <a:ext cx="308853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Дисертації та кваліфікаційні роботи, захищені до набрання чинності Законом, перевіряються виключно на дотримання вимог, чинних на день захисту.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28694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ЗУ «Про вищу освіту» від 01.07.2014: перша редакція ч. 6 ст. 6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74520"/>
            <a:ext cx="509000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10312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78" y="228965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2103120"/>
            <a:ext cx="3718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5"/>
                </a:solidFill>
              </a:rPr>
              <a:t>До захисту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017520"/>
            <a:ext cx="463280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dirty="0">
                <a:solidFill>
                  <a:schemeClr val="tx1"/>
                </a:solidFill>
              </a:rPr>
              <a:t>До захисту допускаються дисертації (наукові доповіді), виконані здобувачем самостійно. Виявлення академічного плагіату є підставою для відмови у присудженні наукового ступеня.</a:t>
            </a:r>
            <a:endParaRPr lang="en-US" sz="2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248" y="3840480"/>
            <a:ext cx="457200" cy="4572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53048" y="1874520"/>
            <a:ext cx="5090008" cy="438912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781648" y="2103120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8185" y="2289658"/>
            <a:ext cx="404165" cy="404165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41768" y="2103120"/>
            <a:ext cx="37184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Після захисту</a:t>
            </a:r>
            <a:endParaRPr lang="en-US" sz="2400" dirty="0"/>
          </a:p>
        </p:txBody>
      </p:sp>
      <p:sp>
        <p:nvSpPr>
          <p:cNvPr id="13" name="Text 8"/>
          <p:cNvSpPr txBox="1"/>
          <p:nvPr/>
        </p:nvSpPr>
        <p:spPr>
          <a:xfrm>
            <a:off x="6781648" y="3017520"/>
            <a:ext cx="463280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300" dirty="0">
                <a:solidFill>
                  <a:schemeClr val="tx1"/>
                </a:solidFill>
              </a:rPr>
              <a:t>Виявлення академічного плагіату у захищеній дисертації (науковій доповіді) є підставою для скасування рішення спецради про присудження ступеня і видачу диплома.</a:t>
            </a:r>
            <a:endParaRPr lang="en-US" sz="2300" dirty="0"/>
          </a:p>
        </p:txBody>
      </p:sp>
      <p:sp>
        <p:nvSpPr>
          <p:cNvPr id="14" name="Text 9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Тоді підставою був лише академічний плагіат — без фабрикації та фальсифікації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820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Еволюція відповідальності та роль НАЗЯВО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2286000" y="1783080"/>
            <a:ext cx="2270684" cy="548640"/>
          </a:xfrm>
          <a:prstGeom prst="roundRect">
            <a:avLst>
              <a:gd name="adj" fmla="val 20000"/>
            </a:avLst>
          </a:prstGeom>
          <a:solidFill>
            <a:schemeClr val="accent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2286000" y="1783080"/>
            <a:ext cx="2270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до 2014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648124" y="1783080"/>
            <a:ext cx="2270684" cy="54864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648124" y="1783080"/>
            <a:ext cx="2270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07.2014 – 03.2021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010248" y="1783080"/>
            <a:ext cx="2270684" cy="54864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010248" y="1783080"/>
            <a:ext cx="2270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03.2021 – 07.2026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372371" y="1783080"/>
            <a:ext cx="2270684" cy="54864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9372371" y="1783080"/>
            <a:ext cx="22706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з 31.07.2026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1600200" cy="2286000"/>
          </a:xfrm>
          <a:prstGeom prst="roundRect">
            <a:avLst>
              <a:gd name="adj" fmla="val 6857"/>
            </a:avLst>
          </a:prstGeom>
          <a:solidFill>
            <a:schemeClr val="accent1"/>
          </a:solidFill>
          <a:ln/>
        </p:spPr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606040"/>
            <a:ext cx="457200" cy="4572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640080" y="3108960"/>
            <a:ext cx="14173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Дисертації та ступені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2286000" y="2423160"/>
            <a:ext cx="2270684" cy="2286000"/>
          </a:xfrm>
          <a:prstGeom prst="roundRect">
            <a:avLst>
              <a:gd name="adj" fmla="val 4832"/>
            </a:avLst>
          </a:prstGeom>
          <a:solidFill>
            <a:schemeClr val="bg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386301" y="2496312"/>
            <a:ext cx="20512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uk-UA" sz="1350" b="1" dirty="0" smtClean="0">
                <a:solidFill>
                  <a:srgbClr val="FF0000"/>
                </a:solidFill>
              </a:rPr>
              <a:t>!!!</a:t>
            </a:r>
            <a:r>
              <a:rPr lang="uk-UA" sz="1350" b="1" dirty="0" smtClean="0">
                <a:solidFill>
                  <a:schemeClr val="tx1"/>
                </a:solidFill>
              </a:rPr>
              <a:t> </a:t>
            </a:r>
            <a:r>
              <a:rPr lang="en-US" sz="1350" b="1" dirty="0" err="1" smtClean="0">
                <a:solidFill>
                  <a:schemeClr val="tx1"/>
                </a:solidFill>
              </a:rPr>
              <a:t>будь-які</a:t>
            </a:r>
            <a:r>
              <a:rPr lang="en-US" sz="1350" b="1" dirty="0" smtClean="0">
                <a:solidFill>
                  <a:schemeClr val="tx1"/>
                </a:solidFill>
              </a:rPr>
              <a:t> </a:t>
            </a:r>
            <a:r>
              <a:rPr lang="en-US" sz="1350" b="1" dirty="0">
                <a:solidFill>
                  <a:schemeClr val="tx1"/>
                </a:solidFill>
              </a:rPr>
              <a:t>академічні твори: відповідальність лише та, що була передбачена законом на момент створення твору</a:t>
            </a:r>
            <a:endParaRPr lang="en-US" sz="1350" b="1" dirty="0"/>
          </a:p>
        </p:txBody>
      </p:sp>
      <p:sp>
        <p:nvSpPr>
          <p:cNvPr id="16" name="Shape 13"/>
          <p:cNvSpPr/>
          <p:nvPr/>
        </p:nvSpPr>
        <p:spPr>
          <a:xfrm>
            <a:off x="2395728" y="4270248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2395728" y="4270248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НАЗЯВО не задіяне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4648124" y="2423160"/>
            <a:ext cx="2270684" cy="2286000"/>
          </a:xfrm>
          <a:prstGeom prst="roundRect">
            <a:avLst>
              <a:gd name="adj" fmla="val 4832"/>
            </a:avLst>
          </a:prstGeom>
          <a:solidFill>
            <a:schemeClr val="bg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4757852" y="2496312"/>
            <a:ext cx="20512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accent1"/>
                </a:solidFill>
              </a:rPr>
              <a:t>PhD, кандидатські, докторські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позбавлення ступеня за академічний плагіат; застосовує ЗВО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4757852" y="4270248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757852" y="4270248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Апеляція до НАЗЯВО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010248" y="2423160"/>
            <a:ext cx="2270684" cy="2286000"/>
          </a:xfrm>
          <a:prstGeom prst="roundRect">
            <a:avLst>
              <a:gd name="adj" fmla="val 4832"/>
            </a:avLst>
          </a:prstGeom>
          <a:solidFill>
            <a:schemeClr val="bg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7119976" y="2496312"/>
            <a:ext cx="20512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accent1"/>
                </a:solidFill>
              </a:rPr>
              <a:t>PhD, кандидатські, докторські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позбавлення ступеня за плагіат, фабрикацію, фальсифікацію; застосовує ЗВО</a:t>
            </a:r>
            <a:endParaRPr lang="en-US" sz="1350" dirty="0"/>
          </a:p>
        </p:txBody>
      </p:sp>
      <p:sp>
        <p:nvSpPr>
          <p:cNvPr id="24" name="Shape 21"/>
          <p:cNvSpPr/>
          <p:nvPr/>
        </p:nvSpPr>
        <p:spPr>
          <a:xfrm>
            <a:off x="7119976" y="4270248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7119976" y="4270248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Апеляція до НАЗЯВО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9372371" y="2423160"/>
            <a:ext cx="2270684" cy="2286000"/>
          </a:xfrm>
          <a:prstGeom prst="roundRect">
            <a:avLst>
              <a:gd name="adj" fmla="val 4832"/>
            </a:avLst>
          </a:prstGeom>
          <a:solidFill>
            <a:schemeClr val="bg2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482099" y="2496312"/>
            <a:ext cx="205122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chemeClr val="accent1"/>
                </a:solidFill>
              </a:rPr>
              <a:t>Усі ступені (PhD → бакалавр) та вчені звання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позбавлення за плагіат, фабрикацію, фальсифікацію — за Законом і актами ЗВО</a:t>
            </a:r>
            <a:endParaRPr lang="en-US" sz="1350" dirty="0"/>
          </a:p>
        </p:txBody>
      </p:sp>
      <p:sp>
        <p:nvSpPr>
          <p:cNvPr id="28" name="Shape 25"/>
          <p:cNvSpPr/>
          <p:nvPr/>
        </p:nvSpPr>
        <p:spPr>
          <a:xfrm>
            <a:off x="9482099" y="4270248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9482099" y="4270248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Апеляція до НАЗЯВО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548640" y="4818888"/>
            <a:ext cx="1600200" cy="13716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pic>
        <p:nvPicPr>
          <p:cNvPr id="3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140" y="5001768"/>
            <a:ext cx="457200" cy="457200"/>
          </a:xfrm>
          <a:prstGeom prst="rect">
            <a:avLst/>
          </a:prstGeom>
        </p:spPr>
      </p:pic>
      <p:sp>
        <p:nvSpPr>
          <p:cNvPr id="32" name="Text 28"/>
          <p:cNvSpPr txBox="1"/>
          <p:nvPr/>
        </p:nvSpPr>
        <p:spPr>
          <a:xfrm>
            <a:off x="640080" y="5504688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Інші академічні твори</a:t>
            </a:r>
            <a:endParaRPr lang="en-US" sz="1500" dirty="0"/>
          </a:p>
        </p:txBody>
      </p:sp>
      <p:sp>
        <p:nvSpPr>
          <p:cNvPr id="33" name="Shape 29"/>
          <p:cNvSpPr/>
          <p:nvPr/>
        </p:nvSpPr>
        <p:spPr>
          <a:xfrm>
            <a:off x="2286000" y="4818888"/>
            <a:ext cx="227068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2395728" y="4892040"/>
            <a:ext cx="20512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—</a:t>
            </a:r>
            <a:endParaRPr lang="en-US" sz="1350" dirty="0"/>
          </a:p>
        </p:txBody>
      </p:sp>
      <p:sp>
        <p:nvSpPr>
          <p:cNvPr id="35" name="Shape 31"/>
          <p:cNvSpPr/>
          <p:nvPr/>
        </p:nvSpPr>
        <p:spPr>
          <a:xfrm>
            <a:off x="2395728" y="5751576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6" name="Text 32"/>
          <p:cNvSpPr txBox="1"/>
          <p:nvPr/>
        </p:nvSpPr>
        <p:spPr>
          <a:xfrm>
            <a:off x="2395728" y="5751576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НАЗЯВО не задіяне</a:t>
            </a:r>
            <a:endParaRPr lang="en-US" sz="1300" dirty="0"/>
          </a:p>
        </p:txBody>
      </p:sp>
      <p:sp>
        <p:nvSpPr>
          <p:cNvPr id="37" name="Shape 33"/>
          <p:cNvSpPr/>
          <p:nvPr/>
        </p:nvSpPr>
        <p:spPr>
          <a:xfrm>
            <a:off x="4648124" y="4818888"/>
            <a:ext cx="227068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38" name="Text 34"/>
          <p:cNvSpPr txBox="1"/>
          <p:nvPr/>
        </p:nvSpPr>
        <p:spPr>
          <a:xfrm>
            <a:off x="4757852" y="4892040"/>
            <a:ext cx="20512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1"/>
                </a:solidFill>
              </a:rPr>
              <a:t>лише відповідальність на момент створення твору</a:t>
            </a:r>
            <a:endParaRPr lang="en-US" sz="1350" dirty="0"/>
          </a:p>
        </p:txBody>
      </p:sp>
      <p:sp>
        <p:nvSpPr>
          <p:cNvPr id="39" name="Shape 35"/>
          <p:cNvSpPr/>
          <p:nvPr/>
        </p:nvSpPr>
        <p:spPr>
          <a:xfrm>
            <a:off x="4757852" y="5751576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0" name="Text 36"/>
          <p:cNvSpPr txBox="1"/>
          <p:nvPr/>
        </p:nvSpPr>
        <p:spPr>
          <a:xfrm>
            <a:off x="4757852" y="5751576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НАЗЯВО не задіяне</a:t>
            </a:r>
            <a:endParaRPr lang="en-US" sz="1300" dirty="0"/>
          </a:p>
        </p:txBody>
      </p:sp>
      <p:sp>
        <p:nvSpPr>
          <p:cNvPr id="41" name="Shape 37"/>
          <p:cNvSpPr/>
          <p:nvPr/>
        </p:nvSpPr>
        <p:spPr>
          <a:xfrm>
            <a:off x="7010248" y="4818888"/>
            <a:ext cx="227068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42" name="Text 38"/>
          <p:cNvSpPr txBox="1"/>
          <p:nvPr/>
        </p:nvSpPr>
        <p:spPr>
          <a:xfrm>
            <a:off x="7119976" y="4892040"/>
            <a:ext cx="20512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1"/>
                </a:solidFill>
              </a:rPr>
              <a:t>лише відповідальність на момент створення твору</a:t>
            </a:r>
            <a:endParaRPr lang="en-US" sz="1350" dirty="0"/>
          </a:p>
        </p:txBody>
      </p:sp>
      <p:sp>
        <p:nvSpPr>
          <p:cNvPr id="43" name="Shape 39"/>
          <p:cNvSpPr/>
          <p:nvPr/>
        </p:nvSpPr>
        <p:spPr>
          <a:xfrm>
            <a:off x="7119976" y="5751576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4" name="Text 40"/>
          <p:cNvSpPr txBox="1"/>
          <p:nvPr/>
        </p:nvSpPr>
        <p:spPr>
          <a:xfrm>
            <a:off x="7119976" y="5751576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НАЗЯВО не задіяне</a:t>
            </a:r>
            <a:endParaRPr lang="en-US" sz="1300" dirty="0"/>
          </a:p>
        </p:txBody>
      </p:sp>
      <p:sp>
        <p:nvSpPr>
          <p:cNvPr id="45" name="Shape 41"/>
          <p:cNvSpPr/>
          <p:nvPr/>
        </p:nvSpPr>
        <p:spPr>
          <a:xfrm>
            <a:off x="9372371" y="4818888"/>
            <a:ext cx="2270684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46" name="Text 42"/>
          <p:cNvSpPr txBox="1"/>
          <p:nvPr/>
        </p:nvSpPr>
        <p:spPr>
          <a:xfrm>
            <a:off x="9482099" y="4892040"/>
            <a:ext cx="20512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dirty="0">
                <a:solidFill>
                  <a:schemeClr val="tx1"/>
                </a:solidFill>
              </a:rPr>
              <a:t>порушення визначає Закон; заходи обирає та застосовує ЗВО</a:t>
            </a:r>
            <a:endParaRPr lang="en-US" sz="1350" dirty="0"/>
          </a:p>
        </p:txBody>
      </p:sp>
      <p:sp>
        <p:nvSpPr>
          <p:cNvPr id="47" name="Shape 43"/>
          <p:cNvSpPr/>
          <p:nvPr/>
        </p:nvSpPr>
        <p:spPr>
          <a:xfrm>
            <a:off x="9482099" y="5751576"/>
            <a:ext cx="2051228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8" name="Text 44"/>
          <p:cNvSpPr txBox="1"/>
          <p:nvPr/>
        </p:nvSpPr>
        <p:spPr>
          <a:xfrm>
            <a:off x="9482099" y="5751576"/>
            <a:ext cx="2051228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НАЗЯВО не задіяне</a:t>
            </a:r>
            <a:endParaRPr lang="en-US" sz="1300" dirty="0"/>
          </a:p>
        </p:txBody>
      </p:sp>
      <p:sp>
        <p:nvSpPr>
          <p:cNvPr id="49" name="Text 45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Суб’єкт застосування відповідальності в усі періоди — ЗВО</a:t>
            </a:r>
            <a:endParaRPr lang="en-US" sz="1100" dirty="0"/>
          </a:p>
        </p:txBody>
      </p:sp>
      <p:sp>
        <p:nvSpPr>
          <p:cNvPr id="5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9766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Подальша участь НАЗЯВО у сфері академічної доброчесності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154326"/>
            <a:ext cx="309067" cy="309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2011680"/>
            <a:ext cx="41756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Ключові напрями участі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743200"/>
            <a:ext cx="4861408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Акредитація ОП з урахуванням змін, запроваджених новим Законом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Завершення розгляду скарг на рішення ЗВО, отриманих до 01.02.2026; передача інших скарг на дисертації до відповідних ЗВО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Розгляд скарг на рішення (бездіяльність) уповноваженого органу ЗВО щодо позбавлення ступеня, звання (ст. 40)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tx1"/>
                </a:solidFill>
              </a:rPr>
              <a:t>Визначення ЗВО для розгляду повідомлень про порушення, вчинені керівником ЗВО, або за відсутності ЗВО чи правонаступника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048" y="2057400"/>
            <a:ext cx="502920" cy="5029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84568" y="2011680"/>
            <a:ext cx="417560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Акти, що розробляє НАЗЯВО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6553048" y="2743200"/>
            <a:ext cx="4861408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bg1"/>
                </a:solidFill>
              </a:rPr>
              <a:t>Зміни до Положення про акредитацію ОП (відмова, скасування, постакредитаційний моніторинг; ст. 36, 49 Закону)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bg1"/>
                </a:solidFill>
              </a:rPr>
              <a:t>Порядок подання та розгляду скарги на рішення (бездіяльність) уповноваженого органу ЗВО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bg1"/>
                </a:solidFill>
              </a:rPr>
              <a:t>Зміни до Порядків присудження ступеня доктора наук (доктора філософії)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bg1"/>
                </a:solidFill>
              </a:rPr>
              <a:t>Примірний порядок розгляду повідомлення про плагіат, фабрикацію, фальсифікацію</a:t>
            </a:r>
            <a:endParaRPr lang="en-US" sz="155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550" dirty="0">
                <a:solidFill>
                  <a:schemeClr val="bg1"/>
                </a:solidFill>
              </a:rPr>
              <a:t>Порядок визначення ЗВО для розгляду повідомлення та інше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8182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1" hasCustomPrompt="1"/>
          </p:nvPr>
        </p:nvSpPr>
        <p:spPr>
          <a:xfrm>
            <a:off x="4023360" y="128016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Штучний інтелект</a:t>
            </a:r>
            <a:endParaRPr lang="en-US" sz="22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4023360" y="2560320"/>
            <a:ext cx="75895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Академічна доброчесність в епоху штучного інтелекту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915597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Ч. 4 ст. 8 ЗУ «Про академічну доброчесність»: використання ШІ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98" y="224393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828800"/>
            <a:ext cx="963137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Якщо в академічному творі використано об’єкт, згенерований штучним інтелектом, автор повинен: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3291840"/>
            <a:ext cx="4907128" cy="297180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3566160"/>
            <a:ext cx="731520" cy="7315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4358488" y="35204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98" y="3717950"/>
            <a:ext cx="427939" cy="42793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822960" y="4480560"/>
            <a:ext cx="4358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Повідомити про це в творі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5074920"/>
            <a:ext cx="4358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із зазначенням методики генерування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6735928" y="3291840"/>
            <a:ext cx="4907128" cy="2971800"/>
          </a:xfrm>
          <a:prstGeom prst="roundRect">
            <a:avLst>
              <a:gd name="adj" fmla="val 369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10248" y="3566160"/>
            <a:ext cx="731520" cy="7315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7010248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2</a:t>
            </a:r>
            <a:endParaRPr lang="en-US" sz="2800" dirty="0"/>
          </a:p>
        </p:txBody>
      </p:sp>
      <p:sp>
        <p:nvSpPr>
          <p:cNvPr id="17" name="Shape 13"/>
          <p:cNvSpPr/>
          <p:nvPr/>
        </p:nvSpPr>
        <p:spPr>
          <a:xfrm>
            <a:off x="10545775" y="35204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3286" y="3717950"/>
            <a:ext cx="427939" cy="42793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10248" y="4480560"/>
            <a:ext cx="435848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Надати посилання</a:t>
            </a:r>
            <a:endParaRPr lang="en-US" sz="2400" dirty="0"/>
          </a:p>
        </p:txBody>
      </p:sp>
      <p:sp>
        <p:nvSpPr>
          <p:cNvPr id="20" name="Text 15"/>
          <p:cNvSpPr txBox="1"/>
          <p:nvPr/>
        </p:nvSpPr>
        <p:spPr>
          <a:xfrm>
            <a:off x="7010248" y="5074920"/>
            <a:ext cx="43584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на відповідну комп’ютерну програму чи її опис — згідно з вимогами щодо оформлення</a:t>
            </a:r>
            <a:endParaRPr lang="en-US" sz="1800" dirty="0"/>
          </a:p>
        </p:txBody>
      </p:sp>
      <p:sp>
        <p:nvSpPr>
          <p:cNvPr id="21" name="Text 16"/>
          <p:cNvSpPr txBox="1"/>
          <p:nvPr/>
        </p:nvSpPr>
        <p:spPr>
          <a:xfrm>
            <a:off x="5547208" y="450342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i="1" dirty="0">
                <a:solidFill>
                  <a:schemeClr val="accent1"/>
                </a:solidFill>
              </a:rPr>
              <a:t>та / або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0105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Академічна доброчесність в епоху ШІ: що вважається порушенням?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З появою генеративних моделей ШІ (ChatGPT, Claude, Gemini та ін.) </a:t>
            </a:r>
            <a:r>
              <a:rPr lang="en-US" sz="2000" b="1" dirty="0">
                <a:solidFill>
                  <a:schemeClr val="accent1"/>
                </a:solidFill>
              </a:rPr>
              <a:t>межа між «допомогою» та «плагіатом» стала тоншою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3017520"/>
            <a:ext cx="3545738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324612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3410712"/>
            <a:ext cx="356616" cy="35661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45920" y="324612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Генеративний плагіат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206240"/>
            <a:ext cx="308853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Видавання повністю згенерованого ШІ тексту за власний інтелектуальний продукт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4322978" y="3017520"/>
            <a:ext cx="3545738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51578" y="324612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170" y="3410712"/>
            <a:ext cx="356616" cy="35661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20258" y="324612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Нездеклароване використання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551578" y="4206240"/>
            <a:ext cx="308853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Приховування факту використання ШІ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097317" y="3017520"/>
            <a:ext cx="3545738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25917" y="324612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509" y="3410712"/>
            <a:ext cx="356616" cy="356616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194597" y="324612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Фейкові джерела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8325917" y="4206240"/>
            <a:ext cx="308853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ШІ іноді вигадує цитати чи покликання («галюцинації»). Використання їх без перевірки — порушення наукової етики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899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Градація використання ШІ: від інструменту до порушення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15258" cy="1463040"/>
          </a:xfrm>
          <a:prstGeom prst="roundRect">
            <a:avLst>
              <a:gd name="adj" fmla="val 7500"/>
            </a:avLst>
          </a:prstGeom>
          <a:solidFill>
            <a:schemeClr val="accent4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057400"/>
            <a:ext cx="594360" cy="5943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54480" y="2011680"/>
            <a:ext cx="23265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ЗЕЛЕНА ЗОНА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6974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Дозволено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429000"/>
            <a:ext cx="351525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22960" y="3611880"/>
            <a:ext cx="296661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Брейнштормінг, пошук ідей, «редактура» власного тексту, допомога у структуруванні</a:t>
            </a:r>
            <a:endParaRPr lang="en-US" sz="22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186" y="2423160"/>
            <a:ext cx="237744" cy="23774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338218" y="1828800"/>
            <a:ext cx="3515258" cy="1463040"/>
          </a:xfrm>
          <a:prstGeom prst="roundRect">
            <a:avLst>
              <a:gd name="adj" fmla="val 7500"/>
            </a:avLst>
          </a:prstGeom>
          <a:solidFill>
            <a:srgbClr val="E8A400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2538" y="2057400"/>
            <a:ext cx="594360" cy="5943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344058" y="2011680"/>
            <a:ext cx="23265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ЖОВТА ЗОНА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4612538" y="26974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Із застереженням: потрібне декларування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338218" y="3429000"/>
            <a:ext cx="351525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5" name="Text 10"/>
          <p:cNvSpPr txBox="1"/>
          <p:nvPr/>
        </p:nvSpPr>
        <p:spPr>
          <a:xfrm>
            <a:off x="4612538" y="3611880"/>
            <a:ext cx="296661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Генерація прикладів, перші чорновики з подальшою глибокою переробкою</a:t>
            </a:r>
            <a:endParaRPr lang="en-US" sz="22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1765" y="2423160"/>
            <a:ext cx="237744" cy="237744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8127797" y="1828800"/>
            <a:ext cx="3515258" cy="1463040"/>
          </a:xfrm>
          <a:prstGeom prst="roundRect">
            <a:avLst>
              <a:gd name="adj" fmla="val 7500"/>
            </a:avLst>
          </a:prstGeom>
          <a:solidFill>
            <a:schemeClr val="accent3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2117" y="2057400"/>
            <a:ext cx="594360" cy="59436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9133637" y="2011680"/>
            <a:ext cx="23265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bg1"/>
                </a:solidFill>
              </a:rPr>
              <a:t>ЧЕРВОНА ЗОНА</a:t>
            </a:r>
            <a:endParaRPr lang="en-US" sz="2200" dirty="0"/>
          </a:p>
        </p:txBody>
      </p:sp>
      <p:sp>
        <p:nvSpPr>
          <p:cNvPr id="20" name="Text 13"/>
          <p:cNvSpPr txBox="1"/>
          <p:nvPr/>
        </p:nvSpPr>
        <p:spPr>
          <a:xfrm>
            <a:off x="8402117" y="26974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Порушення / академічний плагіат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8127797" y="3429000"/>
            <a:ext cx="3515258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2" name="Text 15"/>
          <p:cNvSpPr txBox="1"/>
          <p:nvPr/>
        </p:nvSpPr>
        <p:spPr>
          <a:xfrm>
            <a:off x="8402117" y="3611880"/>
            <a:ext cx="2966618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tx1"/>
                </a:solidFill>
              </a:rPr>
              <a:t>Видавання повністю згенерованого тексту чи коду за власний продукт, фабрикація джерел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5025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Як дотримуватися академічної доброчесності, використовуючи ШІ?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11094415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2011680"/>
            <a:ext cx="9859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Завжди декларуйте використання ШІ</a:t>
            </a:r>
            <a:endParaRPr lang="en-US" sz="21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Зазначте у вступі або примітках модель і завдання (наприклад: «ШІ використано для брейнштормінгу та редагування граматики»).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48640" y="3429000"/>
            <a:ext cx="11094415" cy="457200"/>
          </a:xfrm>
          <a:prstGeom prst="roundRect">
            <a:avLst>
              <a:gd name="adj" fmla="val 24000"/>
            </a:avLst>
          </a:prstGeom>
          <a:solidFill>
            <a:schemeClr val="bg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34290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Використовуйте ШІ як співавтора або критика, а не як виконавця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548640" y="3931920"/>
            <a:ext cx="5410048" cy="1554480"/>
          </a:xfrm>
          <a:prstGeom prst="roundRect">
            <a:avLst>
              <a:gd name="adj" fmla="val 7059"/>
            </a:avLst>
          </a:prstGeom>
          <a:solidFill>
            <a:schemeClr val="accent4">
              <a:alpha val="15000"/>
            </a:schemeClr>
          </a:solidFill>
          <a:ln w="15875">
            <a:solidFill>
              <a:schemeClr val="accent4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206240"/>
            <a:ext cx="502920" cy="5029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463040" y="3977640"/>
            <a:ext cx="43127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Доброчесно</a:t>
            </a:r>
            <a:endParaRPr lang="en-US" sz="1700" dirty="0"/>
          </a:p>
          <a:p>
            <a:pPr marL="0" indent="0">
              <a:buNone/>
            </a:pPr>
            <a:r>
              <a:rPr lang="en-US" sz="1700" i="1" dirty="0">
                <a:solidFill>
                  <a:schemeClr val="tx1"/>
                </a:solidFill>
              </a:rPr>
              <a:t>«Дай мені критику моєї структури есе» або «Поясни складний концепт простішими словами»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6233008" y="3931920"/>
            <a:ext cx="5410048" cy="1554480"/>
          </a:xfrm>
          <a:prstGeom prst="roundRect">
            <a:avLst>
              <a:gd name="adj" fmla="val 7059"/>
            </a:avLst>
          </a:prstGeom>
          <a:solidFill>
            <a:schemeClr val="accent3">
              <a:alpha val="15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608" y="420624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147408" y="3977640"/>
            <a:ext cx="431276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Недоброчесно</a:t>
            </a:r>
            <a:endParaRPr lang="en-US" sz="1700" dirty="0"/>
          </a:p>
          <a:p>
            <a:pPr marL="0" indent="0">
              <a:buNone/>
            </a:pPr>
            <a:r>
              <a:rPr lang="en-US" sz="1700" i="1" dirty="0">
                <a:solidFill>
                  <a:schemeClr val="tx1"/>
                </a:solidFill>
              </a:rPr>
              <a:t>«Напиши за мене есе на 5 сторінок»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548640" y="5669280"/>
            <a:ext cx="11094415" cy="594360"/>
          </a:xfrm>
          <a:prstGeom prst="roundRect">
            <a:avLst>
              <a:gd name="adj" fmla="val 1846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664708"/>
            <a:ext cx="603504" cy="60350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737360" y="5669280"/>
            <a:ext cx="96770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Запитуйте правила свого закладу: </a:t>
            </a:r>
            <a:r>
              <a:rPr lang="en-US" sz="1700" dirty="0">
                <a:solidFill>
                  <a:schemeClr val="bg1"/>
                </a:solidFill>
              </a:rPr>
              <a:t>політики щодо генеративного ШІ різняться — від повної заборони до дозволу як асистента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2253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Як декларувати використання ШІ в роботах?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Приклади формулювань для здобувачів освіти та науковців: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331720"/>
            <a:ext cx="5364328" cy="3931920"/>
          </a:xfrm>
          <a:prstGeom prst="roundRect">
            <a:avLst>
              <a:gd name="adj" fmla="val 279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606040"/>
            <a:ext cx="548640" cy="5486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809848" y="2651760"/>
            <a:ext cx="182880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3809848" y="2651760"/>
            <a:ext cx="18288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Навчальна робота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337560"/>
            <a:ext cx="4815688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i="1" dirty="0">
                <a:solidFill>
                  <a:schemeClr val="tx1"/>
                </a:solidFill>
              </a:rPr>
              <a:t>«Під час підготовки цієї роботи було використано інструмент ChatGPT (версія GPT-4o) для редагування граматики та стилістики Розділу 2. Весь зміст, аналіз та висновки виконані автором самостійно».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278728" y="2331720"/>
            <a:ext cx="5364328" cy="3931920"/>
          </a:xfrm>
          <a:prstGeom prst="roundRect">
            <a:avLst>
              <a:gd name="adj" fmla="val 279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048" y="2606040"/>
            <a:ext cx="548640" cy="54864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9539935" y="2651760"/>
            <a:ext cx="182880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9539935" y="2651760"/>
            <a:ext cx="18288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Публікація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553048" y="3337560"/>
            <a:ext cx="4815688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chemeClr val="tx1"/>
                </a:solidFill>
              </a:rPr>
              <a:t>«Під час підготовки цього рукопису автор(и) використовували [назва інструменту, наприклад DeepL / ChatGPT-4o] з метою перекладу та стилістичного редагування тексту з української на англійську мову. Автор(и) перевірили та відредагували вміст за потребою і несуть повну відповідальність за кінцевий зміст публікації».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0220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Захист даних та конфіденційність (Data Privacy)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051560"/>
          </a:xfrm>
          <a:prstGeom prst="roundRect">
            <a:avLst>
              <a:gd name="adj" fmla="val 10435"/>
            </a:avLst>
          </a:prstGeom>
          <a:solidFill>
            <a:schemeClr val="accent3">
              <a:alpha val="10000"/>
            </a:schemeClr>
          </a:solidFill>
          <a:ln w="15875">
            <a:solidFill>
              <a:schemeClr val="accent3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098548"/>
            <a:ext cx="512064" cy="5120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63040" y="1874520"/>
            <a:ext cx="9997135" cy="9601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Важливе правило: </a:t>
            </a:r>
            <a:r>
              <a:rPr lang="en-US" sz="2000" dirty="0">
                <a:solidFill>
                  <a:schemeClr val="tx1"/>
                </a:solidFill>
              </a:rPr>
              <a:t>все, що ви вводите в промпт (запит) публічного ШІ, може бути використано для подальшого навчання моделі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48640" y="3108960"/>
            <a:ext cx="3545738" cy="315468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3502152"/>
            <a:ext cx="356616" cy="356616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45920" y="333756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Персональні дані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777240" y="4297680"/>
            <a:ext cx="30885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Ніколи не завантажуйте в ШІ приватні дані: паспортні дані, адреси, телефони, оцінки студентів, виписки тощо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4322978" y="3108960"/>
            <a:ext cx="3545738" cy="315468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551578" y="3337560"/>
            <a:ext cx="685800" cy="6858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6170" y="3502152"/>
            <a:ext cx="356616" cy="356616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420258" y="333756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Авторські права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51578" y="4297680"/>
            <a:ext cx="30885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Будьте уважні, завантажуючи чужі матеріали, аби не порушувати авторські права їх власників</a:t>
            </a:r>
            <a:endParaRPr lang="en-US" sz="1900" dirty="0"/>
          </a:p>
        </p:txBody>
      </p:sp>
      <p:sp>
        <p:nvSpPr>
          <p:cNvPr id="16" name="Shape 11"/>
          <p:cNvSpPr/>
          <p:nvPr/>
        </p:nvSpPr>
        <p:spPr>
          <a:xfrm>
            <a:off x="8097317" y="3108960"/>
            <a:ext cx="3545738" cy="315468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325917" y="3337560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0509" y="3502152"/>
            <a:ext cx="356616" cy="356616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194597" y="3337560"/>
            <a:ext cx="22655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Конфіденційна інформація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8325917" y="4297680"/>
            <a:ext cx="308853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Не завантажуйте неопубліковані дослідження, інші авторські матеріали чи внутрішні документи закладу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6876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Ст. 33 ЗУ «Про авторське право і суміжні права»: право sui generis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chemeClr val="bg1"/>
                </a:solidFill>
              </a:rPr>
              <a:t>«Право особливого роду (sui generis) на неоригінальні об’єкти, згенеровані комп’ютерною програмою»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5410048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3063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14" y="3194914"/>
            <a:ext cx="285293" cy="285293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3063240"/>
            <a:ext cx="4267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Ст. 1: автор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74904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фізична особа, яка своєю творчою діяльністю створила твір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233008" y="2834640"/>
            <a:ext cx="5410048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461608" y="306324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281" y="3194914"/>
            <a:ext cx="285293" cy="28529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193128" y="3063240"/>
            <a:ext cx="4267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Ч. 3 ст. 33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6461608" y="3749040"/>
            <a:ext cx="4952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особисті немайнові права на неоригінальний об’єкт не виникають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548640" y="4526280"/>
            <a:ext cx="11094415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77240" y="4754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914" y="4886554"/>
            <a:ext cx="285293" cy="28529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508760" y="4754880"/>
            <a:ext cx="9951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Ч. 1 ст. 33: неоригінальний об’єкт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777240" y="5440680"/>
            <a:ext cx="106372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Об’єкт, що відрізняється від існуючих подібних та утворений у результаті функціонування комп’ютерної програми </a:t>
            </a:r>
            <a:r>
              <a:rPr lang="en-US" sz="1650" b="1" dirty="0">
                <a:solidFill>
                  <a:schemeClr val="tx1"/>
                </a:solidFill>
              </a:rPr>
              <a:t>без безпосередньої участі фізичної особи</a:t>
            </a:r>
            <a:r>
              <a:rPr lang="en-US" sz="1650" dirty="0">
                <a:solidFill>
                  <a:schemeClr val="tx1"/>
                </a:solidFill>
              </a:rPr>
              <a:t>. Твори, створені людьми з використанням комп’ютерних технологій, такими об’єктами не вважаються.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1059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Ст. 33 ЗУ «Про авторське право і суміжні права» (продовження)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6596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Ч. 5. Виникнення права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2608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 моменту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886200"/>
            <a:ext cx="305805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Право sui generis виникає внаслідок факту генерування об’єкта і діє з моменту генерування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4338218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66818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438" y="216529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344058" y="196596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Ч. 6. Строк чинності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4566818" y="292608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chemeClr val="accent3"/>
                </a:solidFill>
              </a:rPr>
              <a:t>25 років</a:t>
            </a:r>
            <a:endParaRPr lang="en-US" sz="5000" dirty="0"/>
          </a:p>
        </p:txBody>
      </p:sp>
      <p:sp>
        <p:nvSpPr>
          <p:cNvPr id="14" name="Text 10"/>
          <p:cNvSpPr txBox="1"/>
          <p:nvPr/>
        </p:nvSpPr>
        <p:spPr>
          <a:xfrm>
            <a:off x="4566818" y="3886200"/>
            <a:ext cx="305805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Обчислюються з 1 січня року, наступного за роком генерування об’єкта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8127797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56397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0016" y="216529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133637" y="1965960"/>
            <a:ext cx="23722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Ч. 7. Використання чужих об’єктів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8356397" y="292608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</a:rPr>
              <a:t>за умови</a:t>
            </a:r>
            <a:endParaRPr lang="en-US" sz="3000" dirty="0"/>
          </a:p>
        </p:txBody>
      </p:sp>
      <p:sp>
        <p:nvSpPr>
          <p:cNvPr id="20" name="Text 15"/>
          <p:cNvSpPr txBox="1"/>
          <p:nvPr/>
        </p:nvSpPr>
        <p:spPr>
          <a:xfrm>
            <a:off x="8356397" y="3886200"/>
            <a:ext cx="305805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Якщо об’єкт є результатом використання об’єктів авторського / суміжних прав, право sui generis діє за умови дотримання прав їхніх суб’єктів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268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ЗУ «Про захист персональних даних» і нейромережі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01168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498" y="2198218"/>
            <a:ext cx="404165" cy="40416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28800" y="1828800"/>
            <a:ext cx="96313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Базовий закон, що регламентує обробку та передачу персональних даних — зокрема у контексті заборони завантаження конфіденційної інформації про фізичну особу у відкриті нейромережі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48640" y="3200400"/>
            <a:ext cx="5432908" cy="3063240"/>
          </a:xfrm>
          <a:prstGeom prst="roundRect">
            <a:avLst>
              <a:gd name="adj" fmla="val 35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77240" y="34290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05" y="3604565"/>
            <a:ext cx="380390" cy="3803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91640" y="342900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Лише за згодою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4297680"/>
            <a:ext cx="49757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Будь-яка дія з даними (збір, зберігання, використання, поширення) — лише за згодою особи, крім випадків, прямо визначених законом (національна безпека, виконання судових рішень тощо)</a:t>
            </a:r>
            <a:endParaRPr lang="en-US" sz="2000" dirty="0"/>
          </a:p>
        </p:txBody>
      </p:sp>
      <p:sp>
        <p:nvSpPr>
          <p:cNvPr id="12" name="Shape 8"/>
          <p:cNvSpPr/>
          <p:nvPr/>
        </p:nvSpPr>
        <p:spPr>
          <a:xfrm>
            <a:off x="6210148" y="3200400"/>
            <a:ext cx="5432908" cy="3063240"/>
          </a:xfrm>
          <a:prstGeom prst="roundRect">
            <a:avLst>
              <a:gd name="adj" fmla="val 3582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438748" y="34290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312" y="3604565"/>
            <a:ext cx="380390" cy="38039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353148" y="3429000"/>
            <a:ext cx="410702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Права власника даних</a:t>
            </a:r>
            <a:endParaRPr lang="en-US" sz="2200" dirty="0"/>
          </a:p>
        </p:txBody>
      </p:sp>
      <p:sp>
        <p:nvSpPr>
          <p:cNvPr id="16" name="Text 11"/>
          <p:cNvSpPr txBox="1"/>
          <p:nvPr/>
        </p:nvSpPr>
        <p:spPr>
          <a:xfrm>
            <a:off x="6438748" y="4297680"/>
            <a:ext cx="4975708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Знати, де зберігаються його дані; отримувати доступ до них; вимагати їх зміни або знищення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7628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Судова практика у сфері ШІ: національний рівень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21101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2057400"/>
            <a:ext cx="23112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1. ШІ як доказ чи правова позиція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108960"/>
            <a:ext cx="3088538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Повне відхилення. Суди критично ставляться до спроб замінити юридичний аналіз чи висновок експерта відповідями ChatGPT. Посилання на ШІ як на «правовий авторитет» — неналежне доказування, інколи — зловживання процесуальними правами або неповага до суду.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4322978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551578" y="20574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198" y="2211019"/>
            <a:ext cx="332842" cy="33284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74538" y="2057400"/>
            <a:ext cx="23112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2. Авторство згенерованих об’єктів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51578" y="3108960"/>
            <a:ext cx="3088538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ШІ не визнається автором: автором може бути лише фізична особа. Повністю автоматично згенерований контент захищається </a:t>
            </a:r>
            <a:r>
              <a:rPr lang="en-US" sz="1650" b="1" dirty="0">
                <a:solidFill>
                  <a:schemeClr val="tx1"/>
                </a:solidFill>
              </a:rPr>
              <a:t>правом sui generis </a:t>
            </a:r>
            <a:r>
              <a:rPr lang="en-US" sz="1650" dirty="0">
                <a:solidFill>
                  <a:schemeClr val="tx1"/>
                </a:solidFill>
              </a:rPr>
              <a:t>(ст. 33) — 25 років, лише майнові права.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8097317" y="1828800"/>
            <a:ext cx="3545738" cy="4434840"/>
          </a:xfrm>
          <a:prstGeom prst="roundRect">
            <a:avLst>
              <a:gd name="adj" fmla="val 3095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325917" y="205740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9536" y="2211019"/>
            <a:ext cx="332842" cy="33284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148877" y="2057400"/>
            <a:ext cx="231129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3. Доопрацювання ШІ-контенту людиною</a:t>
            </a:r>
            <a:endParaRPr lang="en-US" sz="1800" dirty="0"/>
          </a:p>
        </p:txBody>
      </p:sp>
      <p:sp>
        <p:nvSpPr>
          <p:cNvPr id="17" name="Text 12"/>
          <p:cNvSpPr txBox="1"/>
          <p:nvPr/>
        </p:nvSpPr>
        <p:spPr>
          <a:xfrm>
            <a:off x="8325917" y="3108960"/>
            <a:ext cx="3088538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dirty="0">
                <a:solidFill>
                  <a:schemeClr val="tx1"/>
                </a:solidFill>
              </a:rPr>
              <a:t>Якщо людина внесла суттєвий творчий внесок (редагування, оригінальна комбінація, художнє доопрацювання), об’єкт визнається повноцінним твором під захистом класичного авторського права.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9564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Резонансні кейси у сфері ШІ: світовий рівень (1/2)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65960"/>
            <a:ext cx="4175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Thaler v. Perlmutter (США)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4907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Суть: </a:t>
            </a:r>
            <a:r>
              <a:rPr lang="en-US" sz="1550" dirty="0">
                <a:solidFill>
                  <a:schemeClr val="tx1"/>
                </a:solidFill>
              </a:rPr>
              <a:t>Стівен Талер намагався зареєструвати авторське право на картину, повністю створену алгоритмом «Creativity Machine».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931920"/>
            <a:ext cx="4907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Результат: </a:t>
            </a:r>
            <a:r>
              <a:rPr lang="en-US" sz="1550" dirty="0">
                <a:solidFill>
                  <a:schemeClr val="tx1"/>
                </a:solidFill>
              </a:rPr>
              <a:t>2023: федеральний суд США підтвердив, що твори, створені виключно ШІ без людського авторства, не захищаються авторським правом.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31520" y="4892040"/>
            <a:ext cx="4998568" cy="1188720"/>
          </a:xfrm>
          <a:prstGeom prst="roundRect">
            <a:avLst>
              <a:gd name="adj" fmla="val 9231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4892040"/>
            <a:ext cx="47242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2"/>
                </a:solidFill>
              </a:rPr>
              <a:t>Резюме: </a:t>
            </a:r>
            <a:r>
              <a:rPr lang="en-US" sz="1550" dirty="0">
                <a:solidFill>
                  <a:schemeClr val="tx2"/>
                </a:solidFill>
              </a:rPr>
              <a:t>Матеріали, згенеровані ШІ на 100%, — не ваша інтелектуальна власність.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284568" y="1965960"/>
            <a:ext cx="4175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The New York Times v. OpenAI &amp; Microsoft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6507328" y="2788920"/>
            <a:ext cx="4907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Суть: </a:t>
            </a:r>
            <a:r>
              <a:rPr lang="en-US" sz="1550" dirty="0">
                <a:solidFill>
                  <a:schemeClr val="tx1"/>
                </a:solidFill>
              </a:rPr>
              <a:t>NYT та група письменників (зокрема Джордж Р. Р. Мартін) подали позов через використання їхніх матеріалів без дозволу для навчання моделей GPT.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6507328" y="3931920"/>
            <a:ext cx="4907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Проблема: </a:t>
            </a:r>
            <a:r>
              <a:rPr lang="en-US" sz="1550" dirty="0">
                <a:solidFill>
                  <a:schemeClr val="tx1"/>
                </a:solidFill>
              </a:rPr>
              <a:t>Суть спору: навчання ШІ на захищеному контенті — Fair Use чи порушення авторського права.</a:t>
            </a:r>
            <a:endParaRPr lang="en-US" sz="1550" dirty="0"/>
          </a:p>
        </p:txBody>
      </p:sp>
      <p:sp>
        <p:nvSpPr>
          <p:cNvPr id="17" name="Shape 13"/>
          <p:cNvSpPr/>
          <p:nvPr/>
        </p:nvSpPr>
        <p:spPr>
          <a:xfrm>
            <a:off x="6461608" y="4892040"/>
            <a:ext cx="4998568" cy="1188720"/>
          </a:xfrm>
          <a:prstGeom prst="roundRect">
            <a:avLst>
              <a:gd name="adj" fmla="val 9231"/>
            </a:avLst>
          </a:prstGeom>
          <a:solidFill>
            <a:schemeClr val="accent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98768" y="4892040"/>
            <a:ext cx="47242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2"/>
                </a:solidFill>
              </a:rPr>
              <a:t>Резюме: </a:t>
            </a:r>
            <a:r>
              <a:rPr lang="en-US" sz="1550" dirty="0">
                <a:solidFill>
                  <a:schemeClr val="tx2"/>
                </a:solidFill>
              </a:rPr>
              <a:t>Завантаження повних чужих підручників чи статей у ШІ може мати ознаки порушення авторського права.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64305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Резонансні кейси у сфері ШІ: світовий рівень (2/2)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21652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65960"/>
            <a:ext cx="4175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Витік даних Samsung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4907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Суть: </a:t>
            </a:r>
            <a:r>
              <a:rPr lang="en-US" sz="1550" dirty="0">
                <a:solidFill>
                  <a:schemeClr val="tx1"/>
                </a:solidFill>
              </a:rPr>
              <a:t>Інженери Samsung завантажили в ChatGPT конфіденційний вихідний код і протоколи зустрічей; дані потрапили на сервери OpenAI.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931920"/>
            <a:ext cx="4907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Результат: </a:t>
            </a:r>
            <a:r>
              <a:rPr lang="en-US" sz="1550" dirty="0">
                <a:solidFill>
                  <a:schemeClr val="tx1"/>
                </a:solidFill>
              </a:rPr>
              <a:t>Компанія повністю заборонила сторонні сервіси генеративного ШІ на робочих пристроях.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731520" y="4892040"/>
            <a:ext cx="4998568" cy="1188720"/>
          </a:xfrm>
          <a:prstGeom prst="roundRect">
            <a:avLst>
              <a:gd name="adj" fmla="val 9231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68680" y="4892040"/>
            <a:ext cx="47242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2"/>
                </a:solidFill>
              </a:rPr>
              <a:t>Резюме: </a:t>
            </a:r>
            <a:r>
              <a:rPr lang="en-US" sz="1550" dirty="0">
                <a:solidFill>
                  <a:schemeClr val="tx2"/>
                </a:solidFill>
              </a:rPr>
              <a:t>Особиста інформація інших осіб не повинна потрапляти в хмарні нейромережі.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507328" y="20116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947" y="216529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7284568" y="1965960"/>
            <a:ext cx="41756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Mata v. Avianca (адвокат Стівен Шварц)</a:t>
            </a:r>
            <a:endParaRPr lang="en-US" sz="1900" dirty="0"/>
          </a:p>
        </p:txBody>
      </p:sp>
      <p:sp>
        <p:nvSpPr>
          <p:cNvPr id="15" name="Text 11"/>
          <p:cNvSpPr txBox="1"/>
          <p:nvPr/>
        </p:nvSpPr>
        <p:spPr>
          <a:xfrm>
            <a:off x="6507328" y="2788920"/>
            <a:ext cx="490712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Суть: </a:t>
            </a:r>
            <a:r>
              <a:rPr lang="en-US" sz="1550" dirty="0">
                <a:solidFill>
                  <a:schemeClr val="tx1"/>
                </a:solidFill>
              </a:rPr>
              <a:t>Адвокат шукав прецеденти через ChatGPT; ШІ згенерував 6 вигаданих судових рішень із фейковими цитатами, і їх подали до суду без перевірки.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6507328" y="3931920"/>
            <a:ext cx="49071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chemeClr val="tx1"/>
                </a:solidFill>
              </a:rPr>
              <a:t>Результат: </a:t>
            </a:r>
            <a:r>
              <a:rPr lang="en-US" sz="1550" dirty="0">
                <a:solidFill>
                  <a:schemeClr val="tx1"/>
                </a:solidFill>
              </a:rPr>
              <a:t>Штраф $5 000 і повідомлення до дисциплінарної комісії.</a:t>
            </a:r>
            <a:endParaRPr lang="en-US" sz="1550" dirty="0"/>
          </a:p>
        </p:txBody>
      </p:sp>
      <p:sp>
        <p:nvSpPr>
          <p:cNvPr id="17" name="Shape 13"/>
          <p:cNvSpPr/>
          <p:nvPr/>
        </p:nvSpPr>
        <p:spPr>
          <a:xfrm>
            <a:off x="6461608" y="4892040"/>
            <a:ext cx="4998568" cy="1188720"/>
          </a:xfrm>
          <a:prstGeom prst="roundRect">
            <a:avLst>
              <a:gd name="adj" fmla="val 9231"/>
            </a:avLst>
          </a:prstGeom>
          <a:solidFill>
            <a:schemeClr val="accent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98768" y="4892040"/>
            <a:ext cx="47242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tx2"/>
                </a:solidFill>
              </a:rPr>
              <a:t>Резюме: </a:t>
            </a:r>
            <a:r>
              <a:rPr lang="en-US" sz="1550" dirty="0">
                <a:solidFill>
                  <a:schemeClr val="tx2"/>
                </a:solidFill>
              </a:rPr>
              <a:t>Факти, джерела чи списки літератури від ШІ без перевірки — прямий шлях до недоброчесності.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3962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Резонансні кейси у сфері ШІ: національний рівень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86" y="2154326"/>
            <a:ext cx="309067" cy="30906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938528"/>
            <a:ext cx="2417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accent1"/>
                </a:solidFill>
              </a:rPr>
              <a:t>КГС ВС: «неповага до суду» через ChatGPT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78892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Суть: </a:t>
            </a:r>
            <a:r>
              <a:rPr lang="en-US" sz="1500" dirty="0">
                <a:solidFill>
                  <a:schemeClr val="tx1"/>
                </a:solidFill>
              </a:rPr>
              <a:t>Адвокат подав як доказ власне тлумачення позиції, згенероване ChatGPT.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85800" y="4023360"/>
            <a:ext cx="3240938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22960" y="4069080"/>
            <a:ext cx="29666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Рішення: </a:t>
            </a:r>
            <a:r>
              <a:rPr lang="en-US" sz="1500" dirty="0">
                <a:solidFill>
                  <a:schemeClr val="tx1"/>
                </a:solidFill>
              </a:rPr>
              <a:t>Зловживання процесуальними правами та неповага до суду: відповідь ШІ не є джерелом права чи належним доказом.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5715000"/>
            <a:ext cx="30580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ухвала КГС ВС від 08.02.2024, справа № 925/200/22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38218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66818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465" y="2154326"/>
            <a:ext cx="309067" cy="309067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298338" y="1938528"/>
            <a:ext cx="2417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accent1"/>
                </a:solidFill>
              </a:rPr>
              <a:t>КЦС ВС: «експертиза» ШІ не є доказом</a:t>
            </a:r>
            <a:endParaRPr lang="en-US" sz="1650" dirty="0"/>
          </a:p>
        </p:txBody>
      </p:sp>
      <p:sp>
        <p:nvSpPr>
          <p:cNvPr id="15" name="Text 11"/>
          <p:cNvSpPr txBox="1"/>
          <p:nvPr/>
        </p:nvSpPr>
        <p:spPr>
          <a:xfrm>
            <a:off x="4566818" y="278892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Суть: </a:t>
            </a:r>
            <a:r>
              <a:rPr lang="en-US" sz="1500" dirty="0">
                <a:solidFill>
                  <a:schemeClr val="tx1"/>
                </a:solidFill>
              </a:rPr>
              <a:t>Сторона надала відповідь генеративного ШІ як обґрунтування щодо права власності та тлумачення договору.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4475378" y="4023360"/>
            <a:ext cx="3240938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612538" y="4069080"/>
            <a:ext cx="29666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Рішення: </a:t>
            </a:r>
            <a:r>
              <a:rPr lang="en-US" sz="1500" dirty="0">
                <a:solidFill>
                  <a:schemeClr val="tx1"/>
                </a:solidFill>
              </a:rPr>
              <a:t>Алгоритми ШІ не мають статусу судового експерта; відповіді ШІ — особиста думка сторони, а не доказ.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4566818" y="5715000"/>
            <a:ext cx="30580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постанова КЦС ВС від 15.11.2023, справа № 757/21808/21-ц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127797" y="1828800"/>
            <a:ext cx="3515258" cy="443484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356397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9043" y="2154326"/>
            <a:ext cx="309067" cy="309067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9087917" y="1938528"/>
            <a:ext cx="241797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accent1"/>
                </a:solidFill>
              </a:rPr>
              <a:t>Порушення права sui generis (ст. 33)</a:t>
            </a:r>
            <a:endParaRPr lang="en-US" sz="1650" dirty="0"/>
          </a:p>
        </p:txBody>
      </p:sp>
      <p:sp>
        <p:nvSpPr>
          <p:cNvPr id="23" name="Text 18"/>
          <p:cNvSpPr txBox="1"/>
          <p:nvPr/>
        </p:nvSpPr>
        <p:spPr>
          <a:xfrm>
            <a:off x="8356397" y="2788920"/>
            <a:ext cx="30580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Суть: </a:t>
            </a:r>
            <a:r>
              <a:rPr lang="en-US" sz="1500" dirty="0">
                <a:solidFill>
                  <a:schemeClr val="tx1"/>
                </a:solidFill>
              </a:rPr>
              <a:t>Компанія використала згенероване програмою зображення в рекламі без дозволу особи, що володіє майновими правами.</a:t>
            </a:r>
            <a:endParaRPr lang="en-US" sz="1500" dirty="0"/>
          </a:p>
        </p:txBody>
      </p:sp>
      <p:sp>
        <p:nvSpPr>
          <p:cNvPr id="24" name="Shape 19"/>
          <p:cNvSpPr/>
          <p:nvPr/>
        </p:nvSpPr>
        <p:spPr>
          <a:xfrm>
            <a:off x="8264957" y="4023360"/>
            <a:ext cx="3240938" cy="1600200"/>
          </a:xfrm>
          <a:prstGeom prst="roundRect">
            <a:avLst>
              <a:gd name="adj" fmla="val 6857"/>
            </a:avLst>
          </a:prstGeom>
          <a:solidFill>
            <a:schemeClr val="bg1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8402117" y="4069080"/>
            <a:ext cx="296661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Рішення: </a:t>
            </a:r>
            <a:r>
              <a:rPr lang="en-US" sz="1500" dirty="0">
                <a:solidFill>
                  <a:schemeClr val="tx1"/>
                </a:solidFill>
              </a:rPr>
              <a:t>Хоча це не класичний «твір», виникає майнове право sui generis; володілець має право на захист і компенсацію.</a:t>
            </a:r>
            <a:endParaRPr lang="en-US" sz="1500" dirty="0"/>
          </a:p>
        </p:txBody>
      </p:sp>
      <p:sp>
        <p:nvSpPr>
          <p:cNvPr id="26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Джерело: Єдиний державний реєстр судових рішень</a:t>
            </a:r>
            <a:endParaRPr lang="en-US" sz="11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1824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Положення про політику використання ШІ в НУБіП України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4206240" cy="4434840"/>
          </a:xfrm>
          <a:prstGeom prst="roundRect">
            <a:avLst>
              <a:gd name="adj" fmla="val 2609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210312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33756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2"/>
                </a:solidFill>
              </a:rPr>
              <a:t>НАКАЗ № 940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chemeClr val="bg1"/>
                </a:solidFill>
              </a:rPr>
              <a:t>від 16.08.2024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680" y="4754880"/>
            <a:ext cx="1280160" cy="12801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31520" y="60350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</a:rPr>
              <a:t>QR — текст Положення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029200" y="1828800"/>
            <a:ext cx="661385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Про уведення в дію «Положення про політику використання штучного інтелекту у НУБіП України»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5029200" y="3154680"/>
            <a:ext cx="6613855" cy="859536"/>
          </a:xfrm>
          <a:prstGeom prst="roundRect">
            <a:avLst>
              <a:gd name="adj" fmla="val 1276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5193792" y="33329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4493" y="3453689"/>
            <a:ext cx="261518" cy="26151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879592" y="3154680"/>
            <a:ext cx="5608015" cy="8595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Мета — якісна та ефективна організація освітнього процесу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5029200" y="4142232"/>
            <a:ext cx="6613855" cy="859536"/>
          </a:xfrm>
          <a:prstGeom prst="roundRect">
            <a:avLst>
              <a:gd name="adj" fmla="val 12766"/>
            </a:avLst>
          </a:prstGeom>
          <a:solidFill>
            <a:schemeClr val="bg2"/>
          </a:solidFill>
          <a:ln/>
        </p:spPr>
      </p:sp>
      <p:sp>
        <p:nvSpPr>
          <p:cNvPr id="14" name="Shape 9"/>
          <p:cNvSpPr/>
          <p:nvPr/>
        </p:nvSpPr>
        <p:spPr>
          <a:xfrm>
            <a:off x="5193792" y="43205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4493" y="4441241"/>
            <a:ext cx="261518" cy="26151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879592" y="4142232"/>
            <a:ext cx="5608015" cy="8595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Відповідно до Законів України «Про освіту» та «Про вищу освіту»</a:t>
            </a:r>
            <a:endParaRPr lang="en-US" sz="1800" dirty="0"/>
          </a:p>
        </p:txBody>
      </p:sp>
      <p:sp>
        <p:nvSpPr>
          <p:cNvPr id="17" name="Shape 11"/>
          <p:cNvSpPr/>
          <p:nvPr/>
        </p:nvSpPr>
        <p:spPr>
          <a:xfrm>
            <a:off x="5029200" y="5129784"/>
            <a:ext cx="6613855" cy="859536"/>
          </a:xfrm>
          <a:prstGeom prst="roundRect">
            <a:avLst>
              <a:gd name="adj" fmla="val 12766"/>
            </a:avLst>
          </a:prstGeom>
          <a:solidFill>
            <a:schemeClr val="bg2"/>
          </a:solidFill>
          <a:ln/>
        </p:spPr>
      </p:sp>
      <p:sp>
        <p:nvSpPr>
          <p:cNvPr id="18" name="Shape 12"/>
          <p:cNvSpPr/>
          <p:nvPr/>
        </p:nvSpPr>
        <p:spPr>
          <a:xfrm>
            <a:off x="5193792" y="530809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4493" y="5428793"/>
            <a:ext cx="261518" cy="261518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5879592" y="5129784"/>
            <a:ext cx="5608015" cy="8595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На виконання рішення Вченої ради від 15.08.2024, протокол № 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59595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7. Заборони у використанні ШІ в університеті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11094415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7830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Чіткі заборони — ключ до етичного, прозорого та безпечного впровадження ШІ: вони захищають права учасників освітнього процесу, забезпечують відповідність закону та підтримують високі академічні стандарти.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743200"/>
            <a:ext cx="3515258" cy="35661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97180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3136392"/>
            <a:ext cx="356616" cy="356616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2829458" y="3108960"/>
            <a:ext cx="1005840" cy="41148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2829458" y="3108960"/>
            <a:ext cx="10058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7.1.1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794760"/>
            <a:ext cx="305805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Видання тексту ШІ за власну роботу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4572000"/>
            <a:ext cx="305805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Згенерований або перефразований ШІ вміст інших джерел без вказання джерел — порушення АД і вважається плагіатом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4338218" y="2743200"/>
            <a:ext cx="3515258" cy="35661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566818" y="297180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410" y="3136392"/>
            <a:ext cx="356616" cy="356616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6619037" y="3108960"/>
            <a:ext cx="1005840" cy="41148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619037" y="3108960"/>
            <a:ext cx="10058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7.1.2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4566818" y="3794760"/>
            <a:ext cx="305805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Переопрацювання власної публікації</a:t>
            </a:r>
            <a:endParaRPr lang="en-US" sz="1900" dirty="0"/>
          </a:p>
        </p:txBody>
      </p:sp>
      <p:sp>
        <p:nvSpPr>
          <p:cNvPr id="18" name="Text 14"/>
          <p:cNvSpPr txBox="1"/>
          <p:nvPr/>
        </p:nvSpPr>
        <p:spPr>
          <a:xfrm>
            <a:off x="4566818" y="4572000"/>
            <a:ext cx="305805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Перетворення вже опублікованої роботи через ШІ, щоб видати її за нову, — порушення АД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8127797" y="2743200"/>
            <a:ext cx="3515258" cy="3566160"/>
          </a:xfrm>
          <a:prstGeom prst="roundRect">
            <a:avLst>
              <a:gd name="adj" fmla="val 3121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356397" y="2971800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0989" y="3136392"/>
            <a:ext cx="356616" cy="35661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10408615" y="3108960"/>
            <a:ext cx="1005840" cy="41148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10408615" y="3108960"/>
            <a:ext cx="100584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7.1.3</a:t>
            </a:r>
            <a:endParaRPr lang="en-US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8356397" y="3794760"/>
            <a:ext cx="305805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Фабрикація даних</a:t>
            </a:r>
            <a:endParaRPr lang="en-US" sz="1900" dirty="0"/>
          </a:p>
        </p:txBody>
      </p:sp>
      <p:sp>
        <p:nvSpPr>
          <p:cNvPr id="25" name="Text 20"/>
          <p:cNvSpPr txBox="1"/>
          <p:nvPr/>
        </p:nvSpPr>
        <p:spPr>
          <a:xfrm>
            <a:off x="8356397" y="4572000"/>
            <a:ext cx="305805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Генерація даних за допомогою ШІ та їх використання як підтвердження власних досліджень чи підстави для наукових висновків — серйозне порушення</a:t>
            </a:r>
            <a:endParaRPr lang="en-US" sz="17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3418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Рекомендовані інструменти ШІ в НУБіП (1/4)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202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Текст і переклад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254203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ChatGPT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chat.openai.com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Генерація текстового контенту: конспекти лекцій, навчальний контент, сторітелінг, програмний код, кейси та практичні завдання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379476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382219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Deep AI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deepai.org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Генерація текстового контенту на різні теми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507492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31520" y="510235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DeepL Translator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deepl.com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Переклад, виправлення граматичних і пунктуаційних помилок, поради щодо тону, перефразування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0148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028" y="1920240"/>
            <a:ext cx="365760" cy="3657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895948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Відео й аудіо</a:t>
            </a:r>
            <a:endParaRPr lang="en-US" sz="1650" dirty="0"/>
          </a:p>
        </p:txBody>
      </p:sp>
      <p:sp>
        <p:nvSpPr>
          <p:cNvPr id="15" name="Shape 11"/>
          <p:cNvSpPr/>
          <p:nvPr/>
        </p:nvSpPr>
        <p:spPr>
          <a:xfrm>
            <a:off x="6210148" y="2514600"/>
            <a:ext cx="5432908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393028" y="2542032"/>
            <a:ext cx="506714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Synthesia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synthesia.io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Відео студійної якості з аватарами ШІ та озвученням; перетворення тексту на озвучку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210148" y="4434840"/>
            <a:ext cx="5432908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393028" y="4462272"/>
            <a:ext cx="506714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ElevenLabs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elevenlabs.io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Високоякісний аудіоконтент, подкасти, озвучування відео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Джерело: Додаток до Положення про політику використання ШІ в НУБіП України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1938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Рекомендовані інструменти ШІ в НУБіП (2/4)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11094415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202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783080"/>
            <a:ext cx="1027145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Візуальний контент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11094415" cy="676656"/>
          </a:xfrm>
          <a:prstGeom prst="roundRect">
            <a:avLst>
              <a:gd name="adj" fmla="val 16216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2542032"/>
            <a:ext cx="1072865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Canva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canva.com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Презентації, інфографіка, відео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3282696"/>
            <a:ext cx="11094415" cy="676656"/>
          </a:xfrm>
          <a:prstGeom prst="roundRect">
            <a:avLst>
              <a:gd name="adj" fmla="val 16216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3310128"/>
            <a:ext cx="1072865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Gamma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gamma.app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Презентації, документи й вебсайти без навичок дизайну чи програмування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4050792"/>
            <a:ext cx="11094415" cy="676656"/>
          </a:xfrm>
          <a:prstGeom prst="roundRect">
            <a:avLst>
              <a:gd name="adj" fmla="val 16216"/>
            </a:avLst>
          </a:prstGeom>
          <a:solidFill>
            <a:schemeClr val="bg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31520" y="4078224"/>
            <a:ext cx="1072865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Visme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visme.co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Інтерактивний і візуально привабливий навчальний контент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4818888"/>
            <a:ext cx="11094415" cy="676656"/>
          </a:xfrm>
          <a:prstGeom prst="roundRect">
            <a:avLst>
              <a:gd name="adj" fmla="val 16216"/>
            </a:avLst>
          </a:prstGeom>
          <a:solidFill>
            <a:schemeClr val="bg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31520" y="4846320"/>
            <a:ext cx="1072865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DiveDeck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divedeck.ai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Створення презентацій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5586984"/>
            <a:ext cx="11094415" cy="676656"/>
          </a:xfrm>
          <a:prstGeom prst="roundRect">
            <a:avLst>
              <a:gd name="adj" fmla="val 16216"/>
            </a:avLst>
          </a:prstGeom>
          <a:solidFill>
            <a:schemeClr val="bg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731520" y="5614416"/>
            <a:ext cx="10728655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NightCafe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creator.nightcafe.studio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Генерація зображень, аватарів, зображень у відео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Джерело: Додаток до Положення про політику використання ШІ в НУБіП України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2476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Рекомендовані інструменти ШІ в НУБіП (3/4)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202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Оцінювання та зворотний зв’язок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5432908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2542032"/>
            <a:ext cx="506714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Quillionz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quillionz.com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Генерація тестових запитань, вікторин та інших завдань на основі навчального контенту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4434840"/>
            <a:ext cx="5432908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4462272"/>
            <a:ext cx="5067148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Edthena, Socrative, Kaltura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edthena.com · socrative.com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Аналіз зворотного зв’язку здобувачів і рекомендації викладачам щодо методик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210148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028" y="192024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895948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Академічна доброчесність і рецензування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6210148" y="251460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6393028" y="254203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Turnitin, Copyscape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turnitin.com · copyscape.com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Перевірка оригінальності, виявлення плагіату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210148" y="379476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393028" y="382219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Scribbr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scribbr.com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Вичитка, перевірка на плагіат, генератор бібліографічних посилань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210148" y="5074920"/>
            <a:ext cx="5432908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393028" y="5102352"/>
            <a:ext cx="50671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Grammarly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grammarly.com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Орфографія, граматика й пунктуація англійських текстів, виявлення плагіату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Джерело: Додаток до Положення про політику використання ШІ в НУБіП України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447670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Рекомендовані інструменти ШІ в НУБіП (4/4)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920240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34440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Пошук і робота з науковою літературою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548640" y="251460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731520" y="254203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Consensus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consensus.app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Пошукова система ШІ для досліджень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347472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350215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Connected Papers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connectedpapers.com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Пошук і вивчення статей у своїй сфері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443484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31520" y="446227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Scite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scite.ai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Аналіз наукових цитувань за допомогою ШІ, пошук і оцінка літератури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539496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31520" y="542239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Rephraser AI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futurepedia.io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Перефразування тексту за допомогою ШІ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210148" y="1783080"/>
            <a:ext cx="5432908" cy="640080"/>
          </a:xfrm>
          <a:prstGeom prst="roundRect">
            <a:avLst>
              <a:gd name="adj" fmla="val 17143"/>
            </a:avLst>
          </a:prstGeom>
          <a:solidFill>
            <a:schemeClr val="accent1"/>
          </a:solidFill>
          <a:ln/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3028" y="1920240"/>
            <a:ext cx="365760" cy="36576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6895948" y="1783080"/>
            <a:ext cx="46099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chemeClr val="bg1"/>
                </a:solidFill>
              </a:rPr>
              <a:t>Аналіз даних і пошук інструментів</a:t>
            </a:r>
            <a:endParaRPr lang="en-US" sz="1650" dirty="0"/>
          </a:p>
        </p:txBody>
      </p:sp>
      <p:sp>
        <p:nvSpPr>
          <p:cNvPr id="17" name="Shape 13"/>
          <p:cNvSpPr/>
          <p:nvPr/>
        </p:nvSpPr>
        <p:spPr>
          <a:xfrm>
            <a:off x="6210148" y="251460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393028" y="254203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Google Colab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colab.research.google.com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Хмарна платформа для аналізу даних і машинного навчання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6210148" y="347472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393028" y="350215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KNIME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knime.com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Аналітична платформа з відкритим кодом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6210148" y="443484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393028" y="446227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Jupyter Notebooks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jupyter.org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Аналіз даних і документування досліджень</a:t>
            </a:r>
            <a:endParaRPr lang="en-US" sz="1500" dirty="0"/>
          </a:p>
        </p:txBody>
      </p:sp>
      <p:sp>
        <p:nvSpPr>
          <p:cNvPr id="23" name="Shape 19"/>
          <p:cNvSpPr/>
          <p:nvPr/>
        </p:nvSpPr>
        <p:spPr>
          <a:xfrm>
            <a:off x="6210148" y="5394960"/>
            <a:ext cx="5432908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393028" y="5422392"/>
            <a:ext cx="50671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All Search AI, Futurepedia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1"/>
                </a:solidFill>
              </a:rPr>
              <a:t>topai.tools · futurepedia.io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Пошук інструментів ШІ для різних завдань</a:t>
            </a:r>
            <a:endParaRPr lang="en-US" sz="1500" dirty="0"/>
          </a:p>
        </p:txBody>
      </p:sp>
      <p:sp>
        <p:nvSpPr>
          <p:cNvPr id="25" name="Text 21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Джерело: Додаток до Положення про політику використання ШІ в НУБіП України</a:t>
            </a:r>
            <a:endParaRPr lang="en-US" sz="11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396295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Рекомендації МОН щодо відповідального впровадження ШІ в ЗВО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28800"/>
            <a:ext cx="6675120" cy="347662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498080" y="1828800"/>
            <a:ext cx="414497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Рекомендації щодо відповідального впровадження та використання технологій ШІ в закладах вищої освіти</a:t>
            </a:r>
            <a:endParaRPr lang="en-US" sz="1900" dirty="0"/>
          </a:p>
        </p:txBody>
      </p:sp>
      <p:sp>
        <p:nvSpPr>
          <p:cNvPr id="5" name="Text 2"/>
          <p:cNvSpPr txBox="1"/>
          <p:nvPr/>
        </p:nvSpPr>
        <p:spPr>
          <a:xfrm>
            <a:off x="7498080" y="3429000"/>
            <a:ext cx="4144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Мінцифри, МОН, UK International Development, Eurasia Foundation · 2025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3328" y="4114800"/>
            <a:ext cx="1554480" cy="1554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498080" y="5852160"/>
            <a:ext cx="41449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u="sng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Відкрити документ на сайті МОН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79500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Рекомендації МОН: зміст документа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981505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06" y="2100011"/>
            <a:ext cx="256764" cy="2567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25880" y="1828800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Вступ · Міфи про ШІ</a:t>
            </a:r>
            <a:endParaRPr lang="en-US" sz="1550" dirty="0"/>
          </a:p>
        </p:txBody>
      </p:sp>
      <p:sp>
        <p:nvSpPr>
          <p:cNvPr id="7" name="Text 4"/>
          <p:cNvSpPr txBox="1"/>
          <p:nvPr/>
        </p:nvSpPr>
        <p:spPr>
          <a:xfrm>
            <a:off x="5181448" y="1828800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4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2737714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9" name="Shape 6"/>
          <p:cNvSpPr/>
          <p:nvPr/>
        </p:nvSpPr>
        <p:spPr>
          <a:xfrm>
            <a:off x="685800" y="2890418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306" y="3008925"/>
            <a:ext cx="256764" cy="25676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25880" y="2737714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Термінологія</a:t>
            </a:r>
            <a:endParaRPr lang="en-US" sz="1550" dirty="0"/>
          </a:p>
        </p:txBody>
      </p:sp>
      <p:sp>
        <p:nvSpPr>
          <p:cNvPr id="12" name="Text 8"/>
          <p:cNvSpPr txBox="1"/>
          <p:nvPr/>
        </p:nvSpPr>
        <p:spPr>
          <a:xfrm>
            <a:off x="5181448" y="2737714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7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548640" y="3646627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14" name="Shape 10"/>
          <p:cNvSpPr/>
          <p:nvPr/>
        </p:nvSpPr>
        <p:spPr>
          <a:xfrm>
            <a:off x="685800" y="3799332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306" y="3917838"/>
            <a:ext cx="256764" cy="25676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25880" y="3646627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Застосування основних типів інструментів ШІ</a:t>
            </a:r>
            <a:endParaRPr lang="en-US" sz="1550" dirty="0"/>
          </a:p>
        </p:txBody>
      </p:sp>
      <p:sp>
        <p:nvSpPr>
          <p:cNvPr id="17" name="Text 12"/>
          <p:cNvSpPr txBox="1"/>
          <p:nvPr/>
        </p:nvSpPr>
        <p:spPr>
          <a:xfrm>
            <a:off x="5181448" y="3646627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9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48640" y="4555541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19" name="Shape 14"/>
          <p:cNvSpPr/>
          <p:nvPr/>
        </p:nvSpPr>
        <p:spPr>
          <a:xfrm>
            <a:off x="685800" y="4708246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306" y="4826752"/>
            <a:ext cx="256764" cy="25676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325880" y="4555541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Принципи етичного й відповідального використання ШІ у вищій освіті</a:t>
            </a:r>
            <a:endParaRPr lang="en-US" sz="1550" dirty="0"/>
          </a:p>
        </p:txBody>
      </p:sp>
      <p:sp>
        <p:nvSpPr>
          <p:cNvPr id="22" name="Text 16"/>
          <p:cNvSpPr txBox="1"/>
          <p:nvPr/>
        </p:nvSpPr>
        <p:spPr>
          <a:xfrm>
            <a:off x="5181448" y="4555541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11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548640" y="5464454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24" name="Shape 18"/>
          <p:cNvSpPr/>
          <p:nvPr/>
        </p:nvSpPr>
        <p:spPr>
          <a:xfrm>
            <a:off x="685800" y="5617159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4306" y="5735665"/>
            <a:ext cx="256764" cy="25676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325880" y="5464454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Організаційне впровадження систем ШІ у ЗВО</a:t>
            </a:r>
            <a:endParaRPr lang="en-US" sz="1550" dirty="0"/>
          </a:p>
        </p:txBody>
      </p:sp>
      <p:sp>
        <p:nvSpPr>
          <p:cNvPr id="27" name="Text 20"/>
          <p:cNvSpPr txBox="1"/>
          <p:nvPr/>
        </p:nvSpPr>
        <p:spPr>
          <a:xfrm>
            <a:off x="5181448" y="5464454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13</a:t>
            </a:r>
            <a:endParaRPr lang="en-US" sz="1400" dirty="0"/>
          </a:p>
        </p:txBody>
      </p:sp>
      <p:sp>
        <p:nvSpPr>
          <p:cNvPr id="28" name="Shape 21"/>
          <p:cNvSpPr/>
          <p:nvPr/>
        </p:nvSpPr>
        <p:spPr>
          <a:xfrm>
            <a:off x="6233008" y="1828800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29" name="Shape 22"/>
          <p:cNvSpPr/>
          <p:nvPr/>
        </p:nvSpPr>
        <p:spPr>
          <a:xfrm>
            <a:off x="6370168" y="1981505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674" y="2100011"/>
            <a:ext cx="256764" cy="25676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7010248" y="1828800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Застосування ШІ в освітньому процесі</a:t>
            </a:r>
            <a:endParaRPr lang="en-US" sz="1550" dirty="0"/>
          </a:p>
        </p:txBody>
      </p:sp>
      <p:sp>
        <p:nvSpPr>
          <p:cNvPr id="32" name="Text 24"/>
          <p:cNvSpPr txBox="1"/>
          <p:nvPr/>
        </p:nvSpPr>
        <p:spPr>
          <a:xfrm>
            <a:off x="10865815" y="1828800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15</a:t>
            </a:r>
            <a:endParaRPr lang="en-US" sz="1400" dirty="0"/>
          </a:p>
        </p:txBody>
      </p:sp>
      <p:sp>
        <p:nvSpPr>
          <p:cNvPr id="33" name="Shape 25"/>
          <p:cNvSpPr/>
          <p:nvPr/>
        </p:nvSpPr>
        <p:spPr>
          <a:xfrm>
            <a:off x="6233008" y="2737714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bg2"/>
          </a:solidFill>
          <a:ln/>
        </p:spPr>
      </p:sp>
      <p:sp>
        <p:nvSpPr>
          <p:cNvPr id="34" name="Shape 26"/>
          <p:cNvSpPr/>
          <p:nvPr/>
        </p:nvSpPr>
        <p:spPr>
          <a:xfrm>
            <a:off x="6370168" y="2890418"/>
            <a:ext cx="493776" cy="49377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8674" y="3008925"/>
            <a:ext cx="256764" cy="256764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7010248" y="2737714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chemeClr val="tx1"/>
                </a:solidFill>
              </a:rPr>
              <a:t>ШІ в науковій, науково-технічній, мистецькій та інноваційній діяльності</a:t>
            </a:r>
            <a:endParaRPr lang="en-US" sz="1550" dirty="0"/>
          </a:p>
        </p:txBody>
      </p:sp>
      <p:sp>
        <p:nvSpPr>
          <p:cNvPr id="37" name="Text 28"/>
          <p:cNvSpPr txBox="1"/>
          <p:nvPr/>
        </p:nvSpPr>
        <p:spPr>
          <a:xfrm>
            <a:off x="10865815" y="2737714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с. 17</a:t>
            </a:r>
            <a:endParaRPr lang="en-US" sz="1400" dirty="0"/>
          </a:p>
        </p:txBody>
      </p:sp>
      <p:sp>
        <p:nvSpPr>
          <p:cNvPr id="38" name="Shape 29"/>
          <p:cNvSpPr/>
          <p:nvPr/>
        </p:nvSpPr>
        <p:spPr>
          <a:xfrm>
            <a:off x="6233008" y="3646627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accent1"/>
          </a:solidFill>
          <a:ln/>
        </p:spPr>
      </p:sp>
      <p:sp>
        <p:nvSpPr>
          <p:cNvPr id="39" name="Shape 30"/>
          <p:cNvSpPr/>
          <p:nvPr/>
        </p:nvSpPr>
        <p:spPr>
          <a:xfrm>
            <a:off x="6370168" y="3799332"/>
            <a:ext cx="493776" cy="49377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8674" y="3917838"/>
            <a:ext cx="256764" cy="256764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7010248" y="3646627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bg1"/>
                </a:solidFill>
              </a:rPr>
              <a:t>Етичні аспекти використання ШІ у ЗВО. Академічна доброчесність</a:t>
            </a:r>
            <a:endParaRPr lang="en-US" sz="1550" dirty="0"/>
          </a:p>
        </p:txBody>
      </p:sp>
      <p:sp>
        <p:nvSpPr>
          <p:cNvPr id="42" name="Text 32"/>
          <p:cNvSpPr txBox="1"/>
          <p:nvPr/>
        </p:nvSpPr>
        <p:spPr>
          <a:xfrm>
            <a:off x="10865815" y="3646627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2"/>
                </a:solidFill>
              </a:rPr>
              <a:t>с. 20</a:t>
            </a:r>
            <a:endParaRPr lang="en-US" sz="1400" dirty="0"/>
          </a:p>
        </p:txBody>
      </p:sp>
      <p:sp>
        <p:nvSpPr>
          <p:cNvPr id="43" name="Shape 33"/>
          <p:cNvSpPr/>
          <p:nvPr/>
        </p:nvSpPr>
        <p:spPr>
          <a:xfrm>
            <a:off x="6233008" y="4555541"/>
            <a:ext cx="5410048" cy="799186"/>
          </a:xfrm>
          <a:prstGeom prst="roundRect">
            <a:avLst>
              <a:gd name="adj" fmla="val 13730"/>
            </a:avLst>
          </a:prstGeom>
          <a:solidFill>
            <a:schemeClr val="accent1"/>
          </a:solidFill>
          <a:ln/>
        </p:spPr>
      </p:sp>
      <p:sp>
        <p:nvSpPr>
          <p:cNvPr id="44" name="Shape 34"/>
          <p:cNvSpPr/>
          <p:nvPr/>
        </p:nvSpPr>
        <p:spPr>
          <a:xfrm>
            <a:off x="6370168" y="4708246"/>
            <a:ext cx="493776" cy="49377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8674" y="4826752"/>
            <a:ext cx="256764" cy="256764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7010248" y="4555541"/>
            <a:ext cx="380984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chemeClr val="bg1"/>
                </a:solidFill>
              </a:rPr>
              <a:t>Правові аспекти: авторське право, захист персональних даних, інформаційна безпека</a:t>
            </a:r>
            <a:endParaRPr lang="en-US" sz="1550" dirty="0"/>
          </a:p>
        </p:txBody>
      </p:sp>
      <p:sp>
        <p:nvSpPr>
          <p:cNvPr id="47" name="Text 36"/>
          <p:cNvSpPr txBox="1"/>
          <p:nvPr/>
        </p:nvSpPr>
        <p:spPr>
          <a:xfrm>
            <a:off x="10865815" y="4555541"/>
            <a:ext cx="640080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accent2"/>
                </a:solidFill>
              </a:rPr>
              <a:t>с. 24</a:t>
            </a:r>
            <a:endParaRPr lang="en-US" sz="1400" dirty="0"/>
          </a:p>
        </p:txBody>
      </p:sp>
      <p:sp>
        <p:nvSpPr>
          <p:cNvPr id="48" name="Text 37"/>
          <p:cNvSpPr txBox="1"/>
          <p:nvPr/>
        </p:nvSpPr>
        <p:spPr>
          <a:xfrm>
            <a:off x="6324448" y="5464454"/>
            <a:ext cx="5227168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accent6"/>
                </a:solidFill>
              </a:rPr>
              <a:t>Виділено розділи, найважливіші для теми АД</a:t>
            </a:r>
            <a:endParaRPr lang="en-US" sz="1400" dirty="0"/>
          </a:p>
        </p:txBody>
      </p:sp>
      <p:sp>
        <p:nvSpPr>
          <p:cNvPr id="4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44023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Рекомендації МОН: додатки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31520" y="201168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1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778" y="2029968"/>
            <a:ext cx="438912" cy="4389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260604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Алгоритм оцінки ризиків при виборі систем ШІ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307738" y="182880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490618" y="201168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4490618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2</a:t>
            </a:r>
            <a:endParaRPr lang="en-US" sz="17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877" y="2029968"/>
            <a:ext cx="438912" cy="43891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490618" y="260604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Чекліст оцінки доцільності та придатності системи ШІ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8066837" y="182880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49717" y="201168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249717" y="201168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3</a:t>
            </a:r>
            <a:endParaRPr lang="en-US" sz="170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2975" y="2029968"/>
            <a:ext cx="438912" cy="43891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49717" y="260604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Кроки впровадження ШІ у ЗВО та на індивідуальному рівні</a:t>
            </a:r>
            <a:endParaRPr lang="en-US" sz="1450" dirty="0"/>
          </a:p>
        </p:txBody>
      </p:sp>
      <p:sp>
        <p:nvSpPr>
          <p:cNvPr id="18" name="Shape 13"/>
          <p:cNvSpPr/>
          <p:nvPr/>
        </p:nvSpPr>
        <p:spPr>
          <a:xfrm>
            <a:off x="548640" y="336804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731520" y="355092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731520" y="355092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4</a:t>
            </a:r>
            <a:endParaRPr lang="en-US" sz="17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4778" y="3569208"/>
            <a:ext cx="438912" cy="43891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1520" y="414528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Рекомендації щодо створення промптів для навчальних і адмінзавдань</a:t>
            </a:r>
            <a:endParaRPr lang="en-US" sz="1450" dirty="0"/>
          </a:p>
        </p:txBody>
      </p:sp>
      <p:sp>
        <p:nvSpPr>
          <p:cNvPr id="23" name="Shape 17"/>
          <p:cNvSpPr/>
          <p:nvPr/>
        </p:nvSpPr>
        <p:spPr>
          <a:xfrm>
            <a:off x="4307738" y="336804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4490618" y="355092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5" name="Text 19"/>
          <p:cNvSpPr txBox="1"/>
          <p:nvPr/>
        </p:nvSpPr>
        <p:spPr>
          <a:xfrm>
            <a:off x="4490618" y="355092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5</a:t>
            </a:r>
            <a:endParaRPr lang="en-US" sz="17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3877" y="3569208"/>
            <a:ext cx="438912" cy="438912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490618" y="414528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Приклади застосування ШІ у викладанні та науковій діяльності</a:t>
            </a:r>
            <a:endParaRPr lang="en-US" sz="1450" dirty="0"/>
          </a:p>
        </p:txBody>
      </p:sp>
      <p:sp>
        <p:nvSpPr>
          <p:cNvPr id="28" name="Shape 21"/>
          <p:cNvSpPr/>
          <p:nvPr/>
        </p:nvSpPr>
        <p:spPr>
          <a:xfrm>
            <a:off x="8066837" y="336804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249717" y="355092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0" name="Text 23"/>
          <p:cNvSpPr txBox="1"/>
          <p:nvPr/>
        </p:nvSpPr>
        <p:spPr>
          <a:xfrm>
            <a:off x="8249717" y="355092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6</a:t>
            </a:r>
            <a:endParaRPr lang="en-US" sz="1700" dirty="0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02975" y="3569208"/>
            <a:ext cx="438912" cy="438912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49717" y="414528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chemeClr val="bg1"/>
                </a:solidFill>
              </a:rPr>
              <a:t>Приклад політики прийнятного використання генеративного ШІ</a:t>
            </a:r>
            <a:endParaRPr lang="en-US" sz="1450" dirty="0"/>
          </a:p>
        </p:txBody>
      </p:sp>
      <p:sp>
        <p:nvSpPr>
          <p:cNvPr id="33" name="Shape 25"/>
          <p:cNvSpPr/>
          <p:nvPr/>
        </p:nvSpPr>
        <p:spPr>
          <a:xfrm>
            <a:off x="548640" y="490728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731520" y="509016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5" name="Text 27"/>
          <p:cNvSpPr txBox="1"/>
          <p:nvPr/>
        </p:nvSpPr>
        <p:spPr>
          <a:xfrm>
            <a:off x="731520" y="509016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7</a:t>
            </a:r>
            <a:endParaRPr lang="en-US" sz="1700" dirty="0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4778" y="5108448"/>
            <a:ext cx="438912" cy="438912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731520" y="568452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Міжнародний досвід використання ШІ у ЗВО</a:t>
            </a:r>
            <a:endParaRPr lang="en-US" sz="1450" dirty="0"/>
          </a:p>
        </p:txBody>
      </p:sp>
      <p:sp>
        <p:nvSpPr>
          <p:cNvPr id="38" name="Shape 29"/>
          <p:cNvSpPr/>
          <p:nvPr/>
        </p:nvSpPr>
        <p:spPr>
          <a:xfrm>
            <a:off x="4307738" y="490728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39" name="Shape 30"/>
          <p:cNvSpPr/>
          <p:nvPr/>
        </p:nvSpPr>
        <p:spPr>
          <a:xfrm>
            <a:off x="4490618" y="509016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40" name="Text 31"/>
          <p:cNvSpPr txBox="1"/>
          <p:nvPr/>
        </p:nvSpPr>
        <p:spPr>
          <a:xfrm>
            <a:off x="4490618" y="509016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8</a:t>
            </a:r>
            <a:endParaRPr lang="en-US" sz="1700" dirty="0"/>
          </a:p>
        </p:txBody>
      </p:sp>
      <p:pic>
        <p:nvPicPr>
          <p:cNvPr id="4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3877" y="5108448"/>
            <a:ext cx="438912" cy="438912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4490618" y="568452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Корисні матеріали та відкриті ресурси для ШІ-грамотності</a:t>
            </a:r>
            <a:endParaRPr lang="en-US" sz="1450" dirty="0"/>
          </a:p>
        </p:txBody>
      </p:sp>
      <p:sp>
        <p:nvSpPr>
          <p:cNvPr id="43" name="Shape 33"/>
          <p:cNvSpPr/>
          <p:nvPr/>
        </p:nvSpPr>
        <p:spPr>
          <a:xfrm>
            <a:off x="8066837" y="4907280"/>
            <a:ext cx="3576218" cy="1356360"/>
          </a:xfrm>
          <a:prstGeom prst="roundRect">
            <a:avLst>
              <a:gd name="adj" fmla="val 809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4" name="Shape 34"/>
          <p:cNvSpPr/>
          <p:nvPr/>
        </p:nvSpPr>
        <p:spPr>
          <a:xfrm>
            <a:off x="8249717" y="5090160"/>
            <a:ext cx="502920" cy="5029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45" name="Text 35"/>
          <p:cNvSpPr txBox="1"/>
          <p:nvPr/>
        </p:nvSpPr>
        <p:spPr>
          <a:xfrm>
            <a:off x="8249717" y="5090160"/>
            <a:ext cx="5029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2"/>
                </a:solidFill>
              </a:rPr>
              <a:t>9</a:t>
            </a:r>
            <a:endParaRPr lang="en-US" sz="1700" dirty="0"/>
          </a:p>
        </p:txBody>
      </p:sp>
      <p:pic>
        <p:nvPicPr>
          <p:cNvPr id="4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02975" y="5108448"/>
            <a:ext cx="438912" cy="438912"/>
          </a:xfrm>
          <a:prstGeom prst="rect">
            <a:avLst/>
          </a:prstGeom>
        </p:spPr>
      </p:pic>
      <p:sp>
        <p:nvSpPr>
          <p:cNvPr id="47" name="Text 36"/>
          <p:cNvSpPr txBox="1"/>
          <p:nvPr/>
        </p:nvSpPr>
        <p:spPr>
          <a:xfrm>
            <a:off x="8249717" y="5684520"/>
            <a:ext cx="3210458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Можливості особливого доступу до інструментів ШІ для закладів освіти</a:t>
            </a:r>
            <a:endParaRPr lang="en-US" sz="1450" dirty="0"/>
          </a:p>
        </p:txBody>
      </p:sp>
      <p:sp>
        <p:nvSpPr>
          <p:cNvPr id="4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0954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Порушення АД, що можуть виникнути через ШІ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77240" y="205740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861408" y="2011680"/>
            <a:ext cx="777240" cy="7772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945" y="2198218"/>
            <a:ext cx="404165" cy="40416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2880360"/>
            <a:ext cx="49071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5"/>
                </a:solidFill>
              </a:rPr>
              <a:t>Порушення, які «генерує» сам ШІ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777240" y="3794760"/>
            <a:ext cx="4907128" cy="667512"/>
          </a:xfrm>
          <a:prstGeom prst="roundRect">
            <a:avLst>
              <a:gd name="adj" fmla="val 16438"/>
            </a:avLst>
          </a:prstGeom>
          <a:solidFill>
            <a:schemeClr val="bg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60120" y="3794760"/>
            <a:ext cx="454136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Плагіат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77240" y="4572000"/>
            <a:ext cx="4907128" cy="667512"/>
          </a:xfrm>
          <a:prstGeom prst="roundRect">
            <a:avLst>
              <a:gd name="adj" fmla="val 16438"/>
            </a:avLst>
          </a:prstGeom>
          <a:solidFill>
            <a:schemeClr val="bg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60120" y="4572000"/>
            <a:ext cx="454136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Фальсифікація та фабрикація даних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77240" y="5349240"/>
            <a:ext cx="4907128" cy="667512"/>
          </a:xfrm>
          <a:prstGeom prst="roundRect">
            <a:avLst>
              <a:gd name="adj" fmla="val 16438"/>
            </a:avLst>
          </a:prstGeom>
          <a:solidFill>
            <a:schemeClr val="bg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60120" y="5349240"/>
            <a:ext cx="4541368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5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Недотримання умов ліцензій Creative Commons</a:t>
            </a:r>
            <a:endParaRPr lang="en-US" sz="1900" dirty="0"/>
          </a:p>
        </p:txBody>
      </p:sp>
      <p:sp>
        <p:nvSpPr>
          <p:cNvPr id="15" name="Shape 12"/>
          <p:cNvSpPr/>
          <p:nvPr/>
        </p:nvSpPr>
        <p:spPr>
          <a:xfrm>
            <a:off x="6278728" y="1828800"/>
            <a:ext cx="5364328" cy="4434840"/>
          </a:xfrm>
          <a:prstGeom prst="roundRect">
            <a:avLst>
              <a:gd name="adj" fmla="val 2474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507328" y="2057400"/>
            <a:ext cx="640080" cy="64008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6507328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2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10591495" y="2011680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033" y="2198218"/>
            <a:ext cx="404165" cy="404165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6507328" y="2880360"/>
            <a:ext cx="49071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100" b="1" dirty="0">
                <a:solidFill>
                  <a:schemeClr val="accent3"/>
                </a:solidFill>
              </a:rPr>
              <a:t>Порушення з боку користувача ШІ</a:t>
            </a:r>
            <a:endParaRPr lang="en-US" sz="2100" dirty="0"/>
          </a:p>
        </p:txBody>
      </p:sp>
      <p:sp>
        <p:nvSpPr>
          <p:cNvPr id="21" name="Shape 17"/>
          <p:cNvSpPr/>
          <p:nvPr/>
        </p:nvSpPr>
        <p:spPr>
          <a:xfrm>
            <a:off x="6507328" y="3794760"/>
            <a:ext cx="4907128" cy="473202"/>
          </a:xfrm>
          <a:prstGeom prst="roundRect">
            <a:avLst>
              <a:gd name="adj" fmla="val 23188"/>
            </a:avLst>
          </a:prstGeom>
          <a:solidFill>
            <a:schemeClr val="bg1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690208" y="3794760"/>
            <a:ext cx="4541368" cy="473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Списування</a:t>
            </a:r>
            <a:endParaRPr lang="en-US" sz="1900" dirty="0"/>
          </a:p>
        </p:txBody>
      </p:sp>
      <p:sp>
        <p:nvSpPr>
          <p:cNvPr id="23" name="Shape 19"/>
          <p:cNvSpPr/>
          <p:nvPr/>
        </p:nvSpPr>
        <p:spPr>
          <a:xfrm>
            <a:off x="6507328" y="4377690"/>
            <a:ext cx="4907128" cy="473202"/>
          </a:xfrm>
          <a:prstGeom prst="roundRect">
            <a:avLst>
              <a:gd name="adj" fmla="val 23188"/>
            </a:avLst>
          </a:prstGeom>
          <a:solidFill>
            <a:schemeClr val="bg1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6690208" y="4377690"/>
            <a:ext cx="4541368" cy="473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Змова</a:t>
            </a:r>
            <a:endParaRPr lang="en-US" sz="1900" dirty="0"/>
          </a:p>
        </p:txBody>
      </p:sp>
      <p:sp>
        <p:nvSpPr>
          <p:cNvPr id="25" name="Shape 21"/>
          <p:cNvSpPr/>
          <p:nvPr/>
        </p:nvSpPr>
        <p:spPr>
          <a:xfrm>
            <a:off x="6507328" y="4960620"/>
            <a:ext cx="4907128" cy="473202"/>
          </a:xfrm>
          <a:prstGeom prst="roundRect">
            <a:avLst>
              <a:gd name="adj" fmla="val 23188"/>
            </a:avLst>
          </a:prstGeom>
          <a:solidFill>
            <a:schemeClr val="bg1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6690208" y="4960620"/>
            <a:ext cx="4541368" cy="473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Введення в оману</a:t>
            </a:r>
            <a:endParaRPr lang="en-US" sz="1900" dirty="0"/>
          </a:p>
        </p:txBody>
      </p:sp>
      <p:sp>
        <p:nvSpPr>
          <p:cNvPr id="27" name="Shape 23"/>
          <p:cNvSpPr/>
          <p:nvPr/>
        </p:nvSpPr>
        <p:spPr>
          <a:xfrm>
            <a:off x="6507328" y="5543550"/>
            <a:ext cx="4907128" cy="473202"/>
          </a:xfrm>
          <a:prstGeom prst="roundRect">
            <a:avLst>
              <a:gd name="adj" fmla="val 23188"/>
            </a:avLst>
          </a:prstGeom>
          <a:solidFill>
            <a:schemeClr val="bg1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6690208" y="5543550"/>
            <a:ext cx="4541368" cy="473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accent3"/>
                </a:solidFill>
              </a:rPr>
              <a:t>✕  </a:t>
            </a:r>
            <a:r>
              <a:rPr lang="en-US" sz="1900" dirty="0">
                <a:solidFill>
                  <a:schemeClr val="tx1"/>
                </a:solidFill>
              </a:rPr>
              <a:t>Несанкціонована співпраця</a:t>
            </a:r>
            <a:endParaRPr lang="en-US" sz="1900" dirty="0"/>
          </a:p>
        </p:txBody>
      </p:sp>
      <p:sp>
        <p:nvSpPr>
          <p:cNvPr id="29" name="Text 25"/>
          <p:cNvSpPr txBox="1"/>
          <p:nvPr/>
        </p:nvSpPr>
        <p:spPr>
          <a:xfrm>
            <a:off x="1463040" y="6419088"/>
            <a:ext cx="72539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i="1" dirty="0">
                <a:solidFill>
                  <a:schemeClr val="accent6"/>
                </a:solidFill>
              </a:rPr>
              <a:t>«Продукт» — результат, створений та застосований за допомогою ШІ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81693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74980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Додаток 8. Ресурси для підвищення ШІ-грамотності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828800"/>
            <a:ext cx="11094415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68680" y="224028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" y="2459736"/>
            <a:ext cx="475488" cy="47548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1828800"/>
            <a:ext cx="935705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</a:rPr>
              <a:t>Перелік інструментів академічної доброчесності та відкритих ресурсів наведено у Додатку до методичних рекомендацій НУБіП — посилання й таблиці інструментів перевірки текстів, аналізу зображень та автоматизованого оцінювання.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48640" y="3931920"/>
            <a:ext cx="3515258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894789" y="41148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300" y="4312310"/>
            <a:ext cx="427939" cy="42793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31520" y="5029200"/>
            <a:ext cx="3149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1"/>
                </a:solidFill>
              </a:rPr>
              <a:t>Перевірка текстів</a:t>
            </a:r>
            <a:endParaRPr lang="en-US" sz="1900" dirty="0"/>
          </a:p>
        </p:txBody>
      </p:sp>
      <p:sp>
        <p:nvSpPr>
          <p:cNvPr id="11" name="Shape 7"/>
          <p:cNvSpPr/>
          <p:nvPr/>
        </p:nvSpPr>
        <p:spPr>
          <a:xfrm>
            <a:off x="4338218" y="3931920"/>
            <a:ext cx="3515258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684368" y="41148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878" y="4312310"/>
            <a:ext cx="427939" cy="42793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521098" y="5029200"/>
            <a:ext cx="3149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1"/>
                </a:solidFill>
              </a:rPr>
              <a:t>Аналіз зображень</a:t>
            </a:r>
            <a:endParaRPr lang="en-US" sz="1900" dirty="0"/>
          </a:p>
        </p:txBody>
      </p:sp>
      <p:sp>
        <p:nvSpPr>
          <p:cNvPr id="15" name="Shape 10"/>
          <p:cNvSpPr/>
          <p:nvPr/>
        </p:nvSpPr>
        <p:spPr>
          <a:xfrm>
            <a:off x="8127797" y="3931920"/>
            <a:ext cx="3515258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9473946" y="41148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1456" y="4312310"/>
            <a:ext cx="427939" cy="42793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310677" y="5029200"/>
            <a:ext cx="31494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1"/>
                </a:solidFill>
              </a:rPr>
              <a:t>Автоматизоване оцінювання</a:t>
            </a:r>
            <a:endParaRPr lang="en-US" sz="1900" dirty="0"/>
          </a:p>
        </p:txBody>
      </p:sp>
      <p:sp>
        <p:nvSpPr>
          <p:cNvPr id="19" name="Shape 13"/>
          <p:cNvSpPr/>
          <p:nvPr/>
        </p:nvSpPr>
        <p:spPr>
          <a:xfrm>
            <a:off x="548640" y="5669280"/>
            <a:ext cx="11094415" cy="594360"/>
          </a:xfrm>
          <a:prstGeom prst="roundRect">
            <a:avLst>
              <a:gd name="adj" fmla="val 18462"/>
            </a:avLst>
          </a:prstGeom>
          <a:solidFill>
            <a:schemeClr val="accent1"/>
          </a:solidFill>
          <a:ln/>
          <a:effectLst>
            <a:outerShdw blurRad="101600" dist="25400" dir="5400000" algn="bl" rotWithShape="0">
              <a:srgbClr val="0B2E59">
                <a:alpha val="14000"/>
              </a:srgbClr>
            </a:outerShdw>
          </a:effectLst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664708"/>
            <a:ext cx="603504" cy="60350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737360" y="5669280"/>
            <a:ext cx="96770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Повний перелік додається окремим документом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19088"/>
            <a:ext cx="914400" cy="29260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12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00398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346704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23360" y="137160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</a:rPr>
              <a:t>Дякую за увагу!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023360" y="2743200"/>
            <a:ext cx="7589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Олена ГУЛАК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доктор юридичних наук, професор, професор кафедри адміністративного та фінансового права</a:t>
            </a:r>
            <a:endParaRPr lang="en-US" sz="18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4617720"/>
            <a:ext cx="777240" cy="7772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983480" y="4617720"/>
            <a:ext cx="6400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u="sng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Lena_Gulac@nubip.edu.ua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4023360" y="6035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accent2"/>
                </a:solidFill>
              </a:rPr>
              <a:t>nubip.edu.ua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UBiP Lecture">
  <a:themeElements>
    <a:clrScheme name="NUBiP Lecture">
      <a:dk1>
        <a:srgbClr val="1A1A1A"/>
      </a:dk1>
      <a:lt1>
        <a:srgbClr val="FFFFFF"/>
      </a:lt1>
      <a:dk2>
        <a:srgbClr val="0B2E59"/>
      </a:dk2>
      <a:lt2>
        <a:srgbClr val="EEF4FB"/>
      </a:lt2>
      <a:accent1>
        <a:srgbClr val="005CAA"/>
      </a:accent1>
      <a:accent2>
        <a:srgbClr val="FFED00"/>
      </a:accent2>
      <a:accent3>
        <a:srgbClr val="C62828"/>
      </a:accent3>
      <a:accent4>
        <a:srgbClr val="2E7D32"/>
      </a:accent4>
      <a:accent5>
        <a:srgbClr val="D96C00"/>
      </a:accent5>
      <a:accent6>
        <a:srgbClr val="6B7A8F"/>
      </a:accent6>
      <a:hlink>
        <a:srgbClr val="005CAA"/>
      </a:hlink>
      <a:folHlink>
        <a:srgbClr val="0B2E59"/>
      </a:folHlink>
    </a:clrScheme>
    <a:fontScheme name="NUBiP Lectur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9655</Words>
  <Application>Microsoft Office PowerPoint</Application>
  <PresentationFormat>Широкий екран</PresentationFormat>
  <Paragraphs>1572</Paragraphs>
  <Slides>134</Slides>
  <Notes>132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134</vt:i4>
      </vt:variant>
    </vt:vector>
  </HeadingPairs>
  <TitlesOfParts>
    <vt:vector size="139" baseType="lpstr">
      <vt:lpstr>Arial</vt:lpstr>
      <vt:lpstr>Calibri</vt:lpstr>
      <vt:lpstr>Minion Pro Med</vt:lpstr>
      <vt:lpstr>Minion Pro SmBd</vt:lpstr>
      <vt:lpstr>NUBiP Lecture</vt:lpstr>
      <vt:lpstr>Презентація PowerPoint</vt:lpstr>
      <vt:lpstr>Як ви вважаєте, який рівень корупції в Україні?</vt:lpstr>
      <vt:lpstr>Сприйняття корупції населенням</vt:lpstr>
      <vt:lpstr>Презентація PowerPoint</vt:lpstr>
      <vt:lpstr>Презентація PowerPoint</vt:lpstr>
      <vt:lpstr>Презентація PowerPoint</vt:lpstr>
      <vt:lpstr>Корупція — серед топ-3 суспільних проблем</vt:lpstr>
      <vt:lpstr>Політична корупція — найсерйозніший тип корупції</vt:lpstr>
      <vt:lpstr>Чи стикалися ви з корупцією протягом останніх 12 місяців?</vt:lpstr>
      <vt:lpstr>Реальний корупційний досвід</vt:lpstr>
      <vt:lpstr>Корупційний досвід населення за сферами (2025)</vt:lpstr>
      <vt:lpstr>Вища освіта: динаміка корупційного досвіду</vt:lpstr>
      <vt:lpstr>Що таке корупція?</vt:lpstr>
      <vt:lpstr>Звідки в Україні корупція?</vt:lpstr>
      <vt:lpstr>Як в Україні створювали антикорупційну систему</vt:lpstr>
      <vt:lpstr>Передумови створення системи антикорупційних органів</vt:lpstr>
      <vt:lpstr>Антикорупційна система</vt:lpstr>
      <vt:lpstr>Які антикорупційні органи ви знаєте?</vt:lpstr>
      <vt:lpstr>Антикорупційна інфраструктура України</vt:lpstr>
      <vt:lpstr>Формування політики та запобігання корупції: НАЗК</vt:lpstr>
      <vt:lpstr>Формування політики: ВРУ, КМУ, Мін’юст</vt:lpstr>
      <vt:lpstr>Розслідування: НАБУ, САП, АРМА</vt:lpstr>
      <vt:lpstr>Розслідування: Нацполіція, ДБР, СБУ, прокуратура</vt:lpstr>
      <vt:lpstr>До якого органу повідомити про корупційне правопорушення?</vt:lpstr>
      <vt:lpstr>Притягнення до відповідальності</vt:lpstr>
      <vt:lpstr>Забезпечення доброчесності заради процвітання</vt:lpstr>
      <vt:lpstr>Чи тотожне поняття «доброчесність» поняттю «антикорупція»? У чому відмінність?</vt:lpstr>
      <vt:lpstr>Антикорупція та доброчесність</vt:lpstr>
      <vt:lpstr>Три складові успішної боротьби з корупцією</vt:lpstr>
      <vt:lpstr>Доброчесність на державному рівні</vt:lpstr>
      <vt:lpstr>Стратегія забезпечення державної доброчесності: рекомендації ОЕСР</vt:lpstr>
      <vt:lpstr>Культура державної доброчесності</vt:lpstr>
      <vt:lpstr>Ефективна підзвітність</vt:lpstr>
      <vt:lpstr>Доброчесність як основна цінність</vt:lpstr>
      <vt:lpstr>Поняття «доброчесність»</vt:lpstr>
      <vt:lpstr>З чого складається доброчесність?</vt:lpstr>
      <vt:lpstr>Ключові елементи встановлення доброчесності в суспільстві</vt:lpstr>
      <vt:lpstr>Чим займається НАЗК?</vt:lpstr>
      <vt:lpstr>Що робить НАЗК?</vt:lpstr>
      <vt:lpstr>Державна антикорупційна програма на 2023–2025 роки</vt:lpstr>
      <vt:lpstr>Хто реалізує ДАП?</vt:lpstr>
      <vt:lpstr>Як змінюється ставлення до корупції</vt:lpstr>
      <vt:lpstr>Стратегічний аналіз корупційних ризиків</vt:lpstr>
      <vt:lpstr>Антикорупційна експертиза та стратегічний аналіз ризиків</vt:lpstr>
      <vt:lpstr>Стратегія розвитку доброчесності в освіті на 2026–2030 роки</vt:lpstr>
      <vt:lpstr>Чому нам потрібна стратегія?</vt:lpstr>
      <vt:lpstr>Мета і стратегічні цілі</vt:lpstr>
      <vt:lpstr>Університет в антикорупційній системі</vt:lpstr>
      <vt:lpstr>Де в цій системі університет?</vt:lpstr>
      <vt:lpstr>Ризик ≠ правопорушення</vt:lpstr>
      <vt:lpstr>Де можуть «жити» корупційні ризики в ЗВО?</vt:lpstr>
      <vt:lpstr>Як описати корупційний ризик?</vt:lpstr>
      <vt:lpstr>Антикорупційна програма: від документа до управління</vt:lpstr>
      <vt:lpstr>Не все вирішується новим наказом</vt:lpstr>
      <vt:lpstr>Хто відповідає за антикорупційну систему ЗВО?</vt:lpstr>
      <vt:lpstr>Уповноважений — не внутрішня поліція</vt:lpstr>
      <vt:lpstr>Прозорість ≠ просто оприлюднення документів</vt:lpstr>
      <vt:lpstr>Єдиний портал повідомлень викривачів</vt:lpstr>
      <vt:lpstr>Канали повідомлень: про що і куди повідомляти</vt:lpstr>
      <vt:lpstr>Викривач: хто ним може стати і які гарантії має</vt:lpstr>
      <vt:lpstr>Куди звертатися викривачу за захистом і допомогою</vt:lpstr>
      <vt:lpstr>Євроінтеграція та міжнародна співпраця</vt:lpstr>
      <vt:lpstr>Державна політика → університет</vt:lpstr>
      <vt:lpstr>Три рівні антикорупційної роботи</vt:lpstr>
      <vt:lpstr>Практична вправа: знайдіть один корупційний ризик</vt:lpstr>
      <vt:lpstr>Що варто запам’ятати?</vt:lpstr>
      <vt:lpstr>Сильна антикорупційна система</vt:lpstr>
      <vt:lpstr>Презентація PowerPoint</vt:lpstr>
      <vt:lpstr>Нові вимоги до системи академічної доброчесності у ЗВО</vt:lpstr>
      <vt:lpstr>Законодавчі, стратегічні та внутрішні акти з академічної доброчесності</vt:lpstr>
      <vt:lpstr>Національні законодавчі акти (1/2)</vt:lpstr>
      <vt:lpstr>Національні законодавчі акти (2/2)</vt:lpstr>
      <vt:lpstr>Національні стратегічні нормативно-правові акти</vt:lpstr>
      <vt:lpstr>Рекомендації та рішення профільних органів виконавчої влади</vt:lpstr>
      <vt:lpstr>Внутрішні акти НУБіП (основні)</vt:lpstr>
      <vt:lpstr>Внутрішні акти НУБіП (пов’язані)</vt:lpstr>
      <vt:lpstr>Як змінилися базові норми про академічну доброчесність</vt:lpstr>
      <vt:lpstr>Зміст статті 42 ЗУ «Про освіту»: що змінилося</vt:lpstr>
      <vt:lpstr>ЗУ «Про вищу освіту»: вимоги академічної доброчесності</vt:lpstr>
      <vt:lpstr>ЗУ «Про вищу освіту»: здобувачі, атестація, наслідки</vt:lpstr>
      <vt:lpstr>Ч. 6 ст. 6 ЗУ «Про вищу освіту»: дисертація та підстави для відмови</vt:lpstr>
      <vt:lpstr>Ч. 6 ст. 6 ЗУ «Про вищу освіту»: припинення рішення про присудження ступеня</vt:lpstr>
      <vt:lpstr>Ч. 6 ст. 6 ЗУ «Про вищу освіту»: наслідки для учасників захисту</vt:lpstr>
      <vt:lpstr>Закон «Про академічну доброчесність»: порушення та відповідальність</vt:lpstr>
      <vt:lpstr>Ст. 1 ЗУ «Про академічну доброчесність»: академічний твір</vt:lpstr>
      <vt:lpstr>Види порушень академічної доброчесності: було → стало</vt:lpstr>
      <vt:lpstr>Порушення та академічна відповідальність (ст. 18 Закону), 1/2</vt:lpstr>
      <vt:lpstr>Порушення та академічна відповідальність (ст. 18 Закону), 2/2</vt:lpstr>
      <vt:lpstr>Стаття 19. Заходи реагування на порушення академічної доброчесності</vt:lpstr>
      <vt:lpstr>Види порушень за ЗУ «Про академічну доброчесність» (1/6)</vt:lpstr>
      <vt:lpstr>Види порушень за ЗУ «Про академічну доброчесність» (2/6)</vt:lpstr>
      <vt:lpstr>Види порушень за ЗУ «Про академічну доброчесність» (3/6)</vt:lpstr>
      <vt:lpstr>Види порушень за ЗУ «Про академічну доброчесність» (4/6)</vt:lpstr>
      <vt:lpstr>Види порушень за ЗУ «Про академічну доброчесність» (5/6)</vt:lpstr>
      <vt:lpstr>Види порушень за ЗУ «Про академічну доброчесність» (6/6)</vt:lpstr>
      <vt:lpstr>13. Інституційні порушення академічної доброчесності (ст. 36)</vt:lpstr>
      <vt:lpstr>Санкції за порушення АД для ПП / НПП (ст. 22): строкові заходи</vt:lpstr>
      <vt:lpstr>Санкції для ПП / НПП (ст. 22): позбавлення та дисциплін. відп.</vt:lpstr>
      <vt:lpstr>Санкції для здобувачів освіти (ст. 22): виховні заходи</vt:lpstr>
      <vt:lpstr>Санкції для здобувачів освіти (ст. 22): академічна відповідальність</vt:lpstr>
      <vt:lpstr>Ст. 40: позбавлення ступеня чи вченого звання</vt:lpstr>
      <vt:lpstr>Оскарження рішення про позбавлення наукового ступеня</vt:lpstr>
      <vt:lpstr>Індивідуальні наслідки позбавлення ступеня чи звання</vt:lpstr>
      <vt:lpstr>Інституційні наслідки для ЗВО (за рішенням НАЗЯВО)</vt:lpstr>
      <vt:lpstr>Перехідні положення ЗУ «Про академічну доброчесність»</vt:lpstr>
      <vt:lpstr>ЗУ «Про вищу освіту» від 01.07.2014: перша редакція ч. 6 ст. 6</vt:lpstr>
      <vt:lpstr>Еволюція відповідальності та роль НАЗЯВО</vt:lpstr>
      <vt:lpstr>Подальша участь НАЗЯВО у сфері академічної доброчесності</vt:lpstr>
      <vt:lpstr>Академічна доброчесність в епоху штучного інтелекту</vt:lpstr>
      <vt:lpstr>Ч. 4 ст. 8 ЗУ «Про академічну доброчесність»: використання ШІ</vt:lpstr>
      <vt:lpstr>Академічна доброчесність в епоху ШІ: що вважається порушенням?</vt:lpstr>
      <vt:lpstr>Градація використання ШІ: від інструменту до порушення</vt:lpstr>
      <vt:lpstr>Як дотримуватися академічної доброчесності, використовуючи ШІ?</vt:lpstr>
      <vt:lpstr>Як декларувати використання ШІ в роботах?</vt:lpstr>
      <vt:lpstr>Захист даних та конфіденційність (Data Privacy)</vt:lpstr>
      <vt:lpstr>Ст. 33 ЗУ «Про авторське право і суміжні права»: право sui generis</vt:lpstr>
      <vt:lpstr>Ст. 33 ЗУ «Про авторське право і суміжні права» (продовження)</vt:lpstr>
      <vt:lpstr>ЗУ «Про захист персональних даних» і нейромережі</vt:lpstr>
      <vt:lpstr>Судова практика у сфері ШІ: національний рівень</vt:lpstr>
      <vt:lpstr>Резонансні кейси у сфері ШІ: світовий рівень (1/2)</vt:lpstr>
      <vt:lpstr>Резонансні кейси у сфері ШІ: світовий рівень (2/2)</vt:lpstr>
      <vt:lpstr>Резонансні кейси у сфері ШІ: національний рівень</vt:lpstr>
      <vt:lpstr>Положення про політику використання ШІ в НУБіП України</vt:lpstr>
      <vt:lpstr>7. Заборони у використанні ШІ в університеті</vt:lpstr>
      <vt:lpstr>Рекомендовані інструменти ШІ в НУБіП (1/4)</vt:lpstr>
      <vt:lpstr>Рекомендовані інструменти ШІ в НУБіП (2/4)</vt:lpstr>
      <vt:lpstr>Рекомендовані інструменти ШІ в НУБіП (3/4)</vt:lpstr>
      <vt:lpstr>Рекомендовані інструменти ШІ в НУБіП (4/4)</vt:lpstr>
      <vt:lpstr>Рекомендації МОН щодо відповідального впровадження ШІ в ЗВО</vt:lpstr>
      <vt:lpstr>Рекомендації МОН: зміст документа</vt:lpstr>
      <vt:lpstr>Рекомендації МОН: додатки</vt:lpstr>
      <vt:lpstr>Порушення АД, що можуть виникнути через ШІ</vt:lpstr>
      <vt:lpstr>Додаток 8. Ресурси для підвищення ШІ-грамотності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Формування та реалізація антикорупційної політики в Україні</dc:title>
  <dc:subject>PptxGenJS Presentation</dc:subject>
  <dc:creator>Олена Гулак</dc:creator>
  <cp:lastModifiedBy>admin</cp:lastModifiedBy>
  <cp:revision>11</cp:revision>
  <dcterms:created xsi:type="dcterms:W3CDTF">2026-10-10T15:35:09Z</dcterms:created>
  <dcterms:modified xsi:type="dcterms:W3CDTF">2026-10-16T07:05:48Z</dcterms:modified>
</cp:coreProperties>
</file>