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68271-0589-4F3C-AC6B-7E064FFB8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5E04F0-F529-4670-8E0E-B3CE5008B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D973A-132D-4B28-BD60-0968FEC5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AD71-7758-4969-8561-65A6625B855C}" type="datetimeFigureOut">
              <a:rPr lang="ru-UA" smtClean="0"/>
              <a:t>19.02.2020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004D5A-20F3-4BC3-ADF3-F3FAC497C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C3C97-DA38-4B82-9DAB-F061E1DC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020-D23A-4C85-97BE-9B3AC85D50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110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F6453-CB81-4D50-A2DA-6E66DC6D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7DB68A-AC7C-4E19-B2BB-0BC80B4C1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EF0F74-22DA-44DC-BC37-D0749522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AD71-7758-4969-8561-65A6625B855C}" type="datetimeFigureOut">
              <a:rPr lang="ru-UA" smtClean="0"/>
              <a:t>19.02.2020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EB5655-F2D4-4827-B0BD-04FD0D81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097500-69F2-41D5-BC77-4C2B39EF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020-D23A-4C85-97BE-9B3AC85D50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53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77EDBF-21DF-48FC-B7CE-6A2EBC5C9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A891B6-0A30-409A-A78B-B43A4FC20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CA139D-9E55-43AC-B4F3-81478197A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AD71-7758-4969-8561-65A6625B855C}" type="datetimeFigureOut">
              <a:rPr lang="ru-UA" smtClean="0"/>
              <a:t>19.02.2020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CE45C0-05A2-4D8F-B2AC-C4CCF4CD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7B2BA5-24C5-403E-A68D-84C158CD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020-D23A-4C85-97BE-9B3AC85D50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281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1BC2D-9056-4A69-95E5-E8EC0B55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3F3CF-1E1B-4E01-A03D-F7E100155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3DB3A2-4820-41F2-BB08-54E081356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AD71-7758-4969-8561-65A6625B855C}" type="datetimeFigureOut">
              <a:rPr lang="ru-UA" smtClean="0"/>
              <a:t>19.02.2020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C0D335-98E2-420F-8163-3A0AD68F0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868808-9366-4DD5-BB2E-622ABEF0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020-D23A-4C85-97BE-9B3AC85D50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981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5FC7F-B2D5-49C1-B9F7-DC71AFCF1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9AFADC-6FC1-480B-A9A7-7EF0D788F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8254D-1A4C-4901-A685-78031661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AD71-7758-4969-8561-65A6625B855C}" type="datetimeFigureOut">
              <a:rPr lang="ru-UA" smtClean="0"/>
              <a:t>19.02.2020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2CBAF-249B-4AC1-A029-E93602DC7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BCE5B6-96C6-4071-8642-C7183E49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020-D23A-4C85-97BE-9B3AC85D50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2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43C54-C653-44EF-93B2-D8655B52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672581-DF46-43E6-BCCE-38107F094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927387-3F92-4D5B-99A0-4DD657F9B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AA33C3-3E7F-4232-B496-3852262D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AD71-7758-4969-8561-65A6625B855C}" type="datetimeFigureOut">
              <a:rPr lang="ru-UA" smtClean="0"/>
              <a:t>19.02.2020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81BB75-D690-4DF1-90B8-85C589D2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9CE0E5-60D1-4B68-868E-A3E8FD0A5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020-D23A-4C85-97BE-9B3AC85D50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491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6EA7D-1D95-4CAB-A0BA-807ABA72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48D1E5-A2C6-491A-A562-C74A218A7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366586-E658-4E9F-A81D-1B9B0EF8D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2FEDC3-18F2-4A41-B1D4-08FDD7476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8B5B50-C0FE-4B4E-86F5-13E11F948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D62640-0E3B-4A5A-A9C7-BD302B5B0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AD71-7758-4969-8561-65A6625B855C}" type="datetimeFigureOut">
              <a:rPr lang="ru-UA" smtClean="0"/>
              <a:t>19.02.2020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3E97C-EF83-4F92-86AF-7E4059AAB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22D941-9BEE-4B3C-833D-3974803C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020-D23A-4C85-97BE-9B3AC85D50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188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E4C27-0E7E-4433-B389-A2BB834A4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5CAFD9-5925-4710-9409-1BD0855A7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AD71-7758-4969-8561-65A6625B855C}" type="datetimeFigureOut">
              <a:rPr lang="ru-UA" smtClean="0"/>
              <a:t>19.02.2020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6EABB9-A461-415E-A987-44BA9D54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4F55DE-156D-43DB-8D02-F2DF0AFE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020-D23A-4C85-97BE-9B3AC85D50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082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8B2172-A883-4436-B293-76339987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AD71-7758-4969-8561-65A6625B855C}" type="datetimeFigureOut">
              <a:rPr lang="ru-UA" smtClean="0"/>
              <a:t>19.02.2020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352E86-A4D5-4EBE-B8B2-4B0C79B4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69D9D4-8805-4156-8C6D-1F394B7A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020-D23A-4C85-97BE-9B3AC85D50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63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A3D74-6D76-43EA-86D3-1719FD34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62BB4A-03A9-4F26-B5FC-4CBE5126F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075B44-1CE2-4E56-A3A9-B3CB12AA9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AAE5DC-60F6-4609-B1E5-71DE93EC8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AD71-7758-4969-8561-65A6625B855C}" type="datetimeFigureOut">
              <a:rPr lang="ru-UA" smtClean="0"/>
              <a:t>19.02.2020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BCEE09-6B94-4364-AF13-C7317A773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2B320B-D18D-4544-8010-4BA1F6A3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020-D23A-4C85-97BE-9B3AC85D50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709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474A1-F276-4B45-9FEA-80A51EA3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0C8B0A-8E7A-4B5B-B538-E9E186BC54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29C4AA-8F9E-4CE6-B9B5-0FC221578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EFAF4A-6438-44AD-BFCE-98368FB06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AD71-7758-4969-8561-65A6625B855C}" type="datetimeFigureOut">
              <a:rPr lang="ru-UA" smtClean="0"/>
              <a:t>19.02.2020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EDB3C5-AFCC-454A-99C9-D7C64A8B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58511C-B979-4079-BDE5-20E568A1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020-D23A-4C85-97BE-9B3AC85D50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795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247DA-A941-4850-A53D-A930000FC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A83EA8-C280-4A38-9C2D-90C7ADE5D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8BB53A-EF4C-4FDE-808C-99B7A2BAC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AAD71-7758-4969-8561-65A6625B855C}" type="datetimeFigureOut">
              <a:rPr lang="ru-UA" smtClean="0"/>
              <a:t>19.02.2020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327576-DE62-4479-A245-D9CEEDCA3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E30993-6327-4A70-834B-A624E61DD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82020-D23A-4C85-97BE-9B3AC85D50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661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ubip.edu.u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4FF2DF-BC0B-4FFB-9067-A0493959A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868" y="328473"/>
            <a:ext cx="10360241" cy="5042517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«Про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вищу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освіту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lnSpc>
                <a:spcPct val="170000"/>
              </a:lnSpc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Стаття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62.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Права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навчаються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закладах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вищої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just">
              <a:lnSpc>
                <a:spcPct val="17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15)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вибір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дисциплін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межах,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передбачених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відповідною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освітньою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програмою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планом,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обсязі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становить </a:t>
            </a:r>
            <a:r>
              <a:rPr lang="ru-RU" sz="2000" b="1" dirty="0"/>
              <a:t>не </a:t>
            </a:r>
            <a:r>
              <a:rPr lang="ru-RU" sz="2000" b="1" dirty="0" err="1"/>
              <a:t>менш</a:t>
            </a:r>
            <a:r>
              <a:rPr lang="ru-RU" sz="2000" b="1" dirty="0"/>
              <a:t> як </a:t>
            </a:r>
            <a:r>
              <a:rPr lang="ru-RU" sz="2000" b="1" dirty="0">
                <a:solidFill>
                  <a:srgbClr val="C00000"/>
                </a:solidFill>
              </a:rPr>
              <a:t>25 </a:t>
            </a:r>
            <a:r>
              <a:rPr lang="ru-RU" sz="2000" b="1" dirty="0" err="1">
                <a:solidFill>
                  <a:srgbClr val="C00000"/>
                </a:solidFill>
              </a:rPr>
              <a:t>відсотків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кількості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кредитів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ЄКТС,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передбачених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даного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рівня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вищої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При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здобувачі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певного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рівня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вищої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право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вибирати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дисципліни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пропонуються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рівнів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вищої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погодженням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керівником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факультету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підрозділу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кредитів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ЄКТС = 22,5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кредити</a:t>
            </a:r>
            <a:endParaRPr lang="ru-UA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4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/>
          <p:cNvGraphicFramePr>
            <a:graphicFrameLocks noGrp="1"/>
          </p:cNvGraphicFramePr>
          <p:nvPr/>
        </p:nvGraphicFramePr>
        <p:xfrm>
          <a:off x="361424" y="226894"/>
          <a:ext cx="11720145" cy="5593613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400829">
                  <a:extLst>
                    <a:ext uri="{9D8B030D-6E8A-4147-A177-3AD203B41FA5}">
                      <a16:colId xmlns:a16="http://schemas.microsoft.com/office/drawing/2014/main" val="2486425155"/>
                    </a:ext>
                  </a:extLst>
                </a:gridCol>
                <a:gridCol w="9125305">
                  <a:extLst>
                    <a:ext uri="{9D8B030D-6E8A-4147-A177-3AD203B41FA5}">
                      <a16:colId xmlns:a16="http://schemas.microsoft.com/office/drawing/2014/main" val="3177206022"/>
                    </a:ext>
                  </a:extLst>
                </a:gridCol>
                <a:gridCol w="1043093">
                  <a:extLst>
                    <a:ext uri="{9D8B030D-6E8A-4147-A177-3AD203B41FA5}">
                      <a16:colId xmlns:a16="http://schemas.microsoft.com/office/drawing/2014/main" val="1704139338"/>
                    </a:ext>
                  </a:extLst>
                </a:gridCol>
                <a:gridCol w="1150918">
                  <a:extLst>
                    <a:ext uri="{9D8B030D-6E8A-4147-A177-3AD203B41FA5}">
                      <a16:colId xmlns:a16="http://schemas.microsoft.com/office/drawing/2014/main" val="759112883"/>
                    </a:ext>
                  </a:extLst>
                </a:gridCol>
              </a:tblGrid>
              <a:tr h="2901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Вибіркові компоненти ОПП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години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кредити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2592812"/>
                  </a:ext>
                </a:extLst>
              </a:tr>
              <a:tr h="29014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r>
                        <a:rPr lang="uk-UA" sz="2000" i="1" dirty="0">
                          <a:effectLst/>
                        </a:rPr>
                        <a:t>вільного вибору </a:t>
                      </a:r>
                      <a:r>
                        <a:rPr lang="uk-UA" sz="2000" i="1" dirty="0">
                          <a:effectLst/>
                          <a:highlight>
                            <a:srgbClr val="FFFF00"/>
                          </a:highlight>
                        </a:rPr>
                        <a:t>за уподобанням студентів із переліку дисциплін</a:t>
                      </a:r>
                      <a:endParaRPr lang="uk-UA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0290544"/>
                  </a:ext>
                </a:extLst>
              </a:tr>
              <a:tr h="290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Вибіркова дисципліна 1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120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9801431"/>
                  </a:ext>
                </a:extLst>
              </a:tr>
              <a:tr h="290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Вибіркова дисципліна 2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120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7383973"/>
                  </a:ext>
                </a:extLst>
              </a:tr>
              <a:tr h="29014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effectLst/>
                        </a:rPr>
                        <a:t>Всього 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240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8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7875389"/>
                  </a:ext>
                </a:extLst>
              </a:tr>
              <a:tr h="29014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</a:rPr>
                        <a:t>Вибірковий блок </a:t>
                      </a:r>
                      <a:r>
                        <a:rPr lang="uk-UA" sz="2000" i="1" dirty="0">
                          <a:effectLst/>
                          <a:highlight>
                            <a:srgbClr val="FFFF00"/>
                          </a:highlight>
                        </a:rPr>
                        <a:t>за вибором за спеціальністю</a:t>
                      </a:r>
                      <a:r>
                        <a:rPr lang="uk-UA" sz="2000" dirty="0">
                          <a:effectLst/>
                        </a:rPr>
                        <a:t> 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4540299"/>
                  </a:ext>
                </a:extLst>
              </a:tr>
              <a:tr h="290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</a:rPr>
                        <a:t>Вибірковий блок 1  «Ветеринарне забезпечення здоров'я собак і котів»</a:t>
                      </a:r>
                      <a:endParaRPr lang="uk-UA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8800661"/>
                  </a:ext>
                </a:extLst>
              </a:tr>
              <a:tr h="290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Інноваційні технології годівлі дрібних домашніх тварин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120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2929059"/>
                  </a:ext>
                </a:extLst>
              </a:tr>
              <a:tr h="307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Інноваційні технології генетики та розведення дрібних домашніх тварин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120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8206835"/>
                  </a:ext>
                </a:extLst>
              </a:tr>
              <a:tr h="290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Превентивні ветеринарні технології незаразних </a:t>
                      </a:r>
                      <a:r>
                        <a:rPr lang="uk-UA" sz="1800" dirty="0" err="1">
                          <a:effectLst/>
                        </a:rPr>
                        <a:t>хвороб</a:t>
                      </a:r>
                      <a:r>
                        <a:rPr lang="uk-UA" sz="1800" dirty="0">
                          <a:effectLst/>
                        </a:rPr>
                        <a:t> собак і котів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120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1359393"/>
                  </a:ext>
                </a:extLst>
              </a:tr>
              <a:tr h="290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Превентивні ветеринарні технології заразних </a:t>
                      </a:r>
                      <a:r>
                        <a:rPr lang="uk-UA" sz="1800" dirty="0" err="1">
                          <a:effectLst/>
                        </a:rPr>
                        <a:t>хвороб</a:t>
                      </a:r>
                      <a:r>
                        <a:rPr lang="uk-UA" sz="1800" dirty="0">
                          <a:effectLst/>
                        </a:rPr>
                        <a:t> собак і котів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120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7398235"/>
                  </a:ext>
                </a:extLst>
              </a:tr>
              <a:tr h="29014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Всього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480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16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3303570"/>
                  </a:ext>
                </a:extLst>
              </a:tr>
              <a:tr h="290146">
                <a:tc gridSpan="4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2000" b="0" i="1" dirty="0">
                          <a:effectLst/>
                        </a:rPr>
                        <a:t>Вибірковий блок 2  «Ветеринарне забезпечення свинарства»</a:t>
                      </a:r>
                      <a:r>
                        <a:rPr lang="uk-UA" sz="2000" dirty="0">
                          <a:effectLst/>
                        </a:rPr>
                        <a:t> 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8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1599848"/>
                  </a:ext>
                </a:extLst>
              </a:tr>
              <a:tr h="290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Інноваційні технології годівлі свиней 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120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9065199"/>
                  </a:ext>
                </a:extLst>
              </a:tr>
              <a:tr h="290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Інноваційні технології генетики та розведення свиней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120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3218320"/>
                  </a:ext>
                </a:extLst>
              </a:tr>
              <a:tr h="290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Превентивні ветеринарні технології незаразних </a:t>
                      </a:r>
                      <a:r>
                        <a:rPr lang="uk-UA" sz="1800" dirty="0" err="1">
                          <a:effectLst/>
                        </a:rPr>
                        <a:t>хвороб</a:t>
                      </a:r>
                      <a:r>
                        <a:rPr lang="uk-UA" sz="1800" dirty="0">
                          <a:effectLst/>
                        </a:rPr>
                        <a:t> свиней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120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185574"/>
                  </a:ext>
                </a:extLst>
              </a:tr>
              <a:tr h="290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Превентивні ветеринарні технології заразних </a:t>
                      </a:r>
                      <a:r>
                        <a:rPr lang="uk-UA" sz="1800" dirty="0" err="1">
                          <a:effectLst/>
                        </a:rPr>
                        <a:t>хвороб</a:t>
                      </a:r>
                      <a:r>
                        <a:rPr lang="uk-UA" sz="1800" dirty="0">
                          <a:effectLst/>
                        </a:rPr>
                        <a:t> свиней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120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895131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 Всього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16 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4679563"/>
                  </a:ext>
                </a:extLst>
              </a:tr>
              <a:tr h="28362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 вибіркових компонентів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9096481"/>
                  </a:ext>
                </a:extLst>
              </a:tr>
            </a:tbl>
          </a:graphicData>
        </a:graphic>
      </p:graphicFrame>
      <p:sp>
        <p:nvSpPr>
          <p:cNvPr id="3" name="Овал 2">
            <a:extLst>
              <a:ext uri="{FF2B5EF4-FFF2-40B4-BE49-F238E27FC236}">
                <a16:creationId xmlns:a16="http://schemas.microsoft.com/office/drawing/2014/main" id="{6AC6B397-2192-4DCC-9884-B027F764AC8C}"/>
              </a:ext>
            </a:extLst>
          </p:cNvPr>
          <p:cNvSpPr/>
          <p:nvPr/>
        </p:nvSpPr>
        <p:spPr>
          <a:xfrm>
            <a:off x="11318560" y="1393794"/>
            <a:ext cx="399495" cy="4172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7287FC1-5BBF-49D5-A094-9CDD30D2DFB1}"/>
              </a:ext>
            </a:extLst>
          </p:cNvPr>
          <p:cNvSpPr/>
          <p:nvPr/>
        </p:nvSpPr>
        <p:spPr>
          <a:xfrm>
            <a:off x="11318560" y="3501450"/>
            <a:ext cx="399495" cy="4172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7BB412B-2C1B-4A08-ACF6-702969F036BB}"/>
              </a:ext>
            </a:extLst>
          </p:cNvPr>
          <p:cNvSpPr/>
          <p:nvPr/>
        </p:nvSpPr>
        <p:spPr>
          <a:xfrm>
            <a:off x="11318560" y="5514975"/>
            <a:ext cx="399495" cy="4172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496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84B58-38D3-4416-924F-DCC8C608A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56" y="0"/>
            <a:ext cx="7274087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3663CB4-1D54-4E00-A335-AB6E759D78F9}"/>
              </a:ext>
            </a:extLst>
          </p:cNvPr>
          <p:cNvSpPr/>
          <p:nvPr/>
        </p:nvSpPr>
        <p:spPr>
          <a:xfrm>
            <a:off x="110971" y="740832"/>
            <a:ext cx="2244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https://nubip.edu.ua/</a:t>
            </a:r>
            <a:endParaRPr lang="ru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E2B05B7-9C92-4341-9E02-F62B5ECE92BE}"/>
              </a:ext>
            </a:extLst>
          </p:cNvPr>
          <p:cNvSpPr/>
          <p:nvPr/>
        </p:nvSpPr>
        <p:spPr>
          <a:xfrm>
            <a:off x="2458956" y="6471820"/>
            <a:ext cx="1234155" cy="2574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658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565C22-8D0D-4B18-8795-AB0EE4F3B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736" y="0"/>
            <a:ext cx="8593584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743D1FE9-0CF0-4EE8-B514-203661C1B386}"/>
              </a:ext>
            </a:extLst>
          </p:cNvPr>
          <p:cNvSpPr/>
          <p:nvPr/>
        </p:nvSpPr>
        <p:spPr>
          <a:xfrm>
            <a:off x="6356412" y="3284737"/>
            <a:ext cx="3178206" cy="21528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388A4FE-59FA-4AB2-AB48-CD6834AF71D9}"/>
              </a:ext>
            </a:extLst>
          </p:cNvPr>
          <p:cNvCxnSpPr/>
          <p:nvPr/>
        </p:nvCxnSpPr>
        <p:spPr>
          <a:xfrm>
            <a:off x="1691196" y="3151571"/>
            <a:ext cx="17489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C6A1BF83-862C-4AA2-B75B-620C11B00B72}"/>
              </a:ext>
            </a:extLst>
          </p:cNvPr>
          <p:cNvSpPr/>
          <p:nvPr/>
        </p:nvSpPr>
        <p:spPr>
          <a:xfrm>
            <a:off x="1811045" y="1917576"/>
            <a:ext cx="949910" cy="2041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798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249</Words>
  <Application>Microsoft Office PowerPoint</Application>
  <PresentationFormat>Широкоэкранный</PresentationFormat>
  <Paragraphs>67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2020-02-17T13:34:59Z</dcterms:created>
  <dcterms:modified xsi:type="dcterms:W3CDTF">2020-02-19T08:39:34Z</dcterms:modified>
</cp:coreProperties>
</file>