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</p:sldMasterIdLst>
  <p:notesMasterIdLst>
    <p:notesMasterId r:id="rId40"/>
  </p:notesMasterIdLst>
  <p:sldIdLst>
    <p:sldId id="256" r:id="rId4"/>
    <p:sldId id="286" r:id="rId5"/>
    <p:sldId id="287" r:id="rId6"/>
    <p:sldId id="356" r:id="rId7"/>
    <p:sldId id="305" r:id="rId8"/>
    <p:sldId id="306" r:id="rId9"/>
    <p:sldId id="366" r:id="rId10"/>
    <p:sldId id="290" r:id="rId11"/>
    <p:sldId id="367" r:id="rId12"/>
    <p:sldId id="362" r:id="rId13"/>
    <p:sldId id="317" r:id="rId14"/>
    <p:sldId id="301" r:id="rId15"/>
    <p:sldId id="358" r:id="rId16"/>
    <p:sldId id="294" r:id="rId17"/>
    <p:sldId id="357" r:id="rId18"/>
    <p:sldId id="368" r:id="rId19"/>
    <p:sldId id="359" r:id="rId20"/>
    <p:sldId id="307" r:id="rId21"/>
    <p:sldId id="391" r:id="rId22"/>
    <p:sldId id="392" r:id="rId23"/>
    <p:sldId id="386" r:id="rId24"/>
    <p:sldId id="387" r:id="rId25"/>
    <p:sldId id="399" r:id="rId26"/>
    <p:sldId id="400" r:id="rId27"/>
    <p:sldId id="390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9" r:id="rId38"/>
    <p:sldId id="33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C0000"/>
    <a:srgbClr val="420000"/>
    <a:srgbClr val="2EA9B6"/>
    <a:srgbClr val="692A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>
      <p:cViewPr>
        <p:scale>
          <a:sx n="100" d="100"/>
          <a:sy n="100" d="100"/>
        </p:scale>
        <p:origin x="-1566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86;&#1074;&#1080;&#1081;%20&#1040;&#1088;&#1082;&#1091;&#1096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uk-UA" b="1" dirty="0"/>
              <a:t>Динаміка кількості виданих сертифікатів про </a:t>
            </a:r>
            <a:r>
              <a:rPr lang="uk-UA" b="1" dirty="0" smtClean="0"/>
              <a:t>закінчення </a:t>
            </a:r>
            <a:r>
              <a:rPr lang="uk-UA" b="1" dirty="0"/>
              <a:t>навчання з вивченням дисциплін англійською мовою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Аркуш1!$B$31</c:f>
              <c:strCache>
                <c:ptCount val="1"/>
                <c:pt idx="0">
                  <c:v>кількість виданих сертифікатів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Аркуш1!$C$30:$G$30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Аркуш1!$C$31:$G$31</c:f>
              <c:numCache>
                <c:formatCode>General</c:formatCode>
                <c:ptCount val="5"/>
                <c:pt idx="0">
                  <c:v>165</c:v>
                </c:pt>
                <c:pt idx="1">
                  <c:v>160</c:v>
                </c:pt>
                <c:pt idx="2">
                  <c:v>200</c:v>
                </c:pt>
                <c:pt idx="3">
                  <c:v>231</c:v>
                </c:pt>
                <c:pt idx="4">
                  <c:v>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E5-4798-A963-497EEFC2B39F}"/>
            </c:ext>
          </c:extLst>
        </c:ser>
        <c:shape val="box"/>
        <c:axId val="83666432"/>
        <c:axId val="83668352"/>
        <c:axId val="0"/>
      </c:bar3DChart>
      <c:catAx>
        <c:axId val="8366643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uk-UA" dirty="0" smtClean="0"/>
                  <a:t>Рік</a:t>
                </a:r>
                <a:r>
                  <a:rPr lang="uk-UA" baseline="0" dirty="0" smtClean="0"/>
                  <a:t> випуску</a:t>
                </a:r>
                <a:endParaRPr lang="uk-UA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668352"/>
        <c:crosses val="autoZero"/>
        <c:auto val="1"/>
        <c:lblAlgn val="ctr"/>
        <c:lblOffset val="100"/>
      </c:catAx>
      <c:valAx>
        <c:axId val="83668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uk-UA" dirty="0" smtClean="0"/>
                  <a:t>К-ть</a:t>
                </a:r>
                <a:r>
                  <a:rPr lang="uk-UA" baseline="0" dirty="0" smtClean="0"/>
                  <a:t> виданих сертифікатів</a:t>
                </a:r>
                <a:endParaRPr lang="uk-UA" dirty="0"/>
              </a:p>
            </c:rich>
          </c:tx>
          <c:layout>
            <c:manualLayout>
              <c:xMode val="edge"/>
              <c:yMode val="edge"/>
              <c:x val="6.346216097987753E-2"/>
              <c:y val="0.3069444444444450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66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7FEF4-777D-4ADF-89D1-20D0CF0BA137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717C1A-244E-4A92-8FC2-9D46FDEA60E1}">
      <dgm:prSet phldrT="[Текст]" custT="1"/>
      <dgm:spPr/>
      <dgm:t>
        <a:bodyPr/>
        <a:lstStyle/>
        <a:p>
          <a:r>
            <a:rPr lang="uk-UA" sz="2000" dirty="0" smtClean="0"/>
            <a:t> </a:t>
          </a:r>
          <a:endParaRPr lang="ru-RU" sz="2000" dirty="0"/>
        </a:p>
      </dgm:t>
    </dgm:pt>
    <dgm:pt modelId="{2E7FFEB6-402B-443E-B96B-041FD510763D}" type="parTrans" cxnId="{330DFA9A-2472-411F-AE37-999703D2DEA9}">
      <dgm:prSet/>
      <dgm:spPr/>
      <dgm:t>
        <a:bodyPr/>
        <a:lstStyle/>
        <a:p>
          <a:endParaRPr lang="ru-RU" sz="1200"/>
        </a:p>
      </dgm:t>
    </dgm:pt>
    <dgm:pt modelId="{077281CD-6B83-4F94-A38E-50F0C3874692}" type="sibTrans" cxnId="{330DFA9A-2472-411F-AE37-999703D2DEA9}">
      <dgm:prSet/>
      <dgm:spPr/>
      <dgm:t>
        <a:bodyPr/>
        <a:lstStyle/>
        <a:p>
          <a:endParaRPr lang="ru-RU" sz="1200"/>
        </a:p>
      </dgm:t>
    </dgm:pt>
    <dgm:pt modelId="{2571B3CD-718B-4147-9C3F-BBDA516E9B71}">
      <dgm:prSet phldrT="[Текст]" custT="1"/>
      <dgm:spPr/>
      <dgm:t>
        <a:bodyPr/>
        <a:lstStyle/>
        <a:p>
          <a:r>
            <a:rPr lang="uk-UA" sz="2000" dirty="0" smtClean="0"/>
            <a:t>  </a:t>
          </a:r>
          <a:endParaRPr lang="ru-RU" sz="2000" dirty="0"/>
        </a:p>
      </dgm:t>
    </dgm:pt>
    <dgm:pt modelId="{8498A3BE-EC08-41DF-8522-D4A7EBABEA03}" type="parTrans" cxnId="{1D1B2FA9-7CCB-416F-ADE6-78B964F6E1C6}">
      <dgm:prSet/>
      <dgm:spPr/>
      <dgm:t>
        <a:bodyPr/>
        <a:lstStyle/>
        <a:p>
          <a:endParaRPr lang="ru-RU" sz="1200"/>
        </a:p>
      </dgm:t>
    </dgm:pt>
    <dgm:pt modelId="{2FFF29BC-C781-4B24-9390-F8E9658DA0FB}" type="sibTrans" cxnId="{1D1B2FA9-7CCB-416F-ADE6-78B964F6E1C6}">
      <dgm:prSet/>
      <dgm:spPr/>
      <dgm:t>
        <a:bodyPr/>
        <a:lstStyle/>
        <a:p>
          <a:endParaRPr lang="ru-RU" sz="1200"/>
        </a:p>
      </dgm:t>
    </dgm:pt>
    <dgm:pt modelId="{5F3E8DF9-2E89-4C9D-A86B-3E44D41A32D0}">
      <dgm:prSet phldrT="[Текст]" custT="1"/>
      <dgm:spPr/>
      <dgm:t>
        <a:bodyPr/>
        <a:lstStyle/>
        <a:p>
          <a:r>
            <a:rPr lang="uk-UA" sz="2000" dirty="0" smtClean="0"/>
            <a:t> </a:t>
          </a:r>
          <a:endParaRPr lang="ru-RU" sz="2000" dirty="0"/>
        </a:p>
      </dgm:t>
    </dgm:pt>
    <dgm:pt modelId="{45ED0D33-F0CB-4FFA-9A82-D033B4239E75}" type="parTrans" cxnId="{7FD9F504-19B5-4CC7-A49F-DD2664A18C8D}">
      <dgm:prSet/>
      <dgm:spPr/>
      <dgm:t>
        <a:bodyPr/>
        <a:lstStyle/>
        <a:p>
          <a:endParaRPr lang="ru-RU" sz="1200"/>
        </a:p>
      </dgm:t>
    </dgm:pt>
    <dgm:pt modelId="{6BACC4CF-175C-4F1A-B3B0-0F9EFFA6E807}" type="sibTrans" cxnId="{7FD9F504-19B5-4CC7-A49F-DD2664A18C8D}">
      <dgm:prSet/>
      <dgm:spPr/>
      <dgm:t>
        <a:bodyPr/>
        <a:lstStyle/>
        <a:p>
          <a:endParaRPr lang="ru-RU" sz="1200"/>
        </a:p>
      </dgm:t>
    </dgm:pt>
    <dgm:pt modelId="{40ACA91E-2D14-423E-831B-BC34CE3F9A1F}">
      <dgm:prSet phldrT="[Текст]" custT="1"/>
      <dgm:spPr/>
      <dgm:t>
        <a:bodyPr/>
        <a:lstStyle/>
        <a:p>
          <a:r>
            <a:rPr lang="uk-UA" sz="2000" dirty="0" smtClean="0"/>
            <a:t> </a:t>
          </a:r>
          <a:endParaRPr lang="ru-RU" sz="2000" dirty="0"/>
        </a:p>
      </dgm:t>
    </dgm:pt>
    <dgm:pt modelId="{7023CC0D-99F4-4A19-8F7A-6FEE98768EBC}" type="parTrans" cxnId="{70C3EFC3-7B76-46EA-A14E-686EF501BD22}">
      <dgm:prSet/>
      <dgm:spPr/>
      <dgm:t>
        <a:bodyPr/>
        <a:lstStyle/>
        <a:p>
          <a:endParaRPr lang="ru-RU" sz="1200"/>
        </a:p>
      </dgm:t>
    </dgm:pt>
    <dgm:pt modelId="{B0EE6169-23C7-4B56-8A5C-5DF88D4D1377}" type="sibTrans" cxnId="{70C3EFC3-7B76-46EA-A14E-686EF501BD22}">
      <dgm:prSet/>
      <dgm:spPr/>
      <dgm:t>
        <a:bodyPr/>
        <a:lstStyle/>
        <a:p>
          <a:endParaRPr lang="ru-RU" sz="1200"/>
        </a:p>
      </dgm:t>
    </dgm:pt>
    <dgm:pt modelId="{D4965DD9-EF1A-4993-89A4-9B1C6EFFE8EC}">
      <dgm:prSet custT="1"/>
      <dgm:spPr/>
      <dgm:t>
        <a:bodyPr/>
        <a:lstStyle/>
        <a:p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Взаємозв’язок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програм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з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науково-дослідними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тематиками 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gm:t>
    </dgm:pt>
    <dgm:pt modelId="{FA743D28-5441-49D2-AB88-A555DE4DBDC7}" type="parTrans" cxnId="{2D752870-F6D0-47DF-AD46-1CE989F47CC3}">
      <dgm:prSet/>
      <dgm:spPr/>
      <dgm:t>
        <a:bodyPr/>
        <a:lstStyle/>
        <a:p>
          <a:endParaRPr lang="ru-RU" sz="1200"/>
        </a:p>
      </dgm:t>
    </dgm:pt>
    <dgm:pt modelId="{FAB2A666-507C-4866-B781-AC1D838B0550}" type="sibTrans" cxnId="{2D752870-F6D0-47DF-AD46-1CE989F47CC3}">
      <dgm:prSet/>
      <dgm:spPr/>
      <dgm:t>
        <a:bodyPr/>
        <a:lstStyle/>
        <a:p>
          <a:endParaRPr lang="ru-RU" sz="1200"/>
        </a:p>
      </dgm:t>
    </dgm:pt>
    <dgm:pt modelId="{E489572E-BAF3-4CB5-835F-9638C32944BC}">
      <dgm:prSet custT="1"/>
      <dgm:spPr/>
      <dgm:t>
        <a:bodyPr/>
        <a:lstStyle/>
        <a:p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Спецкурс “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Представлення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результатів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наукових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досліджень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магістрів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засобами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ІКТ” 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gm:t>
    </dgm:pt>
    <dgm:pt modelId="{3B9E03E4-4052-49A3-8253-485BAB123377}" type="parTrans" cxnId="{5AC7E478-F1CB-41E8-BE2A-538638DF9C5D}">
      <dgm:prSet/>
      <dgm:spPr/>
      <dgm:t>
        <a:bodyPr/>
        <a:lstStyle/>
        <a:p>
          <a:endParaRPr lang="ru-RU" sz="1200"/>
        </a:p>
      </dgm:t>
    </dgm:pt>
    <dgm:pt modelId="{D2EF181D-1020-49F9-8B3B-38213B4FBDD7}" type="sibTrans" cxnId="{5AC7E478-F1CB-41E8-BE2A-538638DF9C5D}">
      <dgm:prSet/>
      <dgm:spPr/>
      <dgm:t>
        <a:bodyPr/>
        <a:lstStyle/>
        <a:p>
          <a:endParaRPr lang="ru-RU" sz="1200"/>
        </a:p>
      </dgm:t>
    </dgm:pt>
    <dgm:pt modelId="{2B4E0D87-701F-4162-A53F-B3038A19B75C}">
      <dgm:prSet custT="1"/>
      <dgm:spPr/>
      <dgm:t>
        <a:bodyPr/>
        <a:lstStyle/>
        <a:p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Оприлюднення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результатів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наукових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досліджень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у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друкованих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виданнях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gm:t>
    </dgm:pt>
    <dgm:pt modelId="{0923B693-D575-4B78-ACE9-9AFF7D52EFF5}" type="parTrans" cxnId="{895A1166-8901-4C1C-87AF-853E66B217BF}">
      <dgm:prSet/>
      <dgm:spPr/>
      <dgm:t>
        <a:bodyPr/>
        <a:lstStyle/>
        <a:p>
          <a:endParaRPr lang="ru-RU" sz="1200"/>
        </a:p>
      </dgm:t>
    </dgm:pt>
    <dgm:pt modelId="{05A3C576-B7C1-44D3-9FB1-3023BA266307}" type="sibTrans" cxnId="{895A1166-8901-4C1C-87AF-853E66B217BF}">
      <dgm:prSet/>
      <dgm:spPr/>
      <dgm:t>
        <a:bodyPr/>
        <a:lstStyle/>
        <a:p>
          <a:endParaRPr lang="ru-RU" sz="1200"/>
        </a:p>
      </dgm:t>
    </dgm:pt>
    <dgm:pt modelId="{BFDF083F-3561-4AF6-89D3-1FB458F1FA62}">
      <dgm:prSet custT="1"/>
      <dgm:spPr/>
      <dgm:t>
        <a:bodyPr/>
        <a:lstStyle/>
        <a:p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Підготовка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авторефератів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робіт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gm:t>
    </dgm:pt>
    <dgm:pt modelId="{6DB79114-EDF5-49F4-AC8F-A1FF88BBF834}" type="parTrans" cxnId="{06BF943F-558F-4996-8C32-EB8B29320BD1}">
      <dgm:prSet/>
      <dgm:spPr/>
      <dgm:t>
        <a:bodyPr/>
        <a:lstStyle/>
        <a:p>
          <a:endParaRPr lang="ru-RU" sz="1200"/>
        </a:p>
      </dgm:t>
    </dgm:pt>
    <dgm:pt modelId="{415214E7-1ECE-4A3D-8D5D-AEB4CD89846D}" type="sibTrans" cxnId="{06BF943F-558F-4996-8C32-EB8B29320BD1}">
      <dgm:prSet/>
      <dgm:spPr/>
      <dgm:t>
        <a:bodyPr/>
        <a:lstStyle/>
        <a:p>
          <a:endParaRPr lang="ru-RU" sz="1200"/>
        </a:p>
      </dgm:t>
    </dgm:pt>
    <dgm:pt modelId="{DD8F5719-C171-42D4-8661-90D6CEFB94EA}" type="pres">
      <dgm:prSet presAssocID="{E427FEF4-777D-4ADF-89D1-20D0CF0BA1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FAD7C-72F7-43A2-9060-97B472DEA09E}" type="pres">
      <dgm:prSet presAssocID="{68717C1A-244E-4A92-8FC2-9D46FDEA60E1}" presName="composite" presStyleCnt="0"/>
      <dgm:spPr/>
    </dgm:pt>
    <dgm:pt modelId="{C284324E-DA59-4AA4-8513-3355D3B4D845}" type="pres">
      <dgm:prSet presAssocID="{68717C1A-244E-4A92-8FC2-9D46FDEA60E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8A5EC-7325-4C0A-8460-E2FC694BEA70}" type="pres">
      <dgm:prSet presAssocID="{68717C1A-244E-4A92-8FC2-9D46FDEA60E1}" presName="descendantText" presStyleLbl="alignAcc1" presStyleIdx="0" presStyleCnt="4" custLinFactY="-100000" custLinFactNeighborX="4269" custLinFactNeighborY="-149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01767-9BC0-44FD-A336-4E4EA2766584}" type="pres">
      <dgm:prSet presAssocID="{077281CD-6B83-4F94-A38E-50F0C3874692}" presName="sp" presStyleCnt="0"/>
      <dgm:spPr/>
    </dgm:pt>
    <dgm:pt modelId="{B0F61B94-D13E-4A26-A740-1AEC70A4D394}" type="pres">
      <dgm:prSet presAssocID="{2571B3CD-718B-4147-9C3F-BBDA516E9B71}" presName="composite" presStyleCnt="0"/>
      <dgm:spPr/>
    </dgm:pt>
    <dgm:pt modelId="{D879805C-8659-473C-ADA8-DC35986681A8}" type="pres">
      <dgm:prSet presAssocID="{2571B3CD-718B-4147-9C3F-BBDA516E9B7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F597D-DC00-455F-9AA5-34DD136E1D7D}" type="pres">
      <dgm:prSet presAssocID="{2571B3CD-718B-4147-9C3F-BBDA516E9B7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52FBF-28D2-4331-A4AA-510D850D5D21}" type="pres">
      <dgm:prSet presAssocID="{2FFF29BC-C781-4B24-9390-F8E9658DA0FB}" presName="sp" presStyleCnt="0"/>
      <dgm:spPr/>
    </dgm:pt>
    <dgm:pt modelId="{98D81C91-812A-4B91-9731-2DFC6D6D7A83}" type="pres">
      <dgm:prSet presAssocID="{5F3E8DF9-2E89-4C9D-A86B-3E44D41A32D0}" presName="composite" presStyleCnt="0"/>
      <dgm:spPr/>
    </dgm:pt>
    <dgm:pt modelId="{1BAC229F-9B79-4997-9AF9-8F1B38477FAA}" type="pres">
      <dgm:prSet presAssocID="{5F3E8DF9-2E89-4C9D-A86B-3E44D41A32D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388F8-CA96-41EE-B540-8C5C306FDDE5}" type="pres">
      <dgm:prSet presAssocID="{5F3E8DF9-2E89-4C9D-A86B-3E44D41A32D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4D2D9-785D-4098-BC97-E1EE498923C7}" type="pres">
      <dgm:prSet presAssocID="{6BACC4CF-175C-4F1A-B3B0-0F9EFFA6E807}" presName="sp" presStyleCnt="0"/>
      <dgm:spPr/>
    </dgm:pt>
    <dgm:pt modelId="{E12D4D58-A515-4859-9110-388BE78C2486}" type="pres">
      <dgm:prSet presAssocID="{40ACA91E-2D14-423E-831B-BC34CE3F9A1F}" presName="composite" presStyleCnt="0"/>
      <dgm:spPr/>
    </dgm:pt>
    <dgm:pt modelId="{A84FF255-28BF-41B1-B545-67B8FA95083F}" type="pres">
      <dgm:prSet presAssocID="{40ACA91E-2D14-423E-831B-BC34CE3F9A1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B17DB-5FA8-4CCA-A33D-C5A9308DCA83}" type="pres">
      <dgm:prSet presAssocID="{40ACA91E-2D14-423E-831B-BC34CE3F9A1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7E478-F1CB-41E8-BE2A-538638DF9C5D}" srcId="{2571B3CD-718B-4147-9C3F-BBDA516E9B71}" destId="{E489572E-BAF3-4CB5-835F-9638C32944BC}" srcOrd="0" destOrd="0" parTransId="{3B9E03E4-4052-49A3-8253-485BAB123377}" sibTransId="{D2EF181D-1020-49F9-8B3B-38213B4FBDD7}"/>
    <dgm:cxn modelId="{68AF5792-008A-40E8-A9D4-BD8A80BE5583}" type="presOf" srcId="{E489572E-BAF3-4CB5-835F-9638C32944BC}" destId="{C2BF597D-DC00-455F-9AA5-34DD136E1D7D}" srcOrd="0" destOrd="0" presId="urn:microsoft.com/office/officeart/2005/8/layout/chevron2"/>
    <dgm:cxn modelId="{7B921554-0590-4029-8E55-D96A457159FF}" type="presOf" srcId="{BFDF083F-3561-4AF6-89D3-1FB458F1FA62}" destId="{D1DB17DB-5FA8-4CCA-A33D-C5A9308DCA83}" srcOrd="0" destOrd="0" presId="urn:microsoft.com/office/officeart/2005/8/layout/chevron2"/>
    <dgm:cxn modelId="{330DFA9A-2472-411F-AE37-999703D2DEA9}" srcId="{E427FEF4-777D-4ADF-89D1-20D0CF0BA137}" destId="{68717C1A-244E-4A92-8FC2-9D46FDEA60E1}" srcOrd="0" destOrd="0" parTransId="{2E7FFEB6-402B-443E-B96B-041FD510763D}" sibTransId="{077281CD-6B83-4F94-A38E-50F0C3874692}"/>
    <dgm:cxn modelId="{70C3EFC3-7B76-46EA-A14E-686EF501BD22}" srcId="{E427FEF4-777D-4ADF-89D1-20D0CF0BA137}" destId="{40ACA91E-2D14-423E-831B-BC34CE3F9A1F}" srcOrd="3" destOrd="0" parTransId="{7023CC0D-99F4-4A19-8F7A-6FEE98768EBC}" sibTransId="{B0EE6169-23C7-4B56-8A5C-5DF88D4D1377}"/>
    <dgm:cxn modelId="{6D4A6598-EEEF-4178-95F0-1C93DE645173}" type="presOf" srcId="{D4965DD9-EF1A-4993-89A4-9B1C6EFFE8EC}" destId="{4B68A5EC-7325-4C0A-8460-E2FC694BEA70}" srcOrd="0" destOrd="0" presId="urn:microsoft.com/office/officeart/2005/8/layout/chevron2"/>
    <dgm:cxn modelId="{2D752870-F6D0-47DF-AD46-1CE989F47CC3}" srcId="{68717C1A-244E-4A92-8FC2-9D46FDEA60E1}" destId="{D4965DD9-EF1A-4993-89A4-9B1C6EFFE8EC}" srcOrd="0" destOrd="0" parTransId="{FA743D28-5441-49D2-AB88-A555DE4DBDC7}" sibTransId="{FAB2A666-507C-4866-B781-AC1D838B0550}"/>
    <dgm:cxn modelId="{2838FDBC-B3B6-416E-A542-E5FA423EAB10}" type="presOf" srcId="{2571B3CD-718B-4147-9C3F-BBDA516E9B71}" destId="{D879805C-8659-473C-ADA8-DC35986681A8}" srcOrd="0" destOrd="0" presId="urn:microsoft.com/office/officeart/2005/8/layout/chevron2"/>
    <dgm:cxn modelId="{0CB7B7F3-0518-49E0-929E-5C8C511807E8}" type="presOf" srcId="{2B4E0D87-701F-4162-A53F-B3038A19B75C}" destId="{984388F8-CA96-41EE-B540-8C5C306FDDE5}" srcOrd="0" destOrd="0" presId="urn:microsoft.com/office/officeart/2005/8/layout/chevron2"/>
    <dgm:cxn modelId="{895A1166-8901-4C1C-87AF-853E66B217BF}" srcId="{5F3E8DF9-2E89-4C9D-A86B-3E44D41A32D0}" destId="{2B4E0D87-701F-4162-A53F-B3038A19B75C}" srcOrd="0" destOrd="0" parTransId="{0923B693-D575-4B78-ACE9-9AFF7D52EFF5}" sibTransId="{05A3C576-B7C1-44D3-9FB1-3023BA266307}"/>
    <dgm:cxn modelId="{EEF01629-CC3C-4799-B5D5-734DAB9FC8A8}" type="presOf" srcId="{68717C1A-244E-4A92-8FC2-9D46FDEA60E1}" destId="{C284324E-DA59-4AA4-8513-3355D3B4D845}" srcOrd="0" destOrd="0" presId="urn:microsoft.com/office/officeart/2005/8/layout/chevron2"/>
    <dgm:cxn modelId="{7FD9F504-19B5-4CC7-A49F-DD2664A18C8D}" srcId="{E427FEF4-777D-4ADF-89D1-20D0CF0BA137}" destId="{5F3E8DF9-2E89-4C9D-A86B-3E44D41A32D0}" srcOrd="2" destOrd="0" parTransId="{45ED0D33-F0CB-4FFA-9A82-D033B4239E75}" sibTransId="{6BACC4CF-175C-4F1A-B3B0-0F9EFFA6E807}"/>
    <dgm:cxn modelId="{8AC266C6-F519-4FAD-9B41-840D0A454386}" type="presOf" srcId="{40ACA91E-2D14-423E-831B-BC34CE3F9A1F}" destId="{A84FF255-28BF-41B1-B545-67B8FA95083F}" srcOrd="0" destOrd="0" presId="urn:microsoft.com/office/officeart/2005/8/layout/chevron2"/>
    <dgm:cxn modelId="{1D1B2FA9-7CCB-416F-ADE6-78B964F6E1C6}" srcId="{E427FEF4-777D-4ADF-89D1-20D0CF0BA137}" destId="{2571B3CD-718B-4147-9C3F-BBDA516E9B71}" srcOrd="1" destOrd="0" parTransId="{8498A3BE-EC08-41DF-8522-D4A7EBABEA03}" sibTransId="{2FFF29BC-C781-4B24-9390-F8E9658DA0FB}"/>
    <dgm:cxn modelId="{7C558289-E8F0-456B-8A8F-66E850B3062B}" type="presOf" srcId="{E427FEF4-777D-4ADF-89D1-20D0CF0BA137}" destId="{DD8F5719-C171-42D4-8661-90D6CEFB94EA}" srcOrd="0" destOrd="0" presId="urn:microsoft.com/office/officeart/2005/8/layout/chevron2"/>
    <dgm:cxn modelId="{06BF943F-558F-4996-8C32-EB8B29320BD1}" srcId="{40ACA91E-2D14-423E-831B-BC34CE3F9A1F}" destId="{BFDF083F-3561-4AF6-89D3-1FB458F1FA62}" srcOrd="0" destOrd="0" parTransId="{6DB79114-EDF5-49F4-AC8F-A1FF88BBF834}" sibTransId="{415214E7-1ECE-4A3D-8D5D-AEB4CD89846D}"/>
    <dgm:cxn modelId="{F7B96262-AD7D-4A15-8CFB-FB3BB4CB0430}" type="presOf" srcId="{5F3E8DF9-2E89-4C9D-A86B-3E44D41A32D0}" destId="{1BAC229F-9B79-4997-9AF9-8F1B38477FAA}" srcOrd="0" destOrd="0" presId="urn:microsoft.com/office/officeart/2005/8/layout/chevron2"/>
    <dgm:cxn modelId="{D5586FE0-CFAD-4900-87C0-FD568FA33460}" type="presParOf" srcId="{DD8F5719-C171-42D4-8661-90D6CEFB94EA}" destId="{DDBFAD7C-72F7-43A2-9060-97B472DEA09E}" srcOrd="0" destOrd="0" presId="urn:microsoft.com/office/officeart/2005/8/layout/chevron2"/>
    <dgm:cxn modelId="{7043C96C-B26D-4291-86D4-6ABA86447B07}" type="presParOf" srcId="{DDBFAD7C-72F7-43A2-9060-97B472DEA09E}" destId="{C284324E-DA59-4AA4-8513-3355D3B4D845}" srcOrd="0" destOrd="0" presId="urn:microsoft.com/office/officeart/2005/8/layout/chevron2"/>
    <dgm:cxn modelId="{1B917866-52D0-4435-B60B-8AF9649BBC02}" type="presParOf" srcId="{DDBFAD7C-72F7-43A2-9060-97B472DEA09E}" destId="{4B68A5EC-7325-4C0A-8460-E2FC694BEA70}" srcOrd="1" destOrd="0" presId="urn:microsoft.com/office/officeart/2005/8/layout/chevron2"/>
    <dgm:cxn modelId="{EDC5A947-C4E0-4A16-BDCA-BDB21F569B69}" type="presParOf" srcId="{DD8F5719-C171-42D4-8661-90D6CEFB94EA}" destId="{ABD01767-9BC0-44FD-A336-4E4EA2766584}" srcOrd="1" destOrd="0" presId="urn:microsoft.com/office/officeart/2005/8/layout/chevron2"/>
    <dgm:cxn modelId="{952FAC52-C18D-4117-B1B5-AF92D71CCD5C}" type="presParOf" srcId="{DD8F5719-C171-42D4-8661-90D6CEFB94EA}" destId="{B0F61B94-D13E-4A26-A740-1AEC70A4D394}" srcOrd="2" destOrd="0" presId="urn:microsoft.com/office/officeart/2005/8/layout/chevron2"/>
    <dgm:cxn modelId="{5F00B2C2-9803-4D33-AFF2-F410D5744535}" type="presParOf" srcId="{B0F61B94-D13E-4A26-A740-1AEC70A4D394}" destId="{D879805C-8659-473C-ADA8-DC35986681A8}" srcOrd="0" destOrd="0" presId="urn:microsoft.com/office/officeart/2005/8/layout/chevron2"/>
    <dgm:cxn modelId="{C28794C1-4CF6-4739-9917-97FBB2F019F4}" type="presParOf" srcId="{B0F61B94-D13E-4A26-A740-1AEC70A4D394}" destId="{C2BF597D-DC00-455F-9AA5-34DD136E1D7D}" srcOrd="1" destOrd="0" presId="urn:microsoft.com/office/officeart/2005/8/layout/chevron2"/>
    <dgm:cxn modelId="{B8202076-DB46-49A9-8183-D49E177977F3}" type="presParOf" srcId="{DD8F5719-C171-42D4-8661-90D6CEFB94EA}" destId="{1CC52FBF-28D2-4331-A4AA-510D850D5D21}" srcOrd="3" destOrd="0" presId="urn:microsoft.com/office/officeart/2005/8/layout/chevron2"/>
    <dgm:cxn modelId="{41AC664A-775E-4B53-BCF7-541D4D8592C1}" type="presParOf" srcId="{DD8F5719-C171-42D4-8661-90D6CEFB94EA}" destId="{98D81C91-812A-4B91-9731-2DFC6D6D7A83}" srcOrd="4" destOrd="0" presId="urn:microsoft.com/office/officeart/2005/8/layout/chevron2"/>
    <dgm:cxn modelId="{1E7FF17E-C2C9-450B-8CDA-79EA05621E40}" type="presParOf" srcId="{98D81C91-812A-4B91-9731-2DFC6D6D7A83}" destId="{1BAC229F-9B79-4997-9AF9-8F1B38477FAA}" srcOrd="0" destOrd="0" presId="urn:microsoft.com/office/officeart/2005/8/layout/chevron2"/>
    <dgm:cxn modelId="{B3006AC3-3B1C-449A-BA6F-D53278738085}" type="presParOf" srcId="{98D81C91-812A-4B91-9731-2DFC6D6D7A83}" destId="{984388F8-CA96-41EE-B540-8C5C306FDDE5}" srcOrd="1" destOrd="0" presId="urn:microsoft.com/office/officeart/2005/8/layout/chevron2"/>
    <dgm:cxn modelId="{66E01EDA-D425-45B6-B995-D2105B4E8AB5}" type="presParOf" srcId="{DD8F5719-C171-42D4-8661-90D6CEFB94EA}" destId="{7184D2D9-785D-4098-BC97-E1EE498923C7}" srcOrd="5" destOrd="0" presId="urn:microsoft.com/office/officeart/2005/8/layout/chevron2"/>
    <dgm:cxn modelId="{38E86CFB-EEE0-4470-82A0-F1A89471EC77}" type="presParOf" srcId="{DD8F5719-C171-42D4-8661-90D6CEFB94EA}" destId="{E12D4D58-A515-4859-9110-388BE78C2486}" srcOrd="6" destOrd="0" presId="urn:microsoft.com/office/officeart/2005/8/layout/chevron2"/>
    <dgm:cxn modelId="{9E951C48-6C2D-417C-B1AB-79FE794A907B}" type="presParOf" srcId="{E12D4D58-A515-4859-9110-388BE78C2486}" destId="{A84FF255-28BF-41B1-B545-67B8FA95083F}" srcOrd="0" destOrd="0" presId="urn:microsoft.com/office/officeart/2005/8/layout/chevron2"/>
    <dgm:cxn modelId="{79DC029E-9774-4497-AEF7-41878296AFD9}" type="presParOf" srcId="{E12D4D58-A515-4859-9110-388BE78C2486}" destId="{D1DB17DB-5FA8-4CCA-A33D-C5A9308DCA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27FEF4-777D-4ADF-89D1-20D0CF0BA137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571B3CD-718B-4147-9C3F-BBDA516E9B71}">
      <dgm:prSet phldrT="[Текст]" custT="1"/>
      <dgm:spPr/>
      <dgm:t>
        <a:bodyPr/>
        <a:lstStyle/>
        <a:p>
          <a:r>
            <a:rPr lang="uk-UA" sz="2000" dirty="0" smtClean="0"/>
            <a:t>  </a:t>
          </a:r>
          <a:endParaRPr lang="ru-RU" sz="2000" dirty="0"/>
        </a:p>
      </dgm:t>
    </dgm:pt>
    <dgm:pt modelId="{8498A3BE-EC08-41DF-8522-D4A7EBABEA03}" type="parTrans" cxnId="{1D1B2FA9-7CCB-416F-ADE6-78B964F6E1C6}">
      <dgm:prSet/>
      <dgm:spPr/>
      <dgm:t>
        <a:bodyPr/>
        <a:lstStyle/>
        <a:p>
          <a:endParaRPr lang="ru-RU" sz="1200"/>
        </a:p>
      </dgm:t>
    </dgm:pt>
    <dgm:pt modelId="{2FFF29BC-C781-4B24-9390-F8E9658DA0FB}" type="sibTrans" cxnId="{1D1B2FA9-7CCB-416F-ADE6-78B964F6E1C6}">
      <dgm:prSet/>
      <dgm:spPr/>
      <dgm:t>
        <a:bodyPr/>
        <a:lstStyle/>
        <a:p>
          <a:endParaRPr lang="ru-RU" sz="1200"/>
        </a:p>
      </dgm:t>
    </dgm:pt>
    <dgm:pt modelId="{5F3E8DF9-2E89-4C9D-A86B-3E44D41A32D0}">
      <dgm:prSet phldrT="[Текст]" custT="1"/>
      <dgm:spPr/>
      <dgm:t>
        <a:bodyPr/>
        <a:lstStyle/>
        <a:p>
          <a:r>
            <a:rPr lang="uk-UA" sz="2000" dirty="0" smtClean="0"/>
            <a:t> </a:t>
          </a:r>
          <a:endParaRPr lang="ru-RU" sz="2000" dirty="0"/>
        </a:p>
      </dgm:t>
    </dgm:pt>
    <dgm:pt modelId="{45ED0D33-F0CB-4FFA-9A82-D033B4239E75}" type="parTrans" cxnId="{7FD9F504-19B5-4CC7-A49F-DD2664A18C8D}">
      <dgm:prSet/>
      <dgm:spPr/>
      <dgm:t>
        <a:bodyPr/>
        <a:lstStyle/>
        <a:p>
          <a:endParaRPr lang="ru-RU" sz="1200"/>
        </a:p>
      </dgm:t>
    </dgm:pt>
    <dgm:pt modelId="{6BACC4CF-175C-4F1A-B3B0-0F9EFFA6E807}" type="sibTrans" cxnId="{7FD9F504-19B5-4CC7-A49F-DD2664A18C8D}">
      <dgm:prSet/>
      <dgm:spPr/>
      <dgm:t>
        <a:bodyPr/>
        <a:lstStyle/>
        <a:p>
          <a:endParaRPr lang="ru-RU" sz="1200"/>
        </a:p>
      </dgm:t>
    </dgm:pt>
    <dgm:pt modelId="{40ACA91E-2D14-423E-831B-BC34CE3F9A1F}">
      <dgm:prSet phldrT="[Текст]" custT="1"/>
      <dgm:spPr/>
      <dgm:t>
        <a:bodyPr/>
        <a:lstStyle/>
        <a:p>
          <a:r>
            <a:rPr lang="uk-UA" sz="2000" dirty="0" smtClean="0"/>
            <a:t> </a:t>
          </a:r>
          <a:endParaRPr lang="ru-RU" sz="2000" dirty="0"/>
        </a:p>
      </dgm:t>
    </dgm:pt>
    <dgm:pt modelId="{7023CC0D-99F4-4A19-8F7A-6FEE98768EBC}" type="parTrans" cxnId="{70C3EFC3-7B76-46EA-A14E-686EF501BD22}">
      <dgm:prSet/>
      <dgm:spPr/>
      <dgm:t>
        <a:bodyPr/>
        <a:lstStyle/>
        <a:p>
          <a:endParaRPr lang="ru-RU" sz="1200"/>
        </a:p>
      </dgm:t>
    </dgm:pt>
    <dgm:pt modelId="{B0EE6169-23C7-4B56-8A5C-5DF88D4D1377}" type="sibTrans" cxnId="{70C3EFC3-7B76-46EA-A14E-686EF501BD22}">
      <dgm:prSet/>
      <dgm:spPr/>
      <dgm:t>
        <a:bodyPr/>
        <a:lstStyle/>
        <a:p>
          <a:endParaRPr lang="ru-RU" sz="1200"/>
        </a:p>
      </dgm:t>
    </dgm:pt>
    <dgm:pt modelId="{E489572E-BAF3-4CB5-835F-9638C32944BC}">
      <dgm:prSet custT="1"/>
      <dgm:spPr/>
      <dgm:t>
        <a:bodyPr/>
        <a:lstStyle/>
        <a:p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вибір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магістерської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програми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та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попереднє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формулювання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теми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магістерської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роботи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майбутнім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роботодавцем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gm:t>
    </dgm:pt>
    <dgm:pt modelId="{3B9E03E4-4052-49A3-8253-485BAB123377}" type="parTrans" cxnId="{5AC7E478-F1CB-41E8-BE2A-538638DF9C5D}">
      <dgm:prSet/>
      <dgm:spPr/>
      <dgm:t>
        <a:bodyPr/>
        <a:lstStyle/>
        <a:p>
          <a:endParaRPr lang="ru-RU" sz="1200"/>
        </a:p>
      </dgm:t>
    </dgm:pt>
    <dgm:pt modelId="{D2EF181D-1020-49F9-8B3B-38213B4FBDD7}" type="sibTrans" cxnId="{5AC7E478-F1CB-41E8-BE2A-538638DF9C5D}">
      <dgm:prSet/>
      <dgm:spPr/>
      <dgm:t>
        <a:bodyPr/>
        <a:lstStyle/>
        <a:p>
          <a:endParaRPr lang="ru-RU" sz="1200"/>
        </a:p>
      </dgm:t>
    </dgm:pt>
    <dgm:pt modelId="{2B4E0D87-701F-4162-A53F-B3038A19B75C}">
      <dgm:prSet custT="1"/>
      <dgm:spPr/>
      <dgm:t>
        <a:bodyPr/>
        <a:lstStyle/>
        <a:p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проведення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практики на базах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підприємства-роботодавця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gm:t>
    </dgm:pt>
    <dgm:pt modelId="{0923B693-D575-4B78-ACE9-9AFF7D52EFF5}" type="parTrans" cxnId="{895A1166-8901-4C1C-87AF-853E66B217BF}">
      <dgm:prSet/>
      <dgm:spPr/>
      <dgm:t>
        <a:bodyPr/>
        <a:lstStyle/>
        <a:p>
          <a:endParaRPr lang="ru-RU" sz="1200"/>
        </a:p>
      </dgm:t>
    </dgm:pt>
    <dgm:pt modelId="{05A3C576-B7C1-44D3-9FB1-3023BA266307}" type="sibTrans" cxnId="{895A1166-8901-4C1C-87AF-853E66B217BF}">
      <dgm:prSet/>
      <dgm:spPr/>
      <dgm:t>
        <a:bodyPr/>
        <a:lstStyle/>
        <a:p>
          <a:endParaRPr lang="ru-RU" sz="1200"/>
        </a:p>
      </dgm:t>
    </dgm:pt>
    <dgm:pt modelId="{BFDF083F-3561-4AF6-89D3-1FB458F1FA62}">
      <dgm:prSet custT="1"/>
      <dgm:spPr/>
      <dgm:t>
        <a:bodyPr/>
        <a:lstStyle/>
        <a:p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використання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комплексних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тематик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написання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робіт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з метою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наближення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студентів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до умов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виробництва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gm:t>
    </dgm:pt>
    <dgm:pt modelId="{6DB79114-EDF5-49F4-AC8F-A1FF88BBF834}" type="parTrans" cxnId="{06BF943F-558F-4996-8C32-EB8B29320BD1}">
      <dgm:prSet/>
      <dgm:spPr/>
      <dgm:t>
        <a:bodyPr/>
        <a:lstStyle/>
        <a:p>
          <a:endParaRPr lang="ru-RU" sz="1200"/>
        </a:p>
      </dgm:t>
    </dgm:pt>
    <dgm:pt modelId="{415214E7-1ECE-4A3D-8D5D-AEB4CD89846D}" type="sibTrans" cxnId="{06BF943F-558F-4996-8C32-EB8B29320BD1}">
      <dgm:prSet/>
      <dgm:spPr/>
      <dgm:t>
        <a:bodyPr/>
        <a:lstStyle/>
        <a:p>
          <a:endParaRPr lang="ru-RU" sz="1200"/>
        </a:p>
      </dgm:t>
    </dgm:pt>
    <dgm:pt modelId="{DD8F5719-C171-42D4-8661-90D6CEFB94EA}" type="pres">
      <dgm:prSet presAssocID="{E427FEF4-777D-4ADF-89D1-20D0CF0BA1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F61B94-D13E-4A26-A740-1AEC70A4D394}" type="pres">
      <dgm:prSet presAssocID="{2571B3CD-718B-4147-9C3F-BBDA516E9B71}" presName="composite" presStyleCnt="0"/>
      <dgm:spPr/>
    </dgm:pt>
    <dgm:pt modelId="{D879805C-8659-473C-ADA8-DC35986681A8}" type="pres">
      <dgm:prSet presAssocID="{2571B3CD-718B-4147-9C3F-BBDA516E9B7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F597D-DC00-455F-9AA5-34DD136E1D7D}" type="pres">
      <dgm:prSet presAssocID="{2571B3CD-718B-4147-9C3F-BBDA516E9B71}" presName="descendantText" presStyleLbl="alignAcc1" presStyleIdx="0" presStyleCnt="3" custScaleX="93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52FBF-28D2-4331-A4AA-510D850D5D21}" type="pres">
      <dgm:prSet presAssocID="{2FFF29BC-C781-4B24-9390-F8E9658DA0FB}" presName="sp" presStyleCnt="0"/>
      <dgm:spPr/>
    </dgm:pt>
    <dgm:pt modelId="{98D81C91-812A-4B91-9731-2DFC6D6D7A83}" type="pres">
      <dgm:prSet presAssocID="{5F3E8DF9-2E89-4C9D-A86B-3E44D41A32D0}" presName="composite" presStyleCnt="0"/>
      <dgm:spPr/>
    </dgm:pt>
    <dgm:pt modelId="{1BAC229F-9B79-4997-9AF9-8F1B38477FAA}" type="pres">
      <dgm:prSet presAssocID="{5F3E8DF9-2E89-4C9D-A86B-3E44D41A32D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388F8-CA96-41EE-B540-8C5C306FDDE5}" type="pres">
      <dgm:prSet presAssocID="{5F3E8DF9-2E89-4C9D-A86B-3E44D41A32D0}" presName="descendantText" presStyleLbl="alignAcc1" presStyleIdx="1" presStyleCnt="3" custScaleX="93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4D2D9-785D-4098-BC97-E1EE498923C7}" type="pres">
      <dgm:prSet presAssocID="{6BACC4CF-175C-4F1A-B3B0-0F9EFFA6E807}" presName="sp" presStyleCnt="0"/>
      <dgm:spPr/>
    </dgm:pt>
    <dgm:pt modelId="{E12D4D58-A515-4859-9110-388BE78C2486}" type="pres">
      <dgm:prSet presAssocID="{40ACA91E-2D14-423E-831B-BC34CE3F9A1F}" presName="composite" presStyleCnt="0"/>
      <dgm:spPr/>
    </dgm:pt>
    <dgm:pt modelId="{A84FF255-28BF-41B1-B545-67B8FA95083F}" type="pres">
      <dgm:prSet presAssocID="{40ACA91E-2D14-423E-831B-BC34CE3F9A1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B17DB-5FA8-4CCA-A33D-C5A9308DCA83}" type="pres">
      <dgm:prSet presAssocID="{40ACA91E-2D14-423E-831B-BC34CE3F9A1F}" presName="descendantText" presStyleLbl="alignAcc1" presStyleIdx="2" presStyleCnt="3" custScaleX="93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7E478-F1CB-41E8-BE2A-538638DF9C5D}" srcId="{2571B3CD-718B-4147-9C3F-BBDA516E9B71}" destId="{E489572E-BAF3-4CB5-835F-9638C32944BC}" srcOrd="0" destOrd="0" parTransId="{3B9E03E4-4052-49A3-8253-485BAB123377}" sibTransId="{D2EF181D-1020-49F9-8B3B-38213B4FBDD7}"/>
    <dgm:cxn modelId="{1BC29B94-3839-47BC-B874-AAE5818F8184}" type="presOf" srcId="{BFDF083F-3561-4AF6-89D3-1FB458F1FA62}" destId="{D1DB17DB-5FA8-4CCA-A33D-C5A9308DCA83}" srcOrd="0" destOrd="0" presId="urn:microsoft.com/office/officeart/2005/8/layout/chevron2"/>
    <dgm:cxn modelId="{FA838D6D-881A-49FB-B26D-D6BAADBBBA8C}" type="presOf" srcId="{2B4E0D87-701F-4162-A53F-B3038A19B75C}" destId="{984388F8-CA96-41EE-B540-8C5C306FDDE5}" srcOrd="0" destOrd="0" presId="urn:microsoft.com/office/officeart/2005/8/layout/chevron2"/>
    <dgm:cxn modelId="{DA1B5990-034B-41C2-ADCD-7A9C75FD7E0D}" type="presOf" srcId="{2571B3CD-718B-4147-9C3F-BBDA516E9B71}" destId="{D879805C-8659-473C-ADA8-DC35986681A8}" srcOrd="0" destOrd="0" presId="urn:microsoft.com/office/officeart/2005/8/layout/chevron2"/>
    <dgm:cxn modelId="{A42FC9E4-ED0D-44CD-B20F-E77F543DDAA6}" type="presOf" srcId="{E427FEF4-777D-4ADF-89D1-20D0CF0BA137}" destId="{DD8F5719-C171-42D4-8661-90D6CEFB94EA}" srcOrd="0" destOrd="0" presId="urn:microsoft.com/office/officeart/2005/8/layout/chevron2"/>
    <dgm:cxn modelId="{70C3EFC3-7B76-46EA-A14E-686EF501BD22}" srcId="{E427FEF4-777D-4ADF-89D1-20D0CF0BA137}" destId="{40ACA91E-2D14-423E-831B-BC34CE3F9A1F}" srcOrd="2" destOrd="0" parTransId="{7023CC0D-99F4-4A19-8F7A-6FEE98768EBC}" sibTransId="{B0EE6169-23C7-4B56-8A5C-5DF88D4D1377}"/>
    <dgm:cxn modelId="{895A1166-8901-4C1C-87AF-853E66B217BF}" srcId="{5F3E8DF9-2E89-4C9D-A86B-3E44D41A32D0}" destId="{2B4E0D87-701F-4162-A53F-B3038A19B75C}" srcOrd="0" destOrd="0" parTransId="{0923B693-D575-4B78-ACE9-9AFF7D52EFF5}" sibTransId="{05A3C576-B7C1-44D3-9FB1-3023BA266307}"/>
    <dgm:cxn modelId="{7FD9F504-19B5-4CC7-A49F-DD2664A18C8D}" srcId="{E427FEF4-777D-4ADF-89D1-20D0CF0BA137}" destId="{5F3E8DF9-2E89-4C9D-A86B-3E44D41A32D0}" srcOrd="1" destOrd="0" parTransId="{45ED0D33-F0CB-4FFA-9A82-D033B4239E75}" sibTransId="{6BACC4CF-175C-4F1A-B3B0-0F9EFFA6E807}"/>
    <dgm:cxn modelId="{6013EFE6-3259-4C52-BCAC-B8BAC1C6E140}" type="presOf" srcId="{E489572E-BAF3-4CB5-835F-9638C32944BC}" destId="{C2BF597D-DC00-455F-9AA5-34DD136E1D7D}" srcOrd="0" destOrd="0" presId="urn:microsoft.com/office/officeart/2005/8/layout/chevron2"/>
    <dgm:cxn modelId="{FDDDABAF-19E8-43D2-A772-AE36E1DE1CB0}" type="presOf" srcId="{5F3E8DF9-2E89-4C9D-A86B-3E44D41A32D0}" destId="{1BAC229F-9B79-4997-9AF9-8F1B38477FAA}" srcOrd="0" destOrd="0" presId="urn:microsoft.com/office/officeart/2005/8/layout/chevron2"/>
    <dgm:cxn modelId="{1D1B2FA9-7CCB-416F-ADE6-78B964F6E1C6}" srcId="{E427FEF4-777D-4ADF-89D1-20D0CF0BA137}" destId="{2571B3CD-718B-4147-9C3F-BBDA516E9B71}" srcOrd="0" destOrd="0" parTransId="{8498A3BE-EC08-41DF-8522-D4A7EBABEA03}" sibTransId="{2FFF29BC-C781-4B24-9390-F8E9658DA0FB}"/>
    <dgm:cxn modelId="{06BF943F-558F-4996-8C32-EB8B29320BD1}" srcId="{40ACA91E-2D14-423E-831B-BC34CE3F9A1F}" destId="{BFDF083F-3561-4AF6-89D3-1FB458F1FA62}" srcOrd="0" destOrd="0" parTransId="{6DB79114-EDF5-49F4-AC8F-A1FF88BBF834}" sibTransId="{415214E7-1ECE-4A3D-8D5D-AEB4CD89846D}"/>
    <dgm:cxn modelId="{4702D8EA-7153-4A2A-9306-980B1A451A8B}" type="presOf" srcId="{40ACA91E-2D14-423E-831B-BC34CE3F9A1F}" destId="{A84FF255-28BF-41B1-B545-67B8FA95083F}" srcOrd="0" destOrd="0" presId="urn:microsoft.com/office/officeart/2005/8/layout/chevron2"/>
    <dgm:cxn modelId="{26017ABC-8070-4D31-87E9-377223EA18F2}" type="presParOf" srcId="{DD8F5719-C171-42D4-8661-90D6CEFB94EA}" destId="{B0F61B94-D13E-4A26-A740-1AEC70A4D394}" srcOrd="0" destOrd="0" presId="urn:microsoft.com/office/officeart/2005/8/layout/chevron2"/>
    <dgm:cxn modelId="{5ED0A7A8-F3CE-4871-8B1B-9EBFB5BEBD5D}" type="presParOf" srcId="{B0F61B94-D13E-4A26-A740-1AEC70A4D394}" destId="{D879805C-8659-473C-ADA8-DC35986681A8}" srcOrd="0" destOrd="0" presId="urn:microsoft.com/office/officeart/2005/8/layout/chevron2"/>
    <dgm:cxn modelId="{E7CC4972-1E17-4070-BCF6-C3E6B3336E6E}" type="presParOf" srcId="{B0F61B94-D13E-4A26-A740-1AEC70A4D394}" destId="{C2BF597D-DC00-455F-9AA5-34DD136E1D7D}" srcOrd="1" destOrd="0" presId="urn:microsoft.com/office/officeart/2005/8/layout/chevron2"/>
    <dgm:cxn modelId="{02A8343C-3261-4D3C-B942-44EEF67C6077}" type="presParOf" srcId="{DD8F5719-C171-42D4-8661-90D6CEFB94EA}" destId="{1CC52FBF-28D2-4331-A4AA-510D850D5D21}" srcOrd="1" destOrd="0" presId="urn:microsoft.com/office/officeart/2005/8/layout/chevron2"/>
    <dgm:cxn modelId="{1503C498-6CA4-4927-A81C-05B757A77B03}" type="presParOf" srcId="{DD8F5719-C171-42D4-8661-90D6CEFB94EA}" destId="{98D81C91-812A-4B91-9731-2DFC6D6D7A83}" srcOrd="2" destOrd="0" presId="urn:microsoft.com/office/officeart/2005/8/layout/chevron2"/>
    <dgm:cxn modelId="{9140F48F-1520-407C-96E8-AD20505E6E06}" type="presParOf" srcId="{98D81C91-812A-4B91-9731-2DFC6D6D7A83}" destId="{1BAC229F-9B79-4997-9AF9-8F1B38477FAA}" srcOrd="0" destOrd="0" presId="urn:microsoft.com/office/officeart/2005/8/layout/chevron2"/>
    <dgm:cxn modelId="{28A43F7E-C0D9-43F1-9FD1-2E3D3F50ACE9}" type="presParOf" srcId="{98D81C91-812A-4B91-9731-2DFC6D6D7A83}" destId="{984388F8-CA96-41EE-B540-8C5C306FDDE5}" srcOrd="1" destOrd="0" presId="urn:microsoft.com/office/officeart/2005/8/layout/chevron2"/>
    <dgm:cxn modelId="{E1912E7D-1CFE-4DEA-9C0A-775AF0A483A5}" type="presParOf" srcId="{DD8F5719-C171-42D4-8661-90D6CEFB94EA}" destId="{7184D2D9-785D-4098-BC97-E1EE498923C7}" srcOrd="3" destOrd="0" presId="urn:microsoft.com/office/officeart/2005/8/layout/chevron2"/>
    <dgm:cxn modelId="{D5A5A79A-E705-40A1-AABC-AD46AE356F70}" type="presParOf" srcId="{DD8F5719-C171-42D4-8661-90D6CEFB94EA}" destId="{E12D4D58-A515-4859-9110-388BE78C2486}" srcOrd="4" destOrd="0" presId="urn:microsoft.com/office/officeart/2005/8/layout/chevron2"/>
    <dgm:cxn modelId="{97AA9577-F1B1-41F9-AF6F-1614CE7B5760}" type="presParOf" srcId="{E12D4D58-A515-4859-9110-388BE78C2486}" destId="{A84FF255-28BF-41B1-B545-67B8FA95083F}" srcOrd="0" destOrd="0" presId="urn:microsoft.com/office/officeart/2005/8/layout/chevron2"/>
    <dgm:cxn modelId="{9FBD197E-4B20-482E-8BA3-1664DAC4825D}" type="presParOf" srcId="{E12D4D58-A515-4859-9110-388BE78C2486}" destId="{D1DB17DB-5FA8-4CCA-A33D-C5A9308DCA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84324E-DA59-4AA4-8513-3355D3B4D845}">
      <dsp:nvSpPr>
        <dsp:cNvPr id="0" name=""/>
        <dsp:cNvSpPr/>
      </dsp:nvSpPr>
      <dsp:spPr>
        <a:xfrm rot="5400000">
          <a:off x="-186027" y="189487"/>
          <a:ext cx="1240185" cy="86812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  <a:endParaRPr lang="ru-RU" sz="2000" kern="1200" dirty="0"/>
        </a:p>
      </dsp:txBody>
      <dsp:txXfrm rot="5400000">
        <a:off x="-186027" y="189487"/>
        <a:ext cx="1240185" cy="868129"/>
      </dsp:txXfrm>
    </dsp:sp>
    <dsp:sp modelId="{4B68A5EC-7325-4C0A-8460-E2FC694BEA70}">
      <dsp:nvSpPr>
        <dsp:cNvPr id="0" name=""/>
        <dsp:cNvSpPr/>
      </dsp:nvSpPr>
      <dsp:spPr>
        <a:xfrm rot="5400000">
          <a:off x="2155018" y="-1286888"/>
          <a:ext cx="806120" cy="3379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Взаємозв’язок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програм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з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науково-дослідними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тематиками 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sp:txBody>
      <dsp:txXfrm rot="5400000">
        <a:off x="2155018" y="-1286888"/>
        <a:ext cx="806120" cy="3379897"/>
      </dsp:txXfrm>
    </dsp:sp>
    <dsp:sp modelId="{D879805C-8659-473C-ADA8-DC35986681A8}">
      <dsp:nvSpPr>
        <dsp:cNvPr id="0" name=""/>
        <dsp:cNvSpPr/>
      </dsp:nvSpPr>
      <dsp:spPr>
        <a:xfrm rot="5400000">
          <a:off x="-186027" y="1282935"/>
          <a:ext cx="1240185" cy="868129"/>
        </a:xfrm>
        <a:prstGeom prst="chevron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 </a:t>
          </a:r>
          <a:endParaRPr lang="ru-RU" sz="2000" kern="1200" dirty="0"/>
        </a:p>
      </dsp:txBody>
      <dsp:txXfrm rot="5400000">
        <a:off x="-186027" y="1282935"/>
        <a:ext cx="1240185" cy="868129"/>
      </dsp:txXfrm>
    </dsp:sp>
    <dsp:sp modelId="{C2BF597D-DC00-455F-9AA5-34DD136E1D7D}">
      <dsp:nvSpPr>
        <dsp:cNvPr id="0" name=""/>
        <dsp:cNvSpPr/>
      </dsp:nvSpPr>
      <dsp:spPr>
        <a:xfrm rot="5400000">
          <a:off x="2155018" y="-189980"/>
          <a:ext cx="806120" cy="3379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Спецкурс “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Представлення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результатів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наукових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досліджень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магістрів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засобами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ІКТ” 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sp:txBody>
      <dsp:txXfrm rot="5400000">
        <a:off x="2155018" y="-189980"/>
        <a:ext cx="806120" cy="3379897"/>
      </dsp:txXfrm>
    </dsp:sp>
    <dsp:sp modelId="{1BAC229F-9B79-4997-9AF9-8F1B38477FAA}">
      <dsp:nvSpPr>
        <dsp:cNvPr id="0" name=""/>
        <dsp:cNvSpPr/>
      </dsp:nvSpPr>
      <dsp:spPr>
        <a:xfrm rot="5400000">
          <a:off x="-186027" y="2376383"/>
          <a:ext cx="1240185" cy="868129"/>
        </a:xfrm>
        <a:prstGeom prst="chevron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  <a:endParaRPr lang="ru-RU" sz="2000" kern="1200" dirty="0"/>
        </a:p>
      </dsp:txBody>
      <dsp:txXfrm rot="5400000">
        <a:off x="-186027" y="2376383"/>
        <a:ext cx="1240185" cy="868129"/>
      </dsp:txXfrm>
    </dsp:sp>
    <dsp:sp modelId="{984388F8-CA96-41EE-B540-8C5C306FDDE5}">
      <dsp:nvSpPr>
        <dsp:cNvPr id="0" name=""/>
        <dsp:cNvSpPr/>
      </dsp:nvSpPr>
      <dsp:spPr>
        <a:xfrm rot="5400000">
          <a:off x="2155018" y="903467"/>
          <a:ext cx="806120" cy="3379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Оприлюднення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результатів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наукових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досліджень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у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друкованих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виданнях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sp:txBody>
      <dsp:txXfrm rot="5400000">
        <a:off x="2155018" y="903467"/>
        <a:ext cx="806120" cy="3379897"/>
      </dsp:txXfrm>
    </dsp:sp>
    <dsp:sp modelId="{A84FF255-28BF-41B1-B545-67B8FA95083F}">
      <dsp:nvSpPr>
        <dsp:cNvPr id="0" name=""/>
        <dsp:cNvSpPr/>
      </dsp:nvSpPr>
      <dsp:spPr>
        <a:xfrm rot="5400000">
          <a:off x="-186027" y="3469832"/>
          <a:ext cx="1240185" cy="868129"/>
        </a:xfrm>
        <a:prstGeom prst="chevron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  <a:endParaRPr lang="ru-RU" sz="2000" kern="1200" dirty="0"/>
        </a:p>
      </dsp:txBody>
      <dsp:txXfrm rot="5400000">
        <a:off x="-186027" y="3469832"/>
        <a:ext cx="1240185" cy="868129"/>
      </dsp:txXfrm>
    </dsp:sp>
    <dsp:sp modelId="{D1DB17DB-5FA8-4CCA-A33D-C5A9308DCA83}">
      <dsp:nvSpPr>
        <dsp:cNvPr id="0" name=""/>
        <dsp:cNvSpPr/>
      </dsp:nvSpPr>
      <dsp:spPr>
        <a:xfrm rot="5400000">
          <a:off x="2155018" y="1996916"/>
          <a:ext cx="806120" cy="3379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Підготовка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авторефератів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робіт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sp:txBody>
      <dsp:txXfrm rot="5400000">
        <a:off x="2155018" y="1996916"/>
        <a:ext cx="806120" cy="33798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79805C-8659-473C-ADA8-DC35986681A8}">
      <dsp:nvSpPr>
        <dsp:cNvPr id="0" name=""/>
        <dsp:cNvSpPr/>
      </dsp:nvSpPr>
      <dsp:spPr>
        <a:xfrm rot="5400000">
          <a:off x="-185234" y="245455"/>
          <a:ext cx="1617921" cy="113254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 </a:t>
          </a:r>
          <a:endParaRPr lang="ru-RU" sz="2000" kern="1200" dirty="0"/>
        </a:p>
      </dsp:txBody>
      <dsp:txXfrm rot="5400000">
        <a:off x="-185234" y="245455"/>
        <a:ext cx="1617921" cy="1132545"/>
      </dsp:txXfrm>
    </dsp:sp>
    <dsp:sp modelId="{C2BF597D-DC00-455F-9AA5-34DD136E1D7D}">
      <dsp:nvSpPr>
        <dsp:cNvPr id="0" name=""/>
        <dsp:cNvSpPr/>
      </dsp:nvSpPr>
      <dsp:spPr>
        <a:xfrm rot="5400000">
          <a:off x="2359737" y="-1052061"/>
          <a:ext cx="1051649" cy="3161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вибір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магістерської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програми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та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попереднє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формулювання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теми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магістерської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роботи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майбутнім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роботодавцем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sp:txBody>
      <dsp:txXfrm rot="5400000">
        <a:off x="2359737" y="-1052061"/>
        <a:ext cx="1051649" cy="3161308"/>
      </dsp:txXfrm>
    </dsp:sp>
    <dsp:sp modelId="{1BAC229F-9B79-4997-9AF9-8F1B38477FAA}">
      <dsp:nvSpPr>
        <dsp:cNvPr id="0" name=""/>
        <dsp:cNvSpPr/>
      </dsp:nvSpPr>
      <dsp:spPr>
        <a:xfrm rot="5400000">
          <a:off x="-185234" y="1669559"/>
          <a:ext cx="1617921" cy="1132545"/>
        </a:xfrm>
        <a:prstGeom prst="chevron">
          <a:avLst/>
        </a:prstGeom>
        <a:gradFill rotWithShape="0">
          <a:gsLst>
            <a:gs pos="0">
              <a:schemeClr val="accent5">
                <a:hueOff val="1628512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2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2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628512"/>
              <a:satOff val="5598"/>
              <a:lumOff val="-26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  <a:endParaRPr lang="ru-RU" sz="2000" kern="1200" dirty="0"/>
        </a:p>
      </dsp:txBody>
      <dsp:txXfrm rot="5400000">
        <a:off x="-185234" y="1669559"/>
        <a:ext cx="1617921" cy="1132545"/>
      </dsp:txXfrm>
    </dsp:sp>
    <dsp:sp modelId="{984388F8-CA96-41EE-B540-8C5C306FDDE5}">
      <dsp:nvSpPr>
        <dsp:cNvPr id="0" name=""/>
        <dsp:cNvSpPr/>
      </dsp:nvSpPr>
      <dsp:spPr>
        <a:xfrm rot="5400000">
          <a:off x="2359737" y="372042"/>
          <a:ext cx="1051649" cy="3161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628512"/>
              <a:satOff val="5598"/>
              <a:lumOff val="-26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проведення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практики на базах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підприємства-роботодавця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sp:txBody>
      <dsp:txXfrm rot="5400000">
        <a:off x="2359737" y="372042"/>
        <a:ext cx="1051649" cy="3161308"/>
      </dsp:txXfrm>
    </dsp:sp>
    <dsp:sp modelId="{A84FF255-28BF-41B1-B545-67B8FA95083F}">
      <dsp:nvSpPr>
        <dsp:cNvPr id="0" name=""/>
        <dsp:cNvSpPr/>
      </dsp:nvSpPr>
      <dsp:spPr>
        <a:xfrm rot="5400000">
          <a:off x="-185234" y="3093663"/>
          <a:ext cx="1617921" cy="1132545"/>
        </a:xfrm>
        <a:prstGeom prst="chevron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  <a:endParaRPr lang="ru-RU" sz="2000" kern="1200" dirty="0"/>
        </a:p>
      </dsp:txBody>
      <dsp:txXfrm rot="5400000">
        <a:off x="-185234" y="3093663"/>
        <a:ext cx="1617921" cy="1132545"/>
      </dsp:txXfrm>
    </dsp:sp>
    <dsp:sp modelId="{D1DB17DB-5FA8-4CCA-A33D-C5A9308DCA83}">
      <dsp:nvSpPr>
        <dsp:cNvPr id="0" name=""/>
        <dsp:cNvSpPr/>
      </dsp:nvSpPr>
      <dsp:spPr>
        <a:xfrm rot="5400000">
          <a:off x="2359737" y="1796146"/>
          <a:ext cx="1051649" cy="3161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використання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комплексних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тематик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написання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робіт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з метою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наближення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студентів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до умов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виробництва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sp:txBody>
      <dsp:txXfrm rot="5400000">
        <a:off x="2359737" y="1796146"/>
        <a:ext cx="1051649" cy="3161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7923E-F85E-4374-BE0D-9AC4CD68F277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CADF1-B297-45DC-A67F-76084EF13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78193-A527-41C6-BF21-71D21B3FF2C0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78193-A527-41C6-BF21-71D21B3FF2C0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282397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CADF1-B297-45DC-A67F-76084EF136F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78193-A527-41C6-BF21-71D21B3FF2C0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78193-A527-41C6-BF21-71D21B3FF2C0}" type="slidenum">
              <a:rPr lang="uk-UA" smtClean="0"/>
              <a:pPr/>
              <a:t>24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78193-A527-41C6-BF21-71D21B3FF2C0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gray">
          <a:xfrm>
            <a:off x="0" y="2971800"/>
            <a:ext cx="7086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ltGray">
          <a:xfrm>
            <a:off x="7086600" y="2971800"/>
            <a:ext cx="2057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0" y="3429000"/>
          <a:ext cx="3009900" cy="1824038"/>
        </p:xfrm>
        <a:graphic>
          <a:graphicData uri="http://schemas.openxmlformats.org/presentationml/2006/ole">
            <p:oleObj spid="_x0000_s216065" name="Image" r:id="rId3" imgW="6920635" imgH="4139683" progId="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028950" y="3429000"/>
          <a:ext cx="4035425" cy="1828800"/>
        </p:xfrm>
        <a:graphic>
          <a:graphicData uri="http://schemas.openxmlformats.org/presentationml/2006/ole">
            <p:oleObj spid="_x0000_s216066" name="Image" r:id="rId4" imgW="9155556" imgH="3733333" progId="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7086600" y="3429000"/>
          <a:ext cx="2057400" cy="1828800"/>
        </p:xfrm>
        <a:graphic>
          <a:graphicData uri="http://schemas.openxmlformats.org/presentationml/2006/ole">
            <p:oleObj spid="_x0000_s216067" name="Image" r:id="rId5" imgW="3250794" imgH="3276190" progId="">
              <p:embed/>
            </p:oleObj>
          </a:graphicData>
        </a:graphic>
      </p:graphicFrame>
      <p:pic>
        <p:nvPicPr>
          <p:cNvPr id="9" name="Picture 33" descr="glab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391400" y="1905000"/>
            <a:ext cx="131603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34"/>
          <p:cNvSpPr>
            <a:spLocks noChangeArrowheads="1"/>
          </p:cNvSpPr>
          <p:nvPr/>
        </p:nvSpPr>
        <p:spPr bwMode="gray">
          <a:xfrm rot="5400000">
            <a:off x="1635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AutoShape 35"/>
          <p:cNvSpPr>
            <a:spLocks noChangeArrowheads="1"/>
          </p:cNvSpPr>
          <p:nvPr/>
        </p:nvSpPr>
        <p:spPr bwMode="gray">
          <a:xfrm rot="5400000">
            <a:off x="4683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gray">
          <a:xfrm rot="5400000">
            <a:off x="7731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37"/>
          <p:cNvSpPr>
            <a:spLocks noChangeArrowheads="1"/>
          </p:cNvSpPr>
          <p:nvPr/>
        </p:nvSpPr>
        <p:spPr bwMode="gray">
          <a:xfrm rot="5400000">
            <a:off x="10779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4114800" y="5562600"/>
            <a:ext cx="1079500" cy="633413"/>
            <a:chOff x="2680" y="3678"/>
            <a:chExt cx="680" cy="399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/>
                <a:t>LOGO</a:t>
              </a: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143000" y="1676400"/>
            <a:ext cx="6172200" cy="1241425"/>
          </a:xfrm>
          <a:extLst>
            <a:ext uri="{AF507438-7753-43E0-B8FC-AC1667EBCBE1}"/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2971800"/>
            <a:ext cx="5410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C122970-2952-4F52-8A81-AD6CA89B0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338C-19F6-45C7-93C5-045F57AC7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90550"/>
            <a:ext cx="2057400" cy="5734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90550"/>
            <a:ext cx="6019800" cy="5734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128EA-04AD-44A2-A3ED-33049DE52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CA145-9AE3-4DAB-8F10-D49982FB8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86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6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EFB1-D240-43DE-878B-EB6994351EF6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198D-4AEC-4A63-ADDF-86EBE29E1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E902-F5BE-4493-9143-896FAA127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639C6-EB9E-4488-A774-8603F3C61DD2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F9B83-DC2D-40E4-BB23-E36297ECE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EC781-EC43-40A1-8D16-5D3D2499BD42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42A42-6807-45D8-9289-A88C6CD34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2CABB-4125-423A-9B25-BDC802E20A3D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666B5-E23D-4C2F-A1A2-B3082712A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9A2F-2161-4152-A6D9-08DD6E9FB8B9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45F3C-AE50-45A5-A3E7-636713A38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15D75-0B98-476C-9D3F-1ADC23B1B4E0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35131-F5B9-4E96-986E-A43E1EDF2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BC99D-2295-46A9-997E-36A78DD47D8E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DD6A3-BD9B-4611-8627-8C9B5F6FF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CA0A5-2D8F-437A-BEC8-1AB41B139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D88E3-13B9-46B0-85EF-A71F9BF65893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73E94-41A0-4B4B-81F2-EBF24C709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8EE4E-61C3-44BC-A34B-0D79AF2AF28B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2F958-5CCD-4443-BFCE-3692BD5FB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D7CDE-011C-4B44-B303-A990B472D763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D2B9-B476-4FD0-A4ED-1356BA0E3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6DE06-D6AE-4FD7-A439-9C847C55F9CD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4308-CBF3-4FEA-BF1A-F79FFE2D2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3671F-60F6-479C-B6C3-2796F7758DEF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37BCA-F0C1-4B77-ACFE-06CC0AF6A60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6EC4-12F8-46D9-B128-BBE10F1E156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1813-F968-4165-B4D4-91D067BF87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6567-6DF4-4106-B4A8-4B971F20A4E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B4FB-9CC3-4D4D-8151-C76273EFAE6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41283-BDA8-45FC-887B-419615F9D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7824-36CF-4AED-A34B-7C055904943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E58C7-18BF-478F-8547-DE5176CF5E5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0E6C-B281-4CE2-8ED7-7483AC3385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4783A-51FE-4FC1-80E2-8354DB910DB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085F8-73ED-4422-B518-1BC71E9F5D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5EEF5-9C9B-49DF-AA06-A76F9D2C34C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933E0-C7C0-4CF9-90F7-2D516C4C0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CD21-A064-4E68-85AB-B74EE2347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FD18-CB8A-49B8-9698-8051AF409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C652-7421-44D9-9EAC-952518D6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719D-47FB-40DE-B500-ACF044400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BFAB-E9ED-47D2-907B-5914EA7EA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84DBE-8B3A-4F97-90B1-8D1BEECB4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1447800" y="561975"/>
            <a:ext cx="7696200" cy="646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ltGray">
          <a:xfrm>
            <a:off x="0" y="558800"/>
            <a:ext cx="1447800" cy="660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8" name="Picture 31" descr="glab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924800" y="304800"/>
            <a:ext cx="109378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6" name="AutoShape 32"/>
          <p:cNvSpPr>
            <a:spLocks noChangeArrowheads="1"/>
          </p:cNvSpPr>
          <p:nvPr/>
        </p:nvSpPr>
        <p:spPr bwMode="gray">
          <a:xfrm rot="-37800000">
            <a:off x="2397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5445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8493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D3AB52-5FB8-411E-98DD-EAA671CE7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85950" y="590550"/>
            <a:ext cx="594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228600" y="685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185540C-12C2-4049-AE17-9C64DB293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95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75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75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75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675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75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75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95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95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51C8DDA2-E765-4104-B1BC-64B2348AC579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  <p:sldLayoutId id="21474837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101CEF90-CEEA-44A8-B3EC-DE8BB4BBC0C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png"/><Relationship Id="rId11" Type="http://schemas.openxmlformats.org/officeDocument/2006/relationships/image" Target="../media/image1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hyperlink" Target="http://www.hs-anhalt.de/" TargetMode="External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nubip.edu.ua/node/1265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s://nubip.edu.ua/node/50198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jpeg"/><Relationship Id="rId11" Type="http://schemas.openxmlformats.org/officeDocument/2006/relationships/image" Target="../media/image47.jpeg"/><Relationship Id="rId5" Type="http://schemas.openxmlformats.org/officeDocument/2006/relationships/image" Target="../media/image42.jpeg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8" y="5516563"/>
            <a:ext cx="8964612" cy="122480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uk-UA" dirty="0" smtClean="0">
                <a:solidFill>
                  <a:srgbClr val="000000"/>
                </a:solidFill>
              </a:rPr>
              <a:t>Доповідає заст. начальника навчального відділу</a:t>
            </a:r>
          </a:p>
          <a:p>
            <a:pPr algn="r">
              <a:defRPr/>
            </a:pPr>
            <a:r>
              <a:rPr lang="uk-UA" dirty="0" smtClean="0">
                <a:solidFill>
                  <a:srgbClr val="000000"/>
                </a:solidFill>
              </a:rPr>
              <a:t>з магістерських програм </a:t>
            </a:r>
            <a:r>
              <a:rPr lang="uk-UA" dirty="0" smtClean="0">
                <a:solidFill>
                  <a:srgbClr val="0000FF"/>
                </a:solidFill>
              </a:rPr>
              <a:t>корп.3, </a:t>
            </a:r>
            <a:r>
              <a:rPr lang="uk-UA" dirty="0" smtClean="0">
                <a:solidFill>
                  <a:srgbClr val="0000FF"/>
                </a:solidFill>
              </a:rPr>
              <a:t>каб.206</a:t>
            </a:r>
            <a:endParaRPr lang="en-US" dirty="0" smtClean="0">
              <a:solidFill>
                <a:srgbClr val="0000FF"/>
              </a:solidFill>
            </a:endParaRPr>
          </a:p>
          <a:p>
            <a:pPr algn="r">
              <a:defRPr/>
            </a:pPr>
            <a:r>
              <a:rPr lang="en-US" dirty="0" smtClean="0">
                <a:solidFill>
                  <a:srgbClr val="0000FF"/>
                </a:solidFill>
              </a:rPr>
              <a:t>527-85-26</a:t>
            </a:r>
            <a:r>
              <a:rPr lang="uk-UA" dirty="0" smtClean="0">
                <a:solidFill>
                  <a:srgbClr val="0000FF"/>
                </a:solidFill>
              </a:rPr>
              <a:t> </a:t>
            </a:r>
            <a:endParaRPr lang="uk-UA" dirty="0" smtClean="0">
              <a:solidFill>
                <a:srgbClr val="0000FF"/>
              </a:solidFill>
            </a:endParaRPr>
          </a:p>
          <a:p>
            <a:pPr algn="r">
              <a:defRPr/>
            </a:pPr>
            <a:r>
              <a:rPr lang="uk-UA" dirty="0" smtClean="0">
                <a:solidFill>
                  <a:srgbClr val="0000FF"/>
                </a:solidFill>
              </a:rPr>
              <a:t>Колеснікова Олена Миколаївна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50531" name="Picture 8" descr="b2879daf27facbaebbba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19462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2" name="Picture 9" descr="157062_image_large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429000"/>
            <a:ext cx="23399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10" descr="studenty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3429000"/>
            <a:ext cx="24495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4" name="Picture 11" descr="600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3429000"/>
            <a:ext cx="24479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5" name="Rectangle 12"/>
          <p:cNvSpPr>
            <a:spLocks noChangeArrowheads="1"/>
          </p:cNvSpPr>
          <p:nvPr/>
        </p:nvSpPr>
        <p:spPr bwMode="auto">
          <a:xfrm>
            <a:off x="1476375" y="836613"/>
            <a:ext cx="66595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4300" b="1" i="1" dirty="0" smtClean="0">
                <a:solidFill>
                  <a:srgbClr val="0000F6"/>
                </a:solidFill>
                <a:latin typeface="Bookman Old Style" pitchFamily="18" charset="0"/>
              </a:rPr>
              <a:t>ПІДГОТОВКА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4300" b="1" i="1" dirty="0" smtClean="0">
                <a:solidFill>
                  <a:srgbClr val="0000F6"/>
                </a:solidFill>
                <a:latin typeface="Bookman Old Style" pitchFamily="18" charset="0"/>
              </a:rPr>
              <a:t>МАГІСТРІВ </a:t>
            </a:r>
            <a:r>
              <a:rPr lang="uk-UA" sz="4300" b="1" i="1" dirty="0">
                <a:solidFill>
                  <a:srgbClr val="0000F6"/>
                </a:solidFill>
                <a:latin typeface="Bookman Old Style" pitchFamily="18" charset="0"/>
              </a:rPr>
              <a:t/>
            </a:r>
            <a:br>
              <a:rPr lang="uk-UA" sz="4300" b="1" i="1" dirty="0">
                <a:solidFill>
                  <a:srgbClr val="0000F6"/>
                </a:solidFill>
                <a:latin typeface="Bookman Old Style" pitchFamily="18" charset="0"/>
              </a:rPr>
            </a:br>
            <a:endParaRPr lang="uk-UA" sz="4300" b="1" i="1" dirty="0">
              <a:solidFill>
                <a:srgbClr val="0000F6"/>
              </a:solidFill>
              <a:latin typeface="Bookman Old Style" pitchFamily="18" charset="0"/>
            </a:endParaRPr>
          </a:p>
        </p:txBody>
      </p:sp>
      <p:pic>
        <p:nvPicPr>
          <p:cNvPr id="9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395536" y="188640"/>
            <a:ext cx="1440160" cy="1512168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1124744"/>
            <a:ext cx="2209800" cy="1981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Випускникам,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які навчалися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в групах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із викладанням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дисциплін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англійською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мовою</a:t>
            </a:r>
            <a:r>
              <a:rPr lang="ru-RU" altLang="ru-RU" sz="14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видаються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сертифікати</a:t>
            </a:r>
            <a:endParaRPr lang="ru-RU" altLang="ru-RU" sz="1400" b="1" dirty="0"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47664" y="332656"/>
            <a:ext cx="6480720" cy="59323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uk-UA" altLang="ru-RU" sz="2200" b="1" dirty="0" smtClean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АНГЛОМОВНЕ НАВЧАННЯ</a:t>
            </a:r>
            <a:endParaRPr lang="ru-RU" altLang="ru-RU" sz="2400" b="1" dirty="0" smtClean="0">
              <a:solidFill>
                <a:srgbClr val="0070C0"/>
              </a:solidFill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uk-UA" altLang="ru-RU" sz="1333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ED7D9-DE23-4F77-A497-9161FE982AC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2719537" cy="20105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6332830"/>
              </p:ext>
            </p:extLst>
          </p:nvPr>
        </p:nvGraphicFramePr>
        <p:xfrm>
          <a:off x="4419599" y="2181740"/>
          <a:ext cx="4724399" cy="4664368"/>
        </p:xfrm>
        <a:graphic>
          <a:graphicData uri="http://schemas.openxmlformats.org/drawingml/2006/table">
            <a:tbl>
              <a:tblPr/>
              <a:tblGrid>
                <a:gridCol w="369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9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9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08660" algn="l"/>
                        </a:tabLst>
                      </a:pPr>
                      <a:r>
                        <a:rPr lang="uk-UA" sz="1200" b="1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08660" algn="l"/>
                        </a:tabLst>
                      </a:pPr>
                      <a:r>
                        <a:rPr lang="uk-UA" sz="1200" b="1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п/</a:t>
                      </a:r>
                      <a:r>
                        <a:rPr lang="uk-UA" sz="1200" b="1" noProof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uk-UA" sz="1200" b="1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Напрям підготовки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(спеціальність</a:t>
                      </a:r>
                      <a:r>
                        <a:rPr lang="uk-UA" sz="1200" b="1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ОС, курси </a:t>
                      </a:r>
                      <a:r>
                        <a:rPr lang="uk-UA" sz="1200" b="1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(рік) навчання</a:t>
                      </a: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Менеджмент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Менеджмент </a:t>
                      </a:r>
                      <a:r>
                        <a:rPr lang="uk-UA" sz="1200" noProof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ЗЕД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Магістр, 1-2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9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Ветеринарна медицина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Магістр, 1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4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Агрономія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1-3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4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Захист рослин 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5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Біотехнологія (Біотехнологія та біоінженерія)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369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Магістр, 1-2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47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Екологія, охорона навколишнього середовища та збалансоване природокористування (Екологія)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020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Магістр, 1-2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4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Економічна кібернетика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2-4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Економіка підприємства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49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Облік і аудит (Облік і оподаткування)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6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Магістр, 1-2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47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Фінанси і кредит (Фінанси, банківська справа та страхування)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498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Магістр, 1-2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4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Геодезія, картографія </a:t>
                      </a: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та землеустрій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4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Правознавство 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1-3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4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Соціальна педагогіка 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47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Філологія 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498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Магістр, 1-2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7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Машинобудування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1-3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324348" y="1214605"/>
            <a:ext cx="4914899" cy="6905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uk-UA" altLang="ru-RU" b="1" dirty="0">
                <a:cs typeface="Arial" panose="020B0604020202020204" pitchFamily="34" charset="0"/>
              </a:rPr>
              <a:t>Навчання студентів бакалаврату та магістратури в групах  </a:t>
            </a:r>
          </a:p>
          <a:p>
            <a:pPr algn="ctr" eaLnBrk="0" hangingPunct="0">
              <a:defRPr/>
            </a:pPr>
            <a:r>
              <a:rPr lang="uk-UA" altLang="ru-RU" b="1" dirty="0">
                <a:cs typeface="Arial" panose="020B0604020202020204" pitchFamily="34" charset="0"/>
              </a:rPr>
              <a:t>із викладанням дисциплін англійською мовою у </a:t>
            </a:r>
            <a:r>
              <a:rPr lang="uk-UA" altLang="ru-RU" b="1" dirty="0" smtClean="0">
                <a:cs typeface="Arial" panose="020B0604020202020204" pitchFamily="34" charset="0"/>
              </a:rPr>
              <a:t>201</a:t>
            </a:r>
            <a:r>
              <a:rPr lang="en-US" altLang="ru-RU" b="1" dirty="0" smtClean="0">
                <a:cs typeface="Arial" panose="020B0604020202020204" pitchFamily="34" charset="0"/>
              </a:rPr>
              <a:t>9</a:t>
            </a:r>
            <a:r>
              <a:rPr lang="uk-UA" altLang="ru-RU" b="1" dirty="0" smtClean="0">
                <a:cs typeface="Arial" panose="020B0604020202020204" pitchFamily="34" charset="0"/>
              </a:rPr>
              <a:t>-</a:t>
            </a:r>
            <a:r>
              <a:rPr lang="ru-RU" altLang="ru-RU" b="1" dirty="0" smtClean="0">
                <a:cs typeface="Arial" panose="020B0604020202020204" pitchFamily="34" charset="0"/>
              </a:rPr>
              <a:t>2020</a:t>
            </a:r>
            <a:r>
              <a:rPr lang="en-US" altLang="ru-RU" b="1" dirty="0" smtClean="0"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cs typeface="Arial" panose="020B0604020202020204" pitchFamily="34" charset="0"/>
              </a:rPr>
              <a:t>н.р</a:t>
            </a:r>
            <a:r>
              <a:rPr lang="ru-RU" altLang="ru-RU" b="1" dirty="0">
                <a:cs typeface="Arial" panose="020B0604020202020204" pitchFamily="34" charset="0"/>
              </a:rPr>
              <a:t>.</a:t>
            </a:r>
          </a:p>
          <a:p>
            <a:pPr algn="ctr" eaLnBrk="0" hangingPunct="0">
              <a:defRPr/>
            </a:pPr>
            <a:endParaRPr lang="uk-UA" altLang="ru-RU" sz="1000" dirty="0"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1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116632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Діагра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29211559"/>
              </p:ext>
            </p:extLst>
          </p:nvPr>
        </p:nvGraphicFramePr>
        <p:xfrm>
          <a:off x="-108520" y="3429000"/>
          <a:ext cx="4536373" cy="306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3189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5736" y="0"/>
            <a:ext cx="6551637" cy="647700"/>
          </a:xfrm>
        </p:spPr>
        <p:txBody>
          <a:bodyPr/>
          <a:lstStyle/>
          <a:p>
            <a:pPr algn="l" eaLnBrk="1" hangingPunct="1"/>
            <a:r>
              <a:rPr lang="uk-UA" sz="2000" b="1" dirty="0" smtClean="0">
                <a:solidFill>
                  <a:srgbClr val="002060"/>
                </a:solidFill>
              </a:rPr>
              <a:t>Міжнародні магістерські програми </a:t>
            </a:r>
            <a:br>
              <a:rPr lang="uk-UA" sz="2000" b="1" dirty="0" smtClean="0">
                <a:solidFill>
                  <a:srgbClr val="002060"/>
                </a:solidFill>
              </a:rPr>
            </a:br>
            <a:r>
              <a:rPr lang="uk-UA" sz="2000" b="1" dirty="0" smtClean="0">
                <a:solidFill>
                  <a:srgbClr val="002060"/>
                </a:solidFill>
              </a:rPr>
              <a:t>з отриманням  подвійних   дипломів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541698" name="Rectangle 20"/>
          <p:cNvSpPr>
            <a:spLocks noChangeArrowheads="1"/>
          </p:cNvSpPr>
          <p:nvPr/>
        </p:nvSpPr>
        <p:spPr bwMode="auto">
          <a:xfrm>
            <a:off x="1403648" y="810232"/>
            <a:ext cx="6840760" cy="228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endParaRPr lang="uk-UA" sz="1600" b="1">
              <a:cs typeface="Arial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1600" b="1" smtClean="0">
                <a:solidFill>
                  <a:srgbClr val="0000FF"/>
                </a:solidFill>
                <a:cs typeface="Arial" charset="0"/>
              </a:rPr>
              <a:t>     “</a:t>
            </a:r>
            <a:r>
              <a:rPr lang="uk-UA" sz="1600" b="1">
                <a:solidFill>
                  <a:srgbClr val="0000FF"/>
                </a:solidFill>
                <a:cs typeface="Arial" charset="0"/>
              </a:rPr>
              <a:t>Міжнародний біобізнес” </a:t>
            </a:r>
            <a:r>
              <a:rPr lang="uk-UA" sz="1600" b="1">
                <a:cs typeface="Arial" charset="0"/>
              </a:rPr>
              <a:t>Токійський аграрний ун-т (Японія</a:t>
            </a:r>
            <a:r>
              <a:rPr lang="uk-UA" sz="1600" b="1" smtClean="0">
                <a:cs typeface="Arial" charset="0"/>
              </a:rPr>
              <a:t>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uk-UA" sz="1600" b="1" smtClean="0">
              <a:cs typeface="Arial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uk-UA" sz="1600" b="1">
              <a:cs typeface="Arial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1600" b="1" smtClean="0">
                <a:solidFill>
                  <a:srgbClr val="0000FF"/>
                </a:solidFill>
                <a:cs typeface="Arial" charset="0"/>
              </a:rPr>
              <a:t>     “Masters </a:t>
            </a:r>
            <a:r>
              <a:rPr lang="uk-UA" sz="1600" b="1">
                <a:solidFill>
                  <a:srgbClr val="0000FF"/>
                </a:solidFill>
                <a:cs typeface="Arial" charset="0"/>
              </a:rPr>
              <a:t>of Business Administration in Agriculture (MBA)</a:t>
            </a:r>
          </a:p>
          <a:p>
            <a:pPr>
              <a:lnSpc>
                <a:spcPct val="80000"/>
              </a:lnSpc>
            </a:pPr>
            <a:r>
              <a:rPr lang="uk-UA" sz="1600" b="1" smtClean="0">
                <a:cs typeface="Arial" charset="0"/>
              </a:rPr>
              <a:t>      Ун-т </a:t>
            </a:r>
            <a:r>
              <a:rPr lang="uk-UA" sz="1600" b="1">
                <a:cs typeface="Arial" charset="0"/>
              </a:rPr>
              <a:t>прикладних наук Вайнштефан </a:t>
            </a:r>
            <a:r>
              <a:rPr lang="uk-UA" sz="1600" b="1" smtClean="0">
                <a:cs typeface="Arial" charset="0"/>
              </a:rPr>
              <a:t>(Німеччина)</a:t>
            </a:r>
            <a:endParaRPr lang="uk-UA" sz="1600" b="1">
              <a:cs typeface="Arial" charset="0"/>
            </a:endParaRPr>
          </a:p>
          <a:p>
            <a:pPr>
              <a:lnSpc>
                <a:spcPct val="80000"/>
              </a:lnSpc>
            </a:pPr>
            <a:endParaRPr lang="uk-UA" sz="1600" b="1" smtClean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uk-UA" sz="1600" b="1">
              <a:cs typeface="Arial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1600" b="1" smtClean="0">
                <a:solidFill>
                  <a:srgbClr val="0000FF"/>
                </a:solidFill>
                <a:cs typeface="Arial" charset="0"/>
              </a:rPr>
              <a:t>      “Master of Food and Agribusiness (MFA)</a:t>
            </a:r>
            <a:endParaRPr lang="uk-UA" sz="1600" b="1">
              <a:solidFill>
                <a:srgbClr val="0000FF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uk-UA" sz="1600" b="1" smtClean="0">
                <a:cs typeface="Arial" charset="0"/>
              </a:rPr>
              <a:t>       Ун-т </a:t>
            </a:r>
            <a:r>
              <a:rPr lang="uk-UA" sz="1600" b="1">
                <a:cs typeface="Arial" charset="0"/>
              </a:rPr>
              <a:t>прикладних наук </a:t>
            </a:r>
            <a:r>
              <a:rPr lang="uk-UA" sz="1600" b="1" smtClean="0">
                <a:cs typeface="Arial" charset="0"/>
              </a:rPr>
              <a:t>Ангальт   (Німеччина)</a:t>
            </a:r>
            <a:endParaRPr lang="uk-UA" sz="1600" b="1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uk-UA"/>
              <a:t> </a:t>
            </a:r>
          </a:p>
        </p:txBody>
      </p:sp>
      <p:pic>
        <p:nvPicPr>
          <p:cNvPr id="541700" name="Picture 19" descr="東京農業大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14033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1" name="Picture 5" descr="FH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133191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2" name="Picture 8" descr="Logo Hochschule Anhalt (FH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8880"/>
            <a:ext cx="141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3" name="Picture 11" descr="Hochschule Anhalt (FH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492896"/>
            <a:ext cx="122555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1704" name="Rectangle 1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541705" name="Picture 16" descr="%D1%81%D0%B3%D0%B3%D0%B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780928"/>
            <a:ext cx="1043608" cy="10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403847" y="5466129"/>
            <a:ext cx="77401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0000FF"/>
                </a:solidFill>
                <a:cs typeface="Arial" charset="0"/>
              </a:rPr>
              <a:t>   </a:t>
            </a:r>
            <a:r>
              <a:rPr lang="uk-UA" sz="1600" b="1" dirty="0" err="1" smtClean="0">
                <a:solidFill>
                  <a:srgbClr val="0000FF"/>
                </a:solidFill>
                <a:cs typeface="Arial" charset="0"/>
              </a:rPr>
              <a:t>“Економіка</a:t>
            </a:r>
            <a:r>
              <a:rPr lang="uk-UA" sz="1600" b="1" dirty="0" smtClean="0">
                <a:solidFill>
                  <a:srgbClr val="0000FF"/>
                </a:solidFill>
                <a:cs typeface="Arial" charset="0"/>
              </a:rPr>
              <a:t> і </a:t>
            </a:r>
            <a:r>
              <a:rPr lang="uk-UA" sz="1600" b="1" dirty="0" err="1" smtClean="0">
                <a:solidFill>
                  <a:srgbClr val="0000FF"/>
                </a:solidFill>
                <a:cs typeface="Arial" charset="0"/>
              </a:rPr>
              <a:t>менеджмент”</a:t>
            </a:r>
            <a:endParaRPr lang="uk-UA" sz="1600" b="1" dirty="0">
              <a:solidFill>
                <a:srgbClr val="0000FF"/>
              </a:solidFill>
              <a:cs typeface="Arial" charset="0"/>
            </a:endParaRPr>
          </a:p>
          <a:p>
            <a:r>
              <a:rPr lang="uk-UA" sz="1600" b="1" dirty="0" smtClean="0"/>
              <a:t>    Словацький аграрний університет, </a:t>
            </a:r>
            <a:r>
              <a:rPr lang="uk-UA" sz="1600" b="1" dirty="0" err="1" smtClean="0"/>
              <a:t>Нітра</a:t>
            </a:r>
            <a:r>
              <a:rPr lang="uk-UA" sz="1600" b="1" dirty="0" smtClean="0"/>
              <a:t>      </a:t>
            </a:r>
          </a:p>
          <a:p>
            <a:r>
              <a:rPr lang="uk-UA" sz="1600" b="1" dirty="0" smtClean="0"/>
              <a:t>                                                                         </a:t>
            </a:r>
            <a:r>
              <a:rPr lang="uk-UA" sz="1600" b="1" dirty="0" smtClean="0">
                <a:solidFill>
                  <a:srgbClr val="C00000"/>
                </a:solidFill>
              </a:rPr>
              <a:t>міжнародний відділ к.107 корп.3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403648" y="3068960"/>
            <a:ext cx="73448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1600" b="1" smtClean="0">
                <a:solidFill>
                  <a:srgbClr val="0000FF"/>
                </a:solidFill>
                <a:cs typeface="Arial" charset="0"/>
              </a:rPr>
              <a:t>“Енергетика</a:t>
            </a:r>
            <a:r>
              <a:rPr lang="uk-UA" b="1" smtClean="0">
                <a:solidFill>
                  <a:srgbClr val="0000FF"/>
                </a:solidFill>
              </a:rPr>
              <a:t> </a:t>
            </a:r>
            <a:r>
              <a:rPr lang="uk-UA" sz="1600" b="1">
                <a:solidFill>
                  <a:srgbClr val="0000FF"/>
                </a:solidFill>
                <a:cs typeface="Arial" charset="0"/>
              </a:rPr>
              <a:t>і </a:t>
            </a:r>
            <a:r>
              <a:rPr lang="uk-UA" sz="1600" b="1" smtClean="0">
                <a:solidFill>
                  <a:srgbClr val="0000FF"/>
                </a:solidFill>
                <a:cs typeface="Arial" charset="0"/>
              </a:rPr>
              <a:t>автоматика біосистем” </a:t>
            </a:r>
            <a:r>
              <a:rPr lang="uk-UA" sz="1600" b="1">
                <a:solidFill>
                  <a:srgbClr val="0000FF"/>
                </a:solidFill>
                <a:cs typeface="Arial" charset="0"/>
              </a:rPr>
              <a:t>, “</a:t>
            </a:r>
            <a:r>
              <a:rPr lang="uk-UA" sz="1600" b="1" smtClean="0">
                <a:solidFill>
                  <a:srgbClr val="0000FF"/>
                </a:solidFill>
                <a:cs typeface="Arial" charset="0"/>
              </a:rPr>
              <a:t>Економіка і менеджмент”</a:t>
            </a:r>
            <a:endParaRPr lang="uk-UA" sz="1600" b="1">
              <a:solidFill>
                <a:srgbClr val="0000FF"/>
              </a:solidFill>
              <a:cs typeface="Arial" charset="0"/>
            </a:endParaRPr>
          </a:p>
          <a:p>
            <a:r>
              <a:rPr lang="uk-UA" sz="1600" b="1" smtClean="0"/>
              <a:t>       Варшавський </a:t>
            </a:r>
            <a:r>
              <a:rPr lang="uk-UA" sz="1600" b="1"/>
              <a:t>університет наук про життя, Польща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403648" y="4869160"/>
            <a:ext cx="7272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600" b="1" smtClean="0">
                <a:solidFill>
                  <a:srgbClr val="0000FF"/>
                </a:solidFill>
                <a:cs typeface="Arial" charset="0"/>
              </a:rPr>
              <a:t>    “Екологія”, “Соціальна педагогіка”</a:t>
            </a:r>
            <a:endParaRPr lang="uk-UA" sz="1600" b="1">
              <a:solidFill>
                <a:srgbClr val="0000FF"/>
              </a:solidFill>
              <a:cs typeface="Arial" charset="0"/>
            </a:endParaRPr>
          </a:p>
          <a:p>
            <a:r>
              <a:rPr lang="uk-UA" smtClean="0"/>
              <a:t>     </a:t>
            </a:r>
            <a:r>
              <a:rPr lang="uk-UA" sz="1600" b="1" smtClean="0"/>
              <a:t>Поморська академія в Слупську, </a:t>
            </a:r>
            <a:r>
              <a:rPr lang="uk-UA" b="1" smtClean="0"/>
              <a:t>Польща</a:t>
            </a:r>
            <a:endParaRPr lang="uk-UA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403648" y="3861048"/>
            <a:ext cx="7488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0000FF"/>
                </a:solidFill>
                <a:cs typeface="Arial" charset="0"/>
              </a:rPr>
              <a:t>    </a:t>
            </a:r>
            <a:r>
              <a:rPr lang="uk-UA" sz="1600" b="1" dirty="0" err="1" smtClean="0">
                <a:solidFill>
                  <a:srgbClr val="0000FF"/>
                </a:solidFill>
                <a:cs typeface="Arial" charset="0"/>
              </a:rPr>
              <a:t>“Якість</a:t>
            </a:r>
            <a:r>
              <a:rPr lang="uk-UA" sz="1600" b="1" dirty="0" smtClean="0">
                <a:solidFill>
                  <a:srgbClr val="0000FF"/>
                </a:solidFill>
                <a:cs typeface="Arial" charset="0"/>
              </a:rPr>
              <a:t> та безпечність </a:t>
            </a:r>
            <a:r>
              <a:rPr lang="uk-UA" sz="1600" b="1" dirty="0" err="1" smtClean="0">
                <a:solidFill>
                  <a:srgbClr val="0000FF"/>
                </a:solidFill>
                <a:cs typeface="Arial" charset="0"/>
              </a:rPr>
              <a:t>продукції”</a:t>
            </a:r>
            <a:r>
              <a:rPr lang="uk-UA" sz="1600" b="1" dirty="0" smtClean="0">
                <a:solidFill>
                  <a:srgbClr val="0000FF"/>
                </a:solidFill>
                <a:cs typeface="Arial" charset="0"/>
              </a:rPr>
              <a:t>, </a:t>
            </a:r>
            <a:r>
              <a:rPr lang="uk-UA" sz="1600" b="1" dirty="0" err="1" smtClean="0">
                <a:solidFill>
                  <a:srgbClr val="0000FF"/>
                </a:solidFill>
                <a:cs typeface="Arial" charset="0"/>
              </a:rPr>
              <a:t>“Менеджмент”</a:t>
            </a:r>
            <a:r>
              <a:rPr lang="uk-UA" sz="1600" b="1" dirty="0" smtClean="0">
                <a:solidFill>
                  <a:srgbClr val="0000FF"/>
                </a:solidFill>
                <a:cs typeface="Arial" charset="0"/>
              </a:rPr>
              <a:t>, </a:t>
            </a:r>
            <a:r>
              <a:rPr lang="uk-UA" sz="1600" b="1" dirty="0" err="1" smtClean="0">
                <a:solidFill>
                  <a:srgbClr val="0000FF"/>
                </a:solidFill>
                <a:cs typeface="Arial" charset="0"/>
              </a:rPr>
              <a:t>“Компютерні</a:t>
            </a:r>
            <a:r>
              <a:rPr lang="uk-UA" sz="1600" b="1" dirty="0" smtClean="0">
                <a:solidFill>
                  <a:srgbClr val="0000FF"/>
                </a:solidFill>
                <a:cs typeface="Arial" charset="0"/>
              </a:rPr>
              <a:t>    </a:t>
            </a:r>
          </a:p>
          <a:p>
            <a:r>
              <a:rPr lang="uk-UA" sz="1600" b="1" dirty="0" smtClean="0">
                <a:solidFill>
                  <a:srgbClr val="0000FF"/>
                </a:solidFill>
                <a:cs typeface="Arial" charset="0"/>
              </a:rPr>
              <a:t>     </a:t>
            </a:r>
            <a:r>
              <a:rPr lang="uk-UA" sz="1600" b="1" dirty="0" err="1" smtClean="0">
                <a:solidFill>
                  <a:srgbClr val="0000FF"/>
                </a:solidFill>
                <a:cs typeface="Arial" charset="0"/>
              </a:rPr>
              <a:t>технології”</a:t>
            </a:r>
            <a:endParaRPr lang="uk-UA" sz="1600" b="1" dirty="0" smtClean="0">
              <a:solidFill>
                <a:srgbClr val="0000FF"/>
              </a:solidFill>
              <a:cs typeface="Arial" charset="0"/>
            </a:endParaRPr>
          </a:p>
          <a:p>
            <a:r>
              <a:rPr lang="uk-UA" sz="1600" b="1" dirty="0" smtClean="0"/>
              <a:t>     Академія Бізнесу (</a:t>
            </a:r>
            <a:r>
              <a:rPr lang="uk-UA" sz="1600" b="1" dirty="0" err="1" smtClean="0"/>
              <a:t>Домброва</a:t>
            </a:r>
            <a:r>
              <a:rPr lang="uk-UA" sz="1600" b="1" dirty="0" smtClean="0"/>
              <a:t> </a:t>
            </a:r>
            <a:r>
              <a:rPr lang="uk-UA" sz="1600" b="1" dirty="0" err="1" smtClean="0"/>
              <a:t>Гурніча</a:t>
            </a:r>
            <a:r>
              <a:rPr lang="uk-UA" sz="1600" b="1" dirty="0" smtClean="0"/>
              <a:t>, Польща)</a:t>
            </a:r>
            <a:endParaRPr lang="uk-UA" dirty="0"/>
          </a:p>
        </p:txBody>
      </p:sp>
      <p:pic>
        <p:nvPicPr>
          <p:cNvPr id="707586" name="Picture 2" descr="WSBD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789040"/>
            <a:ext cx="936104" cy="936104"/>
          </a:xfrm>
          <a:prstGeom prst="rect">
            <a:avLst/>
          </a:prstGeom>
          <a:noFill/>
        </p:spPr>
      </p:pic>
      <p:pic>
        <p:nvPicPr>
          <p:cNvPr id="707588" name="Picture 4" descr="slups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725144"/>
            <a:ext cx="899592" cy="803635"/>
          </a:xfrm>
          <a:prstGeom prst="rect">
            <a:avLst/>
          </a:prstGeom>
          <a:noFill/>
        </p:spPr>
      </p:pic>
      <p:pic>
        <p:nvPicPr>
          <p:cNvPr id="707590" name="Picture 6" descr="Nitr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5589240"/>
            <a:ext cx="875033" cy="864096"/>
          </a:xfrm>
          <a:prstGeom prst="rect">
            <a:avLst/>
          </a:prstGeom>
          <a:noFill/>
        </p:spPr>
      </p:pic>
      <p:pic>
        <p:nvPicPr>
          <p:cNvPr id="17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919751" cy="864096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895880"/>
            <a:ext cx="1702494" cy="277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536" y="0"/>
            <a:ext cx="9649072" cy="1137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uk-UA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Нормативні документи</a:t>
            </a:r>
            <a:r>
              <a:rPr lang="en-US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НУБіП</a:t>
            </a:r>
            <a:r>
              <a:rPr lang="uk-UA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України</a:t>
            </a:r>
            <a:br>
              <a:rPr lang="uk-UA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із координування підготовки магістрів</a:t>
            </a:r>
            <a:endParaRPr lang="ru-RU" alt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TextBox 8"/>
          <p:cNvSpPr txBox="1">
            <a:spLocks noChangeArrowheads="1"/>
          </p:cNvSpPr>
          <p:nvPr/>
        </p:nvSpPr>
        <p:spPr bwMode="auto">
          <a:xfrm>
            <a:off x="0" y="1340768"/>
            <a:ext cx="9144000" cy="28694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467" tIns="49234" rIns="98467" bIns="49234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Положення про </a:t>
            </a:r>
            <a:r>
              <a:rPr lang="uk-UA" altLang="ru-RU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підготовку магістрів </a:t>
            </a: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Національному університеті біоресурсів і природокористування </a:t>
            </a:r>
            <a:r>
              <a:rPr lang="uk-UA" alt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endParaRPr lang="en-US" alt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Положення </a:t>
            </a:r>
            <a:r>
              <a:rPr lang="uk-UA" altLang="ru-RU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підготовку і захист магістерської роботи </a:t>
            </a: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НУБіП</a:t>
            </a: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України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Вимоги до </a:t>
            </a:r>
            <a:r>
              <a:rPr lang="uk-UA" altLang="ru-RU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атестації</a:t>
            </a: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студентів магістратури та </a:t>
            </a:r>
            <a:r>
              <a:rPr lang="uk-UA" altLang="ru-RU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попереднього захисту </a:t>
            </a: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магістерських робіт</a:t>
            </a:r>
          </a:p>
        </p:txBody>
      </p:sp>
      <p:pic>
        <p:nvPicPr>
          <p:cNvPr id="234502" name="Picture 4"/>
          <p:cNvPicPr>
            <a:picLocks noChangeAspect="1" noChangeArrowheads="1"/>
          </p:cNvPicPr>
          <p:nvPr/>
        </p:nvPicPr>
        <p:blipFill>
          <a:blip r:embed="rId4" cstate="print"/>
          <a:srcRect l="4051" t="4688"/>
          <a:stretch>
            <a:fillRect/>
          </a:stretch>
        </p:blipFill>
        <p:spPr bwMode="auto">
          <a:xfrm>
            <a:off x="4099118" y="4221088"/>
            <a:ext cx="299316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4725144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https://nubip.edu.ua/node/12654</a:t>
            </a:r>
            <a:endParaRPr lang="uk-UA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24744"/>
            <a:ext cx="9144000" cy="37927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467" tIns="49234" rIns="98467" bIns="49234" anchor="ctr">
            <a:spAutoFit/>
          </a:bodyPr>
          <a:lstStyle>
            <a:lvl1pPr eaLnBrk="0" hangingPunct="0"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uk-UA" altLang="ru-RU" sz="2200" b="1" dirty="0" smtClean="0">
                <a:solidFill>
                  <a:srgbClr val="0070C0"/>
                </a:solidFill>
              </a:rPr>
              <a:t>Структура тематики </a:t>
            </a:r>
            <a:r>
              <a:rPr lang="uk-UA" altLang="ru-RU" sz="2200" b="1" dirty="0">
                <a:solidFill>
                  <a:srgbClr val="0070C0"/>
                </a:solidFill>
              </a:rPr>
              <a:t>магістерських </a:t>
            </a:r>
            <a:r>
              <a:rPr lang="uk-UA" altLang="ru-RU" sz="2200" b="1" dirty="0" smtClean="0">
                <a:solidFill>
                  <a:srgbClr val="0070C0"/>
                </a:solidFill>
              </a:rPr>
              <a:t>робіт, впровадженої згідно Положень:</a:t>
            </a:r>
            <a:endParaRPr lang="uk-UA" altLang="ru-RU" sz="22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ru-RU" sz="2200" b="1" dirty="0" smtClean="0">
                <a:solidFill>
                  <a:srgbClr val="0000FF"/>
                </a:solidFill>
              </a:rPr>
              <a:t>    </a:t>
            </a:r>
            <a:r>
              <a:rPr lang="uk-UA" altLang="ru-RU" sz="2200" b="1" dirty="0" smtClean="0">
                <a:solidFill>
                  <a:srgbClr val="0000FF"/>
                </a:solidFill>
              </a:rPr>
              <a:t>60</a:t>
            </a:r>
            <a:r>
              <a:rPr lang="uk-UA" altLang="ru-RU" sz="2200" b="1" dirty="0">
                <a:solidFill>
                  <a:srgbClr val="0000FF"/>
                </a:solidFill>
              </a:rPr>
              <a:t>% </a:t>
            </a:r>
            <a:r>
              <a:rPr lang="uk-UA" altLang="ru-RU" sz="2200" b="1" dirty="0"/>
              <a:t>– теми </a:t>
            </a:r>
            <a:r>
              <a:rPr lang="uk-UA" sz="2400" b="1" i="1" dirty="0" smtClean="0">
                <a:solidFill>
                  <a:srgbClr val="000066"/>
                </a:solidFill>
              </a:rPr>
              <a:t>загально-фахового змісту</a:t>
            </a:r>
            <a:r>
              <a:rPr lang="uk-UA" sz="2400" b="1" i="1" dirty="0" smtClean="0"/>
              <a:t> </a:t>
            </a:r>
            <a:r>
              <a:rPr lang="uk-UA" altLang="ru-RU" sz="2200" b="1" i="1" dirty="0" smtClean="0"/>
              <a:t>(базові теми)</a:t>
            </a:r>
            <a:endParaRPr lang="uk-UA" altLang="ru-RU" sz="2200" b="1" i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ru-RU" sz="2200" b="1" dirty="0" smtClean="0">
                <a:solidFill>
                  <a:srgbClr val="0000FF"/>
                </a:solidFill>
              </a:rPr>
              <a:t>   </a:t>
            </a:r>
            <a:r>
              <a:rPr lang="uk-UA" altLang="ru-RU" sz="2200" b="1" dirty="0" smtClean="0">
                <a:solidFill>
                  <a:srgbClr val="0000FF"/>
                </a:solidFill>
              </a:rPr>
              <a:t>25</a:t>
            </a:r>
            <a:r>
              <a:rPr lang="uk-UA" altLang="ru-RU" sz="2200" b="1" dirty="0">
                <a:solidFill>
                  <a:srgbClr val="0000FF"/>
                </a:solidFill>
              </a:rPr>
              <a:t>% </a:t>
            </a:r>
            <a:r>
              <a:rPr lang="uk-UA" altLang="ru-RU" sz="2200" b="1" dirty="0"/>
              <a:t>– теми </a:t>
            </a:r>
            <a:r>
              <a:rPr lang="uk-UA" altLang="ru-RU" sz="2400" b="1" i="1" dirty="0">
                <a:solidFill>
                  <a:srgbClr val="000066"/>
                </a:solidFill>
              </a:rPr>
              <a:t>інноваційного характеру  </a:t>
            </a:r>
            <a:r>
              <a:rPr lang="uk-UA" altLang="ru-RU" sz="2200" b="1" i="1" dirty="0"/>
              <a:t>(відповідають </a:t>
            </a:r>
            <a:r>
              <a:rPr lang="uk-UA" altLang="ru-RU" sz="2200" b="1" i="1" dirty="0" smtClean="0"/>
              <a:t>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altLang="ru-RU" sz="2200" b="1" i="1" dirty="0" smtClean="0"/>
              <a:t>              сучасним проблемам науки і практики),</a:t>
            </a:r>
            <a:r>
              <a:rPr lang="uk-UA" altLang="ru-RU" sz="2200" b="1" dirty="0" smtClean="0"/>
              <a:t> </a:t>
            </a:r>
            <a:r>
              <a:rPr lang="en-US" alt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altLang="ru-RU" sz="2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uk-UA" altLang="ru-RU" sz="2200" b="1" dirty="0" smtClean="0">
                <a:solidFill>
                  <a:srgbClr val="0000FF"/>
                </a:solidFill>
              </a:rPr>
              <a:t>15% </a:t>
            </a:r>
            <a:r>
              <a:rPr lang="uk-UA" altLang="ru-RU" sz="2200" b="1" dirty="0" smtClean="0"/>
              <a:t>– теми </a:t>
            </a:r>
            <a:r>
              <a:rPr lang="uk-UA" altLang="ru-RU" sz="2400" b="1" i="1" dirty="0" smtClean="0">
                <a:solidFill>
                  <a:srgbClr val="000066"/>
                </a:solidFill>
              </a:rPr>
              <a:t>неординарного характеру </a:t>
            </a:r>
            <a:r>
              <a:rPr lang="uk-UA" altLang="ru-RU" sz="2200" b="1" i="1" dirty="0" smtClean="0"/>
              <a:t>(підтвердження або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altLang="ru-RU" sz="2200" b="1" i="1" dirty="0" smtClean="0"/>
              <a:t>             спростування існуючих гіпотез та висунення нових). </a:t>
            </a:r>
            <a:endParaRPr lang="uk-UA" altLang="ru-RU" sz="2200" b="1" i="1" dirty="0"/>
          </a:p>
        </p:txBody>
      </p:sp>
      <p:pic>
        <p:nvPicPr>
          <p:cNvPr id="7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-99392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2" descr="05_15_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6792"/>
            <a:ext cx="3114675" cy="4525962"/>
          </a:xfrm>
        </p:spPr>
      </p:pic>
      <p:pic>
        <p:nvPicPr>
          <p:cNvPr id="161794" name="Picture 3" descr="05_15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84784"/>
            <a:ext cx="31686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5" name="Picture 4" descr="05_15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2175" y="1412875"/>
            <a:ext cx="317182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6" name="Rectangle 5"/>
          <p:cNvSpPr>
            <a:spLocks noChangeArrowheads="1"/>
          </p:cNvSpPr>
          <p:nvPr/>
        </p:nvSpPr>
        <p:spPr bwMode="auto">
          <a:xfrm>
            <a:off x="0" y="4221088"/>
            <a:ext cx="880586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2400" b="1" i="1" dirty="0">
                <a:solidFill>
                  <a:srgbClr val="002060"/>
                </a:solidFill>
              </a:rPr>
              <a:t>Наукова складова відображається в індивідуальному плані роботи студентів чи слухачів магістерських програм, а контроль її виконання відбувається у формі семестрових атестацій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61797" name="Picture 9" descr="DSC025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2691" y="0"/>
            <a:ext cx="243131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67744" cy="192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0"/>
            <a:ext cx="2448272" cy="194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0" name="Picture 4" descr="vet_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7" y="1"/>
            <a:ext cx="2427105" cy="19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43" y="476672"/>
            <a:ext cx="9144000" cy="1152128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Основні етапи підготовки та захисту магістерських  робіт </a:t>
            </a:r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нова </a:t>
            </a:r>
            <a:r>
              <a:rPr lang="uk-UA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процедура згідно розпорядження проректора з навчальної і виховної </a:t>
            </a:r>
            <a:r>
              <a:rPr lang="uk-UA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роботи від </a:t>
            </a:r>
            <a:r>
              <a:rPr lang="uk-UA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11.12.2017  № </a:t>
            </a:r>
            <a:r>
              <a:rPr lang="uk-UA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37)</a:t>
            </a:r>
            <a:r>
              <a:rPr lang="uk-UA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uk-UA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248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Впродовж </a:t>
            </a:r>
            <a:r>
              <a:rPr lang="uk-UA" b="1" dirty="0">
                <a:solidFill>
                  <a:srgbClr val="C00000"/>
                </a:solidFill>
              </a:rPr>
              <a:t>першого року навчання </a:t>
            </a:r>
            <a:r>
              <a:rPr lang="uk-UA" b="1" dirty="0" smtClean="0"/>
              <a:t>студенти </a:t>
            </a:r>
            <a:r>
              <a:rPr lang="uk-UA" b="1" dirty="0"/>
              <a:t>магістратури </a:t>
            </a:r>
            <a:r>
              <a:rPr lang="uk-UA" b="1" dirty="0" smtClean="0"/>
              <a:t>зобов'язані:</a:t>
            </a:r>
            <a:endParaRPr lang="uk-UA" b="1" dirty="0"/>
          </a:p>
          <a:p>
            <a:pPr marL="270000" indent="0">
              <a:buNone/>
            </a:pPr>
            <a:r>
              <a:rPr lang="uk-UA" dirty="0"/>
              <a:t>–  до </a:t>
            </a:r>
            <a:r>
              <a:rPr lang="uk-UA" b="1" dirty="0"/>
              <a:t>30 жовтня </a:t>
            </a:r>
            <a:r>
              <a:rPr lang="uk-UA" dirty="0"/>
              <a:t>затвердити теми магістерських робіт;</a:t>
            </a:r>
          </a:p>
          <a:p>
            <a:pPr marL="270000" indent="0">
              <a:buNone/>
            </a:pPr>
            <a:r>
              <a:rPr lang="uk-UA" dirty="0"/>
              <a:t>– до </a:t>
            </a:r>
            <a:r>
              <a:rPr lang="uk-UA" b="1" dirty="0"/>
              <a:t>30 листопада </a:t>
            </a:r>
            <a:r>
              <a:rPr lang="uk-UA" dirty="0"/>
              <a:t>провести презентацію методик дослідження на </a:t>
            </a:r>
            <a:r>
              <a:rPr lang="uk-UA" dirty="0" smtClean="0"/>
              <a:t>засіданнях </a:t>
            </a:r>
            <a:r>
              <a:rPr lang="uk-UA" dirty="0"/>
              <a:t>випускових кафедр;</a:t>
            </a:r>
          </a:p>
          <a:p>
            <a:pPr marL="270000" indent="0">
              <a:buNone/>
            </a:pPr>
            <a:r>
              <a:rPr lang="uk-UA" dirty="0"/>
              <a:t>– до </a:t>
            </a:r>
            <a:r>
              <a:rPr lang="uk-UA" b="1" dirty="0"/>
              <a:t>30 травня </a:t>
            </a:r>
            <a:r>
              <a:rPr lang="uk-UA" dirty="0"/>
              <a:t>провести презентацію теоретичної складової магістерських робіт на засіданнях випускових </a:t>
            </a:r>
            <a:r>
              <a:rPr lang="uk-UA" dirty="0" smtClean="0"/>
              <a:t>кафедр.</a:t>
            </a:r>
            <a:endParaRPr lang="uk-UA" dirty="0"/>
          </a:p>
          <a:p>
            <a:pPr lvl="0">
              <a:buNone/>
            </a:pPr>
            <a:endParaRPr lang="uk-UA" b="1" dirty="0" smtClean="0"/>
          </a:p>
          <a:p>
            <a:pPr lvl="0">
              <a:buNone/>
            </a:pPr>
            <a:r>
              <a:rPr lang="uk-UA" b="1" dirty="0" smtClean="0"/>
              <a:t>Впродовж </a:t>
            </a:r>
            <a:r>
              <a:rPr lang="uk-UA" b="1" dirty="0" smtClean="0">
                <a:solidFill>
                  <a:srgbClr val="C00000"/>
                </a:solidFill>
              </a:rPr>
              <a:t>другого року навчання</a:t>
            </a:r>
            <a:r>
              <a:rPr lang="uk-UA" b="1" dirty="0" smtClean="0"/>
              <a:t> студенти магістратури зобов'язані :</a:t>
            </a:r>
          </a:p>
          <a:p>
            <a:pPr marL="270000">
              <a:buNone/>
            </a:pPr>
            <a:r>
              <a:rPr lang="uk-UA" dirty="0" smtClean="0"/>
              <a:t>– </a:t>
            </a:r>
            <a:r>
              <a:rPr lang="uk-UA" dirty="0"/>
              <a:t>до </a:t>
            </a:r>
            <a:r>
              <a:rPr lang="uk-UA" b="1" dirty="0"/>
              <a:t>30 жовтня </a:t>
            </a:r>
            <a:r>
              <a:rPr lang="uk-UA" dirty="0"/>
              <a:t>провести на факультетах </a:t>
            </a:r>
            <a:r>
              <a:rPr lang="uk-UA" dirty="0" err="1"/>
              <a:t>постерні</a:t>
            </a:r>
            <a:r>
              <a:rPr lang="uk-UA" dirty="0"/>
              <a:t> презентації магістерських робіт;	</a:t>
            </a:r>
          </a:p>
          <a:p>
            <a:pPr marL="270000">
              <a:buNone/>
            </a:pPr>
            <a:r>
              <a:rPr lang="uk-UA" dirty="0" smtClean="0"/>
              <a:t>– до </a:t>
            </a:r>
            <a:r>
              <a:rPr lang="uk-UA" b="1" dirty="0"/>
              <a:t>30 листопада </a:t>
            </a:r>
            <a:r>
              <a:rPr lang="uk-UA" dirty="0"/>
              <a:t>забезпечити проведення:</a:t>
            </a:r>
          </a:p>
          <a:p>
            <a:pPr marL="540000"/>
            <a:r>
              <a:rPr lang="uk-UA" dirty="0" smtClean="0"/>
              <a:t>перевірки </a:t>
            </a:r>
            <a:r>
              <a:rPr lang="uk-UA" dirty="0"/>
              <a:t>магістерських робіт на наявність плагіату;</a:t>
            </a:r>
          </a:p>
          <a:p>
            <a:pPr marL="540000"/>
            <a:r>
              <a:rPr lang="uk-UA" dirty="0" smtClean="0"/>
              <a:t>попереднього </a:t>
            </a:r>
            <a:r>
              <a:rPr lang="uk-UA" dirty="0"/>
              <a:t>захисту магістерських робіт на засіданнях випускових кафедр.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918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5112567" cy="39604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696" y="4653136"/>
            <a:ext cx="2736304" cy="22048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53136"/>
            <a:ext cx="2627784" cy="22048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Створено портал (сторінку) магістра на сайті </a:t>
            </a:r>
            <a:r>
              <a:rPr lang="uk-UA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НУБіП</a:t>
            </a:r>
            <a:r>
              <a:rPr lang="uk-UA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України</a:t>
            </a:r>
            <a:endParaRPr lang="en-US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3140968"/>
            <a:ext cx="1008112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3347864" y="2564904"/>
            <a:ext cx="648072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48680"/>
            <a:ext cx="3707904" cy="39604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653135"/>
            <a:ext cx="2520280" cy="22048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83568" y="620688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7"/>
              </a:rPr>
              <a:t>https://nubip.edu.ua/node/50198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136904" cy="98072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Загальноуніверситетська конференція у форматі постерних презентацій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61" y="3112443"/>
            <a:ext cx="2535942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58" y="4912643"/>
            <a:ext cx="2535943" cy="1945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3"/>
            <a:ext cx="2418576" cy="18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4942308"/>
            <a:ext cx="2418576" cy="19156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2411760" cy="1945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61" y="1268759"/>
            <a:ext cx="2511886" cy="1843683"/>
          </a:xfrm>
          <a:prstGeom prst="rect">
            <a:avLst/>
          </a:prstGeom>
        </p:spPr>
      </p:pic>
      <p:pic>
        <p:nvPicPr>
          <p:cNvPr id="12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827584" cy="837314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365104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1700808"/>
            <a:ext cx="3000891" cy="23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996952"/>
            <a:ext cx="24117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375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Rectangle 4"/>
          <p:cNvSpPr>
            <a:spLocks noChangeArrowheads="1"/>
          </p:cNvSpPr>
          <p:nvPr/>
        </p:nvSpPr>
        <p:spPr bwMode="auto">
          <a:xfrm>
            <a:off x="-396552" y="75982"/>
            <a:ext cx="10153128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>
              <a:tabLst>
                <a:tab pos="685800" algn="l"/>
              </a:tabLst>
            </a:pPr>
            <a:endParaRPr lang="uk-UA" sz="2400" b="1" dirty="0" smtClean="0">
              <a:solidFill>
                <a:srgbClr val="990000"/>
              </a:solidFill>
            </a:endParaRPr>
          </a:p>
          <a:p>
            <a:pPr indent="457200" algn="ctr">
              <a:tabLst>
                <a:tab pos="685800" algn="l"/>
              </a:tabLst>
            </a:pPr>
            <a:r>
              <a:rPr lang="uk-UA" sz="2400" b="1" dirty="0" smtClean="0">
                <a:solidFill>
                  <a:srgbClr val="990000"/>
                </a:solidFill>
              </a:rPr>
              <a:t>МОЖЛИВІ </a:t>
            </a:r>
            <a:r>
              <a:rPr lang="uk-UA" sz="2400" b="1" dirty="0">
                <a:solidFill>
                  <a:srgbClr val="990000"/>
                </a:solidFill>
              </a:rPr>
              <a:t>ВАРІАНТИ ЗДОБУТТЯ ОС «МАГІСТР</a:t>
            </a:r>
            <a:r>
              <a:rPr lang="uk-UA" sz="2400" b="1" dirty="0" smtClean="0">
                <a:solidFill>
                  <a:srgbClr val="990000"/>
                </a:solidFill>
              </a:rPr>
              <a:t>»:</a:t>
            </a:r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1)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uk-UA" sz="2000" b="1" dirty="0" smtClean="0"/>
              <a:t>на </a:t>
            </a:r>
            <a:r>
              <a:rPr lang="uk-UA" sz="2000" b="1" dirty="0"/>
              <a:t>основі здобутого ОС «Бакалавр» </a:t>
            </a:r>
            <a:r>
              <a:rPr lang="uk-UA" sz="2000" b="1" i="1" dirty="0">
                <a:solidFill>
                  <a:srgbClr val="0000FF"/>
                </a:solidFill>
              </a:rPr>
              <a:t>зі спорідненої </a:t>
            </a:r>
            <a:r>
              <a:rPr lang="uk-UA" sz="2000" b="1" i="1" dirty="0" smtClean="0">
                <a:solidFill>
                  <a:srgbClr val="0000FF"/>
                </a:solidFill>
              </a:rPr>
              <a:t> спеціальності</a:t>
            </a:r>
            <a:r>
              <a:rPr lang="uk-UA" sz="2000" b="1" dirty="0" smtClean="0">
                <a:solidFill>
                  <a:schemeClr val="accent2"/>
                </a:solidFill>
              </a:rPr>
              <a:t>;</a:t>
            </a:r>
            <a:endParaRPr lang="ru-RU" sz="2000" b="1" dirty="0">
              <a:solidFill>
                <a:schemeClr val="accent2"/>
              </a:solidFill>
            </a:endParaRPr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en-US" sz="2000" b="1" dirty="0">
                <a:solidFill>
                  <a:srgbClr val="0000FF"/>
                </a:solidFill>
              </a:rPr>
              <a:t>2)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uk-UA" sz="2000" b="1" dirty="0"/>
              <a:t>на основі здобутого ОС «Бакалавр» </a:t>
            </a:r>
            <a:r>
              <a:rPr lang="uk-UA" sz="2000" b="1" i="1" dirty="0">
                <a:solidFill>
                  <a:srgbClr val="0000FF"/>
                </a:solidFill>
              </a:rPr>
              <a:t>із </a:t>
            </a:r>
            <a:r>
              <a:rPr lang="uk-UA" sz="2000" b="1" i="1" dirty="0" smtClean="0">
                <a:solidFill>
                  <a:srgbClr val="0000FF"/>
                </a:solidFill>
              </a:rPr>
              <a:t>неспорідненої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uk-UA" sz="2000" b="1" i="1" dirty="0">
                <a:solidFill>
                  <a:srgbClr val="0000FF"/>
                </a:solidFill>
              </a:rPr>
              <a:t>спеціальності</a:t>
            </a:r>
            <a:r>
              <a:rPr lang="uk-UA" sz="2000" b="1" i="1" dirty="0">
                <a:solidFill>
                  <a:schemeClr val="accent2"/>
                </a:solidFill>
              </a:rPr>
              <a:t> </a:t>
            </a:r>
            <a:endParaRPr lang="uk-UA" sz="2000" b="1" i="1" dirty="0" smtClean="0">
              <a:solidFill>
                <a:schemeClr val="accent2"/>
              </a:solidFill>
            </a:endParaRPr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uk-UA" sz="2000" b="1" dirty="0"/>
              <a:t>(</a:t>
            </a:r>
            <a:r>
              <a:rPr lang="uk-UA" sz="2000" b="1" i="1" dirty="0"/>
              <a:t>із складанням</a:t>
            </a:r>
            <a:r>
              <a:rPr lang="uk-UA" sz="2000" b="1" dirty="0"/>
              <a:t> </a:t>
            </a:r>
            <a:r>
              <a:rPr lang="uk-UA" sz="2000" b="1" i="1" dirty="0"/>
              <a:t>додаткового </a:t>
            </a:r>
            <a:r>
              <a:rPr lang="uk-UA" sz="2000" b="1" i="1" dirty="0" smtClean="0"/>
              <a:t>вступного випробування</a:t>
            </a:r>
            <a:r>
              <a:rPr lang="uk-UA" sz="2000" b="1" i="1" dirty="0" smtClean="0">
                <a:solidFill>
                  <a:schemeClr val="accent4"/>
                </a:solidFill>
              </a:rPr>
              <a:t>)</a:t>
            </a:r>
            <a:r>
              <a:rPr lang="uk-UA" sz="2000" b="1" dirty="0" smtClean="0">
                <a:solidFill>
                  <a:schemeClr val="accent4"/>
                </a:solidFill>
              </a:rPr>
              <a:t>;</a:t>
            </a:r>
          </a:p>
          <a:p>
            <a:pPr lvl="0" indent="457200">
              <a:lnSpc>
                <a:spcPct val="150000"/>
              </a:lnSpc>
              <a:tabLst>
                <a:tab pos="685800" algn="l"/>
              </a:tabLst>
            </a:pPr>
            <a:r>
              <a:rPr lang="uk-UA" sz="2000" b="1" dirty="0" smtClean="0">
                <a:solidFill>
                  <a:srgbClr val="0000FF"/>
                </a:solidFill>
              </a:rPr>
              <a:t>3) </a:t>
            </a:r>
            <a:r>
              <a:rPr lang="uk-UA" sz="2000" b="1" dirty="0" smtClean="0"/>
              <a:t>на основі здобутого ОС «Бакалавр» із </a:t>
            </a:r>
            <a:r>
              <a:rPr lang="uk-UA" sz="2000" b="1" i="1" dirty="0" smtClean="0">
                <a:solidFill>
                  <a:srgbClr val="0000FF"/>
                </a:solidFill>
              </a:rPr>
              <a:t>будь-якої спеціальності </a:t>
            </a:r>
          </a:p>
          <a:p>
            <a:pPr lvl="0" indent="457200">
              <a:lnSpc>
                <a:spcPct val="150000"/>
              </a:lnSpc>
              <a:tabLst>
                <a:tab pos="685800" algn="l"/>
              </a:tabLst>
            </a:pPr>
            <a:r>
              <a:rPr lang="uk-UA" sz="2000" b="1" dirty="0" smtClean="0"/>
              <a:t>  (</a:t>
            </a:r>
            <a:r>
              <a:rPr lang="uk-UA" sz="2000" b="1" i="1" dirty="0" smtClean="0"/>
              <a:t>із складанням</a:t>
            </a:r>
            <a:r>
              <a:rPr lang="uk-UA" sz="2000" b="1" dirty="0" smtClean="0"/>
              <a:t> </a:t>
            </a:r>
            <a:r>
              <a:rPr lang="uk-UA" sz="2000" b="1" i="1" dirty="0" smtClean="0"/>
              <a:t>додаткового вступного випробування</a:t>
            </a:r>
            <a:r>
              <a:rPr lang="uk-UA" sz="2000" b="1" dirty="0" smtClean="0"/>
              <a:t>);</a:t>
            </a:r>
            <a:endParaRPr lang="en-US" sz="2000" b="1" dirty="0" smtClean="0"/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uk-UA" sz="2000" b="1" dirty="0" smtClean="0">
                <a:solidFill>
                  <a:srgbClr val="0000FF"/>
                </a:solidFill>
              </a:rPr>
              <a:t>4</a:t>
            </a:r>
            <a:r>
              <a:rPr lang="en-US" sz="2000" b="1" dirty="0" smtClean="0">
                <a:solidFill>
                  <a:srgbClr val="0000FF"/>
                </a:solidFill>
              </a:rPr>
              <a:t>) </a:t>
            </a:r>
            <a:r>
              <a:rPr lang="uk-UA" sz="2000" b="1" dirty="0" smtClean="0"/>
              <a:t>шляхом </a:t>
            </a:r>
            <a:r>
              <a:rPr lang="uk-UA" sz="2000" b="1" dirty="0"/>
              <a:t>паралельного навчання на </a:t>
            </a:r>
            <a:r>
              <a:rPr lang="uk-UA" sz="2000" b="1" i="1" dirty="0">
                <a:solidFill>
                  <a:srgbClr val="0000FF"/>
                </a:solidFill>
              </a:rPr>
              <a:t>денній</a:t>
            </a:r>
            <a:r>
              <a:rPr lang="uk-UA" sz="2000" b="1" dirty="0">
                <a:solidFill>
                  <a:srgbClr val="0000FF"/>
                </a:solidFill>
              </a:rPr>
              <a:t> </a:t>
            </a:r>
            <a:r>
              <a:rPr lang="uk-UA" sz="2000" b="1" dirty="0"/>
              <a:t>формі навчання</a:t>
            </a:r>
            <a:endParaRPr lang="en-US" sz="2000" b="1" dirty="0"/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en-US" sz="2000" b="1" dirty="0">
                <a:solidFill>
                  <a:schemeClr val="accent2"/>
                </a:solidFill>
              </a:rPr>
              <a:t>   </a:t>
            </a:r>
            <a:r>
              <a:rPr lang="uk-UA" sz="2000" b="1" dirty="0">
                <a:solidFill>
                  <a:schemeClr val="accent2"/>
                </a:solidFill>
              </a:rPr>
              <a:t> </a:t>
            </a:r>
            <a:r>
              <a:rPr lang="uk-UA" sz="2000" b="1" dirty="0">
                <a:solidFill>
                  <a:srgbClr val="0000FF"/>
                </a:solidFill>
              </a:rPr>
              <a:t>за </a:t>
            </a:r>
            <a:r>
              <a:rPr lang="uk-UA" sz="2000" b="1" i="1" dirty="0">
                <a:solidFill>
                  <a:srgbClr val="0000FF"/>
                </a:solidFill>
              </a:rPr>
              <a:t>спорідненою</a:t>
            </a:r>
            <a:r>
              <a:rPr lang="uk-UA" sz="2000" b="1" dirty="0">
                <a:solidFill>
                  <a:schemeClr val="accent2"/>
                </a:solidFill>
              </a:rPr>
              <a:t> </a:t>
            </a:r>
            <a:r>
              <a:rPr lang="uk-UA" sz="2000" b="1" dirty="0"/>
              <a:t>спеціальністю </a:t>
            </a:r>
            <a:r>
              <a:rPr lang="uk-UA" sz="2000" b="1" dirty="0" smtClean="0"/>
              <a:t>та на </a:t>
            </a:r>
            <a:r>
              <a:rPr lang="uk-UA" sz="2000" b="1" i="1" dirty="0">
                <a:solidFill>
                  <a:srgbClr val="0000FF"/>
                </a:solidFill>
              </a:rPr>
              <a:t>заочній</a:t>
            </a:r>
            <a:r>
              <a:rPr lang="uk-UA" sz="2000" b="1" dirty="0"/>
              <a:t> формі навчання </a:t>
            </a:r>
            <a:endParaRPr lang="uk-UA" sz="2000" b="1" dirty="0" smtClean="0"/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uk-UA" sz="2000" b="1" i="1" dirty="0" smtClean="0">
                <a:solidFill>
                  <a:srgbClr val="0000FF"/>
                </a:solidFill>
              </a:rPr>
              <a:t>   із неспорідненої </a:t>
            </a:r>
            <a:r>
              <a:rPr lang="en-US" sz="2000" b="1" i="1" dirty="0" smtClean="0"/>
              <a:t> </a:t>
            </a:r>
            <a:r>
              <a:rPr lang="uk-UA" sz="2000" b="1" dirty="0" smtClean="0"/>
              <a:t>спеціальності</a:t>
            </a:r>
            <a:endParaRPr lang="ru-RU" sz="2000" b="1" dirty="0"/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uk-UA" sz="2000" b="1" dirty="0" smtClean="0">
                <a:solidFill>
                  <a:srgbClr val="0000FF"/>
                </a:solidFill>
              </a:rPr>
              <a:t>5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uk-UA" sz="2000" b="1" dirty="0"/>
              <a:t>шляхом паралельного навчання на </a:t>
            </a:r>
            <a:r>
              <a:rPr lang="uk-UA" sz="2000" b="1" i="1" dirty="0">
                <a:solidFill>
                  <a:srgbClr val="0000FF"/>
                </a:solidFill>
              </a:rPr>
              <a:t>денній</a:t>
            </a:r>
            <a:r>
              <a:rPr lang="uk-UA" sz="2000" b="1" dirty="0">
                <a:solidFill>
                  <a:schemeClr val="accent2"/>
                </a:solidFill>
              </a:rPr>
              <a:t> </a:t>
            </a:r>
            <a:r>
              <a:rPr lang="uk-UA" sz="2000" b="1" dirty="0" smtClean="0"/>
              <a:t>формі</a:t>
            </a:r>
            <a:r>
              <a:rPr lang="uk-UA" sz="2000" b="1" dirty="0" smtClean="0">
                <a:solidFill>
                  <a:srgbClr val="0000FF"/>
                </a:solidFill>
              </a:rPr>
              <a:t> </a:t>
            </a:r>
            <a:r>
              <a:rPr lang="uk-UA" sz="2000" b="1" i="1" dirty="0" smtClean="0">
                <a:solidFill>
                  <a:srgbClr val="0000FF"/>
                </a:solidFill>
              </a:rPr>
              <a:t>із неспорідненої 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uk-UA" sz="2000" b="1" i="1" dirty="0" smtClean="0">
                <a:solidFill>
                  <a:srgbClr val="0000FF"/>
                </a:solidFill>
              </a:rPr>
              <a:t>                                                                                                                        </a:t>
            </a:r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uk-UA" sz="2000" b="1" dirty="0" err="1" smtClean="0"/>
              <a:t>спец-сті</a:t>
            </a:r>
            <a:r>
              <a:rPr lang="uk-UA" sz="2000" b="1" dirty="0" smtClean="0"/>
              <a:t> та </a:t>
            </a:r>
            <a:r>
              <a:rPr lang="uk-UA" sz="2000" b="1" dirty="0"/>
              <a:t>на </a:t>
            </a:r>
            <a:r>
              <a:rPr lang="uk-UA" sz="2000" b="1" i="1" dirty="0">
                <a:solidFill>
                  <a:srgbClr val="0000FF"/>
                </a:solidFill>
              </a:rPr>
              <a:t>заочній</a:t>
            </a:r>
            <a:r>
              <a:rPr lang="uk-UA" sz="2000" b="1" dirty="0">
                <a:solidFill>
                  <a:schemeClr val="accent2"/>
                </a:solidFill>
              </a:rPr>
              <a:t> </a:t>
            </a:r>
            <a:r>
              <a:rPr lang="uk-UA" sz="2000" b="1" dirty="0"/>
              <a:t>формі навчання </a:t>
            </a:r>
            <a:r>
              <a:rPr lang="uk-UA" sz="2000" b="1" dirty="0" smtClean="0"/>
              <a:t>за </a:t>
            </a:r>
            <a:r>
              <a:rPr lang="uk-UA" sz="2000" b="1" i="1" dirty="0">
                <a:solidFill>
                  <a:srgbClr val="0000FF"/>
                </a:solidFill>
              </a:rPr>
              <a:t>спорідненою</a:t>
            </a:r>
            <a:r>
              <a:rPr lang="uk-UA" sz="2000" b="1" dirty="0">
                <a:solidFill>
                  <a:schemeClr val="accent2"/>
                </a:solidFill>
              </a:rPr>
              <a:t> </a:t>
            </a:r>
            <a:r>
              <a:rPr lang="uk-UA" sz="2000" b="1" dirty="0" smtClean="0"/>
              <a:t>спеціальністю</a:t>
            </a:r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uk-UA" sz="2000" b="1" dirty="0" smtClean="0">
                <a:solidFill>
                  <a:srgbClr val="0000FF"/>
                </a:solidFill>
              </a:rPr>
              <a:t>6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uk-UA" sz="2000" b="1" dirty="0" smtClean="0"/>
              <a:t>шляхом паралельного навчання </a:t>
            </a:r>
            <a:r>
              <a:rPr lang="uk-UA" sz="2000" b="1" i="1" dirty="0" smtClean="0">
                <a:solidFill>
                  <a:srgbClr val="0000FF"/>
                </a:solidFill>
              </a:rPr>
              <a:t>із неспоріднених </a:t>
            </a:r>
            <a:r>
              <a:rPr lang="uk-UA" sz="2000" b="1" dirty="0" smtClean="0">
                <a:solidFill>
                  <a:srgbClr val="0000FF"/>
                </a:solidFill>
              </a:rPr>
              <a:t>спеціальностей</a:t>
            </a:r>
            <a:r>
              <a:rPr lang="uk-UA" sz="2000" b="1" i="1" dirty="0" smtClean="0">
                <a:solidFill>
                  <a:srgbClr val="0000FF"/>
                </a:solidFill>
              </a:rPr>
              <a:t>                                                                                                                    </a:t>
            </a:r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uk-UA" sz="2000" b="1" dirty="0" smtClean="0"/>
              <a:t>на </a:t>
            </a:r>
            <a:r>
              <a:rPr lang="uk-UA" sz="2000" b="1" i="1" dirty="0" smtClean="0">
                <a:solidFill>
                  <a:srgbClr val="0000FF"/>
                </a:solidFill>
              </a:rPr>
              <a:t>денній</a:t>
            </a:r>
            <a:r>
              <a:rPr lang="uk-UA" sz="2000" b="1" dirty="0" smtClean="0">
                <a:solidFill>
                  <a:schemeClr val="accent2"/>
                </a:solidFill>
              </a:rPr>
              <a:t> та </a:t>
            </a:r>
            <a:r>
              <a:rPr lang="uk-UA" sz="2000" b="1" i="1" dirty="0" smtClean="0">
                <a:solidFill>
                  <a:srgbClr val="0000FF"/>
                </a:solidFill>
              </a:rPr>
              <a:t>заочній</a:t>
            </a:r>
            <a:r>
              <a:rPr lang="uk-UA" sz="2000" b="1" dirty="0" smtClean="0">
                <a:solidFill>
                  <a:schemeClr val="accent2"/>
                </a:solidFill>
              </a:rPr>
              <a:t> </a:t>
            </a:r>
            <a:r>
              <a:rPr lang="uk-UA" sz="2000" b="1" dirty="0" smtClean="0"/>
              <a:t>формах навчання</a:t>
            </a:r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endParaRPr lang="uk-UA" sz="2000" b="1" dirty="0" smtClean="0"/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endParaRPr lang="uk-UA" sz="2000" b="1" dirty="0"/>
          </a:p>
        </p:txBody>
      </p:sp>
      <p:pic>
        <p:nvPicPr>
          <p:cNvPr id="3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-99392"/>
            <a:ext cx="854055" cy="864096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 smtClean="0">
                <a:solidFill>
                  <a:srgbClr val="990000"/>
                </a:solidFill>
              </a:rPr>
              <a:t>1) варіант</a:t>
            </a:r>
            <a:r>
              <a:rPr lang="uk-UA" sz="2400" b="1" dirty="0" smtClean="0">
                <a:solidFill>
                  <a:schemeClr val="accent2"/>
                </a:solidFill>
              </a:rPr>
              <a:t/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400" b="1" dirty="0" smtClean="0">
                <a:solidFill>
                  <a:schemeClr val="accent2"/>
                </a:solidFill>
              </a:rPr>
              <a:t>на основі здобутого ОС </a:t>
            </a:r>
            <a:r>
              <a:rPr lang="uk-UA" sz="2400" b="1" dirty="0" err="1" smtClean="0">
                <a:solidFill>
                  <a:schemeClr val="accent2"/>
                </a:solidFill>
              </a:rPr>
              <a:t>“Бакалавр”</a:t>
            </a:r>
            <a:r>
              <a:rPr lang="uk-UA" sz="2400" b="1" dirty="0" smtClean="0">
                <a:solidFill>
                  <a:schemeClr val="accent2"/>
                </a:solidFill>
              </a:rPr>
              <a:t/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400" b="1" dirty="0" smtClean="0">
                <a:solidFill>
                  <a:schemeClr val="accent2"/>
                </a:solidFill>
              </a:rPr>
              <a:t> зі </a:t>
            </a:r>
            <a:r>
              <a:rPr lang="uk-UA" sz="2800" b="1" dirty="0" smtClean="0">
                <a:solidFill>
                  <a:srgbClr val="0000FF"/>
                </a:solidFill>
              </a:rPr>
              <a:t>спорідненої</a:t>
            </a:r>
            <a:r>
              <a:rPr lang="uk-UA" sz="2400" b="1" dirty="0" smtClean="0">
                <a:solidFill>
                  <a:schemeClr val="accent2"/>
                </a:solidFill>
              </a:rPr>
              <a:t> спеціальності (1,5</a:t>
            </a:r>
            <a:r>
              <a:rPr lang="uk-UA" sz="2400" b="1" i="1" dirty="0" smtClean="0">
                <a:solidFill>
                  <a:schemeClr val="accent2"/>
                </a:solidFill>
              </a:rPr>
              <a:t> </a:t>
            </a:r>
            <a:r>
              <a:rPr lang="uk-UA" sz="2400" b="1" dirty="0" smtClean="0">
                <a:solidFill>
                  <a:schemeClr val="accent2"/>
                </a:solidFill>
              </a:rPr>
              <a:t>роки)</a:t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508061"/>
          <a:ext cx="9143999" cy="5265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462"/>
                <a:gridCol w="3318884"/>
                <a:gridCol w="3133653"/>
              </a:tblGrid>
              <a:tr h="1211505"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 smtClean="0">
                          <a:solidFill>
                            <a:schemeClr val="accent2"/>
                          </a:solidFill>
                        </a:rPr>
                        <a:t>Споріднені напрями підготовки ступеня бакалавра </a:t>
                      </a:r>
                      <a:endParaRPr lang="uk-UA" sz="2000" noProof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noProof="0" dirty="0" smtClean="0">
                          <a:solidFill>
                            <a:schemeClr val="accent2"/>
                          </a:solidFill>
                        </a:rPr>
                        <a:t>Спеціальності (освітні програми)</a:t>
                      </a:r>
                    </a:p>
                    <a:p>
                      <a:pPr algn="ctr"/>
                      <a:r>
                        <a:rPr lang="uk-UA" sz="2000" noProof="0" dirty="0" smtClean="0">
                          <a:solidFill>
                            <a:schemeClr val="accent2"/>
                          </a:solidFill>
                        </a:rPr>
                        <a:t> ОС «Магістр»</a:t>
                      </a:r>
                      <a:endParaRPr lang="uk-UA" sz="2000" noProof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66269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Назва</a:t>
                      </a:r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 Спеціальність</a:t>
                      </a:r>
                      <a:r>
                        <a:rPr lang="uk-UA" sz="2000" baseline="0" dirty="0" smtClean="0"/>
                        <a:t> </a:t>
                      </a:r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Освітня програма</a:t>
                      </a:r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3848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altLang="ru-RU" sz="2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«Агрономія» 6.090101</a:t>
                      </a:r>
                      <a:r>
                        <a:rPr kumimoji="0" lang="en-US" altLang="ru-RU" sz="2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000" b="1" dirty="0" smtClean="0">
                          <a:latin typeface="+mn-lt"/>
                        </a:rPr>
                        <a:t>201</a:t>
                      </a:r>
                      <a:r>
                        <a:rPr lang="uk-UA" sz="2000" b="1" baseline="0" dirty="0" smtClean="0">
                          <a:latin typeface="+mn-lt"/>
                        </a:rPr>
                        <a:t> </a:t>
                      </a:r>
                      <a:r>
                        <a:rPr lang="uk-UA" alt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Агрономія</a:t>
                      </a:r>
                      <a:endParaRPr lang="ru-RU" alt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alt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</a:pPr>
                      <a:endParaRPr lang="ru-RU" alt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alt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lang="uk-UA" alt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Агрономія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lang="uk-UA" alt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Агрохімія і ґрунтознавство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lang="uk-UA" alt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Селекція і генетика с.-г. культур</a:t>
                      </a:r>
                      <a:endParaRPr lang="en-US" alt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lang="uk-UA" altLang="ru-RU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Агрохімсервіс</a:t>
                      </a:r>
                      <a:r>
                        <a:rPr lang="uk-UA" alt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прецизійному  </a:t>
                      </a:r>
                      <a:r>
                        <a:rPr lang="uk-UA" altLang="ru-RU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агровиробництві</a:t>
                      </a:r>
                      <a:endParaRPr lang="uk-UA" alt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290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 Садівництво та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виноградарство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Садівництво та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виноградарство</a:t>
                      </a:r>
                      <a:endParaRPr lang="uk-UA" altLang="ru-RU" sz="20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813"/>
            <a:ext cx="8229600" cy="1371600"/>
          </a:xfrm>
        </p:spPr>
        <p:txBody>
          <a:bodyPr/>
          <a:lstStyle/>
          <a:p>
            <a:pPr algn="ctr" eaLnBrk="1" hangingPunct="1"/>
            <a:r>
              <a:rPr lang="uk-UA" sz="4000" b="1" dirty="0" smtClean="0">
                <a:solidFill>
                  <a:schemeClr val="bg2"/>
                </a:solidFill>
              </a:rPr>
              <a:t>Безперервність ступеневої освіти в </a:t>
            </a:r>
            <a:r>
              <a:rPr lang="uk-UA" sz="4000" b="1" dirty="0" err="1" smtClean="0">
                <a:solidFill>
                  <a:schemeClr val="bg2"/>
                </a:solidFill>
              </a:rPr>
              <a:t>НУБіП</a:t>
            </a:r>
            <a:r>
              <a:rPr lang="uk-UA" sz="4000" b="1" dirty="0" smtClean="0">
                <a:solidFill>
                  <a:schemeClr val="bg2"/>
                </a:solidFill>
              </a:rPr>
              <a:t> України</a:t>
            </a:r>
            <a:endParaRPr lang="ru-RU" sz="4000" b="1" dirty="0" smtClean="0">
              <a:solidFill>
                <a:schemeClr val="bg2"/>
              </a:solidFill>
            </a:endParaRPr>
          </a:p>
        </p:txBody>
      </p:sp>
      <p:sp>
        <p:nvSpPr>
          <p:cNvPr id="153602" name="AutoShape 3" descr="5%"/>
          <p:cNvSpPr>
            <a:spLocks noChangeAspect="1" noChangeArrowheads="1"/>
          </p:cNvSpPr>
          <p:nvPr/>
        </p:nvSpPr>
        <p:spPr bwMode="auto">
          <a:xfrm>
            <a:off x="0" y="1773238"/>
            <a:ext cx="9144000" cy="50847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03" name="AutoShape 4"/>
          <p:cNvSpPr>
            <a:spLocks noChangeArrowheads="1"/>
          </p:cNvSpPr>
          <p:nvPr/>
        </p:nvSpPr>
        <p:spPr bwMode="auto">
          <a:xfrm rot="-7014955">
            <a:off x="6992144" y="5353844"/>
            <a:ext cx="508000" cy="690562"/>
          </a:xfrm>
          <a:prstGeom prst="curvedUpArrow">
            <a:avLst>
              <a:gd name="adj1" fmla="val 20000"/>
              <a:gd name="adj2" fmla="val 40000"/>
              <a:gd name="adj3" fmla="val 45312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04" name="AutoShape 5"/>
          <p:cNvSpPr>
            <a:spLocks noChangeArrowheads="1"/>
          </p:cNvSpPr>
          <p:nvPr/>
        </p:nvSpPr>
        <p:spPr bwMode="auto">
          <a:xfrm rot="-7014955">
            <a:off x="6130132" y="4647406"/>
            <a:ext cx="508000" cy="690563"/>
          </a:xfrm>
          <a:prstGeom prst="curvedUpArrow">
            <a:avLst>
              <a:gd name="adj1" fmla="val 20000"/>
              <a:gd name="adj2" fmla="val 40000"/>
              <a:gd name="adj3" fmla="val 45313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05" name="AutoShape 6"/>
          <p:cNvSpPr>
            <a:spLocks noChangeArrowheads="1"/>
          </p:cNvSpPr>
          <p:nvPr/>
        </p:nvSpPr>
        <p:spPr bwMode="auto">
          <a:xfrm rot="-7014955">
            <a:off x="5439569" y="3940969"/>
            <a:ext cx="508000" cy="690562"/>
          </a:xfrm>
          <a:prstGeom prst="curvedUpArrow">
            <a:avLst>
              <a:gd name="adj1" fmla="val 20000"/>
              <a:gd name="adj2" fmla="val 40000"/>
              <a:gd name="adj3" fmla="val 45312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06" name="AutoShape 7"/>
          <p:cNvSpPr>
            <a:spLocks noChangeArrowheads="1"/>
          </p:cNvSpPr>
          <p:nvPr/>
        </p:nvSpPr>
        <p:spPr bwMode="auto">
          <a:xfrm rot="-7014955">
            <a:off x="4232275" y="3233738"/>
            <a:ext cx="508000" cy="692150"/>
          </a:xfrm>
          <a:prstGeom prst="curvedUpArrow">
            <a:avLst>
              <a:gd name="adj1" fmla="val 20000"/>
              <a:gd name="adj2" fmla="val 40000"/>
              <a:gd name="adj3" fmla="val 45417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07" name="Text Box 8"/>
          <p:cNvSpPr txBox="1">
            <a:spLocks noChangeArrowheads="1"/>
          </p:cNvSpPr>
          <p:nvPr/>
        </p:nvSpPr>
        <p:spPr bwMode="auto">
          <a:xfrm>
            <a:off x="1208088" y="3186113"/>
            <a:ext cx="2930525" cy="563562"/>
          </a:xfrm>
          <a:prstGeom prst="rect">
            <a:avLst/>
          </a:prstGeom>
          <a:solidFill>
            <a:schemeClr val="accent1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</a:pPr>
            <a:endParaRPr lang="uk-UA">
              <a:solidFill>
                <a:srgbClr val="000080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uk-UA">
                <a:solidFill>
                  <a:srgbClr val="000080"/>
                </a:solidFill>
              </a:rPr>
              <a:t>Доктор наук</a:t>
            </a:r>
            <a:endParaRPr lang="ru-RU">
              <a:solidFill>
                <a:srgbClr val="000080"/>
              </a:solidFill>
            </a:endParaRPr>
          </a:p>
        </p:txBody>
      </p:sp>
      <p:sp>
        <p:nvSpPr>
          <p:cNvPr id="153608" name="Text Box 9"/>
          <p:cNvSpPr txBox="1">
            <a:spLocks noChangeArrowheads="1"/>
          </p:cNvSpPr>
          <p:nvPr/>
        </p:nvSpPr>
        <p:spPr bwMode="auto">
          <a:xfrm>
            <a:off x="2933700" y="3892550"/>
            <a:ext cx="2413000" cy="563563"/>
          </a:xfrm>
          <a:prstGeom prst="rect">
            <a:avLst/>
          </a:prstGeom>
          <a:solidFill>
            <a:schemeClr val="accent1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rgbClr val="000080"/>
                </a:solidFill>
              </a:rPr>
              <a:t>Доктор філософії</a:t>
            </a:r>
            <a:r>
              <a:rPr lang="ru-RU" sz="2000" b="1"/>
              <a:t> </a:t>
            </a:r>
          </a:p>
        </p:txBody>
      </p:sp>
      <p:sp>
        <p:nvSpPr>
          <p:cNvPr id="153609" name="Text Box 10"/>
          <p:cNvSpPr txBox="1">
            <a:spLocks noChangeArrowheads="1"/>
          </p:cNvSpPr>
          <p:nvPr/>
        </p:nvSpPr>
        <p:spPr bwMode="auto">
          <a:xfrm>
            <a:off x="3624263" y="4598988"/>
            <a:ext cx="2414587" cy="563562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</a:pPr>
            <a:endParaRPr lang="uk-UA" b="1">
              <a:solidFill>
                <a:srgbClr val="000080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uk-UA" b="1">
                <a:solidFill>
                  <a:srgbClr val="000080"/>
                </a:solidFill>
              </a:rPr>
              <a:t>Магістр</a:t>
            </a:r>
            <a:endParaRPr lang="uk-UA" sz="1600" b="1">
              <a:solidFill>
                <a:srgbClr val="000080"/>
              </a:solidFill>
              <a:latin typeface="Times New Roman" pitchFamily="18" charset="0"/>
            </a:endParaRPr>
          </a:p>
        </p:txBody>
      </p:sp>
      <p:sp>
        <p:nvSpPr>
          <p:cNvPr id="153610" name="Text Box 11"/>
          <p:cNvSpPr txBox="1">
            <a:spLocks noChangeArrowheads="1"/>
          </p:cNvSpPr>
          <p:nvPr/>
        </p:nvSpPr>
        <p:spPr bwMode="auto">
          <a:xfrm>
            <a:off x="4484688" y="5303838"/>
            <a:ext cx="2414587" cy="56515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endParaRPr lang="uk-UA" sz="1400" b="1">
              <a:solidFill>
                <a:srgbClr val="00008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uk-UA" sz="1400" b="1">
                <a:solidFill>
                  <a:srgbClr val="000080"/>
                </a:solidFill>
              </a:rPr>
              <a:t>Бакалавр</a:t>
            </a:r>
            <a:endParaRPr lang="ru-RU"/>
          </a:p>
        </p:txBody>
      </p:sp>
      <p:sp>
        <p:nvSpPr>
          <p:cNvPr id="153611" name="Text Box 12"/>
          <p:cNvSpPr txBox="1">
            <a:spLocks noChangeArrowheads="1"/>
          </p:cNvSpPr>
          <p:nvPr/>
        </p:nvSpPr>
        <p:spPr bwMode="auto">
          <a:xfrm>
            <a:off x="5865813" y="6010275"/>
            <a:ext cx="2414587" cy="565150"/>
          </a:xfrm>
          <a:prstGeom prst="rect">
            <a:avLst/>
          </a:prstGeom>
          <a:solidFill>
            <a:schemeClr val="accent1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200" b="1">
                <a:solidFill>
                  <a:srgbClr val="000080"/>
                </a:solidFill>
              </a:rPr>
              <a:t>Молодший</a:t>
            </a:r>
          </a:p>
          <a:p>
            <a:pPr algn="ctr"/>
            <a:r>
              <a:rPr lang="uk-UA" sz="1200" b="1">
                <a:solidFill>
                  <a:srgbClr val="000080"/>
                </a:solidFill>
              </a:rPr>
              <a:t>бакалавр</a:t>
            </a:r>
            <a:endParaRPr lang="ru-RU"/>
          </a:p>
        </p:txBody>
      </p:sp>
      <p:pic>
        <p:nvPicPr>
          <p:cNvPr id="153612" name="Picture 13" descr="189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213100"/>
            <a:ext cx="16557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73238"/>
            <a:ext cx="19081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5229225"/>
            <a:ext cx="21605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860800"/>
            <a:ext cx="18716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6" name="AutoShape 17" descr="5%"/>
          <p:cNvSpPr>
            <a:spLocks noChangeAspect="1" noChangeArrowheads="1"/>
          </p:cNvSpPr>
          <p:nvPr/>
        </p:nvSpPr>
        <p:spPr bwMode="auto">
          <a:xfrm>
            <a:off x="4500563" y="6008688"/>
            <a:ext cx="2087562" cy="84931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17" name="AutoShape 18"/>
          <p:cNvSpPr>
            <a:spLocks noChangeArrowheads="1"/>
          </p:cNvSpPr>
          <p:nvPr/>
        </p:nvSpPr>
        <p:spPr bwMode="auto">
          <a:xfrm rot="-7014955">
            <a:off x="6992144" y="5353844"/>
            <a:ext cx="508000" cy="690562"/>
          </a:xfrm>
          <a:prstGeom prst="curvedUpArrow">
            <a:avLst>
              <a:gd name="adj1" fmla="val 20000"/>
              <a:gd name="adj2" fmla="val 40000"/>
              <a:gd name="adj3" fmla="val 45312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18" name="AutoShape 19"/>
          <p:cNvSpPr>
            <a:spLocks noChangeArrowheads="1"/>
          </p:cNvSpPr>
          <p:nvPr/>
        </p:nvSpPr>
        <p:spPr bwMode="auto">
          <a:xfrm rot="-7014955">
            <a:off x="6130132" y="4647406"/>
            <a:ext cx="508000" cy="690563"/>
          </a:xfrm>
          <a:prstGeom prst="curvedUpArrow">
            <a:avLst>
              <a:gd name="adj1" fmla="val 20000"/>
              <a:gd name="adj2" fmla="val 40000"/>
              <a:gd name="adj3" fmla="val 45313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19" name="AutoShape 20"/>
          <p:cNvSpPr>
            <a:spLocks noChangeArrowheads="1"/>
          </p:cNvSpPr>
          <p:nvPr/>
        </p:nvSpPr>
        <p:spPr bwMode="auto">
          <a:xfrm rot="-7014955">
            <a:off x="5439569" y="3940969"/>
            <a:ext cx="508000" cy="690562"/>
          </a:xfrm>
          <a:prstGeom prst="curvedUpArrow">
            <a:avLst>
              <a:gd name="adj1" fmla="val 20000"/>
              <a:gd name="adj2" fmla="val 40000"/>
              <a:gd name="adj3" fmla="val 45312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20" name="AutoShape 21"/>
          <p:cNvSpPr>
            <a:spLocks noChangeArrowheads="1"/>
          </p:cNvSpPr>
          <p:nvPr/>
        </p:nvSpPr>
        <p:spPr bwMode="auto">
          <a:xfrm rot="-7014955">
            <a:off x="4232275" y="3233738"/>
            <a:ext cx="508000" cy="692150"/>
          </a:xfrm>
          <a:prstGeom prst="curvedUpArrow">
            <a:avLst>
              <a:gd name="adj1" fmla="val 20000"/>
              <a:gd name="adj2" fmla="val 40000"/>
              <a:gd name="adj3" fmla="val 45417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21" name="Text Box 22"/>
          <p:cNvSpPr txBox="1">
            <a:spLocks noChangeArrowheads="1"/>
          </p:cNvSpPr>
          <p:nvPr/>
        </p:nvSpPr>
        <p:spPr bwMode="auto">
          <a:xfrm>
            <a:off x="1208088" y="3186113"/>
            <a:ext cx="2930525" cy="563562"/>
          </a:xfrm>
          <a:prstGeom prst="rect">
            <a:avLst/>
          </a:prstGeom>
          <a:solidFill>
            <a:schemeClr val="accent1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</a:pPr>
            <a:endParaRPr lang="uk-UA">
              <a:solidFill>
                <a:srgbClr val="000080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uk-UA">
                <a:solidFill>
                  <a:srgbClr val="000080"/>
                </a:solidFill>
              </a:rPr>
              <a:t>Доктор наук</a:t>
            </a:r>
            <a:endParaRPr lang="ru-RU">
              <a:solidFill>
                <a:srgbClr val="000080"/>
              </a:solidFill>
            </a:endParaRPr>
          </a:p>
        </p:txBody>
      </p:sp>
      <p:sp>
        <p:nvSpPr>
          <p:cNvPr id="153622" name="Text Box 23"/>
          <p:cNvSpPr txBox="1">
            <a:spLocks noChangeArrowheads="1"/>
          </p:cNvSpPr>
          <p:nvPr/>
        </p:nvSpPr>
        <p:spPr bwMode="auto">
          <a:xfrm>
            <a:off x="2933700" y="3892550"/>
            <a:ext cx="2413000" cy="563563"/>
          </a:xfrm>
          <a:prstGeom prst="rect">
            <a:avLst/>
          </a:prstGeom>
          <a:solidFill>
            <a:schemeClr val="accent1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rgbClr val="000080"/>
                </a:solidFill>
              </a:rPr>
              <a:t>Доктор філософії</a:t>
            </a:r>
            <a:r>
              <a:rPr lang="ru-RU" b="1"/>
              <a:t> </a:t>
            </a:r>
          </a:p>
        </p:txBody>
      </p:sp>
      <p:sp>
        <p:nvSpPr>
          <p:cNvPr id="153623" name="Text Box 24"/>
          <p:cNvSpPr txBox="1">
            <a:spLocks noChangeArrowheads="1"/>
          </p:cNvSpPr>
          <p:nvPr/>
        </p:nvSpPr>
        <p:spPr bwMode="auto">
          <a:xfrm>
            <a:off x="3624263" y="4598988"/>
            <a:ext cx="2414587" cy="563562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</a:pPr>
            <a:endParaRPr lang="uk-UA" b="1">
              <a:solidFill>
                <a:srgbClr val="000080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uk-UA" b="1">
                <a:solidFill>
                  <a:srgbClr val="000080"/>
                </a:solidFill>
              </a:rPr>
              <a:t>Магістр</a:t>
            </a:r>
            <a:endParaRPr lang="uk-UA" sz="1600" b="1">
              <a:solidFill>
                <a:srgbClr val="000080"/>
              </a:solidFill>
              <a:latin typeface="Times New Roman" pitchFamily="18" charset="0"/>
            </a:endParaRPr>
          </a:p>
        </p:txBody>
      </p:sp>
      <p:sp>
        <p:nvSpPr>
          <p:cNvPr id="153624" name="Text Box 25"/>
          <p:cNvSpPr txBox="1">
            <a:spLocks noChangeArrowheads="1"/>
          </p:cNvSpPr>
          <p:nvPr/>
        </p:nvSpPr>
        <p:spPr bwMode="auto">
          <a:xfrm>
            <a:off x="4484688" y="5303838"/>
            <a:ext cx="2414587" cy="56515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endParaRPr lang="uk-UA" sz="1400" b="1">
              <a:solidFill>
                <a:srgbClr val="00008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uk-UA">
                <a:solidFill>
                  <a:srgbClr val="000080"/>
                </a:solidFill>
              </a:rPr>
              <a:t>Бакалавр</a:t>
            </a:r>
            <a:endParaRPr lang="ru-RU"/>
          </a:p>
        </p:txBody>
      </p:sp>
      <p:sp>
        <p:nvSpPr>
          <p:cNvPr id="153625" name="Text Box 26"/>
          <p:cNvSpPr txBox="1">
            <a:spLocks noChangeArrowheads="1"/>
          </p:cNvSpPr>
          <p:nvPr/>
        </p:nvSpPr>
        <p:spPr bwMode="auto">
          <a:xfrm>
            <a:off x="5865813" y="6010275"/>
            <a:ext cx="2414587" cy="565150"/>
          </a:xfrm>
          <a:prstGeom prst="rect">
            <a:avLst/>
          </a:prstGeom>
          <a:solidFill>
            <a:schemeClr val="accent1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>
                <a:solidFill>
                  <a:srgbClr val="000080"/>
                </a:solidFill>
              </a:rPr>
              <a:t>Молодший</a:t>
            </a:r>
          </a:p>
          <a:p>
            <a:pPr algn="ctr"/>
            <a:r>
              <a:rPr lang="uk-UA">
                <a:solidFill>
                  <a:srgbClr val="000080"/>
                </a:solidFill>
              </a:rPr>
              <a:t>бакалавр</a:t>
            </a:r>
            <a:endParaRPr lang="ru-RU"/>
          </a:p>
        </p:txBody>
      </p:sp>
      <p:pic>
        <p:nvPicPr>
          <p:cNvPr id="28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-99392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7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05838" cy="1557338"/>
          </a:xfrm>
        </p:spPr>
        <p:txBody>
          <a:bodyPr/>
          <a:lstStyle/>
          <a:p>
            <a:r>
              <a:rPr lang="uk-UA" sz="2400" b="1" smtClean="0">
                <a:solidFill>
                  <a:schemeClr val="accent2"/>
                </a:solidFill>
              </a:rPr>
              <a:t/>
            </a:r>
            <a:br>
              <a:rPr lang="uk-UA" sz="2400" b="1" smtClean="0">
                <a:solidFill>
                  <a:schemeClr val="accent2"/>
                </a:solidFill>
              </a:rPr>
            </a:br>
            <a:r>
              <a:rPr lang="uk-UA" sz="2400" b="1" smtClean="0">
                <a:solidFill>
                  <a:srgbClr val="990000"/>
                </a:solidFill>
              </a:rPr>
              <a:t>2) варіант</a:t>
            </a:r>
            <a:br>
              <a:rPr lang="uk-UA" sz="2400" b="1" smtClean="0">
                <a:solidFill>
                  <a:srgbClr val="990000"/>
                </a:solidFill>
              </a:rPr>
            </a:br>
            <a:r>
              <a:rPr lang="uk-UA" sz="2400" b="1" smtClean="0">
                <a:solidFill>
                  <a:schemeClr val="accent2"/>
                </a:solidFill>
              </a:rPr>
              <a:t>на основі здобутого ОС “Бакалавр” </a:t>
            </a:r>
            <a:br>
              <a:rPr lang="uk-UA" sz="2400" b="1" smtClean="0">
                <a:solidFill>
                  <a:schemeClr val="accent2"/>
                </a:solidFill>
              </a:rPr>
            </a:br>
            <a:r>
              <a:rPr lang="uk-UA" sz="2400" b="1" smtClean="0">
                <a:solidFill>
                  <a:schemeClr val="accent2"/>
                </a:solidFill>
              </a:rPr>
              <a:t>із </a:t>
            </a:r>
            <a:r>
              <a:rPr lang="uk-UA" sz="2800" b="1" smtClean="0">
                <a:solidFill>
                  <a:srgbClr val="0000FF"/>
                </a:solidFill>
              </a:rPr>
              <a:t>неспорідненої </a:t>
            </a:r>
            <a:r>
              <a:rPr lang="uk-UA" sz="2400" b="1" smtClean="0">
                <a:solidFill>
                  <a:schemeClr val="accent2"/>
                </a:solidFill>
              </a:rPr>
              <a:t>спеціальності</a:t>
            </a:r>
            <a:br>
              <a:rPr lang="uk-UA" sz="2400" b="1" smtClean="0">
                <a:solidFill>
                  <a:schemeClr val="accent2"/>
                </a:solidFill>
              </a:rPr>
            </a:br>
            <a:r>
              <a:rPr lang="uk-UA" sz="2400" b="1" smtClean="0">
                <a:solidFill>
                  <a:schemeClr val="accent2"/>
                </a:solidFill>
              </a:rPr>
              <a:t>із складанням </a:t>
            </a:r>
            <a:r>
              <a:rPr lang="uk-UA" sz="2400" b="1" i="1" smtClean="0">
                <a:solidFill>
                  <a:srgbClr val="0000FF"/>
                </a:solidFill>
              </a:rPr>
              <a:t>додаткового вступного</a:t>
            </a:r>
            <a:r>
              <a:rPr lang="uk-UA" sz="2400" b="1" i="1" smtClean="0">
                <a:solidFill>
                  <a:schemeClr val="accent2"/>
                </a:solidFill>
              </a:rPr>
              <a:t> випробування</a:t>
            </a:r>
            <a:r>
              <a:rPr lang="uk-UA" sz="2400" smtClean="0"/>
              <a:t/>
            </a:r>
            <a:br>
              <a:rPr lang="uk-UA" sz="2400" smtClean="0"/>
            </a:br>
            <a:endParaRPr lang="uk-UA" sz="2400" smtClean="0"/>
          </a:p>
        </p:txBody>
      </p:sp>
      <p:graphicFrame>
        <p:nvGraphicFramePr>
          <p:cNvPr id="281646" name="Group 46"/>
          <p:cNvGraphicFramePr>
            <a:graphicFrameLocks noGrp="1"/>
          </p:cNvGraphicFramePr>
          <p:nvPr/>
        </p:nvGraphicFramePr>
        <p:xfrm>
          <a:off x="0" y="1628800"/>
          <a:ext cx="9144000" cy="5367329"/>
        </p:xfrm>
        <a:graphic>
          <a:graphicData uri="http://schemas.openxmlformats.org/drawingml/2006/table">
            <a:tbl>
              <a:tblPr/>
              <a:tblGrid>
                <a:gridCol w="2051719"/>
                <a:gridCol w="864096"/>
                <a:gridCol w="3528392"/>
                <a:gridCol w="2699793"/>
              </a:tblGrid>
              <a:tr h="956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Спеціальності ОС «Бакалавр»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Не споріднені спеціальності ступеня магістра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(ОКР спеціаліста)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Назва/код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Назва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Додаткове вступне випробування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1122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altLang="ru-RU" sz="2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«Агрономія» 6.090101,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035.04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Філологія (германські мови та літератури (переклад))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(Англійська мова та друга іноземна мова, Німецька мова та друга іноземна мова)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Науково-технічний переклад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540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Екологія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Загальна екологія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19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Захист і карантин рослин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Хім</a:t>
                      </a: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kumimoji="0" lang="uk-UA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біозахист</a:t>
                      </a: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рослин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294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Лісове господарство 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Лісівництво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007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Садово-паркове господарство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 </a:t>
                      </a:r>
                      <a:r>
                        <a:rPr kumimoji="0" lang="uk-UA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дисц</a:t>
                      </a: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з садово-паркового господарства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622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Біотехнології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та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біоінженерія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Генетика </a:t>
                      </a:r>
                    </a:p>
                  </a:txBody>
                  <a:tcPr marL="59852" marR="598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52536" y="0"/>
            <a:ext cx="9109199" cy="1412776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accent2"/>
                </a:solidFill>
              </a:rPr>
              <a:t/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en-US" sz="2200" b="1" dirty="0" smtClean="0">
                <a:solidFill>
                  <a:srgbClr val="990000"/>
                </a:solidFill>
              </a:rPr>
              <a:t>3</a:t>
            </a:r>
            <a:r>
              <a:rPr lang="uk-UA" sz="2200" b="1" dirty="0" smtClean="0">
                <a:solidFill>
                  <a:srgbClr val="990000"/>
                </a:solidFill>
              </a:rPr>
              <a:t>) варіант</a:t>
            </a:r>
            <a:br>
              <a:rPr lang="uk-UA" sz="2200" b="1" dirty="0" smtClean="0">
                <a:solidFill>
                  <a:srgbClr val="990000"/>
                </a:solidFill>
              </a:rPr>
            </a:br>
            <a:r>
              <a:rPr lang="uk-UA" sz="2200" b="1" dirty="0" smtClean="0">
                <a:solidFill>
                  <a:schemeClr val="accent2"/>
                </a:solidFill>
              </a:rPr>
              <a:t>на основі здобутого ОС </a:t>
            </a:r>
            <a:r>
              <a:rPr lang="uk-UA" sz="2200" b="1" dirty="0" err="1" smtClean="0">
                <a:solidFill>
                  <a:schemeClr val="accent2"/>
                </a:solidFill>
              </a:rPr>
              <a:t>“Бакалавр”</a:t>
            </a:r>
            <a:r>
              <a:rPr lang="uk-UA" sz="2200" b="1" dirty="0" smtClean="0">
                <a:solidFill>
                  <a:schemeClr val="accent2"/>
                </a:solidFill>
              </a:rPr>
              <a:t> </a:t>
            </a:r>
            <a:br>
              <a:rPr lang="uk-UA" sz="2200" b="1" dirty="0" smtClean="0">
                <a:solidFill>
                  <a:schemeClr val="accent2"/>
                </a:solidFill>
              </a:rPr>
            </a:br>
            <a:r>
              <a:rPr lang="uk-UA" sz="2200" b="1" dirty="0" smtClean="0">
                <a:solidFill>
                  <a:schemeClr val="accent2"/>
                </a:solidFill>
              </a:rPr>
              <a:t>із </a:t>
            </a:r>
            <a:r>
              <a:rPr lang="uk-UA" sz="2200" b="1" dirty="0" smtClean="0">
                <a:solidFill>
                  <a:srgbClr val="990000"/>
                </a:solidFill>
              </a:rPr>
              <a:t>будь-якої</a:t>
            </a:r>
            <a:r>
              <a:rPr lang="uk-UA" sz="2200" b="1" dirty="0" smtClean="0">
                <a:solidFill>
                  <a:srgbClr val="0000FF"/>
                </a:solidFill>
              </a:rPr>
              <a:t> </a:t>
            </a:r>
            <a:r>
              <a:rPr lang="uk-UA" sz="2200" b="1" dirty="0" smtClean="0">
                <a:solidFill>
                  <a:schemeClr val="accent2"/>
                </a:solidFill>
              </a:rPr>
              <a:t>спеціальності зі</a:t>
            </a:r>
            <a:r>
              <a:rPr lang="uk-UA" sz="2200" b="1" dirty="0" smtClean="0">
                <a:solidFill>
                  <a:srgbClr val="0000FF"/>
                </a:solidFill>
              </a:rPr>
              <a:t> складанням</a:t>
            </a:r>
            <a:r>
              <a:rPr lang="uk-UA" sz="2200" b="1" dirty="0" smtClean="0">
                <a:solidFill>
                  <a:schemeClr val="accent2"/>
                </a:solidFill>
              </a:rPr>
              <a:t> </a:t>
            </a:r>
            <a:r>
              <a:rPr lang="uk-UA" sz="2200" b="1" i="1" dirty="0" smtClean="0">
                <a:solidFill>
                  <a:srgbClr val="0000FF"/>
                </a:solidFill>
              </a:rPr>
              <a:t>додаткового</a:t>
            </a:r>
            <a:r>
              <a:rPr lang="uk-UA" sz="2200" b="1" i="1" dirty="0" smtClean="0">
                <a:solidFill>
                  <a:schemeClr val="accent2"/>
                </a:solidFill>
              </a:rPr>
              <a:t> вступного </a:t>
            </a:r>
            <a:r>
              <a:rPr lang="uk-UA" sz="2000" b="1" i="1" dirty="0" smtClean="0">
                <a:solidFill>
                  <a:schemeClr val="accent2"/>
                </a:solidFill>
              </a:rPr>
              <a:t>випробування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 smtClean="0"/>
          </a:p>
        </p:txBody>
      </p:sp>
      <p:graphicFrame>
        <p:nvGraphicFramePr>
          <p:cNvPr id="319850" name="Group 362"/>
          <p:cNvGraphicFramePr>
            <a:graphicFrameLocks noGrp="1"/>
          </p:cNvGraphicFramePr>
          <p:nvPr/>
        </p:nvGraphicFramePr>
        <p:xfrm>
          <a:off x="0" y="1107645"/>
          <a:ext cx="9143999" cy="5882640"/>
        </p:xfrm>
        <a:graphic>
          <a:graphicData uri="http://schemas.openxmlformats.org/drawingml/2006/table">
            <a:tbl>
              <a:tblPr/>
              <a:tblGrid>
                <a:gridCol w="611560"/>
                <a:gridCol w="2232248"/>
                <a:gridCol w="3600400"/>
                <a:gridCol w="2699791"/>
              </a:tblGrid>
              <a:tr h="3857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Не </a:t>
                      </a: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споріднені спеціальності ступеня магістра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Додаткове вступне випробування</a:t>
                      </a:r>
                      <a:endParaRPr lang="uk-UA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5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Спеціальність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Освітня програма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88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Менеджмент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Адміністративний менеджмент,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Менеджмент </a:t>
                      </a:r>
                      <a:r>
                        <a:rPr kumimoji="0" lang="uk-UA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орг-цій</a:t>
                      </a:r>
                      <a:r>
                        <a:rPr kumimoji="0" 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kumimoji="0" lang="uk-UA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адмін-я</a:t>
                      </a:r>
                      <a:endParaRPr kumimoji="0" lang="uk-UA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b="1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Менеджмент </a:t>
                      </a:r>
                      <a:r>
                        <a:rPr lang="uk-UA" sz="1600" b="1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ЗЕД</a:t>
                      </a:r>
                      <a:endParaRPr kumimoji="0" lang="uk-UA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b="1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Упр-ня</a:t>
                      </a:r>
                      <a:r>
                        <a:rPr lang="uk-UA" sz="1600" b="1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інвест.дія-стю</a:t>
                      </a:r>
                      <a:r>
                        <a:rPr lang="uk-UA" sz="1600" b="1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uk-UA" sz="1600" b="1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міжнар</a:t>
                      </a:r>
                      <a:r>
                        <a:rPr lang="uk-UA" sz="1600" b="1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проектами,</a:t>
                      </a:r>
                      <a:r>
                        <a:rPr kumimoji="0" 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Дорадництво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Управління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інновац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діяльністю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Управління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навч.закладом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Управління персоналом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Економічна теорія</a:t>
                      </a:r>
                      <a:endParaRPr lang="ru-RU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3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Право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Право 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 юридичних дисциплін</a:t>
                      </a:r>
                      <a:endParaRPr lang="ru-RU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1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Галузеве машинобудування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Машини і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обл-ня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с/г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в-ва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Обл-ня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лісов.компл-су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Техсервіс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маш.і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обл.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Механіка та опір  матеріалів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1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Деревообробні  та меблеві технології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Деревообробні  та меблеві технології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Деревинознавство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 основами  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товаро-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знавства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Будівництво та цивільна інженерія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Будівництво та цивільна інженерія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 базових інженерних</a:t>
                      </a:r>
                      <a:r>
                        <a:rPr lang="uk-UA" sz="16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дисциплін</a:t>
                      </a:r>
                      <a:endParaRPr kumimoji="0" lang="uk-UA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605838" cy="1296144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accent2"/>
                </a:solidFill>
              </a:rPr>
              <a:t/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200" b="1" dirty="0" smtClean="0">
                <a:solidFill>
                  <a:srgbClr val="990000"/>
                </a:solidFill>
              </a:rPr>
              <a:t>продовження</a:t>
            </a:r>
            <a:r>
              <a:rPr lang="uk-UA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smtClean="0">
                <a:solidFill>
                  <a:srgbClr val="990000"/>
                </a:solidFill>
              </a:rPr>
              <a:t>3</a:t>
            </a:r>
            <a:r>
              <a:rPr lang="uk-UA" sz="2200" b="1" dirty="0" smtClean="0">
                <a:solidFill>
                  <a:srgbClr val="990000"/>
                </a:solidFill>
              </a:rPr>
              <a:t>) варіант</a:t>
            </a:r>
            <a:br>
              <a:rPr lang="uk-UA" sz="2200" b="1" dirty="0" smtClean="0">
                <a:solidFill>
                  <a:srgbClr val="990000"/>
                </a:solidFill>
              </a:rPr>
            </a:br>
            <a:r>
              <a:rPr lang="uk-UA" sz="2200" b="1" dirty="0" smtClean="0">
                <a:solidFill>
                  <a:schemeClr val="accent2"/>
                </a:solidFill>
              </a:rPr>
              <a:t>на основі здобутого ОС </a:t>
            </a:r>
            <a:r>
              <a:rPr lang="uk-UA" sz="2200" b="1" dirty="0" err="1" smtClean="0">
                <a:solidFill>
                  <a:schemeClr val="accent2"/>
                </a:solidFill>
              </a:rPr>
              <a:t>“Бакалавр”</a:t>
            </a:r>
            <a:r>
              <a:rPr lang="uk-UA" sz="2200" b="1" dirty="0" smtClean="0">
                <a:solidFill>
                  <a:schemeClr val="accent2"/>
                </a:solidFill>
              </a:rPr>
              <a:t> </a:t>
            </a:r>
            <a:br>
              <a:rPr lang="uk-UA" sz="2200" b="1" dirty="0" smtClean="0">
                <a:solidFill>
                  <a:schemeClr val="accent2"/>
                </a:solidFill>
              </a:rPr>
            </a:br>
            <a:r>
              <a:rPr lang="uk-UA" sz="2200" b="1" dirty="0" smtClean="0">
                <a:solidFill>
                  <a:schemeClr val="accent2"/>
                </a:solidFill>
              </a:rPr>
              <a:t>із </a:t>
            </a:r>
            <a:r>
              <a:rPr lang="uk-UA" sz="2200" b="1" dirty="0" smtClean="0">
                <a:solidFill>
                  <a:srgbClr val="990000"/>
                </a:solidFill>
              </a:rPr>
              <a:t>будь-якої</a:t>
            </a:r>
            <a:r>
              <a:rPr lang="uk-UA" sz="2200" b="1" dirty="0" smtClean="0">
                <a:solidFill>
                  <a:srgbClr val="0000FF"/>
                </a:solidFill>
              </a:rPr>
              <a:t> </a:t>
            </a:r>
            <a:r>
              <a:rPr lang="uk-UA" sz="2200" b="1" dirty="0" smtClean="0">
                <a:solidFill>
                  <a:schemeClr val="accent2"/>
                </a:solidFill>
              </a:rPr>
              <a:t>спеціальності зі</a:t>
            </a:r>
            <a:r>
              <a:rPr lang="uk-UA" sz="2200" b="1" dirty="0" smtClean="0">
                <a:solidFill>
                  <a:srgbClr val="0000FF"/>
                </a:solidFill>
              </a:rPr>
              <a:t> складанням</a:t>
            </a:r>
            <a:r>
              <a:rPr lang="uk-UA" sz="2200" b="1" dirty="0" smtClean="0">
                <a:solidFill>
                  <a:schemeClr val="accent2"/>
                </a:solidFill>
              </a:rPr>
              <a:t> </a:t>
            </a:r>
            <a:r>
              <a:rPr lang="uk-UA" sz="2200" b="1" i="1" dirty="0" smtClean="0">
                <a:solidFill>
                  <a:schemeClr val="accent2"/>
                </a:solidFill>
              </a:rPr>
              <a:t>додаткового вступного випробування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 smtClean="0"/>
          </a:p>
        </p:txBody>
      </p:sp>
      <p:graphicFrame>
        <p:nvGraphicFramePr>
          <p:cNvPr id="319850" name="Group 362"/>
          <p:cNvGraphicFramePr>
            <a:graphicFrameLocks noGrp="1"/>
          </p:cNvGraphicFramePr>
          <p:nvPr/>
        </p:nvGraphicFramePr>
        <p:xfrm>
          <a:off x="1" y="1412777"/>
          <a:ext cx="9143999" cy="5445222"/>
        </p:xfrm>
        <a:graphic>
          <a:graphicData uri="http://schemas.openxmlformats.org/drawingml/2006/table">
            <a:tbl>
              <a:tblPr/>
              <a:tblGrid>
                <a:gridCol w="611560"/>
                <a:gridCol w="2304255"/>
                <a:gridCol w="3384377"/>
                <a:gridCol w="2843807"/>
              </a:tblGrid>
              <a:tr h="72260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Не споріднені (специфічні) спеціальності ступеня магістра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Додаткове вступне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випробування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9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Спеціальність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Освітня програма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6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Підприємництво, торгівля та БД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Біржова діяльність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Економічна теорія</a:t>
                      </a:r>
                      <a:endParaRPr lang="ru-RU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7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Економіка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Прикладна  економіка</a:t>
                      </a:r>
                      <a:endParaRPr kumimoji="0" lang="uk-UA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6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Освітні, педагогічні науки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Педагогіка вищої школи, </a:t>
                      </a:r>
                      <a:r>
                        <a:rPr lang="uk-UA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Інф-комун.технології</a:t>
                      </a: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освіті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 гуманітарних дисциплін</a:t>
                      </a:r>
                      <a:endParaRPr lang="ru-RU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6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Метрологія та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інф-вимірюв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техніка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Якість, стандартизація та сертифікація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Стандарт-я, </a:t>
                      </a:r>
                      <a:r>
                        <a:rPr lang="uk-UA" sz="16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сертиф-я</a:t>
                      </a:r>
                      <a:r>
                        <a:rPr lang="uk-UA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 метрологічне</a:t>
                      </a:r>
                      <a:r>
                        <a:rPr lang="uk-UA" sz="16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забез-я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6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621" marR="616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Соціальна робота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621" marR="616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Соц. робота, </a:t>
                      </a:r>
                      <a:r>
                        <a:rPr kumimoji="0" lang="uk-UA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соц.-психол.реабіл</a:t>
                      </a:r>
                      <a:r>
                        <a:rPr kumimoji="0" 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 гум. дисциплін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4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621" marR="616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Електроенергетика, електротехніка та електромеханіка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Електроенергетика, електротехніка та електромеханіка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Теоретичні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основи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електротехніки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4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621" marR="616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Автоматизація та комп’ютерно-інтегровані </a:t>
                      </a:r>
                      <a:r>
                        <a:rPr lang="uk-UA" sz="1600" b="1" kern="120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технол-ї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Автоматизація та комп’ютерно-інтегровані технології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Теоретичні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основи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3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uk-UA" sz="2400" b="1" dirty="0" smtClean="0">
                <a:solidFill>
                  <a:srgbClr val="990000"/>
                </a:solidFill>
              </a:rPr>
              <a:t>4) Варіант</a:t>
            </a:r>
            <a:r>
              <a:rPr lang="uk-UA" sz="2400" b="1" dirty="0" smtClean="0">
                <a:solidFill>
                  <a:schemeClr val="accent2"/>
                </a:solidFill>
              </a:rPr>
              <a:t/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400" b="1" dirty="0" smtClean="0">
                <a:solidFill>
                  <a:srgbClr val="0000FF"/>
                </a:solidFill>
              </a:rPr>
              <a:t>паралельне </a:t>
            </a:r>
            <a:r>
              <a:rPr lang="uk-UA" sz="2400" b="1" dirty="0" smtClean="0">
                <a:solidFill>
                  <a:schemeClr val="accent2"/>
                </a:solidFill>
              </a:rPr>
              <a:t>навчання</a:t>
            </a:r>
            <a:r>
              <a:rPr lang="uk-UA" sz="2400" b="1" dirty="0" smtClean="0">
                <a:solidFill>
                  <a:srgbClr val="0000FF"/>
                </a:solidFill>
              </a:rPr>
              <a:t>  на денній </a:t>
            </a:r>
            <a:r>
              <a:rPr lang="uk-UA" sz="2400" b="1" dirty="0" smtClean="0">
                <a:solidFill>
                  <a:schemeClr val="accent2"/>
                </a:solidFill>
              </a:rPr>
              <a:t>формі за </a:t>
            </a:r>
            <a:r>
              <a:rPr lang="uk-UA" sz="2400" b="1" dirty="0" smtClean="0">
                <a:solidFill>
                  <a:srgbClr val="0000FF"/>
                </a:solidFill>
              </a:rPr>
              <a:t>споріднено</a:t>
            </a:r>
            <a:r>
              <a:rPr lang="uk-UA" sz="2400" b="1" dirty="0" smtClean="0">
                <a:solidFill>
                  <a:schemeClr val="accent2"/>
                </a:solidFill>
              </a:rPr>
              <a:t>ю спеціальністю (1,5 роки)</a:t>
            </a:r>
            <a:endParaRPr lang="uk-UA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31640" y="5657671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на </a:t>
            </a:r>
            <a:r>
              <a:rPr lang="uk-UA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заочній  </a:t>
            </a:r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формі </a:t>
            </a:r>
            <a:r>
              <a:rPr lang="uk-UA" sz="2400" b="1" dirty="0" smtClean="0">
                <a:solidFill>
                  <a:schemeClr val="accent2"/>
                </a:solidFill>
              </a:rPr>
              <a:t>(1,5 роки) </a:t>
            </a:r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за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не спорідненою  чи специфічною </a:t>
            </a:r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спеціальністю/освітньою програмою</a:t>
            </a:r>
          </a:p>
        </p:txBody>
      </p:sp>
      <p:sp>
        <p:nvSpPr>
          <p:cNvPr id="6" name="Плюс 5"/>
          <p:cNvSpPr/>
          <p:nvPr/>
        </p:nvSpPr>
        <p:spPr>
          <a:xfrm>
            <a:off x="4355976" y="5229200"/>
            <a:ext cx="648072" cy="5543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99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052737"/>
          <a:ext cx="9144000" cy="418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2304256"/>
                <a:gridCol w="3347864"/>
              </a:tblGrid>
              <a:tr h="6162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chemeClr val="accent2"/>
                          </a:solidFill>
                        </a:rPr>
                        <a:t>Споріднені</a:t>
                      </a:r>
                      <a:r>
                        <a:rPr lang="uk-UA" sz="1600" baseline="0" noProof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accent2"/>
                          </a:solidFill>
                        </a:rPr>
                        <a:t>напрями підготовки ступеня бакалавра </a:t>
                      </a:r>
                      <a:endParaRPr lang="uk-UA" sz="1600" noProof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noProof="0" dirty="0" smtClean="0">
                          <a:solidFill>
                            <a:schemeClr val="accent2"/>
                          </a:solidFill>
                        </a:rPr>
                        <a:t>Спеціальності (освітні програми)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noProof="0" dirty="0" smtClean="0">
                          <a:solidFill>
                            <a:schemeClr val="accent2"/>
                          </a:solidFill>
                        </a:rPr>
                        <a:t> ОС «Магістр»</a:t>
                      </a:r>
                      <a:endParaRPr lang="uk-UA" sz="1800" noProof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24698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Назва</a:t>
                      </a:r>
                      <a:endParaRPr lang="uk-U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 Спеціальність</a:t>
                      </a:r>
                      <a:r>
                        <a:rPr lang="uk-UA" sz="1600" b="1" baseline="0" dirty="0" smtClean="0"/>
                        <a:t> </a:t>
                      </a:r>
                      <a:endParaRPr lang="uk-U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Освітня програма</a:t>
                      </a:r>
                      <a:endParaRPr lang="uk-U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042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600" b="1" noProof="0" dirty="0" smtClean="0">
                          <a:solidFill>
                            <a:srgbClr val="990000"/>
                          </a:solidFill>
                        </a:rPr>
                        <a:t>«Агрономія»</a:t>
                      </a:r>
                      <a:r>
                        <a:rPr lang="uk-UA" sz="1600" b="1" baseline="0" noProof="0" dirty="0" smtClean="0">
                          <a:solidFill>
                            <a:srgbClr val="990000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600" b="1" noProof="0" dirty="0" smtClean="0">
                          <a:solidFill>
                            <a:srgbClr val="990000"/>
                          </a:solidFill>
                        </a:rPr>
                        <a:t>6.090101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b="1" dirty="0" smtClean="0">
                          <a:latin typeface="+mn-lt"/>
                        </a:rPr>
                        <a:t>201</a:t>
                      </a:r>
                      <a:r>
                        <a:rPr lang="uk-UA" sz="1600" b="1" baseline="0" dirty="0" smtClean="0">
                          <a:latin typeface="+mn-lt"/>
                        </a:rPr>
                        <a:t> </a:t>
                      </a: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Агрономія</a:t>
                      </a:r>
                      <a:endParaRPr lang="ru-RU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Агрономія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Агрохімія і ґрунтознавство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Селекція і генетика с.-г.</a:t>
                      </a:r>
                      <a:r>
                        <a:rPr lang="uk-UA" alt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754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 Садівництво та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виноградарство</a:t>
                      </a:r>
                      <a:endParaRPr lang="ru-RU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Садівництво та</a:t>
                      </a:r>
                      <a:r>
                        <a:rPr lang="uk-UA" alt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виноградарство</a:t>
                      </a:r>
                      <a:endParaRPr lang="uk-UA" altLang="ru-RU" sz="14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7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«Біотехнологія» 6.051401 </a:t>
                      </a:r>
                      <a:endParaRPr kumimoji="0" lang="ru-RU" altLang="ru-RU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 </a:t>
                      </a: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Біотехнології та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біоінженерія</a:t>
                      </a:r>
                      <a:endParaRPr lang="ru-RU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Екологічна</a:t>
                      </a:r>
                      <a:r>
                        <a:rPr lang="uk-UA" alt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біотехнологія та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біоенергетика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92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«Екологія, охорона </a:t>
                      </a:r>
                      <a:r>
                        <a:rPr kumimoji="0" lang="uk-UA" altLang="ru-RU" sz="16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навкол</a:t>
                      </a:r>
                      <a:r>
                        <a:rPr kumimoji="0" lang="uk-UA" altLang="ru-RU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середовища та збалансоване природокористування» 6.040106</a:t>
                      </a:r>
                      <a:endParaRPr kumimoji="0" lang="ru-RU" altLang="ru-RU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 </a:t>
                      </a: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Екологія</a:t>
                      </a:r>
                      <a:endParaRPr lang="ru-RU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Екологічний контроль та аудит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Екологія та охорона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навколишнього середовища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7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«Захист рослин»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6.090105 </a:t>
                      </a:r>
                      <a:endParaRPr kumimoji="0" lang="ru-RU" altLang="ru-RU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 </a:t>
                      </a: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Захист і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карантин рослин</a:t>
                      </a:r>
                      <a:endParaRPr lang="ru-RU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Захист рослин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Карантин рослин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uk-UA" sz="2400" b="1" dirty="0" smtClean="0">
                <a:solidFill>
                  <a:srgbClr val="990000"/>
                </a:solidFill>
              </a:rPr>
              <a:t>5) варіант</a:t>
            </a:r>
            <a:r>
              <a:rPr lang="uk-UA" sz="2400" b="1" dirty="0" smtClean="0">
                <a:solidFill>
                  <a:schemeClr val="accent2"/>
                </a:solidFill>
              </a:rPr>
              <a:t/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400" b="1" dirty="0" smtClean="0">
                <a:solidFill>
                  <a:srgbClr val="0000FF"/>
                </a:solidFill>
              </a:rPr>
              <a:t>паралельне </a:t>
            </a:r>
            <a:r>
              <a:rPr lang="uk-UA" sz="2400" b="1" dirty="0" smtClean="0">
                <a:solidFill>
                  <a:schemeClr val="accent2"/>
                </a:solidFill>
              </a:rPr>
              <a:t>навчання</a:t>
            </a:r>
            <a:r>
              <a:rPr lang="uk-UA" sz="2400" b="1" dirty="0" smtClean="0">
                <a:solidFill>
                  <a:srgbClr val="0000FF"/>
                </a:solidFill>
              </a:rPr>
              <a:t>  на заочній </a:t>
            </a:r>
            <a:r>
              <a:rPr lang="uk-UA" sz="2400" b="1" dirty="0" smtClean="0">
                <a:solidFill>
                  <a:schemeClr val="accent2"/>
                </a:solidFill>
              </a:rPr>
              <a:t>формі (1,5 роки)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b="1" dirty="0" smtClean="0">
                <a:solidFill>
                  <a:schemeClr val="accent2"/>
                </a:solidFill>
              </a:rPr>
              <a:t> за </a:t>
            </a:r>
            <a:r>
              <a:rPr lang="uk-UA" sz="2400" b="1" dirty="0" smtClean="0">
                <a:solidFill>
                  <a:srgbClr val="0000FF"/>
                </a:solidFill>
              </a:rPr>
              <a:t>спорідненою</a:t>
            </a:r>
            <a:r>
              <a:rPr lang="uk-UA" sz="2400" b="1" dirty="0" smtClean="0">
                <a:solidFill>
                  <a:schemeClr val="accent2"/>
                </a:solidFill>
              </a:rPr>
              <a:t> спеціальністю</a:t>
            </a:r>
            <a:endParaRPr lang="uk-UA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573325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 на </a:t>
            </a:r>
            <a:r>
              <a:rPr lang="uk-UA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денній  </a:t>
            </a:r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формі </a:t>
            </a:r>
            <a:r>
              <a:rPr lang="uk-UA" sz="2400" b="1" dirty="0" smtClean="0">
                <a:solidFill>
                  <a:schemeClr val="accent2"/>
                </a:solidFill>
              </a:rPr>
              <a:t>(1,5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smtClean="0">
                <a:solidFill>
                  <a:schemeClr val="accent2"/>
                </a:solidFill>
              </a:rPr>
              <a:t>роки)</a:t>
            </a:r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за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не спорідненою  чи специфічною  </a:t>
            </a:r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спеціальністю/освітньою програмою</a:t>
            </a:r>
          </a:p>
        </p:txBody>
      </p:sp>
      <p:sp>
        <p:nvSpPr>
          <p:cNvPr id="6" name="Плюс 5"/>
          <p:cNvSpPr/>
          <p:nvPr/>
        </p:nvSpPr>
        <p:spPr>
          <a:xfrm>
            <a:off x="4283968" y="5373216"/>
            <a:ext cx="648072" cy="5543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99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196752"/>
          <a:ext cx="9144000" cy="418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2304256"/>
                <a:gridCol w="3347864"/>
              </a:tblGrid>
              <a:tr h="42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chemeClr val="accent2"/>
                          </a:solidFill>
                        </a:rPr>
                        <a:t>Споріднені</a:t>
                      </a:r>
                      <a:r>
                        <a:rPr lang="uk-UA" sz="1600" baseline="0" noProof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accent2"/>
                          </a:solidFill>
                        </a:rPr>
                        <a:t>напрями підготовки ступеня бакалавра </a:t>
                      </a:r>
                      <a:endParaRPr lang="uk-UA" sz="1600" noProof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noProof="0" dirty="0" smtClean="0">
                          <a:solidFill>
                            <a:schemeClr val="accent2"/>
                          </a:solidFill>
                        </a:rPr>
                        <a:t>Спеціальності (освітні програми)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noProof="0" dirty="0" smtClean="0">
                          <a:solidFill>
                            <a:schemeClr val="accent2"/>
                          </a:solidFill>
                        </a:rPr>
                        <a:t> ОС «Магістр»</a:t>
                      </a:r>
                      <a:endParaRPr lang="uk-UA" sz="1800" noProof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24698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Назва</a:t>
                      </a:r>
                      <a:endParaRPr lang="uk-U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 Спеціальність</a:t>
                      </a:r>
                      <a:r>
                        <a:rPr lang="uk-UA" sz="1600" b="1" baseline="0" dirty="0" smtClean="0"/>
                        <a:t> </a:t>
                      </a:r>
                      <a:endParaRPr lang="uk-U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Освітня програма</a:t>
                      </a:r>
                      <a:endParaRPr lang="uk-U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042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600" b="1" noProof="0" dirty="0" smtClean="0">
                          <a:solidFill>
                            <a:srgbClr val="990000"/>
                          </a:solidFill>
                        </a:rPr>
                        <a:t>«Агрономія»</a:t>
                      </a:r>
                      <a:r>
                        <a:rPr lang="uk-UA" sz="1600" b="1" baseline="0" noProof="0" dirty="0" smtClean="0">
                          <a:solidFill>
                            <a:srgbClr val="990000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600" b="1" noProof="0" dirty="0" smtClean="0">
                          <a:solidFill>
                            <a:srgbClr val="990000"/>
                          </a:solidFill>
                        </a:rPr>
                        <a:t>6.090101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b="1" dirty="0" smtClean="0">
                          <a:latin typeface="+mn-lt"/>
                        </a:rPr>
                        <a:t>201</a:t>
                      </a:r>
                      <a:r>
                        <a:rPr lang="uk-UA" sz="1600" b="1" baseline="0" dirty="0" smtClean="0">
                          <a:latin typeface="+mn-lt"/>
                        </a:rPr>
                        <a:t> </a:t>
                      </a: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Агрономія</a:t>
                      </a:r>
                      <a:endParaRPr lang="ru-RU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Агрономія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Агрохімія і ґрунтознавство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Селекція і генетика с.-г.</a:t>
                      </a:r>
                      <a:r>
                        <a:rPr lang="uk-UA" alt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754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 Садівництво та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виноградарство</a:t>
                      </a:r>
                      <a:endParaRPr lang="ru-RU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Садівництво та</a:t>
                      </a:r>
                      <a:r>
                        <a:rPr lang="uk-UA" alt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виноградарство</a:t>
                      </a:r>
                      <a:endParaRPr lang="uk-UA" altLang="ru-RU" sz="14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7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«Біотехнологія» 6.051401 </a:t>
                      </a:r>
                      <a:endParaRPr kumimoji="0" lang="ru-RU" altLang="ru-RU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 </a:t>
                      </a: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Біотехнології та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біоінженерія</a:t>
                      </a:r>
                      <a:endParaRPr lang="ru-RU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Екологічна</a:t>
                      </a:r>
                      <a:r>
                        <a:rPr lang="uk-UA" alt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біотехнологія та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біоенергетика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92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«Екологія, охорона </a:t>
                      </a:r>
                      <a:r>
                        <a:rPr kumimoji="0" lang="uk-UA" altLang="ru-RU" sz="16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навкол</a:t>
                      </a:r>
                      <a:r>
                        <a:rPr kumimoji="0" lang="uk-UA" altLang="ru-RU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середовища та збалансоване природокористування» 6.040106</a:t>
                      </a:r>
                      <a:endParaRPr kumimoji="0" lang="ru-RU" altLang="ru-RU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 </a:t>
                      </a: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Екологія</a:t>
                      </a:r>
                      <a:endParaRPr lang="ru-RU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Екологічний контроль та аудит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Екологія та охорона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навколишнього середовища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7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«Захист рослин»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6.090105 </a:t>
                      </a:r>
                      <a:endParaRPr kumimoji="0" lang="ru-RU" altLang="ru-RU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 </a:t>
                      </a: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Захист і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карантин рослин</a:t>
                      </a:r>
                      <a:endParaRPr lang="ru-RU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Захист рослин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Карантин рослин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3" name="Заголовок 1"/>
          <p:cNvSpPr>
            <a:spLocks noGrp="1"/>
          </p:cNvSpPr>
          <p:nvPr>
            <p:ph type="title"/>
          </p:nvPr>
        </p:nvSpPr>
        <p:spPr>
          <a:xfrm>
            <a:off x="-324544" y="1268760"/>
            <a:ext cx="10044608" cy="1484784"/>
          </a:xfrm>
        </p:spPr>
        <p:txBody>
          <a:bodyPr/>
          <a:lstStyle/>
          <a:p>
            <a:r>
              <a:rPr lang="uk-UA" sz="2400" b="1" dirty="0" smtClean="0">
                <a:solidFill>
                  <a:srgbClr val="990000"/>
                </a:solidFill>
              </a:rPr>
              <a:t/>
            </a:r>
            <a:br>
              <a:rPr lang="uk-UA" sz="2400" b="1" dirty="0" smtClean="0">
                <a:solidFill>
                  <a:srgbClr val="990000"/>
                </a:solidFill>
              </a:rPr>
            </a:br>
            <a:r>
              <a:rPr lang="uk-UA" sz="2400" b="1" dirty="0" smtClean="0">
                <a:solidFill>
                  <a:srgbClr val="990000"/>
                </a:solidFill>
              </a:rPr>
              <a:t>6) варіант</a:t>
            </a:r>
            <a:r>
              <a:rPr lang="uk-UA" sz="2400" b="1" dirty="0" smtClean="0">
                <a:solidFill>
                  <a:schemeClr val="accent2"/>
                </a:solidFill>
              </a:rPr>
              <a:t/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400" b="1" dirty="0" smtClean="0">
                <a:solidFill>
                  <a:srgbClr val="0000FF"/>
                </a:solidFill>
              </a:rPr>
              <a:t>паралельне </a:t>
            </a:r>
            <a:r>
              <a:rPr lang="uk-UA" sz="2400" b="1" dirty="0" smtClean="0">
                <a:solidFill>
                  <a:schemeClr val="accent2"/>
                </a:solidFill>
              </a:rPr>
              <a:t>навчання</a:t>
            </a:r>
            <a:r>
              <a:rPr lang="uk-UA" sz="2400" b="1" dirty="0" smtClean="0">
                <a:solidFill>
                  <a:srgbClr val="0000FF"/>
                </a:solidFill>
              </a:rPr>
              <a:t> на</a:t>
            </a:r>
            <a:r>
              <a:rPr lang="uk-UA" sz="2400" b="1" dirty="0" smtClean="0">
                <a:solidFill>
                  <a:schemeClr val="accent2"/>
                </a:solidFill>
              </a:rPr>
              <a:t> </a:t>
            </a:r>
            <a:r>
              <a:rPr lang="uk-UA" sz="2400" b="1" dirty="0" smtClean="0">
                <a:solidFill>
                  <a:srgbClr val="0000FF"/>
                </a:solidFill>
              </a:rPr>
              <a:t>денній та заочній </a:t>
            </a:r>
            <a:r>
              <a:rPr lang="uk-UA" sz="2400" b="1" dirty="0" smtClean="0">
                <a:solidFill>
                  <a:schemeClr val="accent2"/>
                </a:solidFill>
              </a:rPr>
              <a:t>формах </a:t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400" b="1" dirty="0" smtClean="0">
                <a:solidFill>
                  <a:schemeClr val="accent2"/>
                </a:solidFill>
              </a:rPr>
              <a:t>(1,5 роки)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b="1" dirty="0" smtClean="0">
                <a:solidFill>
                  <a:schemeClr val="accent2"/>
                </a:solidFill>
              </a:rPr>
              <a:t> за </a:t>
            </a:r>
            <a:r>
              <a:rPr lang="uk-UA" sz="2400" b="1" dirty="0" smtClean="0">
                <a:solidFill>
                  <a:srgbClr val="0000FF"/>
                </a:solidFill>
              </a:rPr>
              <a:t>неспорідненими</a:t>
            </a:r>
            <a:r>
              <a:rPr lang="uk-UA" sz="2400" b="1" dirty="0" smtClean="0">
                <a:solidFill>
                  <a:schemeClr val="accent2"/>
                </a:solidFill>
              </a:rPr>
              <a:t> </a:t>
            </a:r>
            <a:r>
              <a:rPr lang="uk-UA" sz="2400" b="1" dirty="0" smtClean="0">
                <a:solidFill>
                  <a:srgbClr val="0000FF"/>
                </a:solidFill>
              </a:rPr>
              <a:t>чи специфічними </a:t>
            </a:r>
            <a:r>
              <a:rPr lang="uk-UA" sz="2400" b="1" dirty="0" smtClean="0">
                <a:solidFill>
                  <a:schemeClr val="accent2"/>
                </a:solidFill>
              </a:rPr>
              <a:t>спеціальностями/</a:t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400" b="1" dirty="0" smtClean="0">
                <a:solidFill>
                  <a:schemeClr val="accent2"/>
                </a:solidFill>
              </a:rPr>
              <a:t>освітніми програмами</a:t>
            </a:r>
            <a:endParaRPr lang="uk-UA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7584" y="436510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"/>
            <a:ext cx="917257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07504" y="5661248"/>
            <a:ext cx="1584176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619672" y="5013176"/>
            <a:ext cx="864096" cy="648072"/>
          </a:xfrm>
          <a:prstGeom prst="straightConnector1">
            <a:avLst/>
          </a:prstGeom>
          <a:ln w="28575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07504" y="4077072"/>
            <a:ext cx="2088232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835696" y="2780928"/>
            <a:ext cx="1224136" cy="12961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3851920" y="5733256"/>
            <a:ext cx="5292080" cy="1296144"/>
          </a:xfrm>
          <a:prstGeom prst="horizontalScrol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339752" y="3356992"/>
            <a:ext cx="1512168" cy="25202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79512" y="3212976"/>
            <a:ext cx="2088232" cy="2880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843808" y="2924944"/>
            <a:ext cx="4176464" cy="360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308304" y="2348880"/>
            <a:ext cx="0" cy="72008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7236296" y="3212976"/>
            <a:ext cx="144016" cy="14401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uk-UA" altLang="ru-RU" sz="22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Підготовк</a:t>
            </a:r>
            <a:r>
              <a:rPr lang="ru-RU" alt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uk-UA" alt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магістрів </a:t>
            </a:r>
            <a:r>
              <a:rPr lang="uk-UA" altLang="ru-RU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здійснюється </a:t>
            </a:r>
            <a:r>
              <a:rPr lang="uk-UA" alt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uk-UA" alt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освітньо-професійною та освітньо-науковою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uk-UA" alt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ru-RU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орієнтацією освітніх програм</a:t>
            </a:r>
            <a:endParaRPr lang="ru-RU" altLang="ru-RU" sz="22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27483" y="1781871"/>
          <a:ext cx="4248027" cy="452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4800600" y="1143000"/>
            <a:ext cx="40433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uk-UA" altLang="ru-RU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Освітньо-професійна</a:t>
            </a:r>
            <a:endParaRPr lang="ru-RU" altLang="ru-RU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1000" y="1143000"/>
            <a:ext cx="44640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uk-UA" altLang="ru-RU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Освітньо-наукова</a:t>
            </a:r>
            <a:endParaRPr lang="ru-RU" altLang="ru-RU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4556547" y="1729135"/>
          <a:ext cx="4523670" cy="447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26718" y="6093296"/>
            <a:ext cx="3417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1 р. 4 міс.</a:t>
            </a:r>
            <a:r>
              <a:rPr lang="en-US" b="1" dirty="0" smtClean="0">
                <a:solidFill>
                  <a:srgbClr val="002060"/>
                </a:solidFill>
              </a:rPr>
              <a:t>(</a:t>
            </a:r>
            <a:r>
              <a:rPr lang="uk-UA" b="1" dirty="0" smtClean="0">
                <a:solidFill>
                  <a:srgbClr val="002060"/>
                </a:solidFill>
              </a:rPr>
              <a:t>90 кредитів ЄКТС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6093296"/>
            <a:ext cx="3609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1 р. 9 міс. </a:t>
            </a:r>
            <a:r>
              <a:rPr lang="uk-UA" b="1" dirty="0" smtClean="0">
                <a:solidFill>
                  <a:srgbClr val="002060"/>
                </a:solidFill>
              </a:rPr>
              <a:t>(120 кредитів ЄКТС)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148064" y="1268760"/>
            <a:ext cx="2520280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40352" y="836712"/>
            <a:ext cx="12241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4860032" y="4725144"/>
            <a:ext cx="2520280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539552" y="5877272"/>
            <a:ext cx="2520280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991872" y="980728"/>
            <a:ext cx="11521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211960" y="908720"/>
            <a:ext cx="1368152" cy="50405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15808" y="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Додаток 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96448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7596336" y="3356992"/>
            <a:ext cx="1368152" cy="50405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1979712" y="3068960"/>
            <a:ext cx="936104" cy="50405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452320" y="332656"/>
            <a:ext cx="11156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775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07504" y="5373216"/>
            <a:ext cx="115212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107504" y="5877272"/>
            <a:ext cx="2088232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059832" y="5373216"/>
            <a:ext cx="19442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49950"/>
            <a:ext cx="9144000" cy="776288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002060"/>
                </a:solidFill>
              </a:rPr>
              <a:t>Ласкаво просимо до магістратури НУБіП України</a:t>
            </a:r>
            <a:endParaRPr lang="ru-RU" sz="2800" b="1" smtClean="0">
              <a:solidFill>
                <a:srgbClr val="002060"/>
              </a:solidFill>
            </a:endParaRPr>
          </a:p>
        </p:txBody>
      </p:sp>
      <p:pic>
        <p:nvPicPr>
          <p:cNvPr id="559106" name="Picture 4" descr="приймальна комісія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8207375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1339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725" b="1" cap="all" dirty="0">
                <a:solidFill>
                  <a:srgbClr val="C00000"/>
                </a:solidFill>
              </a:rPr>
              <a:t/>
            </a:r>
            <a:br>
              <a:rPr lang="en-US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2325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Новий розподіл навчального навантаження </a:t>
            </a:r>
            <a:br>
              <a:rPr lang="uk-UA" sz="2325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325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студентів </a:t>
            </a:r>
            <a:r>
              <a:rPr lang="uk-UA" sz="2325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магістратури із 2018-2019 </a:t>
            </a:r>
            <a:r>
              <a:rPr lang="uk-UA" sz="20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.р.</a:t>
            </a:r>
            <a:r>
              <a:rPr lang="en-US" sz="1725" b="1" cap="all" dirty="0">
                <a:solidFill>
                  <a:srgbClr val="0070C0"/>
                </a:solidFill>
              </a:rPr>
              <a:t/>
            </a:r>
            <a:br>
              <a:rPr lang="en-US" sz="1725" b="1" cap="all" dirty="0">
                <a:solidFill>
                  <a:srgbClr val="0070C0"/>
                </a:solidFill>
              </a:rPr>
            </a:br>
            <a:r>
              <a:rPr lang="en-US" sz="1725" b="1" cap="all" dirty="0">
                <a:solidFill>
                  <a:srgbClr val="C00000"/>
                </a:solidFill>
              </a:rPr>
              <a:t/>
            </a:r>
            <a:br>
              <a:rPr lang="en-US" sz="1725" b="1" cap="all" dirty="0">
                <a:solidFill>
                  <a:srgbClr val="C00000"/>
                </a:solidFill>
              </a:rPr>
            </a:br>
            <a:r>
              <a:rPr lang="ru-RU" sz="1725" dirty="0">
                <a:solidFill>
                  <a:srgbClr val="C00000"/>
                </a:solidFill>
              </a:rPr>
              <a:t> </a:t>
            </a:r>
            <a:r>
              <a:rPr lang="ru-RU" sz="202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 слід максимально наблизити до майбутнього робочого місця – це базовий принцип компетентнісного підходу до сучасної освіти.</a:t>
            </a:r>
            <a:r>
              <a:rPr lang="uk-UA" sz="2025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25" b="1" cap="all" dirty="0">
                <a:solidFill>
                  <a:srgbClr val="002060"/>
                </a:solidFill>
              </a:rPr>
              <a:t/>
            </a:r>
            <a:br>
              <a:rPr lang="en-US" sz="1725" b="1" cap="all" dirty="0">
                <a:solidFill>
                  <a:srgbClr val="00206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dirty="0">
                <a:solidFill>
                  <a:srgbClr val="C00000"/>
                </a:solidFill>
              </a:rPr>
              <a:t/>
            </a:r>
            <a:br>
              <a:rPr lang="uk-UA" sz="1725" b="1" dirty="0">
                <a:solidFill>
                  <a:srgbClr val="C00000"/>
                </a:solidFill>
              </a:rPr>
            </a:br>
            <a:r>
              <a:rPr lang="uk-UA" sz="1725" b="1" dirty="0">
                <a:solidFill>
                  <a:srgbClr val="C00000"/>
                </a:solidFill>
              </a:rPr>
              <a:t/>
            </a:r>
            <a:br>
              <a:rPr lang="uk-UA" sz="1725" b="1" dirty="0">
                <a:solidFill>
                  <a:srgbClr val="C00000"/>
                </a:solidFill>
              </a:rPr>
            </a:br>
            <a:r>
              <a:rPr lang="uk-UA" sz="1725" b="1" dirty="0">
                <a:solidFill>
                  <a:srgbClr val="C00000"/>
                </a:solidFill>
              </a:rPr>
              <a:t/>
            </a:r>
            <a:br>
              <a:rPr lang="uk-UA" sz="1725" b="1" dirty="0">
                <a:solidFill>
                  <a:srgbClr val="C00000"/>
                </a:solidFill>
              </a:rPr>
            </a:br>
            <a:r>
              <a:rPr lang="uk-UA" sz="1725" b="1" dirty="0">
                <a:solidFill>
                  <a:srgbClr val="C00000"/>
                </a:solidFill>
              </a:rPr>
              <a:t/>
            </a:r>
            <a:br>
              <a:rPr lang="uk-UA" sz="1725" b="1" dirty="0">
                <a:solidFill>
                  <a:srgbClr val="C00000"/>
                </a:solidFill>
              </a:rPr>
            </a:br>
            <a:r>
              <a:rPr lang="uk-UA" sz="1725" b="1" dirty="0">
                <a:solidFill>
                  <a:srgbClr val="C00000"/>
                </a:solidFill>
              </a:rPr>
              <a:t/>
            </a:r>
            <a:br>
              <a:rPr lang="uk-UA" sz="1725" b="1" dirty="0">
                <a:solidFill>
                  <a:srgbClr val="C00000"/>
                </a:solidFill>
              </a:rPr>
            </a:br>
            <a:r>
              <a:rPr lang="uk-UA" sz="1725" b="1" dirty="0">
                <a:solidFill>
                  <a:srgbClr val="C00000"/>
                </a:solidFill>
              </a:rPr>
              <a:t> 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0420"/>
            <a:ext cx="9144000" cy="248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486816"/>
            <a:ext cx="9144000" cy="71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0" tIns="43960" rIns="87920" bIns="439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79196" fontAlgn="base">
              <a:spcBef>
                <a:spcPct val="0"/>
              </a:spcBef>
              <a:spcAft>
                <a:spcPct val="0"/>
              </a:spcAft>
              <a:tabLst>
                <a:tab pos="439598" algn="l"/>
              </a:tabLst>
            </a:pPr>
            <a:r>
              <a:rPr lang="uk-UA" sz="135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Аудиторне тижневе навантаження </a:t>
            </a:r>
            <a:r>
              <a:rPr lang="uk-UA" sz="135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24 год. </a:t>
            </a:r>
            <a:endParaRPr lang="uk-UA" sz="1350" b="1" dirty="0">
              <a:solidFill>
                <a:srgbClr val="C00000"/>
              </a:solidFill>
              <a:latin typeface="Arial" pitchFamily="34" charset="0"/>
            </a:endParaRPr>
          </a:p>
          <a:p>
            <a:pPr algn="just" defTabSz="879196" fontAlgn="base">
              <a:spcBef>
                <a:spcPct val="0"/>
              </a:spcBef>
              <a:spcAft>
                <a:spcPct val="0"/>
              </a:spcAft>
              <a:tabLst>
                <a:tab pos="439598" algn="l"/>
              </a:tabLst>
            </a:pPr>
            <a:r>
              <a:rPr lang="uk-UA" sz="135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 </a:t>
            </a:r>
            <a:r>
              <a:rPr lang="uk-UA" sz="135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теоретичним навчанням </a:t>
            </a:r>
            <a:r>
              <a:rPr lang="uk-UA" sz="135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протягом </a:t>
            </a:r>
            <a:r>
              <a:rPr lang="uk-UA" sz="135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двох семестрів </a:t>
            </a:r>
            <a:r>
              <a:rPr lang="uk-UA" sz="135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тривалістю по </a:t>
            </a:r>
            <a:r>
              <a:rPr lang="uk-UA" sz="135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15 тижнів,  </a:t>
            </a:r>
            <a:endParaRPr lang="en-US" sz="1350" b="1" dirty="0">
              <a:solidFill>
                <a:srgbClr val="C00000"/>
              </a:solidFill>
              <a:latin typeface="Arial" pitchFamily="34" charset="0"/>
            </a:endParaRPr>
          </a:p>
          <a:p>
            <a:pPr algn="just" defTabSz="879196" eaLnBrk="0" fontAlgn="base" hangingPunct="0">
              <a:spcBef>
                <a:spcPct val="0"/>
              </a:spcBef>
              <a:spcAft>
                <a:spcPct val="0"/>
              </a:spcAft>
              <a:tabLst>
                <a:tab pos="439598" algn="l"/>
              </a:tabLst>
            </a:pPr>
            <a:r>
              <a:rPr lang="uk-UA" sz="135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3-й </a:t>
            </a:r>
            <a:r>
              <a:rPr lang="uk-UA" sz="135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(окремий) семестр </a:t>
            </a:r>
            <a:r>
              <a:rPr lang="uk-UA" sz="135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uk-UA" sz="135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практика </a:t>
            </a:r>
            <a:r>
              <a:rPr lang="uk-UA" sz="135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науково-виробнича, </a:t>
            </a:r>
            <a:r>
              <a:rPr lang="uk-UA" sz="135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написання магістерської роботи </a:t>
            </a:r>
            <a:endParaRPr lang="uk-UA" sz="135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6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98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1" name="Rectangle 2"/>
          <p:cNvSpPr>
            <a:spLocks noChangeArrowheads="1"/>
          </p:cNvSpPr>
          <p:nvPr/>
        </p:nvSpPr>
        <p:spPr bwMode="auto">
          <a:xfrm>
            <a:off x="0" y="6508750"/>
            <a:ext cx="914400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uk-UA" altLang="ru-RU" b="1">
              <a:solidFill>
                <a:srgbClr val="000000"/>
              </a:solidFill>
            </a:endParaRPr>
          </a:p>
        </p:txBody>
      </p:sp>
      <p:graphicFrame>
        <p:nvGraphicFramePr>
          <p:cNvPr id="271418" name="Group 58"/>
          <p:cNvGraphicFramePr>
            <a:graphicFrameLocks noGrp="1"/>
          </p:cNvGraphicFramePr>
          <p:nvPr/>
        </p:nvGraphicFramePr>
        <p:xfrm>
          <a:off x="1" y="1196752"/>
          <a:ext cx="9144000" cy="5397307"/>
        </p:xfrm>
        <a:graphic>
          <a:graphicData uri="http://schemas.openxmlformats.org/drawingml/2006/table">
            <a:tbl>
              <a:tblPr/>
              <a:tblGrid>
                <a:gridCol w="4427983"/>
                <a:gridCol w="4716017"/>
              </a:tblGrid>
              <a:tr h="217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Освітні, педагогічні науки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Біотехнології та біоінженерія </a:t>
                      </a:r>
                      <a:endParaRPr lang="uk-UA" altLang="ru-RU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Філологія (германські мови та літератури (переклад </a:t>
                      </a:r>
                      <a:r>
                        <a:rPr lang="uk-UA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включно</a:t>
                      </a:r>
                      <a:r>
                        <a:rPr lang="uk-UA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), перша – англійська)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Харчові технології</a:t>
                      </a:r>
                      <a:endParaRPr lang="uk-UA" altLang="ru-RU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5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Філологія (германські мови та літератури (переклад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включно), </a:t>
                      </a:r>
                      <a:r>
                        <a:rPr lang="uk-UA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перша – німецька)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Деревообробні та меблеві технології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Економіка </a:t>
                      </a:r>
                      <a:endParaRPr kumimoji="0" lang="uk-UA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Будівництво та цивільна інженерія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Облік і оподаткування 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Геодезія та землеустрій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Фінанси, банківська справа та страхування 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Агрономія</a:t>
                      </a:r>
                      <a:endParaRPr lang="uk-UA" altLang="ru-RU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Менеджмент</a:t>
                      </a:r>
                      <a:endParaRPr kumimoji="0" lang="uk-UA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Захист і карантин рослин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/>
                          <a:ea typeface="Times New Roman"/>
                          <a:cs typeface="Times New Roman"/>
                        </a:rPr>
                        <a:t>Публічне управління та адміністрування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Садівництво та виноградарство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Маркетинг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Технологія виробництва та переробки продукції 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тваринництва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/>
                          <a:ea typeface="Times New Roman"/>
                          <a:cs typeface="Times New Roman"/>
                        </a:rPr>
                        <a:t>Підприємництво, торгівля та біржова діяльність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Лісове господарство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/>
                          <a:ea typeface="Times New Roman"/>
                          <a:cs typeface="Times New Roman"/>
                        </a:rPr>
                        <a:t>Право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Садово-паркове господарство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5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Екологія</a:t>
                      </a:r>
                      <a:endParaRPr lang="uk-UA" altLang="ru-RU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Водні біоресурси та аквакультура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Комп’ютерні науки</a:t>
                      </a:r>
                      <a:endParaRPr lang="uk-UA" altLang="ru-RU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Агроінженерія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Інженерія програмного забезпечення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Ветеринарна медицина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46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Комп’ютерна інженерія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Ветеринарна гігієна, санітарія і експертиза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Галузеве машинобудування </a:t>
                      </a:r>
                      <a:endParaRPr lang="uk-UA" altLang="ru-RU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Соціальна робота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Електроенергетика, електротехніка та електромеханіка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Автомобільний транспорт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Автоматизація та комп’ютерно-інтегровані технології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Транспортні технології (на автомобільному транспорті)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Метрологія та інформаційно-вимірювальна техніка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00" name="Rectangle 93"/>
          <p:cNvSpPr>
            <a:spLocks noChangeArrowheads="1"/>
          </p:cNvSpPr>
          <p:nvPr/>
        </p:nvSpPr>
        <p:spPr bwMode="auto">
          <a:xfrm>
            <a:off x="642938" y="476672"/>
            <a:ext cx="8501062" cy="581025"/>
          </a:xfrm>
          <a:prstGeom prst="rect">
            <a:avLst/>
          </a:prstGeom>
          <a:noFill/>
          <a:ln>
            <a:noFill/>
          </a:ln>
          <a:extLst/>
        </p:spPr>
        <p:txBody>
          <a:bodyPr lIns="18000" rIns="18000" anchor="ctr"/>
          <a:lstStyle/>
          <a:p>
            <a:pPr algn="ctr">
              <a:defRPr/>
            </a:pP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У </a:t>
            </a:r>
            <a:r>
              <a:rPr lang="uk-UA" altLang="ru-RU" sz="2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НУБіП</a:t>
            </a: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України в </a:t>
            </a:r>
            <a:r>
              <a:rPr lang="uk-UA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2019-2020 н.р. </a:t>
            </a: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підготовка магістрів здійснюватиметься за </a:t>
            </a:r>
            <a:r>
              <a:rPr lang="uk-UA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37 </a:t>
            </a: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спеціальностями </a:t>
            </a:r>
            <a:endParaRPr lang="ru-RU" alt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7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891528" cy="936104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430" name="Group 94"/>
          <p:cNvGraphicFramePr>
            <a:graphicFrameLocks noGrp="1"/>
          </p:cNvGraphicFramePr>
          <p:nvPr/>
        </p:nvGraphicFramePr>
        <p:xfrm>
          <a:off x="107504" y="1143000"/>
          <a:ext cx="8976171" cy="5694967"/>
        </p:xfrm>
        <a:graphic>
          <a:graphicData uri="http://schemas.openxmlformats.org/drawingml/2006/table">
            <a:tbl>
              <a:tblPr/>
              <a:tblGrid>
                <a:gridCol w="4485134"/>
                <a:gridCol w="4491037"/>
              </a:tblGrid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Агрономія</a:t>
                      </a:r>
                    </a:p>
                  </a:txBody>
                  <a:tcPr marL="35999" marR="359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Геодезія та землеустрій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Селекція і  генетика сільськогосподарських культур 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Садівництво та виноградарство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Агроінженерія</a:t>
                      </a:r>
                      <a:endParaRPr kumimoji="0" lang="uk-UA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Агрохімія і ґрунтознавство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Автомобільний транспорт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Захист рослин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Будівництво та цивільна інженерія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Карантин рослин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Машини та обладнання с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.-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виробництва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Екологія та охорона навколишнього середовища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Обладнання лісового  комплексу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Екологічний контроль та аудит 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 організацій і адміністрування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Екологічна біотехнологія та біоенергетика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 зовнішньоекономічної діяльності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uk-UA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ехнологія виробництва та переробки продукції твар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uk-UA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</a:t>
                      </a:r>
                      <a:endParaRPr kumimoji="0" lang="uk-UA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Управління інноваційною діяльністю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6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Водні біоресурси та аквакультура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Маркетинг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Ветеринарна медицина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Економіка підприємства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Ветеринарна гігієна, санітарія і експертиза</a:t>
                      </a:r>
                      <a:endParaRPr kumimoji="0" lang="en-US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Прикладна  економіка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Деревообробні та меблеві технології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Фінанси і кредит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Лісове господарство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Облік і аудит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Садово-паркове господарство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Підприємництво, торгівля та біржова діяльність 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Технології зберігання, консервування та переробки м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Дорадництво 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Технології зберігання та переробки водних біоресурсів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Соціальна робота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Електроенергетика, електротехніка та електромеханіка</a:t>
                      </a:r>
                      <a:endParaRPr kumimoji="0" lang="en-US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 мова та друга іноземна мова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Транспортні технології (на автомобільному транспорті)</a:t>
                      </a:r>
                      <a:endParaRPr kumimoji="0" lang="en-US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Німецька мова та друга іноземна мова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Технічний сервіс машин та обладнання с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.-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виробництва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Педагогіка вищої школи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Програмне забезпечення  інформаційних систем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Адміністративний менеджмент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Інформаційні управляючі системи та технології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Якість, стандартизація та сертифікація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Комп'ютерний еколого-економічний моніторинг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Управління навчальним закладом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Економічна кібернетика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Управління інвестиційною діяльністю та міжнародними проектами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uk-UA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Комп'ютерні  системи і мережі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uk-UA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00" name="Rectangle 93"/>
          <p:cNvSpPr>
            <a:spLocks noChangeArrowheads="1"/>
          </p:cNvSpPr>
          <p:nvPr/>
        </p:nvSpPr>
        <p:spPr bwMode="auto">
          <a:xfrm>
            <a:off x="0" y="-171400"/>
            <a:ext cx="9144000" cy="1071563"/>
          </a:xfrm>
          <a:prstGeom prst="rect">
            <a:avLst/>
          </a:prstGeom>
          <a:noFill/>
          <a:ln>
            <a:noFill/>
          </a:ln>
          <a:extLst/>
        </p:spPr>
        <p:txBody>
          <a:bodyPr lIns="18000" rIns="18000" anchor="ctr"/>
          <a:lstStyle/>
          <a:p>
            <a:pPr algn="r">
              <a:defRPr/>
            </a:pP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</a:t>
            </a:r>
          </a:p>
          <a:p>
            <a:pPr algn="r">
              <a:defRPr/>
            </a:pP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 </a:t>
            </a:r>
            <a:r>
              <a:rPr lang="uk-UA" altLang="ru-RU" sz="2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НУБіП</a:t>
            </a: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України в </a:t>
            </a:r>
            <a:r>
              <a:rPr lang="uk-UA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2019-2020 </a:t>
            </a: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н.р. підготовка магістрів </a:t>
            </a:r>
          </a:p>
          <a:p>
            <a:pPr algn="r">
              <a:defRPr/>
            </a:pP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здійснюватиметься за </a:t>
            </a:r>
            <a:r>
              <a:rPr lang="uk-UA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58 освітніми програмами</a:t>
            </a:r>
            <a:endParaRPr lang="uk-UA" alt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r">
              <a:defRPr/>
            </a:pPr>
            <a:r>
              <a:rPr lang="uk-UA" altLang="ru-RU" sz="20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 межах </a:t>
            </a:r>
            <a:r>
              <a:rPr lang="uk-UA" altLang="ru-RU" sz="2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</a:t>
            </a:r>
            <a:r>
              <a:rPr lang="en-US" altLang="ru-RU" sz="2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7</a:t>
            </a:r>
            <a:r>
              <a:rPr lang="uk-UA" altLang="ru-RU" sz="2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спеціальностей </a:t>
            </a:r>
            <a:endParaRPr lang="ru-RU" altLang="ru-RU" sz="2000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5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430" name="Group 94"/>
          <p:cNvGraphicFramePr>
            <a:graphicFrameLocks noGrp="1"/>
          </p:cNvGraphicFramePr>
          <p:nvPr/>
        </p:nvGraphicFramePr>
        <p:xfrm>
          <a:off x="107504" y="1143000"/>
          <a:ext cx="8976171" cy="2213992"/>
        </p:xfrm>
        <a:graphic>
          <a:graphicData uri="http://schemas.openxmlformats.org/drawingml/2006/table">
            <a:tbl>
              <a:tblPr/>
              <a:tblGrid>
                <a:gridCol w="4485134"/>
                <a:gridCol w="4491037"/>
              </a:tblGrid>
              <a:tr h="1068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Інформаційно-комунікаційні технології в освіті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9" marR="359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Агрохімсервіс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 прецизійному 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агровиробництві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2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Управління персоналом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Нутриціологія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uk-UA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2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Соціально-психологічна реабілітація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00" name="Rectangle 93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noFill/>
          <a:ln>
            <a:noFill/>
          </a:ln>
          <a:extLst/>
        </p:spPr>
        <p:txBody>
          <a:bodyPr lIns="18000" rIns="18000" anchor="ctr"/>
          <a:lstStyle/>
          <a:p>
            <a:pPr algn="r">
              <a:defRPr/>
            </a:pPr>
            <a:r>
              <a:rPr lang="uk-UA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</a:t>
            </a:r>
          </a:p>
          <a:p>
            <a:pPr algn="r">
              <a:defRPr/>
            </a:pPr>
            <a:r>
              <a:rPr lang="uk-UA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 </a:t>
            </a:r>
            <a:r>
              <a:rPr lang="uk-UA" altLang="ru-RU" sz="24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НУБіП</a:t>
            </a:r>
            <a:r>
              <a:rPr lang="uk-UA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України в 2019-2020 н.р. </a:t>
            </a:r>
          </a:p>
        </p:txBody>
      </p:sp>
      <p:pic>
        <p:nvPicPr>
          <p:cNvPr id="5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332656"/>
            <a:ext cx="30243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Перший набір</a:t>
            </a:r>
          </a:p>
          <a:p>
            <a:r>
              <a:rPr lang="uk-UA" altLang="ru-RU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на 5 освітніх програм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15"/>
          <p:cNvSpPr>
            <a:spLocks noChangeArrowheads="1"/>
          </p:cNvSpPr>
          <p:nvPr/>
        </p:nvSpPr>
        <p:spPr bwMode="auto">
          <a:xfrm>
            <a:off x="1115616" y="116632"/>
            <a:ext cx="7885112" cy="144045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2400" b="1" dirty="0">
                <a:solidFill>
                  <a:srgbClr val="000000"/>
                </a:solidFill>
                <a:cs typeface="Arial" charset="0"/>
              </a:rPr>
              <a:t> </a:t>
            </a:r>
            <a:endParaRPr lang="uk-UA" altLang="ru-RU" sz="2400" b="1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uk-UA" altLang="ru-RU" sz="2000" b="1" dirty="0" smtClean="0">
                <a:solidFill>
                  <a:srgbClr val="000000"/>
                </a:solidFill>
                <a:cs typeface="Arial" charset="0"/>
              </a:rPr>
              <a:t>Освітні програми </a:t>
            </a:r>
          </a:p>
          <a:p>
            <a:pPr algn="ctr"/>
            <a:r>
              <a:rPr lang="uk-UA" altLang="ru-RU" sz="2000" b="1" dirty="0" smtClean="0">
                <a:solidFill>
                  <a:srgbClr val="000000"/>
                </a:solidFill>
                <a:cs typeface="Arial" charset="0"/>
              </a:rPr>
              <a:t>із </a:t>
            </a:r>
            <a:r>
              <a:rPr lang="uk-UA" altLang="ru-RU" sz="2000" b="1" dirty="0">
                <a:solidFill>
                  <a:srgbClr val="000000"/>
                </a:solidFill>
                <a:cs typeface="Arial" charset="0"/>
              </a:rPr>
              <a:t>можливістю перехресного вступу </a:t>
            </a:r>
          </a:p>
          <a:p>
            <a:pPr algn="ctr"/>
            <a:r>
              <a:rPr lang="uk-UA" altLang="ru-RU" sz="2000" b="1" dirty="0" smtClean="0">
                <a:solidFill>
                  <a:srgbClr val="000000"/>
                </a:solidFill>
                <a:cs typeface="Arial" charset="0"/>
              </a:rPr>
              <a:t>на основі ОС  </a:t>
            </a:r>
            <a:r>
              <a:rPr lang="uk-UA" altLang="ru-RU" sz="2000" b="1" dirty="0" err="1" smtClean="0">
                <a:solidFill>
                  <a:srgbClr val="000000"/>
                </a:solidFill>
                <a:cs typeface="Arial" charset="0"/>
              </a:rPr>
              <a:t>“Бакалавр”</a:t>
            </a:r>
            <a:r>
              <a:rPr lang="uk-UA" altLang="ru-RU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altLang="ru-RU" sz="2000" b="1" dirty="0" smtClean="0">
                <a:solidFill>
                  <a:srgbClr val="C00000"/>
                </a:solidFill>
                <a:cs typeface="Arial" charset="0"/>
              </a:rPr>
              <a:t>із </a:t>
            </a:r>
            <a:r>
              <a:rPr lang="uk-UA" altLang="ru-RU" sz="2000" b="1" dirty="0">
                <a:solidFill>
                  <a:srgbClr val="C00000"/>
                </a:solidFill>
                <a:cs typeface="Arial" charset="0"/>
              </a:rPr>
              <a:t>будь-якої </a:t>
            </a:r>
            <a:r>
              <a:rPr lang="uk-UA" altLang="ru-RU" sz="2000" b="1" dirty="0" smtClean="0">
                <a:solidFill>
                  <a:srgbClr val="C00000"/>
                </a:solidFill>
                <a:cs typeface="Arial" charset="0"/>
              </a:rPr>
              <a:t>спеціальності</a:t>
            </a:r>
            <a:r>
              <a:rPr lang="en-US" altLang="ru-RU" sz="2000" b="1" dirty="0" smtClean="0">
                <a:solidFill>
                  <a:srgbClr val="C00000"/>
                </a:solidFill>
                <a:cs typeface="Arial" charset="0"/>
              </a:rPr>
              <a:t>/</a:t>
            </a:r>
          </a:p>
          <a:p>
            <a:pPr algn="ctr"/>
            <a:r>
              <a:rPr lang="uk-UA" altLang="ru-RU" sz="2000" b="1" dirty="0" smtClean="0">
                <a:solidFill>
                  <a:srgbClr val="C00000"/>
                </a:solidFill>
                <a:cs typeface="Arial" charset="0"/>
              </a:rPr>
              <a:t>напряму підготовки</a:t>
            </a:r>
            <a:endParaRPr lang="en-US" altLang="ru-RU" sz="2000" b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endParaRPr lang="uk-UA" altLang="ru-RU" sz="20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56677" name="Rectangle 46"/>
          <p:cNvSpPr>
            <a:spLocks noChangeArrowheads="1"/>
          </p:cNvSpPr>
          <p:nvPr/>
        </p:nvSpPr>
        <p:spPr bwMode="auto">
          <a:xfrm>
            <a:off x="285750" y="5214938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 b="1" dirty="0">
                <a:solidFill>
                  <a:srgbClr val="333399"/>
                </a:solidFill>
              </a:rPr>
              <a:t>     </a:t>
            </a:r>
            <a:r>
              <a:rPr lang="uk-UA" altLang="ru-RU" b="1" dirty="0" smtClean="0">
                <a:solidFill>
                  <a:srgbClr val="002060"/>
                </a:solidFill>
              </a:rPr>
              <a:t>Підготовка </a:t>
            </a:r>
            <a:r>
              <a:rPr lang="uk-UA" altLang="ru-RU" b="1" dirty="0">
                <a:solidFill>
                  <a:srgbClr val="002060"/>
                </a:solidFill>
              </a:rPr>
              <a:t>фахівців ОС </a:t>
            </a:r>
            <a:r>
              <a:rPr lang="uk-UA" altLang="ru-RU" b="1" dirty="0" err="1">
                <a:solidFill>
                  <a:srgbClr val="002060"/>
                </a:solidFill>
              </a:rPr>
              <a:t>“</a:t>
            </a:r>
            <a:r>
              <a:rPr lang="uk-UA" altLang="ru-RU" b="1" dirty="0" err="1" smtClean="0">
                <a:solidFill>
                  <a:srgbClr val="002060"/>
                </a:solidFill>
              </a:rPr>
              <a:t>Магістр”</a:t>
            </a:r>
            <a:r>
              <a:rPr lang="uk-UA" altLang="ru-RU" b="1" dirty="0" smtClean="0">
                <a:solidFill>
                  <a:srgbClr val="002060"/>
                </a:solidFill>
              </a:rPr>
              <a:t> за </a:t>
            </a:r>
            <a:r>
              <a:rPr lang="uk-UA" altLang="ru-RU" b="1" dirty="0">
                <a:solidFill>
                  <a:srgbClr val="002060"/>
                </a:solidFill>
              </a:rPr>
              <a:t>вказаними </a:t>
            </a:r>
            <a:r>
              <a:rPr lang="uk-UA" altLang="ru-RU" b="1" dirty="0" smtClean="0">
                <a:solidFill>
                  <a:srgbClr val="002060"/>
                </a:solidFill>
              </a:rPr>
              <a:t>освітніми програмами </a:t>
            </a:r>
            <a:r>
              <a:rPr lang="uk-UA" altLang="ru-RU" b="1" dirty="0">
                <a:solidFill>
                  <a:srgbClr val="002060"/>
                </a:solidFill>
              </a:rPr>
              <a:t>здійснюється на </a:t>
            </a:r>
            <a:r>
              <a:rPr lang="uk-UA" altLang="ru-RU" b="1" dirty="0">
                <a:solidFill>
                  <a:srgbClr val="C00000"/>
                </a:solidFill>
              </a:rPr>
              <a:t>базі </a:t>
            </a:r>
            <a:r>
              <a:rPr lang="uk-UA" altLang="ru-RU" b="1" dirty="0" smtClean="0">
                <a:solidFill>
                  <a:srgbClr val="C00000"/>
                </a:solidFill>
              </a:rPr>
              <a:t>всіх напрямів підготовки ОС </a:t>
            </a:r>
            <a:r>
              <a:rPr lang="uk-UA" altLang="ru-RU" b="1" dirty="0" err="1" smtClean="0">
                <a:solidFill>
                  <a:srgbClr val="C00000"/>
                </a:solidFill>
              </a:rPr>
              <a:t>“Бакалавр”</a:t>
            </a:r>
            <a:r>
              <a:rPr lang="uk-UA" altLang="ru-RU" b="1" dirty="0" smtClean="0">
                <a:solidFill>
                  <a:srgbClr val="C00000"/>
                </a:solidFill>
              </a:rPr>
              <a:t> </a:t>
            </a:r>
            <a:r>
              <a:rPr lang="uk-UA" altLang="ru-RU" b="1" dirty="0">
                <a:solidFill>
                  <a:srgbClr val="C00000"/>
                </a:solidFill>
              </a:rPr>
              <a:t>та спеціальностей ОС </a:t>
            </a:r>
            <a:r>
              <a:rPr lang="uk-UA" altLang="ru-RU" b="1" dirty="0" err="1">
                <a:solidFill>
                  <a:srgbClr val="C00000"/>
                </a:solidFill>
              </a:rPr>
              <a:t>“</a:t>
            </a:r>
            <a:r>
              <a:rPr lang="uk-UA" altLang="ru-RU" b="1" dirty="0" err="1" smtClean="0">
                <a:solidFill>
                  <a:srgbClr val="C00000"/>
                </a:solidFill>
              </a:rPr>
              <a:t>Магістр”</a:t>
            </a:r>
            <a:r>
              <a:rPr lang="uk-UA" altLang="ru-RU" b="1" dirty="0" smtClean="0">
                <a:solidFill>
                  <a:srgbClr val="C00000"/>
                </a:solidFill>
              </a:rPr>
              <a:t> та </a:t>
            </a:r>
            <a:r>
              <a:rPr lang="uk-UA" altLang="ru-RU" b="1" dirty="0" err="1" smtClean="0">
                <a:solidFill>
                  <a:srgbClr val="C00000"/>
                </a:solidFill>
              </a:rPr>
              <a:t>“Спеціаліст”</a:t>
            </a:r>
            <a:endParaRPr lang="uk-UA" altLang="ru-RU" b="1" dirty="0">
              <a:solidFill>
                <a:srgbClr val="C00000"/>
              </a:solidFill>
            </a:endParaRPr>
          </a:p>
        </p:txBody>
      </p:sp>
      <p:sp>
        <p:nvSpPr>
          <p:cNvPr id="156686" name="Rectangle 41"/>
          <p:cNvSpPr>
            <a:spLocks noChangeArrowheads="1"/>
          </p:cNvSpPr>
          <p:nvPr/>
        </p:nvSpPr>
        <p:spPr bwMode="auto">
          <a:xfrm>
            <a:off x="0" y="3212976"/>
            <a:ext cx="2987824" cy="57606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smtClean="0"/>
              <a:t>“Прикладна економіка”</a:t>
            </a:r>
            <a:endParaRPr lang="uk-UA" altLang="ru-RU" sz="1600" b="1"/>
          </a:p>
          <a:p>
            <a:pPr algn="ctr"/>
            <a:endParaRPr lang="uk-UA" altLang="ru-RU" sz="16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6687" name="Rectangle 12"/>
          <p:cNvSpPr>
            <a:spLocks noChangeArrowheads="1"/>
          </p:cNvSpPr>
          <p:nvPr/>
        </p:nvSpPr>
        <p:spPr bwMode="auto">
          <a:xfrm>
            <a:off x="0" y="1928813"/>
            <a:ext cx="2987824" cy="7080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endParaRPr lang="uk-UA" altLang="ru-RU" sz="12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uk-UA" altLang="ru-RU" sz="1600" b="1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uk-UA" altLang="ru-RU" sz="1600" b="1" smtClean="0">
                <a:solidFill>
                  <a:srgbClr val="000000"/>
                </a:solidFill>
                <a:cs typeface="Arial" charset="0"/>
              </a:rPr>
              <a:t>“</a:t>
            </a:r>
            <a:r>
              <a:rPr lang="uk-UA" altLang="ru-RU" sz="1600" b="1">
                <a:solidFill>
                  <a:srgbClr val="000000"/>
                </a:solidFill>
                <a:cs typeface="Arial" charset="0"/>
              </a:rPr>
              <a:t>Дорадництво”</a:t>
            </a:r>
          </a:p>
          <a:p>
            <a:pPr algn="ctr"/>
            <a:endParaRPr lang="uk-UA" altLang="ru-RU" sz="16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uk-UA" altLang="ru-RU" sz="16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6688" name="Rectangle 14"/>
          <p:cNvSpPr>
            <a:spLocks noChangeArrowheads="1"/>
          </p:cNvSpPr>
          <p:nvPr/>
        </p:nvSpPr>
        <p:spPr bwMode="auto">
          <a:xfrm>
            <a:off x="2987824" y="1928813"/>
            <a:ext cx="3260576" cy="708099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smtClean="0"/>
              <a:t>“Управління інвестиційною</a:t>
            </a:r>
          </a:p>
          <a:p>
            <a:pPr algn="ctr"/>
            <a:r>
              <a:rPr lang="uk-UA" altLang="ru-RU" sz="1600" b="1" smtClean="0"/>
              <a:t> діяльністю та міжнародними</a:t>
            </a:r>
          </a:p>
          <a:p>
            <a:pPr algn="ctr"/>
            <a:r>
              <a:rPr lang="uk-UA" altLang="ru-RU" sz="1600" b="1" smtClean="0"/>
              <a:t> проектами”</a:t>
            </a:r>
            <a:endParaRPr lang="uk-UA" altLang="ru-RU" sz="1600" b="1"/>
          </a:p>
        </p:txBody>
      </p:sp>
      <p:sp>
        <p:nvSpPr>
          <p:cNvPr id="156689" name="Rectangle 41"/>
          <p:cNvSpPr>
            <a:spLocks noChangeArrowheads="1"/>
          </p:cNvSpPr>
          <p:nvPr/>
        </p:nvSpPr>
        <p:spPr bwMode="auto">
          <a:xfrm>
            <a:off x="6228184" y="1928813"/>
            <a:ext cx="2915816" cy="7080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ru-RU" sz="1600" b="1">
              <a:solidFill>
                <a:srgbClr val="000000"/>
              </a:solidFill>
            </a:endParaRPr>
          </a:p>
          <a:p>
            <a:pPr algn="ctr"/>
            <a:r>
              <a:rPr lang="uk-UA" altLang="ru-RU" sz="1600" b="1" smtClean="0">
                <a:solidFill>
                  <a:srgbClr val="000000"/>
                </a:solidFill>
              </a:rPr>
              <a:t>“Якість, стандартизація </a:t>
            </a:r>
          </a:p>
          <a:p>
            <a:pPr algn="ctr"/>
            <a:r>
              <a:rPr lang="uk-UA" altLang="ru-RU" sz="1600" b="1" smtClean="0">
                <a:solidFill>
                  <a:srgbClr val="000000"/>
                </a:solidFill>
              </a:rPr>
              <a:t>та сертифікація ”</a:t>
            </a:r>
            <a:endParaRPr lang="uk-UA" altLang="ru-RU" sz="1600" b="1">
              <a:solidFill>
                <a:srgbClr val="000000"/>
              </a:solidFill>
            </a:endParaRPr>
          </a:p>
          <a:p>
            <a:pPr algn="ctr"/>
            <a:endParaRPr lang="uk-UA" altLang="ru-RU" sz="16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6690" name="Rectangle 13"/>
          <p:cNvSpPr>
            <a:spLocks noChangeArrowheads="1"/>
          </p:cNvSpPr>
          <p:nvPr/>
        </p:nvSpPr>
        <p:spPr bwMode="auto">
          <a:xfrm>
            <a:off x="2915816" y="2636912"/>
            <a:ext cx="3312368" cy="57606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ru-RU" sz="1600" b="1">
              <a:solidFill>
                <a:srgbClr val="000000"/>
              </a:solidFill>
            </a:endParaRPr>
          </a:p>
          <a:p>
            <a:pPr algn="ctr"/>
            <a:r>
              <a:rPr lang="uk-UA" altLang="ru-RU" sz="1600" b="1" smtClean="0">
                <a:solidFill>
                  <a:srgbClr val="000000"/>
                </a:solidFill>
              </a:rPr>
              <a:t>“</a:t>
            </a:r>
            <a:r>
              <a:rPr lang="uk-UA" altLang="ru-RU" sz="1600" b="1">
                <a:solidFill>
                  <a:srgbClr val="000000"/>
                </a:solidFill>
              </a:rPr>
              <a:t>Адміністративний </a:t>
            </a:r>
          </a:p>
          <a:p>
            <a:pPr algn="ctr"/>
            <a:r>
              <a:rPr lang="uk-UA" altLang="ru-RU" sz="1600" b="1">
                <a:solidFill>
                  <a:srgbClr val="000000"/>
                </a:solidFill>
              </a:rPr>
              <a:t>менеджмент</a:t>
            </a:r>
            <a:r>
              <a:rPr lang="uk-UA" altLang="ru-RU" sz="1600" b="1" smtClean="0">
                <a:solidFill>
                  <a:srgbClr val="000000"/>
                </a:solidFill>
              </a:rPr>
              <a:t>”</a:t>
            </a:r>
          </a:p>
          <a:p>
            <a:pPr algn="ctr">
              <a:lnSpc>
                <a:spcPct val="90000"/>
              </a:lnSpc>
            </a:pPr>
            <a:endParaRPr lang="uk-UA" altLang="ru-RU" sz="1600" b="1">
              <a:cs typeface="Arial" charset="0"/>
            </a:endParaRPr>
          </a:p>
        </p:txBody>
      </p:sp>
      <p:sp>
        <p:nvSpPr>
          <p:cNvPr id="156691" name="Rectangle 6"/>
          <p:cNvSpPr>
            <a:spLocks noChangeArrowheads="1"/>
          </p:cNvSpPr>
          <p:nvPr/>
        </p:nvSpPr>
        <p:spPr bwMode="auto">
          <a:xfrm>
            <a:off x="6228184" y="2636912"/>
            <a:ext cx="2915816" cy="57606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ru-RU" sz="1200" b="1">
              <a:solidFill>
                <a:srgbClr val="C00000"/>
              </a:solidFill>
            </a:endParaRPr>
          </a:p>
          <a:p>
            <a:pPr algn="ctr"/>
            <a:r>
              <a:rPr lang="uk-UA" altLang="ru-RU" sz="1600" b="1" smtClean="0"/>
              <a:t>“Управління навчальним </a:t>
            </a:r>
          </a:p>
          <a:p>
            <a:pPr algn="ctr"/>
            <a:r>
              <a:rPr lang="uk-UA" altLang="ru-RU" sz="1600" b="1" smtClean="0"/>
              <a:t>закладом </a:t>
            </a:r>
            <a:r>
              <a:rPr lang="uk-UA" altLang="ru-RU" sz="1600" b="1" smtClean="0">
                <a:solidFill>
                  <a:srgbClr val="000000"/>
                </a:solidFill>
              </a:rPr>
              <a:t>”</a:t>
            </a:r>
            <a:endParaRPr lang="uk-UA" altLang="ru-RU" sz="1600" b="1" smtClean="0"/>
          </a:p>
          <a:p>
            <a:pPr algn="ctr">
              <a:lnSpc>
                <a:spcPct val="85000"/>
              </a:lnSpc>
            </a:pPr>
            <a:r>
              <a:rPr lang="uk-UA" altLang="ru-RU" smtClean="0"/>
              <a:t> </a:t>
            </a:r>
            <a:endParaRPr lang="uk-UA" altLang="ru-RU"/>
          </a:p>
        </p:txBody>
      </p:sp>
      <p:sp>
        <p:nvSpPr>
          <p:cNvPr id="156692" name="Rectangle 8"/>
          <p:cNvSpPr>
            <a:spLocks noChangeArrowheads="1"/>
          </p:cNvSpPr>
          <p:nvPr/>
        </p:nvSpPr>
        <p:spPr bwMode="auto">
          <a:xfrm>
            <a:off x="0" y="2636913"/>
            <a:ext cx="2987824" cy="576063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smtClean="0"/>
              <a:t>“</a:t>
            </a:r>
            <a:r>
              <a:rPr lang="uk-UA" altLang="ru-RU" sz="1600" b="1"/>
              <a:t>Управління інноваційною</a:t>
            </a:r>
          </a:p>
          <a:p>
            <a:pPr algn="ctr"/>
            <a:r>
              <a:rPr lang="uk-UA" altLang="ru-RU" sz="1600" b="1"/>
              <a:t> діяльністю</a:t>
            </a:r>
            <a:r>
              <a:rPr lang="uk-UA" altLang="ru-RU" sz="1600" b="1" smtClean="0"/>
              <a:t>”</a:t>
            </a:r>
            <a:endParaRPr lang="uk-UA" altLang="ru-RU" sz="1600" b="1"/>
          </a:p>
        </p:txBody>
      </p:sp>
      <p:sp>
        <p:nvSpPr>
          <p:cNvPr id="156693" name="Rectangle 41"/>
          <p:cNvSpPr>
            <a:spLocks noChangeArrowheads="1"/>
          </p:cNvSpPr>
          <p:nvPr/>
        </p:nvSpPr>
        <p:spPr bwMode="auto">
          <a:xfrm>
            <a:off x="6228184" y="3212976"/>
            <a:ext cx="2915816" cy="57606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smtClean="0"/>
              <a:t>“Педагогіка вищої школи”</a:t>
            </a:r>
          </a:p>
          <a:p>
            <a:pPr algn="ctr"/>
            <a:endParaRPr lang="uk-UA" altLang="ru-RU" sz="1600" b="1">
              <a:latin typeface="Times New Roman" pitchFamily="18" charset="0"/>
              <a:cs typeface="Arial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2987824" y="3212976"/>
            <a:ext cx="3240360" cy="57606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ru-RU" sz="1600" b="1">
              <a:solidFill>
                <a:srgbClr val="000000"/>
              </a:solidFill>
            </a:endParaRPr>
          </a:p>
          <a:p>
            <a:pPr algn="ctr"/>
            <a:r>
              <a:rPr lang="uk-UA" altLang="ru-RU" sz="1600" b="1" smtClean="0">
                <a:solidFill>
                  <a:srgbClr val="000000"/>
                </a:solidFill>
              </a:rPr>
              <a:t>“Менеджмент</a:t>
            </a:r>
          </a:p>
          <a:p>
            <a:pPr algn="ctr"/>
            <a:r>
              <a:rPr lang="uk-UA" altLang="ru-RU" sz="1600" b="1" smtClean="0">
                <a:solidFill>
                  <a:srgbClr val="000000"/>
                </a:solidFill>
              </a:rPr>
              <a:t>організацій і адміністрування”</a:t>
            </a:r>
          </a:p>
          <a:p>
            <a:pPr algn="ctr">
              <a:lnSpc>
                <a:spcPct val="90000"/>
              </a:lnSpc>
            </a:pPr>
            <a:endParaRPr lang="uk-UA" altLang="ru-RU" sz="1600" b="1">
              <a:cs typeface="Arial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3789040"/>
            <a:ext cx="2987824" cy="792088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dirty="0" err="1" smtClean="0"/>
              <a:t>“Підприємництво</a:t>
            </a:r>
            <a:r>
              <a:rPr lang="uk-UA" altLang="ru-RU" sz="1600" b="1" dirty="0" smtClean="0"/>
              <a:t>, торгівля </a:t>
            </a:r>
          </a:p>
          <a:p>
            <a:pPr algn="ctr"/>
            <a:r>
              <a:rPr lang="uk-UA" altLang="ru-RU" sz="1600" b="1" dirty="0" smtClean="0"/>
              <a:t>та біржова </a:t>
            </a:r>
            <a:r>
              <a:rPr lang="uk-UA" altLang="ru-RU" sz="1600" b="1" dirty="0" err="1" smtClean="0"/>
              <a:t>діяльність”</a:t>
            </a:r>
            <a:endParaRPr lang="uk-UA" altLang="ru-RU" sz="1600" b="1" dirty="0" smtClean="0"/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6228184" y="3789040"/>
            <a:ext cx="2915816" cy="7920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smtClean="0">
                <a:latin typeface="+mn-lt"/>
              </a:rPr>
              <a:t>“</a:t>
            </a:r>
            <a:r>
              <a:rPr lang="uk-UA" sz="1600" b="1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Соціальна робота</a:t>
            </a:r>
            <a:r>
              <a:rPr lang="uk-UA" altLang="ru-RU" sz="1600" b="1" smtClean="0">
                <a:latin typeface="+mn-lt"/>
              </a:rPr>
              <a:t>”</a:t>
            </a:r>
          </a:p>
          <a:p>
            <a:pPr algn="ctr"/>
            <a:endParaRPr lang="uk-UA" altLang="ru-RU" sz="1600" b="1">
              <a:latin typeface="Times New Roman" pitchFamily="18" charset="0"/>
              <a:cs typeface="Arial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87824" y="3789040"/>
            <a:ext cx="3240360" cy="7920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ru-RU" sz="1600" b="1" dirty="0">
              <a:solidFill>
                <a:srgbClr val="000000"/>
              </a:solidFill>
            </a:endParaRPr>
          </a:p>
          <a:p>
            <a:pPr algn="ctr"/>
            <a:r>
              <a:rPr lang="uk-UA" altLang="ru-RU" sz="1600" b="1" dirty="0" err="1" smtClean="0">
                <a:solidFill>
                  <a:srgbClr val="000000"/>
                </a:solidFill>
              </a:rPr>
              <a:t>“Менеджмент</a:t>
            </a:r>
            <a:r>
              <a:rPr lang="uk-UA" altLang="ru-RU" sz="1600" b="1" dirty="0" smtClean="0">
                <a:solidFill>
                  <a:srgbClr val="000000"/>
                </a:solidFill>
              </a:rPr>
              <a:t> </a:t>
            </a:r>
            <a:r>
              <a:rPr lang="uk-UA" altLang="ru-RU" sz="1600" b="1" dirty="0" err="1" smtClean="0">
                <a:solidFill>
                  <a:srgbClr val="000000"/>
                </a:solidFill>
              </a:rPr>
              <a:t>зовнішньо-</a:t>
            </a:r>
            <a:endParaRPr lang="uk-UA" altLang="ru-RU" sz="1600" b="1" dirty="0" smtClean="0">
              <a:solidFill>
                <a:srgbClr val="000000"/>
              </a:solidFill>
            </a:endParaRPr>
          </a:p>
          <a:p>
            <a:pPr algn="ctr"/>
            <a:r>
              <a:rPr lang="uk-UA" altLang="ru-RU" sz="1600" b="1" dirty="0" smtClean="0">
                <a:solidFill>
                  <a:srgbClr val="000000"/>
                </a:solidFill>
              </a:rPr>
              <a:t>економічної </a:t>
            </a:r>
            <a:r>
              <a:rPr lang="uk-UA" altLang="ru-RU" sz="1600" b="1" dirty="0" err="1" smtClean="0">
                <a:solidFill>
                  <a:srgbClr val="000000"/>
                </a:solidFill>
              </a:rPr>
              <a:t>діяльності”</a:t>
            </a:r>
            <a:endParaRPr lang="uk-UA" altLang="ru-RU" sz="16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endParaRPr lang="uk-UA" altLang="ru-RU" sz="1600" b="1" dirty="0">
              <a:cs typeface="Arial" charset="0"/>
            </a:endParaRPr>
          </a:p>
        </p:txBody>
      </p:sp>
      <p:pic>
        <p:nvPicPr>
          <p:cNvPr id="17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116632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4581128"/>
            <a:ext cx="2987824" cy="792088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uk-UA" altLang="ru-RU" sz="1600" b="1" dirty="0" err="1" smtClean="0"/>
              <a:t>“Електроенергетика</a:t>
            </a:r>
            <a:r>
              <a:rPr lang="uk-UA" altLang="ru-RU" sz="1600" b="1" dirty="0" smtClean="0"/>
              <a:t>, </a:t>
            </a:r>
            <a:r>
              <a:rPr lang="uk-UA" altLang="ru-RU" sz="1600" b="1" dirty="0" err="1" smtClean="0"/>
              <a:t>електро-</a:t>
            </a:r>
            <a:endParaRPr lang="uk-UA" altLang="ru-RU" sz="1600" b="1" dirty="0" smtClean="0"/>
          </a:p>
          <a:p>
            <a:pPr lvl="0" algn="ctr"/>
            <a:r>
              <a:rPr lang="uk-UA" altLang="ru-RU" sz="1600" b="1" dirty="0" smtClean="0"/>
              <a:t>техніка та </a:t>
            </a:r>
            <a:r>
              <a:rPr lang="uk-UA" altLang="ru-RU" sz="1600" b="1" dirty="0" err="1" smtClean="0"/>
              <a:t>електромеханіка”</a:t>
            </a:r>
            <a:endParaRPr lang="uk-UA" altLang="ru-RU" sz="1600" b="1" dirty="0" smtClean="0"/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6228184" y="4581128"/>
            <a:ext cx="2915816" cy="7920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dirty="0" err="1" smtClean="0">
                <a:latin typeface="+mn-lt"/>
              </a:rPr>
              <a:t>“Право”</a:t>
            </a:r>
            <a:endParaRPr lang="uk-UA" altLang="ru-RU" sz="1600" b="1" dirty="0" smtClean="0">
              <a:latin typeface="+mn-lt"/>
            </a:endParaRPr>
          </a:p>
          <a:p>
            <a:pPr algn="ctr"/>
            <a:endParaRPr lang="uk-UA" altLang="ru-RU" sz="16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987824" y="4581128"/>
            <a:ext cx="3240360" cy="7920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ru-RU" sz="1600" b="1" dirty="0">
              <a:solidFill>
                <a:srgbClr val="000000"/>
              </a:solidFill>
            </a:endParaRPr>
          </a:p>
          <a:p>
            <a:pPr algn="ctr"/>
            <a:r>
              <a:rPr lang="uk-UA" altLang="ru-RU" sz="1600" b="1" dirty="0" err="1" smtClean="0">
                <a:solidFill>
                  <a:srgbClr val="000000"/>
                </a:solidFill>
              </a:rPr>
              <a:t>“</a:t>
            </a:r>
            <a:r>
              <a:rPr lang="uk-UA" sz="1600" b="1" dirty="0" err="1" smtClean="0">
                <a:latin typeface="Arial"/>
                <a:ea typeface="Times New Roman"/>
                <a:cs typeface="Times New Roman"/>
              </a:rPr>
              <a:t>Автоматизація</a:t>
            </a:r>
            <a:r>
              <a:rPr lang="uk-UA" sz="1600" b="1" dirty="0" smtClean="0">
                <a:latin typeface="Arial"/>
                <a:ea typeface="Times New Roman"/>
                <a:cs typeface="Times New Roman"/>
              </a:rPr>
              <a:t> та </a:t>
            </a:r>
            <a:r>
              <a:rPr lang="uk-UA" sz="1600" b="1" dirty="0" err="1" smtClean="0">
                <a:latin typeface="Arial"/>
                <a:ea typeface="Times New Roman"/>
                <a:cs typeface="Times New Roman"/>
              </a:rPr>
              <a:t>комп’ютерно-</a:t>
            </a:r>
            <a:endParaRPr lang="uk-UA" sz="1600" b="1" dirty="0" smtClean="0">
              <a:latin typeface="Arial"/>
              <a:ea typeface="Times New Roman"/>
              <a:cs typeface="Times New Roman"/>
            </a:endParaRPr>
          </a:p>
          <a:p>
            <a:pPr algn="ctr"/>
            <a:r>
              <a:rPr lang="uk-UA" sz="1600" b="1" dirty="0" smtClean="0">
                <a:latin typeface="Arial"/>
                <a:ea typeface="Times New Roman"/>
                <a:cs typeface="Times New Roman"/>
              </a:rPr>
              <a:t>інтегровані </a:t>
            </a:r>
            <a:r>
              <a:rPr lang="uk-UA" sz="1600" b="1" dirty="0" err="1" smtClean="0">
                <a:latin typeface="Arial"/>
                <a:ea typeface="Times New Roman"/>
                <a:cs typeface="Times New Roman"/>
              </a:rPr>
              <a:t>технології</a:t>
            </a:r>
            <a:r>
              <a:rPr lang="uk-UA" altLang="ru-RU" sz="1600" b="1" dirty="0" err="1" smtClean="0">
                <a:solidFill>
                  <a:srgbClr val="000000"/>
                </a:solidFill>
              </a:rPr>
              <a:t>”</a:t>
            </a:r>
            <a:endParaRPr lang="uk-UA" altLang="ru-RU" sz="16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endParaRPr lang="uk-UA" altLang="ru-RU" sz="16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15"/>
          <p:cNvSpPr>
            <a:spLocks noChangeArrowheads="1"/>
          </p:cNvSpPr>
          <p:nvPr/>
        </p:nvSpPr>
        <p:spPr bwMode="auto">
          <a:xfrm>
            <a:off x="1115616" y="116632"/>
            <a:ext cx="7885112" cy="1656184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2400" b="1" dirty="0">
                <a:solidFill>
                  <a:srgbClr val="000000"/>
                </a:solidFill>
                <a:cs typeface="Arial" charset="0"/>
              </a:rPr>
              <a:t> </a:t>
            </a:r>
            <a:endParaRPr lang="uk-UA" altLang="ru-RU" sz="2400" b="1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uk-UA" altLang="ru-RU" sz="2000" b="1" dirty="0" smtClean="0">
                <a:solidFill>
                  <a:srgbClr val="000000"/>
                </a:solidFill>
                <a:cs typeface="Arial" charset="0"/>
              </a:rPr>
              <a:t>Освітні програми </a:t>
            </a:r>
          </a:p>
          <a:p>
            <a:pPr algn="ctr"/>
            <a:r>
              <a:rPr lang="uk-UA" altLang="ru-RU" sz="2000" b="1" dirty="0" smtClean="0">
                <a:solidFill>
                  <a:srgbClr val="000000"/>
                </a:solidFill>
                <a:cs typeface="Arial" charset="0"/>
              </a:rPr>
              <a:t>із </a:t>
            </a:r>
            <a:r>
              <a:rPr lang="uk-UA" altLang="ru-RU" sz="2000" b="1" dirty="0">
                <a:solidFill>
                  <a:srgbClr val="000000"/>
                </a:solidFill>
                <a:cs typeface="Arial" charset="0"/>
              </a:rPr>
              <a:t>можливістю перехресного вступу </a:t>
            </a:r>
          </a:p>
          <a:p>
            <a:pPr algn="ctr"/>
            <a:r>
              <a:rPr lang="uk-UA" altLang="ru-RU" sz="2000" b="1" dirty="0" smtClean="0">
                <a:solidFill>
                  <a:srgbClr val="000000"/>
                </a:solidFill>
                <a:cs typeface="Arial" charset="0"/>
              </a:rPr>
              <a:t>на основі ОС  </a:t>
            </a:r>
            <a:r>
              <a:rPr lang="uk-UA" altLang="ru-RU" sz="2000" b="1" dirty="0" err="1" smtClean="0">
                <a:solidFill>
                  <a:srgbClr val="000000"/>
                </a:solidFill>
                <a:cs typeface="Arial" charset="0"/>
              </a:rPr>
              <a:t>“Бакалавр”</a:t>
            </a:r>
            <a:r>
              <a:rPr lang="uk-UA" altLang="ru-RU" sz="2000" b="1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uk-UA" altLang="ru-RU" sz="2000" b="1" dirty="0" smtClean="0">
                <a:solidFill>
                  <a:srgbClr val="C00000"/>
                </a:solidFill>
                <a:cs typeface="Arial" charset="0"/>
              </a:rPr>
              <a:t>із </a:t>
            </a:r>
            <a:r>
              <a:rPr lang="uk-UA" altLang="ru-RU" sz="2000" b="1" dirty="0">
                <a:solidFill>
                  <a:srgbClr val="C00000"/>
                </a:solidFill>
                <a:cs typeface="Arial" charset="0"/>
              </a:rPr>
              <a:t>будь-якої </a:t>
            </a:r>
            <a:r>
              <a:rPr lang="uk-UA" altLang="ru-RU" sz="2000" b="1" dirty="0" smtClean="0">
                <a:solidFill>
                  <a:srgbClr val="C00000"/>
                </a:solidFill>
                <a:cs typeface="Arial" charset="0"/>
              </a:rPr>
              <a:t>спеціальності</a:t>
            </a:r>
            <a:r>
              <a:rPr lang="en-US" altLang="ru-RU" sz="2000" b="1" dirty="0" smtClean="0">
                <a:solidFill>
                  <a:srgbClr val="C00000"/>
                </a:solidFill>
                <a:cs typeface="Arial" charset="0"/>
              </a:rPr>
              <a:t>/</a:t>
            </a:r>
          </a:p>
          <a:p>
            <a:pPr algn="ctr"/>
            <a:r>
              <a:rPr lang="uk-UA" altLang="ru-RU" sz="2000" b="1" dirty="0" smtClean="0">
                <a:solidFill>
                  <a:srgbClr val="C00000"/>
                </a:solidFill>
                <a:cs typeface="Arial" charset="0"/>
              </a:rPr>
              <a:t>напряму підготовки</a:t>
            </a:r>
            <a:endParaRPr lang="en-US" altLang="ru-RU" sz="2000" b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r>
              <a:rPr lang="uk-UA" altLang="ru-RU" sz="2000" b="1" i="1" dirty="0" smtClean="0">
                <a:solidFill>
                  <a:srgbClr val="6C0000"/>
                </a:solidFill>
                <a:cs typeface="Arial" charset="0"/>
              </a:rPr>
              <a:t>розширений перелік (вступ 2019) </a:t>
            </a:r>
            <a:endParaRPr lang="en-US" altLang="ru-RU" sz="2000" b="1" i="1" dirty="0" smtClean="0">
              <a:solidFill>
                <a:srgbClr val="6C0000"/>
              </a:solidFill>
              <a:cs typeface="Arial" charset="0"/>
            </a:endParaRPr>
          </a:p>
          <a:p>
            <a:pPr algn="ctr"/>
            <a:endParaRPr lang="en-US" altLang="ru-RU" sz="2000" b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endParaRPr lang="uk-UA" altLang="ru-RU" sz="20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56677" name="Rectangle 46"/>
          <p:cNvSpPr>
            <a:spLocks noChangeArrowheads="1"/>
          </p:cNvSpPr>
          <p:nvPr/>
        </p:nvSpPr>
        <p:spPr bwMode="auto">
          <a:xfrm>
            <a:off x="285750" y="5214938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 b="1" dirty="0">
                <a:solidFill>
                  <a:srgbClr val="333399"/>
                </a:solidFill>
              </a:rPr>
              <a:t>     </a:t>
            </a:r>
            <a:r>
              <a:rPr lang="uk-UA" altLang="ru-RU" b="1" dirty="0" smtClean="0">
                <a:solidFill>
                  <a:srgbClr val="002060"/>
                </a:solidFill>
              </a:rPr>
              <a:t>Підготовка </a:t>
            </a:r>
            <a:r>
              <a:rPr lang="uk-UA" altLang="ru-RU" b="1" dirty="0">
                <a:solidFill>
                  <a:srgbClr val="002060"/>
                </a:solidFill>
              </a:rPr>
              <a:t>фахівців ОС </a:t>
            </a:r>
            <a:r>
              <a:rPr lang="uk-UA" altLang="ru-RU" b="1" dirty="0" err="1">
                <a:solidFill>
                  <a:srgbClr val="002060"/>
                </a:solidFill>
              </a:rPr>
              <a:t>“</a:t>
            </a:r>
            <a:r>
              <a:rPr lang="uk-UA" altLang="ru-RU" b="1" dirty="0" err="1" smtClean="0">
                <a:solidFill>
                  <a:srgbClr val="002060"/>
                </a:solidFill>
              </a:rPr>
              <a:t>Магістр”</a:t>
            </a:r>
            <a:r>
              <a:rPr lang="uk-UA" altLang="ru-RU" b="1" dirty="0" smtClean="0">
                <a:solidFill>
                  <a:srgbClr val="002060"/>
                </a:solidFill>
              </a:rPr>
              <a:t> за </a:t>
            </a:r>
            <a:r>
              <a:rPr lang="uk-UA" altLang="ru-RU" b="1" dirty="0">
                <a:solidFill>
                  <a:srgbClr val="002060"/>
                </a:solidFill>
              </a:rPr>
              <a:t>вказаними </a:t>
            </a:r>
            <a:r>
              <a:rPr lang="uk-UA" altLang="ru-RU" b="1" dirty="0" smtClean="0">
                <a:solidFill>
                  <a:srgbClr val="002060"/>
                </a:solidFill>
              </a:rPr>
              <a:t>освітніми програмами </a:t>
            </a:r>
            <a:r>
              <a:rPr lang="uk-UA" altLang="ru-RU" b="1" dirty="0">
                <a:solidFill>
                  <a:srgbClr val="002060"/>
                </a:solidFill>
              </a:rPr>
              <a:t>здійснюється на </a:t>
            </a:r>
            <a:r>
              <a:rPr lang="uk-UA" altLang="ru-RU" b="1" dirty="0">
                <a:solidFill>
                  <a:srgbClr val="C00000"/>
                </a:solidFill>
              </a:rPr>
              <a:t>базі </a:t>
            </a:r>
            <a:r>
              <a:rPr lang="uk-UA" altLang="ru-RU" b="1" dirty="0" smtClean="0">
                <a:solidFill>
                  <a:srgbClr val="C00000"/>
                </a:solidFill>
              </a:rPr>
              <a:t>всіх напрямів підготовки ОС </a:t>
            </a:r>
            <a:r>
              <a:rPr lang="uk-UA" altLang="ru-RU" b="1" dirty="0" err="1" smtClean="0">
                <a:solidFill>
                  <a:srgbClr val="C00000"/>
                </a:solidFill>
              </a:rPr>
              <a:t>“Бакалавр”</a:t>
            </a:r>
            <a:r>
              <a:rPr lang="uk-UA" altLang="ru-RU" b="1" dirty="0" smtClean="0">
                <a:solidFill>
                  <a:srgbClr val="C00000"/>
                </a:solidFill>
              </a:rPr>
              <a:t> </a:t>
            </a:r>
            <a:r>
              <a:rPr lang="uk-UA" altLang="ru-RU" b="1" dirty="0">
                <a:solidFill>
                  <a:srgbClr val="C00000"/>
                </a:solidFill>
              </a:rPr>
              <a:t>та спеціальностей ОС </a:t>
            </a:r>
            <a:r>
              <a:rPr lang="uk-UA" altLang="ru-RU" b="1" dirty="0" err="1">
                <a:solidFill>
                  <a:srgbClr val="C00000"/>
                </a:solidFill>
              </a:rPr>
              <a:t>“</a:t>
            </a:r>
            <a:r>
              <a:rPr lang="uk-UA" altLang="ru-RU" b="1" dirty="0" err="1" smtClean="0">
                <a:solidFill>
                  <a:srgbClr val="C00000"/>
                </a:solidFill>
              </a:rPr>
              <a:t>Магістр”</a:t>
            </a:r>
            <a:r>
              <a:rPr lang="uk-UA" altLang="ru-RU" b="1" dirty="0" smtClean="0">
                <a:solidFill>
                  <a:srgbClr val="C00000"/>
                </a:solidFill>
              </a:rPr>
              <a:t> та </a:t>
            </a:r>
            <a:r>
              <a:rPr lang="uk-UA" altLang="ru-RU" b="1" dirty="0" err="1" smtClean="0">
                <a:solidFill>
                  <a:srgbClr val="C00000"/>
                </a:solidFill>
              </a:rPr>
              <a:t>“Спеціаліст”</a:t>
            </a:r>
            <a:endParaRPr lang="uk-UA" altLang="ru-RU" b="1" dirty="0">
              <a:solidFill>
                <a:srgbClr val="C00000"/>
              </a:solidFill>
            </a:endParaRPr>
          </a:p>
        </p:txBody>
      </p:sp>
      <p:sp>
        <p:nvSpPr>
          <p:cNvPr id="156686" name="Rectangle 41"/>
          <p:cNvSpPr>
            <a:spLocks noChangeArrowheads="1"/>
          </p:cNvSpPr>
          <p:nvPr/>
        </p:nvSpPr>
        <p:spPr bwMode="auto">
          <a:xfrm>
            <a:off x="1512168" y="3200995"/>
            <a:ext cx="2987824" cy="57606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endParaRPr lang="en-US" altLang="ru-RU" sz="1600" b="1" dirty="0" smtClean="0"/>
          </a:p>
          <a:p>
            <a:pPr lvl="0" algn="ctr"/>
            <a:r>
              <a:rPr lang="uk-UA" altLang="ru-RU" sz="1600" b="1" dirty="0" err="1" smtClean="0"/>
              <a:t>“</a:t>
            </a:r>
            <a:r>
              <a:rPr lang="uk-UA" sz="1600" b="1" dirty="0" err="1" smtClean="0"/>
              <a:t>Соціально-психологічна</a:t>
            </a:r>
            <a:endParaRPr lang="en-US" sz="1600" b="1" dirty="0" smtClean="0"/>
          </a:p>
          <a:p>
            <a:pPr lvl="0" algn="ctr"/>
            <a:r>
              <a:rPr lang="uk-UA" sz="1600" b="1" dirty="0" smtClean="0"/>
              <a:t> </a:t>
            </a:r>
            <a:r>
              <a:rPr lang="uk-UA" sz="1600" b="1" dirty="0" err="1" smtClean="0"/>
              <a:t>реабілітація</a:t>
            </a:r>
            <a:r>
              <a:rPr lang="uk-UA" altLang="ru-RU" sz="1600" b="1" dirty="0" err="1" smtClean="0"/>
              <a:t>”</a:t>
            </a:r>
            <a:endParaRPr lang="uk-UA" altLang="ru-RU" sz="1600" b="1" dirty="0"/>
          </a:p>
          <a:p>
            <a:pPr algn="ctr"/>
            <a:endParaRPr lang="uk-UA" altLang="ru-RU" sz="16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6687" name="Rectangle 12"/>
          <p:cNvSpPr>
            <a:spLocks noChangeArrowheads="1"/>
          </p:cNvSpPr>
          <p:nvPr/>
        </p:nvSpPr>
        <p:spPr bwMode="auto">
          <a:xfrm>
            <a:off x="1512168" y="1916832"/>
            <a:ext cx="2987824" cy="7080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endParaRPr lang="uk-UA" altLang="ru-RU" sz="12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uk-UA" altLang="ru-RU" sz="1600" b="1" dirty="0" smtClean="0">
              <a:solidFill>
                <a:srgbClr val="000000"/>
              </a:solidFill>
              <a:cs typeface="Arial" charset="0"/>
            </a:endParaRPr>
          </a:p>
          <a:p>
            <a:pPr lvl="0" algn="ctr"/>
            <a:endParaRPr lang="en-US" altLang="ru-RU" sz="1600" b="1" dirty="0" smtClean="0">
              <a:solidFill>
                <a:srgbClr val="000000"/>
              </a:solidFill>
              <a:cs typeface="Arial" charset="0"/>
            </a:endParaRPr>
          </a:p>
          <a:p>
            <a:pPr lvl="0" algn="ctr"/>
            <a:r>
              <a:rPr lang="uk-UA" altLang="ru-RU" sz="1600" b="1" dirty="0" err="1" smtClean="0">
                <a:solidFill>
                  <a:srgbClr val="000000"/>
                </a:solidFill>
                <a:cs typeface="Arial" charset="0"/>
              </a:rPr>
              <a:t>“</a:t>
            </a:r>
            <a:r>
              <a:rPr lang="uk-UA" sz="1600" b="1" dirty="0" err="1" smtClean="0"/>
              <a:t>Інформаційно-комунікаційні</a:t>
            </a:r>
            <a:endParaRPr lang="en-US" sz="1600" b="1" dirty="0" smtClean="0"/>
          </a:p>
          <a:p>
            <a:pPr lvl="0" algn="ctr"/>
            <a:r>
              <a:rPr lang="uk-UA" sz="1600" b="1" dirty="0" smtClean="0"/>
              <a:t> технології в </a:t>
            </a:r>
            <a:r>
              <a:rPr lang="uk-UA" sz="1600" b="1" dirty="0" err="1" smtClean="0"/>
              <a:t>освіті</a:t>
            </a:r>
            <a:r>
              <a:rPr lang="uk-UA" altLang="ru-RU" sz="1600" b="1" dirty="0" err="1" smtClean="0">
                <a:solidFill>
                  <a:srgbClr val="000000"/>
                </a:solidFill>
                <a:cs typeface="Arial" charset="0"/>
              </a:rPr>
              <a:t>”</a:t>
            </a:r>
            <a:endParaRPr lang="uk-UA" altLang="ru-RU" sz="1600" b="1" dirty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uk-UA" altLang="ru-RU" sz="16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uk-UA" altLang="ru-RU" sz="16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6688" name="Rectangle 14"/>
          <p:cNvSpPr>
            <a:spLocks noChangeArrowheads="1"/>
          </p:cNvSpPr>
          <p:nvPr/>
        </p:nvSpPr>
        <p:spPr bwMode="auto">
          <a:xfrm>
            <a:off x="4499992" y="1916832"/>
            <a:ext cx="3240360" cy="708099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dirty="0" err="1" smtClean="0"/>
              <a:t>“</a:t>
            </a:r>
            <a:r>
              <a:rPr lang="uk-UA" sz="1600" b="1" dirty="0" err="1" smtClean="0"/>
              <a:t>Обладнання</a:t>
            </a:r>
            <a:r>
              <a:rPr lang="uk-UA" sz="1600" b="1" dirty="0" smtClean="0"/>
              <a:t> лісового</a:t>
            </a:r>
            <a:endParaRPr lang="en-US" sz="1600" b="1" dirty="0" smtClean="0"/>
          </a:p>
          <a:p>
            <a:pPr algn="ctr"/>
            <a:r>
              <a:rPr lang="uk-UA" sz="1600" b="1" dirty="0" smtClean="0"/>
              <a:t>  </a:t>
            </a:r>
            <a:r>
              <a:rPr lang="uk-UA" sz="1600" b="1" dirty="0" err="1" smtClean="0"/>
              <a:t>комплексу</a:t>
            </a:r>
            <a:r>
              <a:rPr lang="uk-UA" altLang="ru-RU" sz="1600" b="1" dirty="0" err="1" smtClean="0"/>
              <a:t>”</a:t>
            </a:r>
            <a:endParaRPr lang="uk-UA" altLang="ru-RU" sz="1600" b="1" dirty="0"/>
          </a:p>
        </p:txBody>
      </p:sp>
      <p:sp>
        <p:nvSpPr>
          <p:cNvPr id="156690" name="Rectangle 13"/>
          <p:cNvSpPr>
            <a:spLocks noChangeArrowheads="1"/>
          </p:cNvSpPr>
          <p:nvPr/>
        </p:nvSpPr>
        <p:spPr bwMode="auto">
          <a:xfrm>
            <a:off x="4427984" y="2624931"/>
            <a:ext cx="3312368" cy="57606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ru-RU" sz="1600" b="1" dirty="0">
              <a:solidFill>
                <a:srgbClr val="000000"/>
              </a:solidFill>
            </a:endParaRPr>
          </a:p>
          <a:p>
            <a:pPr lvl="0" algn="ctr"/>
            <a:r>
              <a:rPr lang="uk-UA" altLang="ru-RU" sz="1600" b="1" dirty="0" err="1" smtClean="0">
                <a:solidFill>
                  <a:srgbClr val="000000"/>
                </a:solidFill>
                <a:latin typeface="+mn-lt"/>
              </a:rPr>
              <a:t>“</a:t>
            </a:r>
            <a:r>
              <a:rPr lang="uk-UA" altLang="ru-RU" sz="1600" b="1" dirty="0" err="1" smtClean="0">
                <a:latin typeface="+mn-lt"/>
                <a:cs typeface="Times New Roman" pitchFamily="18" charset="0"/>
              </a:rPr>
              <a:t>Технічний</a:t>
            </a:r>
            <a:r>
              <a:rPr lang="uk-UA" altLang="ru-RU" sz="1600" b="1" dirty="0" smtClean="0">
                <a:latin typeface="+mn-lt"/>
                <a:cs typeface="Times New Roman" pitchFamily="18" charset="0"/>
              </a:rPr>
              <a:t> сервіс машин та </a:t>
            </a:r>
          </a:p>
          <a:p>
            <a:pPr lvl="0" algn="ctr"/>
            <a:r>
              <a:rPr lang="uk-UA" altLang="ru-RU" sz="1600" b="1" dirty="0" smtClean="0">
                <a:latin typeface="+mn-lt"/>
                <a:cs typeface="Times New Roman" pitchFamily="18" charset="0"/>
              </a:rPr>
              <a:t>обладнання с</a:t>
            </a:r>
            <a:r>
              <a:rPr lang="ru-RU" altLang="ru-RU" sz="1600" b="1" dirty="0" smtClean="0">
                <a:latin typeface="+mn-lt"/>
                <a:cs typeface="Times New Roman" pitchFamily="18" charset="0"/>
              </a:rPr>
              <a:t>.-</a:t>
            </a:r>
            <a:r>
              <a:rPr lang="uk-UA" altLang="ru-RU" sz="1600" b="1" dirty="0" smtClean="0">
                <a:latin typeface="+mn-lt"/>
                <a:cs typeface="Times New Roman" pitchFamily="18" charset="0"/>
              </a:rPr>
              <a:t>г. </a:t>
            </a:r>
            <a:r>
              <a:rPr lang="uk-UA" altLang="ru-RU" sz="1600" b="1" dirty="0" err="1" smtClean="0">
                <a:latin typeface="+mn-lt"/>
                <a:cs typeface="Times New Roman" pitchFamily="18" charset="0"/>
              </a:rPr>
              <a:t>виробництва</a:t>
            </a:r>
            <a:r>
              <a:rPr lang="uk-UA" altLang="ru-RU" sz="1600" b="1" dirty="0" err="1" smtClean="0">
                <a:solidFill>
                  <a:srgbClr val="000000"/>
                </a:solidFill>
                <a:latin typeface="+mn-lt"/>
              </a:rPr>
              <a:t>”</a:t>
            </a:r>
            <a:endParaRPr lang="uk-UA" altLang="ru-RU" sz="1600" b="1" dirty="0" smtClean="0">
              <a:solidFill>
                <a:srgbClr val="000000"/>
              </a:solidFill>
              <a:latin typeface="+mn-lt"/>
            </a:endParaRPr>
          </a:p>
          <a:p>
            <a:pPr algn="ctr">
              <a:lnSpc>
                <a:spcPct val="90000"/>
              </a:lnSpc>
            </a:pPr>
            <a:endParaRPr lang="uk-UA" altLang="ru-RU" sz="1600" b="1" dirty="0">
              <a:cs typeface="Arial" charset="0"/>
            </a:endParaRPr>
          </a:p>
        </p:txBody>
      </p:sp>
      <p:sp>
        <p:nvSpPr>
          <p:cNvPr id="156692" name="Rectangle 8"/>
          <p:cNvSpPr>
            <a:spLocks noChangeArrowheads="1"/>
          </p:cNvSpPr>
          <p:nvPr/>
        </p:nvSpPr>
        <p:spPr bwMode="auto">
          <a:xfrm>
            <a:off x="1512168" y="2624932"/>
            <a:ext cx="2987824" cy="576063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uk-UA" altLang="ru-RU" sz="1600" b="1" dirty="0" err="1" smtClean="0"/>
              <a:t>“Управління</a:t>
            </a:r>
            <a:r>
              <a:rPr lang="en-US" altLang="ru-RU" sz="1600" b="1" dirty="0" smtClean="0"/>
              <a:t>  </a:t>
            </a:r>
            <a:r>
              <a:rPr lang="uk-UA" sz="1600" b="1" dirty="0" err="1" smtClean="0"/>
              <a:t>персоналом</a:t>
            </a:r>
            <a:r>
              <a:rPr lang="uk-UA" altLang="ru-RU" sz="1600" b="1" dirty="0" err="1" smtClean="0"/>
              <a:t>”</a:t>
            </a:r>
            <a:endParaRPr lang="uk-UA" altLang="ru-RU" sz="1600" b="1" dirty="0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499992" y="3200995"/>
            <a:ext cx="3240360" cy="57606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ru-RU" sz="1600" b="1" dirty="0">
              <a:solidFill>
                <a:srgbClr val="000000"/>
              </a:solidFill>
            </a:endParaRPr>
          </a:p>
          <a:p>
            <a:pPr lvl="0" algn="ctr"/>
            <a:r>
              <a:rPr lang="uk-UA" altLang="ru-RU" sz="1600" b="1" dirty="0" err="1" smtClean="0">
                <a:solidFill>
                  <a:srgbClr val="000000"/>
                </a:solidFill>
                <a:latin typeface="+mn-lt"/>
              </a:rPr>
              <a:t>“</a:t>
            </a:r>
            <a:r>
              <a:rPr lang="uk-UA" altLang="ru-RU" sz="1600" b="1" dirty="0" err="1" smtClean="0">
                <a:latin typeface="+mn-lt"/>
                <a:cs typeface="Times New Roman" pitchFamily="18" charset="0"/>
              </a:rPr>
              <a:t>Деревообробні</a:t>
            </a:r>
            <a:r>
              <a:rPr lang="uk-UA" altLang="ru-RU" sz="1600" b="1" dirty="0" smtClean="0">
                <a:latin typeface="+mn-lt"/>
                <a:cs typeface="Times New Roman" pitchFamily="18" charset="0"/>
              </a:rPr>
              <a:t> та </a:t>
            </a:r>
          </a:p>
          <a:p>
            <a:pPr lvl="0" algn="ctr"/>
            <a:r>
              <a:rPr lang="uk-UA" altLang="ru-RU" sz="1600" b="1" dirty="0" smtClean="0">
                <a:latin typeface="+mn-lt"/>
                <a:cs typeface="Times New Roman" pitchFamily="18" charset="0"/>
              </a:rPr>
              <a:t>меблеві </a:t>
            </a:r>
            <a:r>
              <a:rPr lang="uk-UA" altLang="ru-RU" sz="1600" b="1" dirty="0" err="1" smtClean="0">
                <a:latin typeface="+mn-lt"/>
                <a:cs typeface="Times New Roman" pitchFamily="18" charset="0"/>
              </a:rPr>
              <a:t>технології</a:t>
            </a:r>
            <a:r>
              <a:rPr lang="uk-UA" altLang="ru-RU" sz="1600" b="1" dirty="0" err="1" smtClean="0">
                <a:solidFill>
                  <a:srgbClr val="000000"/>
                </a:solidFill>
                <a:latin typeface="+mn-lt"/>
              </a:rPr>
              <a:t>”</a:t>
            </a:r>
            <a:endParaRPr lang="uk-UA" altLang="ru-RU" sz="1600" b="1" dirty="0" smtClean="0">
              <a:solidFill>
                <a:srgbClr val="000000"/>
              </a:solidFill>
              <a:latin typeface="+mn-lt"/>
            </a:endParaRPr>
          </a:p>
          <a:p>
            <a:pPr algn="ctr">
              <a:lnSpc>
                <a:spcPct val="90000"/>
              </a:lnSpc>
            </a:pPr>
            <a:endParaRPr lang="uk-UA" altLang="ru-RU" sz="1600" b="1" dirty="0">
              <a:cs typeface="Arial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512168" y="3777059"/>
            <a:ext cx="2987824" cy="792088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dirty="0" err="1" smtClean="0"/>
              <a:t>“</a:t>
            </a:r>
            <a:r>
              <a:rPr lang="uk-UA" sz="1600" b="1" dirty="0" err="1" smtClean="0"/>
              <a:t>Будівництво</a:t>
            </a:r>
            <a:r>
              <a:rPr lang="uk-UA" sz="1600" b="1" dirty="0" smtClean="0"/>
              <a:t> та цивільна</a:t>
            </a:r>
            <a:endParaRPr lang="en-US" sz="1600" b="1" dirty="0" smtClean="0"/>
          </a:p>
          <a:p>
            <a:pPr algn="ctr"/>
            <a:r>
              <a:rPr lang="uk-UA" sz="1600" b="1" dirty="0" smtClean="0"/>
              <a:t> </a:t>
            </a:r>
            <a:r>
              <a:rPr lang="uk-UA" sz="1600" b="1" dirty="0" err="1" smtClean="0"/>
              <a:t>інженерія</a:t>
            </a:r>
            <a:r>
              <a:rPr lang="uk-UA" altLang="ru-RU" sz="1600" b="1" dirty="0" err="1" smtClean="0"/>
              <a:t>”</a:t>
            </a:r>
            <a:endParaRPr lang="uk-UA" altLang="ru-RU" sz="1600" b="1" dirty="0" smtClean="0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499992" y="3777059"/>
            <a:ext cx="3240360" cy="7920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ru-RU" sz="1600" b="1" dirty="0">
              <a:solidFill>
                <a:srgbClr val="000000"/>
              </a:solidFill>
            </a:endParaRPr>
          </a:p>
          <a:p>
            <a:pPr lvl="0" algn="ctr"/>
            <a:r>
              <a:rPr lang="uk-UA" altLang="ru-RU" sz="1600" b="1" dirty="0" err="1" smtClean="0">
                <a:solidFill>
                  <a:srgbClr val="000000"/>
                </a:solidFill>
                <a:latin typeface="+mn-lt"/>
              </a:rPr>
              <a:t>“</a:t>
            </a:r>
            <a:r>
              <a:rPr lang="uk-UA" altLang="ru-RU" sz="1600" b="1" dirty="0" err="1" smtClean="0">
                <a:latin typeface="+mn-lt"/>
                <a:cs typeface="Times New Roman" pitchFamily="18" charset="0"/>
              </a:rPr>
              <a:t>Технологія</a:t>
            </a:r>
            <a:r>
              <a:rPr lang="uk-UA" altLang="ru-RU" sz="1600" b="1" dirty="0" smtClean="0">
                <a:latin typeface="+mn-lt"/>
                <a:cs typeface="Times New Roman" pitchFamily="18" charset="0"/>
              </a:rPr>
              <a:t> виробництва та</a:t>
            </a:r>
          </a:p>
          <a:p>
            <a:pPr lvl="0" algn="ctr"/>
            <a:r>
              <a:rPr lang="uk-UA" altLang="ru-RU" sz="1600" b="1" dirty="0" smtClean="0">
                <a:latin typeface="+mn-lt"/>
                <a:cs typeface="Times New Roman" pitchFamily="18" charset="0"/>
              </a:rPr>
              <a:t> переробки продукції </a:t>
            </a:r>
            <a:r>
              <a:rPr lang="uk-UA" altLang="ru-RU" sz="1600" b="1" dirty="0" err="1" smtClean="0">
                <a:latin typeface="+mn-lt"/>
                <a:cs typeface="Times New Roman" pitchFamily="18" charset="0"/>
              </a:rPr>
              <a:t>тварин-ва</a:t>
            </a:r>
            <a:r>
              <a:rPr lang="uk-UA" altLang="ru-RU" sz="1600" b="1" dirty="0" err="1" smtClean="0">
                <a:solidFill>
                  <a:srgbClr val="000000"/>
                </a:solidFill>
                <a:latin typeface="+mn-lt"/>
              </a:rPr>
              <a:t>”</a:t>
            </a:r>
            <a:endParaRPr lang="uk-UA" altLang="ru-RU" sz="1600" b="1" dirty="0" smtClean="0">
              <a:solidFill>
                <a:srgbClr val="000000"/>
              </a:solidFill>
              <a:latin typeface="+mn-lt"/>
            </a:endParaRPr>
          </a:p>
          <a:p>
            <a:pPr algn="ctr">
              <a:lnSpc>
                <a:spcPct val="90000"/>
              </a:lnSpc>
            </a:pPr>
            <a:endParaRPr lang="uk-UA" altLang="ru-RU" sz="1600" b="1" dirty="0">
              <a:cs typeface="Arial" charset="0"/>
            </a:endParaRPr>
          </a:p>
        </p:txBody>
      </p:sp>
      <p:pic>
        <p:nvPicPr>
          <p:cNvPr id="17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116632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512168" y="4569147"/>
            <a:ext cx="2987824" cy="792088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dirty="0" err="1" smtClean="0"/>
              <a:t>“</a:t>
            </a:r>
            <a:r>
              <a:rPr lang="uk-UA" sz="1600" b="1" dirty="0" err="1" smtClean="0"/>
              <a:t>Машини</a:t>
            </a:r>
            <a:r>
              <a:rPr lang="uk-UA" sz="1600" b="1" dirty="0" smtClean="0"/>
              <a:t> та обладнання</a:t>
            </a:r>
            <a:endParaRPr lang="en-US" sz="1600" b="1" dirty="0" smtClean="0"/>
          </a:p>
          <a:p>
            <a:pPr algn="ctr"/>
            <a:r>
              <a:rPr lang="uk-UA" sz="1600" b="1" dirty="0" smtClean="0"/>
              <a:t> с</a:t>
            </a:r>
            <a:r>
              <a:rPr lang="ru-RU" sz="1600" b="1" dirty="0" smtClean="0"/>
              <a:t>.-</a:t>
            </a:r>
            <a:r>
              <a:rPr lang="uk-UA" sz="1600" b="1" dirty="0" smtClean="0"/>
              <a:t>г. </a:t>
            </a:r>
            <a:r>
              <a:rPr lang="uk-UA" sz="1600" b="1" dirty="0" err="1" smtClean="0"/>
              <a:t>виробництва</a:t>
            </a:r>
            <a:r>
              <a:rPr lang="uk-UA" altLang="ru-RU" sz="1600" b="1" dirty="0" err="1" smtClean="0"/>
              <a:t>”</a:t>
            </a:r>
            <a:endParaRPr lang="uk-UA" altLang="ru-RU" sz="1600" b="1" dirty="0" smtClean="0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99992" y="4569147"/>
            <a:ext cx="3240360" cy="7920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ru-RU" sz="1600" b="1" dirty="0">
              <a:solidFill>
                <a:srgbClr val="000000"/>
              </a:solidFill>
            </a:endParaRPr>
          </a:p>
          <a:p>
            <a:pPr algn="ctr"/>
            <a:r>
              <a:rPr lang="uk-UA" altLang="ru-RU" sz="1600" b="1" dirty="0" err="1" smtClean="0">
                <a:solidFill>
                  <a:srgbClr val="000000"/>
                </a:solidFill>
                <a:latin typeface="+mn-lt"/>
              </a:rPr>
              <a:t>“</a:t>
            </a:r>
            <a:r>
              <a:rPr lang="uk-UA" altLang="ru-RU" sz="1600" b="1" dirty="0" err="1" smtClean="0">
                <a:latin typeface="+mn-lt"/>
                <a:cs typeface="Times New Roman" pitchFamily="18" charset="0"/>
              </a:rPr>
              <a:t>Водні</a:t>
            </a:r>
            <a:r>
              <a:rPr lang="uk-UA" altLang="ru-RU" sz="1600" b="1" dirty="0" smtClean="0">
                <a:latin typeface="+mn-lt"/>
                <a:cs typeface="Times New Roman" pitchFamily="18" charset="0"/>
              </a:rPr>
              <a:t> біоресурси </a:t>
            </a:r>
            <a:endParaRPr lang="en-US" altLang="ru-RU" sz="1600" b="1" dirty="0" smtClean="0">
              <a:latin typeface="+mn-lt"/>
              <a:cs typeface="Times New Roman" pitchFamily="18" charset="0"/>
            </a:endParaRPr>
          </a:p>
          <a:p>
            <a:pPr algn="ctr"/>
            <a:r>
              <a:rPr lang="uk-UA" altLang="ru-RU" sz="1600" b="1" dirty="0" smtClean="0">
                <a:latin typeface="+mn-lt"/>
                <a:cs typeface="Times New Roman" pitchFamily="18" charset="0"/>
              </a:rPr>
              <a:t>та </a:t>
            </a:r>
            <a:r>
              <a:rPr lang="uk-UA" altLang="ru-RU" sz="1600" b="1" dirty="0" err="1" smtClean="0">
                <a:latin typeface="+mn-lt"/>
                <a:cs typeface="Times New Roman" pitchFamily="18" charset="0"/>
              </a:rPr>
              <a:t>аквакультура</a:t>
            </a:r>
            <a:r>
              <a:rPr lang="uk-UA" altLang="ru-RU" sz="1600" b="1" dirty="0" err="1" smtClean="0">
                <a:solidFill>
                  <a:srgbClr val="000000"/>
                </a:solidFill>
                <a:latin typeface="+mn-lt"/>
              </a:rPr>
              <a:t>”</a:t>
            </a:r>
            <a:endParaRPr lang="uk-UA" altLang="ru-RU" sz="1600" b="1" dirty="0" smtClean="0">
              <a:solidFill>
                <a:srgbClr val="000000"/>
              </a:solidFill>
              <a:latin typeface="+mn-lt"/>
            </a:endParaRPr>
          </a:p>
          <a:p>
            <a:pPr algn="ctr">
              <a:lnSpc>
                <a:spcPct val="90000"/>
              </a:lnSpc>
            </a:pPr>
            <a:endParaRPr lang="uk-UA" altLang="ru-RU" sz="16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71l">
  <a:themeElements>
    <a:clrScheme name="170Gp_natural_light 2">
      <a:dk1>
        <a:srgbClr val="000000"/>
      </a:dk1>
      <a:lt1>
        <a:srgbClr val="FFFFFF"/>
      </a:lt1>
      <a:dk2>
        <a:srgbClr val="333399"/>
      </a:dk2>
      <a:lt2>
        <a:srgbClr val="C0C0C0"/>
      </a:lt2>
      <a:accent1>
        <a:srgbClr val="2EA9B6"/>
      </a:accent1>
      <a:accent2>
        <a:srgbClr val="F1900F"/>
      </a:accent2>
      <a:accent3>
        <a:srgbClr val="FFFFFF"/>
      </a:accent3>
      <a:accent4>
        <a:srgbClr val="000000"/>
      </a:accent4>
      <a:accent5>
        <a:srgbClr val="ADD1D7"/>
      </a:accent5>
      <a:accent6>
        <a:srgbClr val="DA820C"/>
      </a:accent6>
      <a:hlink>
        <a:srgbClr val="CC3300"/>
      </a:hlink>
      <a:folHlink>
        <a:srgbClr val="0066CC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2EA9B6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ADD1D7"/>
        </a:accent5>
        <a:accent6>
          <a:srgbClr val="DA820C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E29B3C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ECBAF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cdb2004171l</Template>
  <TotalTime>2094</TotalTime>
  <Words>2109</Words>
  <Application>Microsoft Office PowerPoint</Application>
  <PresentationFormat>Экран (4:3)</PresentationFormat>
  <Paragraphs>565</Paragraphs>
  <Slides>36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cdb2004171l</vt:lpstr>
      <vt:lpstr>Пиксел</vt:lpstr>
      <vt:lpstr>Оформление по умолчанию</vt:lpstr>
      <vt:lpstr>Image</vt:lpstr>
      <vt:lpstr>Слайд 1</vt:lpstr>
      <vt:lpstr>Безперервність ступеневої освіти в НУБіП України</vt:lpstr>
      <vt:lpstr>Слайд 3</vt:lpstr>
      <vt:lpstr>          Новий розподіл навчального навантаження  студентів магістратури із 2018-2019 н.р.   Навчання слід максимально наблизити до майбутнього робочого місця – це базовий принцип компетентнісного підходу до сучасної освіти.            </vt:lpstr>
      <vt:lpstr>Слайд 5</vt:lpstr>
      <vt:lpstr>Слайд 6</vt:lpstr>
      <vt:lpstr>Слайд 7</vt:lpstr>
      <vt:lpstr>Слайд 8</vt:lpstr>
      <vt:lpstr>Слайд 9</vt:lpstr>
      <vt:lpstr>Слайд 10</vt:lpstr>
      <vt:lpstr>Міжнародні магістерські програми  з отриманням  подвійних   дипломів</vt:lpstr>
      <vt:lpstr>Нормативні документи НУБіП України із координування підготовки магістрів</vt:lpstr>
      <vt:lpstr>Слайд 13</vt:lpstr>
      <vt:lpstr>Слайд 14</vt:lpstr>
      <vt:lpstr>Основні етапи підготовки та захисту магістерських  робіт  (нова процедура згідно розпорядження проректора з навчальної і виховної роботи від 11.12.2017  № 37) </vt:lpstr>
      <vt:lpstr>Слайд 16</vt:lpstr>
      <vt:lpstr>Загальноуніверситетська конференція у форматі постерних презентацій</vt:lpstr>
      <vt:lpstr>Слайд 18</vt:lpstr>
      <vt:lpstr>1) варіант на основі здобутого ОС “Бакалавр”  зі спорідненої спеціальності (1,5 роки)  </vt:lpstr>
      <vt:lpstr> 2) варіант на основі здобутого ОС “Бакалавр”  із неспорідненої спеціальності із складанням додаткового вступного випробування </vt:lpstr>
      <vt:lpstr> 3) варіант на основі здобутого ОС “Бакалавр”  із будь-якої спеціальності зі складанням додаткового вступного випробування </vt:lpstr>
      <vt:lpstr> продовження 3) варіант на основі здобутого ОС “Бакалавр”  із будь-якої спеціальності зі складанням додаткового вступного випробування </vt:lpstr>
      <vt:lpstr>4) Варіант паралельне навчання  на денній формі за спорідненою спеціальністю (1,5 роки)</vt:lpstr>
      <vt:lpstr>5) варіант паралельне навчання  на заочній формі (1,5 роки)  за спорідненою спеціальністю</vt:lpstr>
      <vt:lpstr> 6) варіант паралельне навчання на денній та заочній формах  (1,5 роки)  за неспорідненими чи специфічними спеціальностями/ освітніми програмами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Ласкаво просимо до магістратури НУБіП України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Kasatkin</dc:creator>
  <cp:lastModifiedBy>XP GAME 2009</cp:lastModifiedBy>
  <cp:revision>202</cp:revision>
  <dcterms:created xsi:type="dcterms:W3CDTF">2015-12-17T14:09:17Z</dcterms:created>
  <dcterms:modified xsi:type="dcterms:W3CDTF">2019-04-09T08:57:02Z</dcterms:modified>
</cp:coreProperties>
</file>