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7" r:id="rId5"/>
    <p:sldId id="262" r:id="rId6"/>
    <p:sldId id="258" r:id="rId7"/>
    <p:sldId id="257" r:id="rId8"/>
    <p:sldId id="259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C8317D-6A91-4F3D-8334-9737CA36D893}" type="datetimeFigureOut">
              <a:rPr lang="uk-UA" smtClean="0"/>
              <a:pPr/>
              <a:t>25.05.2022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E1106D-9782-4AF3-9199-E1C7D25475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109403" TargetMode="External"/><Relationship Id="rId2" Type="http://schemas.openxmlformats.org/officeDocument/2006/relationships/hyperlink" Target="https://zno.osvita.ua/master/tznp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nubip.edu.ua/node/110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on.gov.ua/storage/app/media/vishcha-osvita/vstup-2022/Prohramy-YEFVV/Zatverdzheni.prohramy.YEFVV/11.02/Pro.zatv.Prohr.predm.TZNK-nalaz-158-11.02.202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876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МАГІСТЕРСЬКИЙ ТЕСТ НАВЧАЛЬНОЇ КОМПЕТЕНТНОСТІ</a:t>
            </a:r>
            <a:r>
              <a:rPr lang="uk-UA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42926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(МТНК)</a:t>
            </a:r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642918"/>
            <a:ext cx="17616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Файл:Герб НУБіП України 2018.png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1830821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2428868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7F09"/>
              </a:buClr>
              <a:buSzPct val="80000"/>
            </a:pPr>
            <a:endParaRPr lang="en-US" sz="2000" dirty="0">
              <a:solidFill>
                <a:srgbClr val="E3DED1">
                  <a:shade val="25000"/>
                </a:srgbClr>
              </a:solidFill>
            </a:endParaRPr>
          </a:p>
          <a:p>
            <a:pPr marL="36576" lvl="0" algn="ctr">
              <a:buClr>
                <a:srgbClr val="F07F09"/>
              </a:buClr>
              <a:buSzPct val="80000"/>
            </a:pPr>
            <a:r>
              <a:rPr lang="uk-UA" sz="2000" dirty="0">
                <a:solidFill>
                  <a:srgbClr val="E3DED1">
                    <a:shade val="25000"/>
                  </a:srgbClr>
                </a:solidFill>
              </a:rPr>
              <a:t>ГУМАНІТАРНО-ПЕДАГОГІЧНИЙ ФАКУЛЬТЕТ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83880" cy="1051560"/>
          </a:xfrm>
        </p:spPr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Реєстрація за </a:t>
            </a:r>
            <a:r>
              <a:rPr lang="en-US" dirty="0">
                <a:solidFill>
                  <a:schemeClr val="accent2"/>
                </a:solidFill>
              </a:rPr>
              <a:t>QR </a:t>
            </a:r>
            <a:r>
              <a:rPr lang="ru-RU" dirty="0">
                <a:solidFill>
                  <a:schemeClr val="accent2"/>
                </a:solidFill>
              </a:rPr>
              <a:t>кодом</a:t>
            </a: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1878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857256"/>
          </a:xfrm>
        </p:spPr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Корисні посилання: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3880" cy="2470020"/>
          </a:xfrm>
        </p:spPr>
        <p:txBody>
          <a:bodyPr>
            <a:normAutofit/>
          </a:bodyPr>
          <a:lstStyle/>
          <a:p>
            <a:r>
              <a:rPr lang="uk-UA" u="sng" dirty="0">
                <a:hlinkClick r:id="rId2"/>
              </a:rPr>
              <a:t>https://zno.osvita.ua/master/tznpk/</a:t>
            </a:r>
            <a:endParaRPr lang="uk-UA" u="sng" dirty="0"/>
          </a:p>
          <a:p>
            <a:endParaRPr lang="uk-UA" u="sng" dirty="0"/>
          </a:p>
          <a:p>
            <a:r>
              <a:rPr lang="en-US" u="sng" dirty="0">
                <a:solidFill>
                  <a:srgbClr val="00B050"/>
                </a:solidFill>
                <a:hlinkClick r:id="rId3"/>
              </a:rPr>
              <a:t>https://nubip.edu.ua/node/109403</a:t>
            </a:r>
            <a:endParaRPr lang="uk-UA" u="sng" dirty="0">
              <a:solidFill>
                <a:srgbClr val="00B050"/>
              </a:solidFill>
            </a:endParaRPr>
          </a:p>
          <a:p>
            <a:endParaRPr lang="uk-UA" u="sng" dirty="0">
              <a:solidFill>
                <a:srgbClr val="00B050"/>
              </a:solidFill>
            </a:endParaRPr>
          </a:p>
          <a:p>
            <a:r>
              <a:rPr lang="en-US" u="sng" dirty="0">
                <a:solidFill>
                  <a:srgbClr val="00B050"/>
                </a:solidFill>
                <a:hlinkClick r:id="rId4"/>
              </a:rPr>
              <a:t>https://nubip.edu.ua/node/1109</a:t>
            </a:r>
            <a:endParaRPr lang="uk-UA" u="sng" dirty="0">
              <a:solidFill>
                <a:srgbClr val="00B050"/>
              </a:solidFill>
            </a:endParaRPr>
          </a:p>
          <a:p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071942"/>
            <a:ext cx="85725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uk-UA" sz="2600" b="1" dirty="0">
                <a:solidFill>
                  <a:schemeClr val="accent2"/>
                </a:solidFill>
              </a:rPr>
              <a:t>Бажаю успіхів і до зустрічі в магістратурі!</a:t>
            </a:r>
          </a:p>
        </p:txBody>
      </p:sp>
      <p:sp>
        <p:nvSpPr>
          <p:cNvPr id="2050" name="AutoShape 2" descr="КНЕУ - З 10 липня розпочався прийом документів на освітній ступінь магістр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3" name="Picture 5" descr="Умови вступу на навчання за освітнім ступенем «магістр» за спеціальністю  «Публічне управління та адміністрування» («Державна служба») » ЗУНУ -  Західноукраїнський національний університ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669823"/>
            <a:ext cx="3500462" cy="183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25968"/>
            <a:ext cx="7196558" cy="474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/>
                </a:solidFill>
              </a:rPr>
              <a:t>Магістерський тест навчальної компетентності (МТНК)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4737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Відповідно до </a:t>
            </a:r>
            <a:r>
              <a:rPr lang="uk-UA" b="1" u="sng" dirty="0">
                <a:solidFill>
                  <a:schemeClr val="accent6">
                    <a:lumMod val="50000"/>
                  </a:schemeClr>
                </a:solidFill>
              </a:rPr>
              <a:t>Порядку прийому на навчання для здобуття вищої освіти в 2022 році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/>
              <a:t> майбутні магістри проходитимуть таке випробування: </a:t>
            </a:r>
            <a:r>
              <a:rPr lang="uk-UA" b="1" dirty="0"/>
              <a:t>магістерський тест навчальної компетентності</a:t>
            </a:r>
            <a:r>
              <a:rPr lang="uk-UA" dirty="0"/>
              <a:t> (МТНК) ー для вступу за спеціальностями галузей знань: </a:t>
            </a:r>
          </a:p>
          <a:p>
            <a:pPr algn="just"/>
            <a:r>
              <a:rPr lang="uk-UA" dirty="0"/>
              <a:t>05 «Соціальні та поведінкові науки», </a:t>
            </a:r>
          </a:p>
          <a:p>
            <a:pPr algn="just"/>
            <a:r>
              <a:rPr lang="uk-UA" dirty="0"/>
              <a:t>06 «Журналістика», </a:t>
            </a:r>
          </a:p>
          <a:p>
            <a:pPr algn="just"/>
            <a:r>
              <a:rPr lang="uk-UA" dirty="0"/>
              <a:t>07 «Управління та адміністрування», </a:t>
            </a:r>
          </a:p>
          <a:p>
            <a:pPr algn="just"/>
            <a:r>
              <a:rPr lang="uk-UA" dirty="0"/>
              <a:t>28 «Публічне управління та адміністрування», </a:t>
            </a:r>
          </a:p>
          <a:p>
            <a:pPr algn="just"/>
            <a:r>
              <a:rPr lang="uk-UA" dirty="0"/>
              <a:t>29 «Міжнародні відносини» (крім спеціальності 293 «Міжнародне право»).​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/>
                </a:solidFill>
              </a:rPr>
              <a:t>Магістерський тест навчальної компетентності (МТНК)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40226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МТНК</a:t>
            </a:r>
            <a:r>
              <a:rPr lang="ru-RU" dirty="0"/>
              <a:t> </a:t>
            </a:r>
            <a:r>
              <a:rPr lang="ru-RU" dirty="0" err="1"/>
              <a:t>міститиме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</a:t>
            </a:r>
            <a:r>
              <a:rPr lang="ru-RU" dirty="0" err="1"/>
              <a:t>вступника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укладають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 </a:t>
            </a:r>
            <a:r>
              <a:rPr lang="ru-RU" dirty="0" err="1">
                <a:hlinkClick r:id="rId2"/>
              </a:rPr>
              <a:t>Програми</a:t>
            </a:r>
            <a:r>
              <a:rPr lang="ru-RU" dirty="0">
                <a:hlinkClick r:id="rId2"/>
              </a:rPr>
              <a:t> ТЗНК</a:t>
            </a:r>
            <a:r>
              <a:rPr lang="ru-RU" dirty="0"/>
              <a:t> (тести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компетентностей).</a:t>
            </a:r>
          </a:p>
        </p:txBody>
      </p:sp>
      <p:pic>
        <p:nvPicPr>
          <p:cNvPr id="10242" name="Picture 2" descr="Логические задачи - разминка для моз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256"/>
            <a:ext cx="3432851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Складатиметься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rgbClr val="FF0000"/>
                </a:solidFill>
              </a:rPr>
              <a:t> 2х </a:t>
            </a:r>
            <a:r>
              <a:rPr lang="ru-RU" dirty="0" err="1">
                <a:solidFill>
                  <a:srgbClr val="FF0000"/>
                </a:solidFill>
              </a:rPr>
              <a:t>блоків</a:t>
            </a:r>
            <a:r>
              <a:rPr lang="ru-RU" dirty="0">
                <a:solidFill>
                  <a:srgbClr val="FF0000"/>
                </a:solidFill>
              </a:rPr>
              <a:t>:</a:t>
            </a:r>
            <a:br>
              <a:rPr lang="ru-RU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000240"/>
            <a:ext cx="3931920" cy="3633612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/>
              <a:t>Вербально-комунікативний</a:t>
            </a:r>
            <a:r>
              <a:rPr lang="ru-RU" b="1" dirty="0"/>
              <a:t> компонент </a:t>
            </a:r>
            <a:r>
              <a:rPr lang="ru-RU" dirty="0"/>
              <a:t>(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, </a:t>
            </a:r>
            <a:r>
              <a:rPr lang="ru-RU" dirty="0" err="1"/>
              <a:t>аналітичне</a:t>
            </a:r>
            <a:r>
              <a:rPr lang="ru-RU" dirty="0"/>
              <a:t> письмо, </a:t>
            </a:r>
            <a:r>
              <a:rPr lang="ru-RU" dirty="0" err="1"/>
              <a:t>комунікація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медіація</a:t>
            </a:r>
            <a:r>
              <a:rPr lang="ru-RU" dirty="0"/>
              <a:t>);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143116"/>
            <a:ext cx="3931920" cy="3562174"/>
          </a:xfrm>
        </p:spPr>
        <p:txBody>
          <a:bodyPr>
            <a:normAutofit/>
          </a:bodyPr>
          <a:lstStyle/>
          <a:p>
            <a:r>
              <a:rPr lang="ru-RU" b="1" dirty="0" err="1"/>
              <a:t>Логічно-аналітичний</a:t>
            </a:r>
            <a:r>
              <a:rPr lang="ru-RU" b="1" dirty="0"/>
              <a:t> компонент </a:t>
            </a:r>
            <a:r>
              <a:rPr lang="ru-RU" dirty="0"/>
              <a:t>(</a:t>
            </a:r>
            <a:r>
              <a:rPr lang="ru-RU" dirty="0" err="1"/>
              <a:t>логічне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; </a:t>
            </a:r>
            <a:r>
              <a:rPr lang="ru-RU" dirty="0" err="1"/>
              <a:t>аналітичне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).</a:t>
            </a:r>
            <a:endParaRPr lang="uk-UA" dirty="0"/>
          </a:p>
          <a:p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214546" y="1093270"/>
            <a:ext cx="50006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6215074" y="10715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uk-UA" sz="1800" dirty="0">
                <a:solidFill>
                  <a:schemeClr val="accent2"/>
                </a:solidFill>
              </a:rPr>
              <a:t>КРИТИЧНЕ МИСЛЕННЯ</a:t>
            </a:r>
            <a:br>
              <a:rPr lang="uk-UA" sz="1800" dirty="0">
                <a:solidFill>
                  <a:schemeClr val="accent2"/>
                </a:solidFill>
              </a:rPr>
            </a:br>
            <a:r>
              <a:rPr lang="uk-UA" sz="1800" dirty="0">
                <a:solidFill>
                  <a:schemeClr val="accent2"/>
                </a:solidFill>
              </a:rPr>
              <a:t>Прочитайте текст і виконайте завдання</a:t>
            </a:r>
            <a:br>
              <a:rPr lang="uk-UA" sz="1800" dirty="0">
                <a:solidFill>
                  <a:schemeClr val="accent2"/>
                </a:solidFill>
              </a:rPr>
            </a:br>
            <a:r>
              <a:rPr lang="uk-UA" sz="1800" i="1" dirty="0">
                <a:solidFill>
                  <a:schemeClr val="accent2"/>
                </a:solidFill>
              </a:rPr>
              <a:t>(цифри в дужках позначають номери абзаців)</a:t>
            </a:r>
            <a:endParaRPr lang="uk-UA" sz="18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469632" cy="45005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(5) Схоже, людству завжди було властиво колекціонувати те, що ось-ось зникне. За часів Ренесансу багатії колекціонували кістки, скам'янілості й різноманітних істот у засушеному та заспиртованому вигляді, виставляючи їх у так званих «кабінетах рідкостей». Деякі антропологи стверджують, що ця наука виникла через своєрідну ностальгію європейців за аборигенами, яких вони самі ж знищили зброєю і хворобами. Тому-то й кинулися зберігати </a:t>
            </a:r>
            <a:r>
              <a:rPr lang="uk-UA" dirty="0" err="1"/>
              <a:t>загрожені</a:t>
            </a:r>
            <a:r>
              <a:rPr lang="uk-UA" dirty="0"/>
              <a:t> мови, збирати предмети, а іноді й живі «експонати». Президент Міжнародного товариства біологічних і природних сховищ (організація об'єднує 1,3 тисячі </a:t>
            </a:r>
            <a:r>
              <a:rPr lang="uk-UA" dirty="0" err="1"/>
              <a:t>біобанків</a:t>
            </a:r>
            <a:r>
              <a:rPr lang="uk-UA" dirty="0"/>
              <a:t>, де зберігають усе – від вірусів до репродуктивних клітин димчастих леопардів) порівнює цю гонитву за </a:t>
            </a:r>
            <a:r>
              <a:rPr lang="uk-UA" dirty="0" err="1"/>
              <a:t>зникомим</a:t>
            </a:r>
            <a:r>
              <a:rPr lang="uk-UA" dirty="0"/>
              <a:t>  </a:t>
            </a:r>
            <a:r>
              <a:rPr lang="uk-UA" dirty="0" err="1"/>
              <a:t>біорізноманіттям</a:t>
            </a:r>
            <a:r>
              <a:rPr lang="uk-UA" dirty="0"/>
              <a:t> з міжнародною космічною гонкою.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2"/>
                </a:solidFill>
              </a:rPr>
              <a:t>Критичне мислення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Зміст</a:t>
            </a:r>
            <a:r>
              <a:rPr lang="ru-RU" dirty="0"/>
              <a:t> </a:t>
            </a:r>
            <a:r>
              <a:rPr lang="ru-RU" b="1" i="1" dirty="0"/>
              <a:t>абзацу 5</a:t>
            </a:r>
            <a:r>
              <a:rPr lang="ru-RU" dirty="0"/>
              <a:t> 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узагальнює</a:t>
            </a:r>
            <a:r>
              <a:rPr lang="ru-RU" dirty="0"/>
              <a:t> </a:t>
            </a:r>
            <a:r>
              <a:rPr lang="ru-RU" dirty="0" err="1"/>
              <a:t>приказка</a:t>
            </a:r>
            <a:r>
              <a:rPr lang="ru-RU" dirty="0"/>
              <a:t> </a:t>
            </a:r>
          </a:p>
          <a:p>
            <a:endParaRPr lang="ru-RU" dirty="0"/>
          </a:p>
          <a:p>
            <a:pPr algn="just"/>
            <a:r>
              <a:rPr lang="ru-RU" b="1" dirty="0"/>
              <a:t>А </a:t>
            </a:r>
            <a:r>
              <a:rPr lang="ru-RU" dirty="0"/>
              <a:t>Не за нас стало, не за нас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перестане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Б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 </a:t>
            </a:r>
            <a:r>
              <a:rPr lang="ru-RU" dirty="0" err="1"/>
              <a:t>забувають</a:t>
            </a:r>
            <a:r>
              <a:rPr lang="ru-RU" dirty="0"/>
              <a:t>, а при </a:t>
            </a:r>
            <a:r>
              <a:rPr lang="ru-RU" dirty="0" err="1"/>
              <a:t>горі</a:t>
            </a:r>
            <a:r>
              <a:rPr lang="ru-RU" dirty="0"/>
              <a:t> </a:t>
            </a:r>
            <a:r>
              <a:rPr lang="ru-RU" dirty="0" err="1"/>
              <a:t>споминають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В </a:t>
            </a:r>
            <a:r>
              <a:rPr lang="ru-RU" dirty="0" err="1"/>
              <a:t>Куди</a:t>
            </a:r>
            <a:r>
              <a:rPr lang="ru-RU" dirty="0"/>
              <a:t> дерево </a:t>
            </a:r>
            <a:r>
              <a:rPr lang="ru-RU" dirty="0" err="1"/>
              <a:t>підрубане</a:t>
            </a:r>
            <a:r>
              <a:rPr lang="ru-RU" dirty="0"/>
              <a:t>,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Г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– не </a:t>
            </a:r>
            <a:r>
              <a:rPr lang="ru-RU" dirty="0" err="1"/>
              <a:t>дбаємо</a:t>
            </a:r>
            <a:r>
              <a:rPr lang="ru-RU" dirty="0"/>
              <a:t>, а </a:t>
            </a:r>
            <a:r>
              <a:rPr lang="ru-RU" dirty="0" err="1"/>
              <a:t>втративши</a:t>
            </a:r>
            <a:r>
              <a:rPr lang="ru-RU" dirty="0"/>
              <a:t> – </a:t>
            </a:r>
            <a:r>
              <a:rPr lang="ru-RU" dirty="0" err="1"/>
              <a:t>уболіваємо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Д </a:t>
            </a:r>
            <a:r>
              <a:rPr lang="ru-RU" dirty="0" err="1"/>
              <a:t>Тепер</a:t>
            </a:r>
            <a:r>
              <a:rPr lang="ru-RU" dirty="0"/>
              <a:t> за </a:t>
            </a:r>
            <a:r>
              <a:rPr lang="ru-RU" dirty="0" err="1"/>
              <a:t>гроші</a:t>
            </a:r>
            <a:r>
              <a:rPr lang="ru-RU" dirty="0"/>
              <a:t> можем все </a:t>
            </a:r>
            <a:r>
              <a:rPr lang="ru-RU" dirty="0" err="1"/>
              <a:t>зробити</a:t>
            </a:r>
            <a:r>
              <a:rPr lang="ru-RU" dirty="0"/>
              <a:t>, 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неба </a:t>
            </a:r>
            <a:r>
              <a:rPr lang="ru-RU" dirty="0" err="1"/>
              <a:t>купити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solidFill>
                  <a:schemeClr val="accent2"/>
                </a:solidFill>
              </a:rPr>
            </a:br>
            <a:r>
              <a:rPr lang="uk-UA" sz="2000" dirty="0">
                <a:solidFill>
                  <a:schemeClr val="accent2"/>
                </a:solidFill>
              </a:rPr>
              <a:t>ЛОГІЧНЕ МИСЛЕННЯ</a:t>
            </a:r>
            <a:br>
              <a:rPr lang="uk-UA" sz="2000" dirty="0">
                <a:solidFill>
                  <a:schemeClr val="accent2"/>
                </a:solidFill>
              </a:rPr>
            </a:br>
            <a:r>
              <a:rPr lang="uk-UA" sz="2000" dirty="0">
                <a:solidFill>
                  <a:schemeClr val="accent2"/>
                </a:solidFill>
              </a:rPr>
              <a:t>Прочитайте </a:t>
            </a:r>
            <a:r>
              <a:rPr lang="uk-UA" sz="2000" dirty="0" err="1">
                <a:solidFill>
                  <a:schemeClr val="accent2"/>
                </a:solidFill>
              </a:rPr>
              <a:t>мікротексти</a:t>
            </a:r>
            <a:r>
              <a:rPr lang="uk-UA" sz="2000" dirty="0">
                <a:solidFill>
                  <a:schemeClr val="accent2"/>
                </a:solidFill>
              </a:rPr>
              <a:t> й виконайте завдання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2864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i="1" dirty="0"/>
              <a:t>Проректор: </a:t>
            </a:r>
            <a:r>
              <a:rPr lang="ru-RU" dirty="0"/>
              <a:t>У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Вікіпедії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мереж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мобільного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аудиторних</a:t>
            </a:r>
            <a:r>
              <a:rPr lang="ru-RU" dirty="0"/>
              <a:t> </a:t>
            </a:r>
            <a:r>
              <a:rPr lang="ru-RU" dirty="0" err="1"/>
              <a:t>лекційно-семінарських</a:t>
            </a:r>
            <a:r>
              <a:rPr lang="ru-RU" dirty="0"/>
              <a:t> занять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застарілою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неефективною</a:t>
            </a:r>
            <a:r>
              <a:rPr lang="ru-RU" dirty="0"/>
              <a:t>. </a:t>
            </a:r>
            <a:r>
              <a:rPr lang="ru-RU" dirty="0" err="1"/>
              <a:t>Опитування</a:t>
            </a:r>
            <a:r>
              <a:rPr lang="ru-RU" dirty="0"/>
              <a:t> 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не </a:t>
            </a:r>
            <a:r>
              <a:rPr lang="ru-RU" dirty="0" err="1"/>
              <a:t>задоволена</a:t>
            </a:r>
            <a:r>
              <a:rPr lang="ru-RU" dirty="0"/>
              <a:t>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, </a:t>
            </a:r>
            <a:r>
              <a:rPr lang="ru-RU" dirty="0" err="1"/>
              <a:t>ані</a:t>
            </a:r>
            <a:r>
              <a:rPr lang="ru-RU" dirty="0"/>
              <a:t> формою </a:t>
            </a:r>
            <a:r>
              <a:rPr lang="ru-RU" dirty="0" err="1"/>
              <a:t>проведення</a:t>
            </a:r>
            <a:r>
              <a:rPr lang="ru-RU" dirty="0"/>
              <a:t> занять, </a:t>
            </a:r>
            <a:r>
              <a:rPr lang="ru-RU" dirty="0" err="1"/>
              <a:t>які</a:t>
            </a:r>
            <a:r>
              <a:rPr lang="ru-RU" dirty="0"/>
              <a:t>, за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відгуками</a:t>
            </a:r>
            <a:r>
              <a:rPr lang="ru-RU" dirty="0"/>
              <a:t>, </a:t>
            </a:r>
            <a:r>
              <a:rPr lang="ru-RU" dirty="0" err="1"/>
              <a:t>далекі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.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зобов’язати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вишу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викласти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дистанційні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читають</a:t>
            </a:r>
            <a:r>
              <a:rPr lang="ru-RU" dirty="0"/>
              <a:t>, </a:t>
            </a:r>
            <a:r>
              <a:rPr lang="ru-RU" dirty="0" err="1"/>
              <a:t>аудиторні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лекцій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семінарських</a:t>
            </a:r>
            <a:r>
              <a:rPr lang="ru-RU" dirty="0"/>
              <a:t> занять </a:t>
            </a:r>
            <a:r>
              <a:rPr lang="ru-RU" dirty="0" err="1"/>
              <a:t>скасувати</a:t>
            </a:r>
            <a:r>
              <a:rPr lang="ru-RU" dirty="0"/>
              <a:t>, </a:t>
            </a:r>
            <a:r>
              <a:rPr lang="ru-RU" dirty="0" err="1"/>
              <a:t>замінивши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консультаціями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Яке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наведених</a:t>
            </a:r>
            <a:r>
              <a:rPr lang="ru-RU" b="1" dirty="0"/>
              <a:t> </a:t>
            </a:r>
            <a:r>
              <a:rPr lang="ru-RU" b="1" dirty="0" err="1"/>
              <a:t>нижче</a:t>
            </a:r>
            <a:r>
              <a:rPr lang="ru-RU" b="1" dirty="0"/>
              <a:t> </a:t>
            </a:r>
            <a:r>
              <a:rPr lang="ru-RU" b="1" dirty="0" err="1"/>
              <a:t>тверджень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воно</a:t>
            </a:r>
            <a:r>
              <a:rPr lang="ru-RU" b="1" dirty="0"/>
              <a:t> </a:t>
            </a:r>
            <a:r>
              <a:rPr lang="ru-RU" b="1" dirty="0" err="1"/>
              <a:t>істинне</a:t>
            </a:r>
            <a:r>
              <a:rPr lang="ru-RU" b="1" dirty="0"/>
              <a:t>, </a:t>
            </a:r>
            <a:r>
              <a:rPr lang="ru-RU" b="1" dirty="0" err="1"/>
              <a:t>найбільше</a:t>
            </a:r>
            <a:r>
              <a:rPr lang="ru-RU" b="1" dirty="0"/>
              <a:t> </a:t>
            </a:r>
            <a:r>
              <a:rPr lang="ru-RU" b="1" dirty="0" err="1"/>
              <a:t>посилює</a:t>
            </a:r>
            <a:r>
              <a:rPr lang="ru-RU" b="1" dirty="0"/>
              <a:t> </a:t>
            </a:r>
            <a:r>
              <a:rPr lang="ru-RU" b="1" dirty="0" err="1"/>
              <a:t>обґрунтування</a:t>
            </a:r>
            <a:r>
              <a:rPr lang="ru-RU" b="1" dirty="0"/>
              <a:t> </a:t>
            </a:r>
            <a:r>
              <a:rPr lang="ru-RU" b="1" dirty="0" err="1"/>
              <a:t>висновку</a:t>
            </a:r>
            <a:r>
              <a:rPr lang="ru-RU" b="1" dirty="0"/>
              <a:t> проректора?</a:t>
            </a:r>
          </a:p>
          <a:p>
            <a:pPr algn="just"/>
            <a:r>
              <a:rPr lang="ru-RU" b="1" dirty="0"/>
              <a:t>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для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комп’ютерної</a:t>
            </a:r>
            <a:r>
              <a:rPr lang="ru-RU" dirty="0"/>
              <a:t> </a:t>
            </a:r>
            <a:r>
              <a:rPr lang="ru-RU" dirty="0" err="1"/>
              <a:t>грамотності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Б </a:t>
            </a:r>
            <a:r>
              <a:rPr lang="ru-RU" dirty="0" err="1"/>
              <a:t>Викладачі</a:t>
            </a:r>
            <a:r>
              <a:rPr lang="ru-RU" dirty="0"/>
              <a:t> вишу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оприлюднення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забезпечать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аудиторні</a:t>
            </a:r>
            <a:r>
              <a:rPr lang="ru-RU" dirty="0"/>
              <a:t> </a:t>
            </a:r>
            <a:r>
              <a:rPr lang="ru-RU" dirty="0" err="1"/>
              <a:t>лекційно-семінарські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..</a:t>
            </a:r>
          </a:p>
          <a:p>
            <a:pPr algn="just"/>
            <a:r>
              <a:rPr lang="ru-RU" b="1" dirty="0"/>
              <a:t>В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студентами,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аудиторних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дистанційних</a:t>
            </a:r>
            <a:r>
              <a:rPr lang="ru-RU" dirty="0"/>
              <a:t> занять.</a:t>
            </a:r>
          </a:p>
          <a:p>
            <a:pPr algn="just"/>
            <a:r>
              <a:rPr lang="ru-RU" b="1" dirty="0"/>
              <a:t>Г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Вікіпедії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мереж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мобільного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в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форму </a:t>
            </a:r>
            <a:r>
              <a:rPr lang="ru-RU" dirty="0" err="1"/>
              <a:t>навчальних</a:t>
            </a:r>
            <a:r>
              <a:rPr lang="ru-RU" dirty="0"/>
              <a:t> занять.</a:t>
            </a:r>
          </a:p>
          <a:p>
            <a:pPr algn="just"/>
            <a:r>
              <a:rPr lang="ru-RU" b="1" dirty="0"/>
              <a:t>Д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19443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ru-RU" sz="2200" dirty="0">
                <a:solidFill>
                  <a:schemeClr val="accent2"/>
                </a:solidFill>
              </a:rPr>
              <a:t>АНАЛІТИЧНЕ МИСЛЕННЯ</a:t>
            </a:r>
            <a:br>
              <a:rPr lang="ru-RU" sz="2200" dirty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accent2"/>
                </a:solidFill>
              </a:rPr>
              <a:t>Прочитайте </a:t>
            </a:r>
            <a:r>
              <a:rPr lang="ru-RU" sz="2200" dirty="0" err="1">
                <a:solidFill>
                  <a:schemeClr val="accent2"/>
                </a:solidFill>
              </a:rPr>
              <a:t>опис</a:t>
            </a:r>
            <a:r>
              <a:rPr lang="ru-RU" sz="2200" dirty="0">
                <a:solidFill>
                  <a:schemeClr val="accent2"/>
                </a:solidFill>
              </a:rPr>
              <a:t> </a:t>
            </a:r>
            <a:r>
              <a:rPr lang="ru-RU" sz="2200" dirty="0" err="1">
                <a:solidFill>
                  <a:schemeClr val="accent2"/>
                </a:solidFill>
              </a:rPr>
              <a:t>ситуації</a:t>
            </a:r>
            <a:r>
              <a:rPr lang="ru-RU" sz="2200" dirty="0">
                <a:solidFill>
                  <a:schemeClr val="accent2"/>
                </a:solidFill>
              </a:rPr>
              <a:t> та умов до </a:t>
            </a:r>
            <a:r>
              <a:rPr lang="ru-RU" sz="2200" dirty="0" err="1">
                <a:solidFill>
                  <a:schemeClr val="accent2"/>
                </a:solidFill>
              </a:rPr>
              <a:t>неї</a:t>
            </a:r>
            <a:r>
              <a:rPr lang="ru-RU" sz="2200" dirty="0">
                <a:solidFill>
                  <a:schemeClr val="accent2"/>
                </a:solidFill>
              </a:rPr>
              <a:t> </a:t>
            </a:r>
            <a:r>
              <a:rPr lang="ru-RU" sz="2200" dirty="0" err="1">
                <a:solidFill>
                  <a:schemeClr val="accent2"/>
                </a:solidFill>
              </a:rPr>
              <a:t>й</a:t>
            </a:r>
            <a:r>
              <a:rPr lang="ru-RU" sz="2200" dirty="0">
                <a:solidFill>
                  <a:schemeClr val="accent2"/>
                </a:solidFill>
              </a:rPr>
              <a:t> </a:t>
            </a:r>
            <a:r>
              <a:rPr lang="ru-RU" sz="2200" dirty="0" err="1">
                <a:solidFill>
                  <a:schemeClr val="accent2"/>
                </a:solidFill>
              </a:rPr>
              <a:t>виконайте</a:t>
            </a:r>
            <a:r>
              <a:rPr lang="ru-RU" sz="2200" dirty="0">
                <a:solidFill>
                  <a:schemeClr val="accent2"/>
                </a:solidFill>
              </a:rPr>
              <a:t> </a:t>
            </a:r>
            <a:r>
              <a:rPr lang="ru-RU" sz="2200" dirty="0" err="1">
                <a:solidFill>
                  <a:schemeClr val="accent2"/>
                </a:solidFill>
              </a:rPr>
              <a:t>завдання</a:t>
            </a:r>
            <a:endParaRPr lang="uk-UA" sz="2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Якщо інвестор </a:t>
            </a:r>
            <a:r>
              <a:rPr lang="en-US" dirty="0"/>
              <a:t>N </a:t>
            </a:r>
            <a:r>
              <a:rPr lang="uk-UA" dirty="0"/>
              <a:t>оглядає об'єкт у вівторок, то яке / які з наведених нижче тверджень І-</a:t>
            </a:r>
            <a:r>
              <a:rPr lang="en-US" dirty="0"/>
              <a:t>III </a:t>
            </a:r>
            <a:r>
              <a:rPr lang="uk-UA" dirty="0"/>
              <a:t>істинне / істинні?</a:t>
            </a:r>
          </a:p>
          <a:p>
            <a:pPr>
              <a:buNone/>
            </a:pPr>
            <a:r>
              <a:rPr lang="uk-UA" dirty="0"/>
              <a:t>І. Інвестор Е може оглянути об'єкт у середу.</a:t>
            </a:r>
          </a:p>
          <a:p>
            <a:pPr>
              <a:buNone/>
            </a:pPr>
            <a:r>
              <a:rPr lang="en-US" dirty="0"/>
              <a:t>II. </a:t>
            </a:r>
            <a:r>
              <a:rPr lang="uk-UA" dirty="0"/>
              <a:t>Інвестор </a:t>
            </a:r>
            <a:r>
              <a:rPr lang="en-US" dirty="0"/>
              <a:t>F </a:t>
            </a:r>
            <a:r>
              <a:rPr lang="uk-UA" dirty="0"/>
              <a:t>може оглянути об'єкт у середу.</a:t>
            </a:r>
          </a:p>
          <a:p>
            <a:pPr>
              <a:buNone/>
            </a:pPr>
            <a:r>
              <a:rPr lang="en-US" dirty="0"/>
              <a:t>III. </a:t>
            </a:r>
            <a:r>
              <a:rPr lang="uk-UA" dirty="0"/>
              <a:t>Інвестор </a:t>
            </a:r>
            <a:r>
              <a:rPr lang="en-US" dirty="0"/>
              <a:t>G </a:t>
            </a:r>
            <a:r>
              <a:rPr lang="uk-UA" dirty="0"/>
              <a:t>може оглянути об'єкт у середу.</a:t>
            </a:r>
          </a:p>
          <a:p>
            <a:endParaRPr lang="uk-UA" b="1" dirty="0"/>
          </a:p>
          <a:p>
            <a:r>
              <a:rPr lang="uk-UA" b="1" dirty="0"/>
              <a:t>А </a:t>
            </a:r>
            <a:r>
              <a:rPr lang="uk-UA" dirty="0"/>
              <a:t>тільки І</a:t>
            </a:r>
          </a:p>
          <a:p>
            <a:r>
              <a:rPr lang="uk-UA" b="1" dirty="0"/>
              <a:t>Б </a:t>
            </a:r>
            <a:r>
              <a:rPr lang="uk-UA" dirty="0"/>
              <a:t>тільки </a:t>
            </a:r>
            <a:r>
              <a:rPr lang="en-US" dirty="0"/>
              <a:t>II</a:t>
            </a:r>
          </a:p>
          <a:p>
            <a:r>
              <a:rPr lang="uk-UA" b="1" dirty="0"/>
              <a:t>В </a:t>
            </a:r>
            <a:r>
              <a:rPr lang="uk-UA" dirty="0"/>
              <a:t>тільки </a:t>
            </a:r>
            <a:r>
              <a:rPr lang="en-US" dirty="0"/>
              <a:t>III</a:t>
            </a:r>
          </a:p>
          <a:p>
            <a:r>
              <a:rPr lang="uk-UA" b="1" dirty="0"/>
              <a:t>Г </a:t>
            </a:r>
            <a:r>
              <a:rPr lang="uk-UA" dirty="0"/>
              <a:t>тільки </a:t>
            </a:r>
            <a:r>
              <a:rPr lang="en-US" dirty="0"/>
              <a:t>I </a:t>
            </a:r>
            <a:r>
              <a:rPr lang="uk-UA" dirty="0"/>
              <a:t>та </a:t>
            </a:r>
            <a:r>
              <a:rPr lang="en-US" dirty="0"/>
              <a:t>II</a:t>
            </a:r>
          </a:p>
          <a:p>
            <a:r>
              <a:rPr lang="uk-UA" b="1" dirty="0"/>
              <a:t>Д </a:t>
            </a:r>
            <a:r>
              <a:rPr lang="uk-UA" dirty="0"/>
              <a:t>тільки </a:t>
            </a:r>
            <a:r>
              <a:rPr lang="en-US" dirty="0"/>
              <a:t>II </a:t>
            </a:r>
            <a:r>
              <a:rPr lang="uk-UA" dirty="0"/>
              <a:t>та </a:t>
            </a:r>
            <a:r>
              <a:rPr lang="en-US" dirty="0"/>
              <a:t>III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183880" cy="228601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sz="3100" dirty="0">
                <a:solidFill>
                  <a:schemeClr val="accent2"/>
                </a:solidFill>
              </a:rPr>
              <a:t>Гуманітарно-педагогічний факультет </a:t>
            </a:r>
            <a:br>
              <a:rPr lang="uk-UA" sz="3100" dirty="0">
                <a:solidFill>
                  <a:schemeClr val="accent2"/>
                </a:solidFill>
              </a:rPr>
            </a:br>
            <a:r>
              <a:rPr lang="uk-UA" sz="2700" dirty="0">
                <a:solidFill>
                  <a:schemeClr val="accent2"/>
                </a:solidFill>
              </a:rPr>
              <a:t>Кафедра філософії та міжнародної комунікації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ЗАПРОШУ</a:t>
            </a:r>
            <a:r>
              <a:rPr lang="uk-UA" sz="2700" dirty="0">
                <a:solidFill>
                  <a:srgbClr val="FF0000"/>
                </a:solidFill>
              </a:rPr>
              <a:t>Є</a:t>
            </a:r>
            <a:br>
              <a:rPr lang="uk-UA" sz="2700" dirty="0"/>
            </a:br>
            <a:r>
              <a:rPr lang="uk-UA" sz="2700" dirty="0"/>
              <a:t> </a:t>
            </a:r>
            <a:r>
              <a:rPr lang="uk-UA" sz="2700" dirty="0">
                <a:solidFill>
                  <a:schemeClr val="accent2"/>
                </a:solidFill>
              </a:rPr>
              <a:t>на безкоштовні курси з підготовки до МТНК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041004" cy="22860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/>
              <a:t>З 30.05.2022 по 8.08.2022 (щопонеділка) </a:t>
            </a:r>
          </a:p>
          <a:p>
            <a:pPr algn="just">
              <a:buNone/>
            </a:pPr>
            <a:endParaRPr lang="uk-UA" dirty="0"/>
          </a:p>
          <a:p>
            <a:pPr algn="ctr">
              <a:buNone/>
            </a:pPr>
            <a:r>
              <a:rPr lang="uk-UA" dirty="0"/>
              <a:t>о 10.00 будуть проходити безкоштовні курси з підготовки до складання МТНК (магістерського тесту навчальних </a:t>
            </a:r>
            <a:r>
              <a:rPr lang="uk-UA" dirty="0" err="1"/>
              <a:t>компетентностей</a:t>
            </a:r>
            <a:r>
              <a:rPr lang="uk-UA" dirty="0"/>
              <a:t>)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5124" name="Picture 4" descr="Мозговой штурм для компании по улучшению репутации — web repu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284930"/>
            <a:ext cx="4429156" cy="157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</TotalTime>
  <Words>777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Verdana</vt:lpstr>
      <vt:lpstr>Wingdings 2</vt:lpstr>
      <vt:lpstr>Аспект</vt:lpstr>
      <vt:lpstr>МАГІСТЕРСЬКИЙ ТЕСТ НАВЧАЛЬНОЇ КОМПЕТЕНТНОСТІ </vt:lpstr>
      <vt:lpstr>Магістерський тест навчальної компетентності (МТНК)</vt:lpstr>
      <vt:lpstr>Магістерський тест навчальної компетентності (МТНК)</vt:lpstr>
      <vt:lpstr>Складатиметься з 2х блоків: </vt:lpstr>
      <vt:lpstr>КРИТИЧНЕ МИСЛЕННЯ Прочитайте текст і виконайте завдання (цифри в дужках позначають номери абзаців)</vt:lpstr>
      <vt:lpstr>Критичне мислення </vt:lpstr>
      <vt:lpstr> ЛОГІЧНЕ МИСЛЕННЯ Прочитайте мікротексти й виконайте завдання</vt:lpstr>
      <vt:lpstr>      АНАЛІТИЧНЕ МИСЛЕННЯ Прочитайте опис ситуації та умов до неї й виконайте завдання</vt:lpstr>
      <vt:lpstr>                    Гуманітарно-педагогічний факультет  Кафедра філософії та міжнародної комунікації ЗАПРОШУЄ  на безкоштовні курси з підготовки до МТНК</vt:lpstr>
      <vt:lpstr>Реєстрація за QR кодом</vt:lpstr>
      <vt:lpstr>Корисні посилання: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МАГІСТЕРСЬКИЙ ТЕСТ НАВЧАЛЬНОЇ КОМПЕТЕНТНОСТІ</dc:title>
  <dc:creator>Ira</dc:creator>
  <cp:lastModifiedBy>user</cp:lastModifiedBy>
  <cp:revision>22</cp:revision>
  <dcterms:created xsi:type="dcterms:W3CDTF">2022-05-16T17:21:38Z</dcterms:created>
  <dcterms:modified xsi:type="dcterms:W3CDTF">2022-05-25T14:01:33Z</dcterms:modified>
</cp:coreProperties>
</file>