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801" r:id="rId2"/>
    <p:sldId id="784" r:id="rId3"/>
    <p:sldId id="276" r:id="rId4"/>
    <p:sldId id="819" r:id="rId5"/>
    <p:sldId id="802" r:id="rId6"/>
    <p:sldId id="803" r:id="rId7"/>
    <p:sldId id="821" r:id="rId8"/>
    <p:sldId id="822" r:id="rId9"/>
    <p:sldId id="823" r:id="rId10"/>
    <p:sldId id="820" r:id="rId11"/>
    <p:sldId id="824" r:id="rId12"/>
  </p:sldIdLst>
  <p:sldSz cx="9144000" cy="6858000" type="screen4x3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0066"/>
    <a:srgbClr val="0000FF"/>
    <a:srgbClr val="660033"/>
    <a:srgbClr val="009900"/>
    <a:srgbClr val="57257D"/>
    <a:srgbClr val="652B91"/>
    <a:srgbClr val="0058DA"/>
    <a:srgbClr val="008A3E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60"/>
  </p:normalViewPr>
  <p:slideViewPr>
    <p:cSldViewPr>
      <p:cViewPr varScale="1">
        <p:scale>
          <a:sx n="105" d="100"/>
          <a:sy n="105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79C810B-C80C-4DEC-85AA-9739C35C7D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99B4F5-344D-4769-B9FD-07D39BDCEA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71CF93-2B68-4EFA-A55E-D444DC7398DD}" type="datetimeFigureOut">
              <a:rPr lang="ru-UA"/>
              <a:pPr>
                <a:defRPr/>
              </a:pPr>
              <a:t>13.04.2023</a:t>
            </a:fld>
            <a:endParaRPr lang="ru-UA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581EB674-CECC-497B-A7D2-2A878BC9B3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UA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36F7A081-2FB3-4533-8E33-A70E2B66E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UA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46E5AF-A23E-48BC-9528-13D433C4C8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C60014-EECB-475E-A369-A73CEFD2C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0FA9CA-FB07-4EE4-8249-B58754799534}" type="slidenum">
              <a:rPr lang="ru-UA"/>
              <a:pPr>
                <a:defRPr/>
              </a:pPr>
              <a:t>‹№›</a:t>
            </a:fld>
            <a:endParaRPr 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AEE49F-90B0-42DC-B5E8-9FB3B847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4578A-FDA5-4530-A8B4-F14C374E34BF}" type="datetimeFigureOut">
              <a:rPr lang="uk-UA"/>
              <a:pPr>
                <a:defRPr/>
              </a:pPr>
              <a:t>13.04.2023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F03BB7-F501-4DFC-81F5-46069FE68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8E514-A415-4D46-B10F-4CE5A34A1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E1FCB-11C2-41FC-900E-EE5926C6BB0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767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737EC-E5EB-4C8C-8BE3-82BB30DEC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B3E33-85F5-47AD-A402-33B1F0CABE61}" type="datetimeFigureOut">
              <a:rPr lang="uk-UA"/>
              <a:pPr>
                <a:defRPr/>
              </a:pPr>
              <a:t>13.04.2023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C57CBD-1022-4EC6-9F11-C37F56B1B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660C2-41FE-4219-B8C3-5E4F31FE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F457A-84C1-40FB-BF1C-1C0AB6032C88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09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91410B-0E9F-42DA-A129-C52BDB0C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5A4A6-B02D-4C0E-AAE1-E3AE06F32C3E}" type="datetimeFigureOut">
              <a:rPr lang="uk-UA"/>
              <a:pPr>
                <a:defRPr/>
              </a:pPr>
              <a:t>13.04.2023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C4F483-95A1-4A4D-9DDD-7B006812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66A253-998F-4657-892A-43BC83AE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0701A-D51D-439F-B25B-1A8DC53B617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891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8B994-C618-4665-9E06-89D78588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E4C40-A028-4253-A1D6-132CE67736B0}" type="datetimeFigureOut">
              <a:rPr lang="uk-UA"/>
              <a:pPr>
                <a:defRPr/>
              </a:pPr>
              <a:t>13.04.2023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324D60-0309-40F1-8915-17DADCE6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C73C6-85FF-40DE-9EF9-DF2566A2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DF44-C6C8-4D0D-86E1-5ED06A12BFA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437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DE49-AFF6-47DC-B618-0076CFA2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18207-1F99-4168-B987-469184D2A935}" type="datetimeFigureOut">
              <a:rPr lang="uk-UA"/>
              <a:pPr>
                <a:defRPr/>
              </a:pPr>
              <a:t>13.04.2023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B6A255-196F-4572-9F5C-13C6551A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10CCE3-049A-4AD4-AFDB-89A5AC3F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373D-19C2-49F3-93B2-35DF98E6459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589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67C3D6C-9C8F-4917-94C1-B9DAB736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77F4-CECF-4910-B8F7-4C7E5D1B5EC5}" type="datetimeFigureOut">
              <a:rPr lang="uk-UA"/>
              <a:pPr>
                <a:defRPr/>
              </a:pPr>
              <a:t>13.04.2023</a:t>
            </a:fld>
            <a:endParaRPr lang="uk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726FC78-E1BC-4AFF-AB51-04C3BA21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AEB5112-0277-4358-83A3-99306A6B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9AE16-E103-4148-B51F-68E95C347B70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167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FE99B6D-29A7-4A9F-AE96-D468739B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C2B0E-6ED4-446C-8FB8-062C5E9B11A6}" type="datetimeFigureOut">
              <a:rPr lang="uk-UA"/>
              <a:pPr>
                <a:defRPr/>
              </a:pPr>
              <a:t>13.04.2023</a:t>
            </a:fld>
            <a:endParaRPr lang="uk-UA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E012132-32A2-465F-916A-A1EDE050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7FE5502-13F6-443F-A504-1DD01C6F1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280B7-332A-4ED4-B9FD-611E0875E72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23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4C431E53-ED3D-4731-B1E9-E6C53CFAB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2EF0B-526E-478C-8C71-C9777C66D202}" type="datetimeFigureOut">
              <a:rPr lang="uk-UA"/>
              <a:pPr>
                <a:defRPr/>
              </a:pPr>
              <a:t>13.04.2023</a:t>
            </a:fld>
            <a:endParaRPr lang="uk-UA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092B033-5E5A-4E07-B8EB-A99F1BE6F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E9F122E-CD5B-4A56-A188-5C260A058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175F3-3B6A-4423-B81F-B2FB568BC0AA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45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16800259-5536-41E8-B955-A29BDE8D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5966D-59B3-445D-A0CF-BCA3664ED7A1}" type="datetimeFigureOut">
              <a:rPr lang="uk-UA"/>
              <a:pPr>
                <a:defRPr/>
              </a:pPr>
              <a:t>13.04.2023</a:t>
            </a:fld>
            <a:endParaRPr lang="uk-UA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144F1343-0CC5-4193-8792-D105FC3D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606D63DF-1298-4893-8DDE-B758DCF6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5FE4-637F-4415-A8DC-8BDCC1EAD51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890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2ACE72B-CFE2-4028-9A58-07EF462D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E15E2-9029-4578-88A3-B862B62A33E5}" type="datetimeFigureOut">
              <a:rPr lang="uk-UA"/>
              <a:pPr>
                <a:defRPr/>
              </a:pPr>
              <a:t>13.04.2023</a:t>
            </a:fld>
            <a:endParaRPr lang="uk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E1CB84B-D969-4270-96F1-A3FFBFCA0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7B6181F-1726-414D-9C3C-20B221D1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7DD87-E803-46DD-A9C4-E9D78A1297E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93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3E792F6-7879-4F86-B1ED-9074C802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7E64-C512-4561-B65F-8D90E4CF2B07}" type="datetimeFigureOut">
              <a:rPr lang="uk-UA"/>
              <a:pPr>
                <a:defRPr/>
              </a:pPr>
              <a:t>13.04.2023</a:t>
            </a:fld>
            <a:endParaRPr lang="uk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C4164DD-5761-4465-8DF5-9CE735C5B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7448074-B79E-4342-9F9F-30AAC4D6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7D52-0502-4517-9D67-92DCA07310D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76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57CB375D-55CA-4253-A62A-1E4CABC50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  <a:endParaRPr lang="uk-UA" altLang="uk-UA"/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B16BC72-06DD-462D-BC16-9B99CFF54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  <a:endParaRPr lang="uk-UA" alt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2F6BC0-3201-4BA2-86CB-A9A1891C4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ACA176-B470-4637-BEB3-EFE067E2EBEA}" type="datetimeFigureOut">
              <a:rPr lang="uk-UA"/>
              <a:pPr>
                <a:defRPr/>
              </a:pPr>
              <a:t>13.04.2023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940DFA-7828-413C-BF27-B326B81BB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040A2A-768A-4D28-B2A3-7ABE95D05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E3A963-09E9-4BB1-A840-A8B9A101772C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5393B2-B115-4181-9E6F-61A9D8C68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" y="420"/>
            <a:ext cx="9144001" cy="68575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EE9A48-15A6-4CD8-91AE-8B52B5B81D9F}"/>
              </a:ext>
            </a:extLst>
          </p:cNvPr>
          <p:cNvSpPr txBox="1"/>
          <p:nvPr/>
        </p:nvSpPr>
        <p:spPr>
          <a:xfrm>
            <a:off x="2051720" y="1767028"/>
            <a:ext cx="5778217" cy="2176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386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Використання можливостей наукової бібліотеки для навчання студентів </a:t>
            </a:r>
            <a:endParaRPr lang="uk-UA" dirty="0">
              <a:solidFill>
                <a:srgbClr val="FF0066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B81098-C992-7C2E-14B7-15C871B05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1638126" cy="1572601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A2F27F36-28E7-6E73-1F26-F6130A725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4801279"/>
            <a:ext cx="6027737" cy="90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buNone/>
            </a:pPr>
            <a:r>
              <a:rPr lang="uk-UA" altLang="uk-UA" sz="2400" b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Доповідач: </a:t>
            </a:r>
            <a:r>
              <a:rPr lang="uk-UA" altLang="uk-UA" sz="2400" b="1" dirty="0" err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Кіщак</a:t>
            </a:r>
            <a:r>
              <a:rPr lang="uk-UA" altLang="uk-UA" sz="2400" b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Тетяна Степанівна, </a:t>
            </a:r>
          </a:p>
          <a:p>
            <a:pPr marL="0" indent="0" algn="r" eaLnBrk="1" hangingPunct="1">
              <a:buNone/>
            </a:pPr>
            <a:r>
              <a:rPr lang="uk-UA" altLang="uk-UA" sz="2400" b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 с-г. н., директор наукової бібліотеки</a:t>
            </a:r>
          </a:p>
        </p:txBody>
      </p:sp>
    </p:spTree>
    <p:extLst>
      <p:ext uri="{BB962C8B-B14F-4D97-AF65-F5344CB8AC3E}">
        <p14:creationId xmlns:p14="http://schemas.microsoft.com/office/powerpoint/2010/main" val="3300606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40CCE-C945-4599-8D23-8C68598B9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926"/>
            <a:ext cx="7886700" cy="1325563"/>
          </a:xfrm>
        </p:spPr>
        <p:txBody>
          <a:bodyPr/>
          <a:lstStyle/>
          <a:p>
            <a:pPr algn="ctr"/>
            <a:r>
              <a:rPr lang="uk-UA" sz="3600" b="1" u="heavy" dirty="0">
                <a:solidFill>
                  <a:srgbClr val="FF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Наукова бібліотека у </a:t>
            </a:r>
            <a:br>
              <a:rPr lang="uk-UA" sz="3600" b="1" u="heavy" dirty="0">
                <a:solidFill>
                  <a:srgbClr val="FF33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b="1" u="heavy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uk-UA" sz="3600" b="1" u="heavy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acebook</a:t>
            </a:r>
            <a:endParaRPr lang="uk-UA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28B40C-196C-4103-A561-638AD8DC8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43" y="3277489"/>
            <a:ext cx="1806293" cy="18247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5988A5-9597-493D-B21A-4A1B3B747155}"/>
              </a:ext>
            </a:extLst>
          </p:cNvPr>
          <p:cNvSpPr txBox="1"/>
          <p:nvPr/>
        </p:nvSpPr>
        <p:spPr>
          <a:xfrm>
            <a:off x="892289" y="1340768"/>
            <a:ext cx="7637925" cy="580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175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https://www.facebook.com/nbnubib.ua</a:t>
            </a:r>
            <a:endParaRPr lang="uk-UA" sz="3175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3A43E8-DE38-D48B-5357-C558286EB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87630"/>
            <a:ext cx="6175598" cy="460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88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DFF08D-C013-8BA2-7EA2-378CF06BF317}"/>
              </a:ext>
            </a:extLst>
          </p:cNvPr>
          <p:cNvSpPr txBox="1"/>
          <p:nvPr/>
        </p:nvSpPr>
        <p:spPr>
          <a:xfrm>
            <a:off x="1331640" y="206084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1193C9-25D5-1B07-5663-F495DAAB5143}"/>
              </a:ext>
            </a:extLst>
          </p:cNvPr>
          <p:cNvSpPr txBox="1"/>
          <p:nvPr/>
        </p:nvSpPr>
        <p:spPr>
          <a:xfrm>
            <a:off x="1547664" y="2891845"/>
            <a:ext cx="62646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Кіщак</a:t>
            </a:r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Тетяна Степанівна</a:t>
            </a:r>
          </a:p>
          <a:p>
            <a:pPr algn="ctr"/>
            <a:endParaRPr lang="uk-UA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(044) 527-85-38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library@nubip.edu.ua</a:t>
            </a:r>
            <a:r>
              <a:rPr lang="uk-UA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586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83B46-4F57-4898-987B-F501E208D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15310"/>
            <a:ext cx="9143999" cy="140278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uk-UA" sz="3600" b="1" u="sng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ЛІТЕРАТУРА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9AEC6-2728-4A43-8B90-86E1E52C5800}"/>
              </a:ext>
            </a:extLst>
          </p:cNvPr>
          <p:cNvSpPr txBox="1"/>
          <p:nvPr/>
        </p:nvSpPr>
        <p:spPr>
          <a:xfrm>
            <a:off x="7503280" y="6608835"/>
            <a:ext cx="1499128" cy="238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2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https://www.freepik.com/</a:t>
            </a:r>
            <a:endParaRPr lang="uk-UA" sz="952" dirty="0"/>
          </a:p>
        </p:txBody>
      </p:sp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589148BD-A0C4-441F-895B-D18532547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1540" y="4203892"/>
            <a:ext cx="2569506" cy="2595513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C6012DF-DC98-475A-9E5D-D1FF99B2D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17698">
            <a:off x="281513" y="1889400"/>
            <a:ext cx="3214275" cy="186191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E7ECFFC-3650-40BC-8A8F-6A458AA70D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382">
            <a:off x="6606914" y="4101045"/>
            <a:ext cx="2294412" cy="252515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7A21900-8247-4C7B-9C95-8BBCF24AC7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617">
            <a:off x="2929094" y="4389879"/>
            <a:ext cx="3513351" cy="23416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18E32EE-80EB-4E12-B256-2D3EC31B15B0}"/>
              </a:ext>
            </a:extLst>
          </p:cNvPr>
          <p:cNvSpPr txBox="1"/>
          <p:nvPr/>
        </p:nvSpPr>
        <p:spPr>
          <a:xfrm>
            <a:off x="3494826" y="1865202"/>
            <a:ext cx="5469767" cy="1981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676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963" b="1" dirty="0">
                <a:solidFill>
                  <a:srgbClr val="99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Бібліотечний фонд </a:t>
            </a:r>
          </a:p>
          <a:p>
            <a:pPr algn="ctr" defTabSz="9676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963" b="1" dirty="0">
                <a:solidFill>
                  <a:srgbClr val="99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більше </a:t>
            </a:r>
            <a:r>
              <a:rPr lang="uk-UA" sz="3386" b="1" u="sng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 млн. </a:t>
            </a:r>
            <a:r>
              <a:rPr lang="uk-UA" sz="2963" b="1" dirty="0">
                <a:solidFill>
                  <a:srgbClr val="99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примірників</a:t>
            </a:r>
          </a:p>
          <a:p>
            <a:pPr algn="ctr" defTabSz="9676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963" b="1" dirty="0">
                <a:solidFill>
                  <a:srgbClr val="99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вітчизняної та </a:t>
            </a:r>
          </a:p>
          <a:p>
            <a:pPr algn="ctr" defTabSz="96761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963" b="1" dirty="0">
                <a:solidFill>
                  <a:srgbClr val="99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зарубіжної літератури</a:t>
            </a:r>
          </a:p>
        </p:txBody>
      </p:sp>
    </p:spTree>
    <p:extLst>
      <p:ext uri="{BB962C8B-B14F-4D97-AF65-F5344CB8AC3E}">
        <p14:creationId xmlns:p14="http://schemas.microsoft.com/office/powerpoint/2010/main" val="224159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530939"/>
            <a:ext cx="91805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Центральна бібліотека – </a:t>
            </a:r>
            <a:r>
              <a:rPr lang="uk-UA" sz="22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uk-UA" sz="22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к. № 4</a:t>
            </a:r>
          </a:p>
          <a:p>
            <a:r>
              <a:rPr lang="uk-UA" sz="2200" b="1" dirty="0">
                <a:solidFill>
                  <a:srgbClr val="FF0066"/>
                </a:solidFill>
              </a:rPr>
              <a:t>Філії наукової бібліотеки: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b="1" dirty="0" err="1">
                <a:solidFill>
                  <a:srgbClr val="0000FF"/>
                </a:solidFill>
              </a:rPr>
              <a:t>навч.к</a:t>
            </a:r>
            <a:r>
              <a:rPr lang="uk-UA" sz="2200" b="1" dirty="0">
                <a:solidFill>
                  <a:srgbClr val="0000FF"/>
                </a:solidFill>
              </a:rPr>
              <a:t>. № 1 - ННІ лісового і садово-паркового господарства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b="1" dirty="0" err="1">
                <a:solidFill>
                  <a:srgbClr val="C00000"/>
                </a:solidFill>
              </a:rPr>
              <a:t>навч</a:t>
            </a:r>
            <a:r>
              <a:rPr lang="uk-UA" sz="2200" b="1" dirty="0">
                <a:solidFill>
                  <a:srgbClr val="C00000"/>
                </a:solidFill>
              </a:rPr>
              <a:t>. к. № 6 – факультети землевпорядкування та юридичний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b="1" dirty="0" err="1">
                <a:solidFill>
                  <a:srgbClr val="6600CC"/>
                </a:solidFill>
              </a:rPr>
              <a:t>навч</a:t>
            </a:r>
            <a:r>
              <a:rPr lang="uk-UA" sz="2200" b="1" dirty="0">
                <a:solidFill>
                  <a:srgbClr val="6600CC"/>
                </a:solidFill>
              </a:rPr>
              <a:t>. к. № 10 – факультети аграрного менеджменту, економічний, </a:t>
            </a:r>
          </a:p>
          <a:p>
            <a:r>
              <a:rPr lang="uk-UA" sz="2200" b="1" dirty="0">
                <a:solidFill>
                  <a:srgbClr val="6600CC"/>
                </a:solidFill>
              </a:rPr>
              <a:t>     ННІ неперервної освіти і туризму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b="1" dirty="0" err="1">
                <a:solidFill>
                  <a:srgbClr val="009900"/>
                </a:solidFill>
              </a:rPr>
              <a:t>навч</a:t>
            </a:r>
            <a:r>
              <a:rPr lang="uk-UA" sz="2200" b="1" dirty="0">
                <a:solidFill>
                  <a:srgbClr val="009900"/>
                </a:solidFill>
              </a:rPr>
              <a:t>. к. № 11 – ННІ енергетики, автоматики і енергозбереження;</a:t>
            </a:r>
          </a:p>
          <a:p>
            <a:r>
              <a:rPr lang="uk-UA" sz="2200" b="1" dirty="0">
                <a:solidFill>
                  <a:srgbClr val="009900"/>
                </a:solidFill>
              </a:rPr>
              <a:t>     факультети конструювання та дизайну, механіко-технологічний,</a:t>
            </a:r>
          </a:p>
          <a:p>
            <a:r>
              <a:rPr lang="uk-UA" sz="2200" b="1" dirty="0">
                <a:solidFill>
                  <a:srgbClr val="009900"/>
                </a:solidFill>
              </a:rPr>
              <a:t>     інформаційних технологій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200" b="1" dirty="0" err="1">
                <a:solidFill>
                  <a:srgbClr val="C00000"/>
                </a:solidFill>
              </a:rPr>
              <a:t>навч</a:t>
            </a:r>
            <a:r>
              <a:rPr lang="uk-UA" sz="2200" b="1" dirty="0">
                <a:solidFill>
                  <a:srgbClr val="C00000"/>
                </a:solidFill>
              </a:rPr>
              <a:t>. к. № 12 – факультет ветеринарної медицини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7D23B3C-2196-468B-8A24-C0751BF4A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50942"/>
            <a:ext cx="4608512" cy="280705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34C0F8-4010-4FFF-9A60-F377ADECD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922012"/>
            <a:ext cx="2882445" cy="29496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CA81C4-9491-EFA8-D0C2-9A6686F0542E}"/>
              </a:ext>
            </a:extLst>
          </p:cNvPr>
          <p:cNvSpPr txBox="1"/>
          <p:nvPr/>
        </p:nvSpPr>
        <p:spPr>
          <a:xfrm>
            <a:off x="1403648" y="88701"/>
            <a:ext cx="74168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>
                <a:solidFill>
                  <a:srgbClr val="002060"/>
                </a:solidFill>
                <a:latin typeface="Arial" panose="020B0604020202020204" pitchFamily="34" charset="0"/>
              </a:rPr>
              <a:t>ОБСЛУГОВУВАННЯ КОРИСТУВАЧІВ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6736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74B8B-85DE-4681-A801-2823D829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821" y="44624"/>
            <a:ext cx="8230105" cy="921546"/>
          </a:xfrm>
        </p:spPr>
        <p:txBody>
          <a:bodyPr/>
          <a:lstStyle/>
          <a:p>
            <a:pPr algn="ctr"/>
            <a:r>
              <a:rPr lang="uk-UA" sz="40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ЕЛЕКТРОННІ РЕСУРСИ</a:t>
            </a:r>
          </a:p>
        </p:txBody>
      </p:sp>
      <p:pic>
        <p:nvPicPr>
          <p:cNvPr id="2049" name="Рисунок 3">
            <a:extLst>
              <a:ext uri="{FF2B5EF4-FFF2-40B4-BE49-F238E27FC236}">
                <a16:creationId xmlns:a16="http://schemas.microsoft.com/office/drawing/2014/main" id="{1CB8418E-D867-46AA-A411-D650D54A5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59" y="4912371"/>
            <a:ext cx="1582809" cy="158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6C839C0C-BC45-4A59-A649-0F31EEC24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906049"/>
            <a:ext cx="7202238" cy="162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65" tIns="48383" rIns="96765" bIns="48383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67618"/>
            <a:r>
              <a:rPr lang="uk-UA" altLang="uk-UA" sz="2963" u="sng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 бібліотека</a:t>
            </a:r>
            <a:endParaRPr lang="uk-UA" altLang="uk-UA" sz="2963" dirty="0"/>
          </a:p>
          <a:p>
            <a:pPr algn="ctr" defTabSz="967618"/>
            <a:r>
              <a:rPr lang="uk-UA" altLang="uk-UA" sz="254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мережі інтернет</a:t>
            </a:r>
            <a:r>
              <a:rPr lang="ru-RU" altLang="uk-UA" sz="254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967618"/>
            <a:r>
              <a:rPr lang="uk-UA" altLang="uk-UA" sz="254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(4,1 тис. видань)        </a:t>
            </a:r>
            <a:endParaRPr lang="uk-UA" altLang="uk-UA" sz="2540" dirty="0"/>
          </a:p>
          <a:p>
            <a:pPr algn="ctr" defTabSz="967618"/>
            <a:endParaRPr lang="uk-UA" altLang="uk-UA" sz="1905" dirty="0">
              <a:latin typeface="Arial" panose="020B0604020202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5F173C-9113-4559-A00B-E7F4A7660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040" y="2725071"/>
            <a:ext cx="7375912" cy="20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65" tIns="48383" rIns="96765" bIns="48383" numCol="1" anchor="ctr" anchorCtr="0" compatLnSpc="1">
            <a:prstTxWarp prst="textNoShape">
              <a:avLst/>
            </a:prstTxWarp>
            <a:spAutoFit/>
          </a:bodyPr>
          <a:lstStyle>
            <a:lvl1pPr indent="733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776110" algn="ctr" defTabSz="967618"/>
            <a:r>
              <a:rPr lang="ru-RU" altLang="uk-UA" sz="2963" dirty="0">
                <a:solidFill>
                  <a:srgbClr val="FF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uk-UA" altLang="uk-UA" sz="2963" u="sng" dirty="0">
                <a:solidFill>
                  <a:srgbClr val="FF0066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Електронна бібліотека</a:t>
            </a:r>
            <a:r>
              <a:rPr lang="uk-UA" altLang="uk-UA" sz="2963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altLang="uk-UA" sz="2963" dirty="0"/>
          </a:p>
          <a:p>
            <a:pPr indent="776110" algn="ctr" defTabSz="967618"/>
            <a:r>
              <a:rPr lang="ru-RU" altLang="uk-UA" sz="2963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uk-UA" sz="254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lang="ru-RU" altLang="uk-UA" sz="254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локальної</a:t>
            </a:r>
            <a:r>
              <a:rPr lang="ru-RU" altLang="uk-UA" sz="254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uk-UA" sz="254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мережі</a:t>
            </a:r>
            <a:r>
              <a:rPr lang="ru-RU" altLang="uk-UA" sz="254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776110" algn="ctr" defTabSz="967618"/>
            <a:r>
              <a:rPr lang="ru-RU" altLang="uk-UA" sz="254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Університету</a:t>
            </a:r>
            <a:endParaRPr lang="ru-RU" altLang="uk-UA" sz="254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776110" algn="ctr" defTabSz="967618"/>
            <a:r>
              <a:rPr lang="ru-RU" altLang="uk-UA" sz="254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sz="254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(8,5 тис. видань) </a:t>
            </a:r>
            <a:endParaRPr lang="uk-UA" altLang="uk-UA" sz="2540" dirty="0"/>
          </a:p>
          <a:p>
            <a:pPr indent="776110" defTabSz="967618"/>
            <a:endParaRPr lang="uk-UA" altLang="uk-UA" sz="1905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11197AC-B9D3-4153-9270-E2A1ACC11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073" y="4912364"/>
            <a:ext cx="4929087" cy="94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765" tIns="48383" rIns="96765" bIns="48383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67618"/>
            <a:r>
              <a:rPr lang="uk-UA" altLang="uk-UA" sz="2963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altLang="uk-UA" sz="2963" u="sng" dirty="0">
                <a:solidFill>
                  <a:srgbClr val="00B05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Електронний каталог</a:t>
            </a:r>
          </a:p>
          <a:p>
            <a:pPr algn="ctr" defTabSz="967618"/>
            <a:r>
              <a:rPr lang="uk-UA" altLang="uk-UA" sz="2540" u="sng" dirty="0">
                <a:latin typeface="Arial Black" panose="020B0A04020102020204" pitchFamily="34" charset="0"/>
                <a:cs typeface="Times New Roman" panose="02020603050405020304" pitchFamily="18" charset="0"/>
              </a:rPr>
              <a:t>(з мережі інтернет)</a:t>
            </a:r>
            <a:endParaRPr lang="uk-UA" altLang="uk-UA" sz="2540" dirty="0"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5651D1-656F-767E-F70A-A3A3EB1B2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58" y="1039499"/>
            <a:ext cx="1582809" cy="15828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3A0D3F-CF32-BC80-E754-DDA088794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24" y="2924944"/>
            <a:ext cx="1717143" cy="17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97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8AF3F3-8E81-4FE8-A942-EAD8E77C4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807">
            <a:off x="406370" y="656115"/>
            <a:ext cx="2830424" cy="31501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DBB7D4-9680-4DF5-940B-60B383B48705}"/>
              </a:ext>
            </a:extLst>
          </p:cNvPr>
          <p:cNvSpPr txBox="1"/>
          <p:nvPr/>
        </p:nvSpPr>
        <p:spPr>
          <a:xfrm rot="21123317">
            <a:off x="427268" y="1286565"/>
            <a:ext cx="26884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 eaLnBrk="1" hangingPunct="1"/>
            <a:r>
              <a:rPr lang="uk-UA" altLang="uk-UA" sz="28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8 531 </a:t>
            </a:r>
            <a:r>
              <a:rPr lang="uk-UA" altLang="uk-UA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видань</a:t>
            </a:r>
          </a:p>
          <a:p>
            <a:pPr marL="0" lvl="1" algn="ctr" eaLnBrk="1" hangingPunct="1"/>
            <a:r>
              <a:rPr lang="uk-UA" altLang="uk-UA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електронна бібліотека </a:t>
            </a:r>
          </a:p>
          <a:p>
            <a:pPr marL="0" lvl="1" algn="ctr" eaLnBrk="1" hangingPunct="1"/>
            <a:r>
              <a:rPr lang="uk-UA" altLang="uk-U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локальної мережі університету)  </a:t>
            </a:r>
            <a:endParaRPr lang="ru-RU" altLang="uk-UA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87BC07-BF82-448A-8B45-BEFB3AED9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6157">
            <a:off x="327386" y="3530923"/>
            <a:ext cx="2796215" cy="31121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A997B-A4A9-4F26-822E-A4FC34F219C5}"/>
              </a:ext>
            </a:extLst>
          </p:cNvPr>
          <p:cNvSpPr txBox="1"/>
          <p:nvPr/>
        </p:nvSpPr>
        <p:spPr>
          <a:xfrm rot="803207">
            <a:off x="576209" y="4299980"/>
            <a:ext cx="23762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uk-UA" altLang="uk-UA" sz="2800" b="1" i="1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4 126</a:t>
            </a:r>
            <a:r>
              <a:rPr lang="uk-UA" altLang="uk-UA" sz="2000" b="1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видань цифрова бібліотека </a:t>
            </a:r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 мережі Інтернет)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D70191-3348-4444-9EFC-95F9A74B5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374">
            <a:off x="3528051" y="853048"/>
            <a:ext cx="5472493" cy="38491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EC1404B-0F37-4034-92E1-A70FC1895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075">
            <a:off x="3389184" y="2688520"/>
            <a:ext cx="5521995" cy="3893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857A5E-5C6D-5D21-0DBF-5938EBF67899}"/>
              </a:ext>
            </a:extLst>
          </p:cNvPr>
          <p:cNvSpPr txBox="1"/>
          <p:nvPr/>
        </p:nvSpPr>
        <p:spPr>
          <a:xfrm>
            <a:off x="-108520" y="8006"/>
            <a:ext cx="936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>
                <a:solidFill>
                  <a:srgbClr val="C00000"/>
                </a:solidFill>
                <a:latin typeface="Arial" panose="020B0604020202020204" pitchFamily="34" charset="0"/>
              </a:rPr>
              <a:t>ЕЛЕКТРОННА І ЦИФРОВА БІБЛІОТЕКИ</a:t>
            </a:r>
          </a:p>
        </p:txBody>
      </p:sp>
    </p:spTree>
    <p:extLst>
      <p:ext uri="{BB962C8B-B14F-4D97-AF65-F5344CB8AC3E}">
        <p14:creationId xmlns:p14="http://schemas.microsoft.com/office/powerpoint/2010/main" val="423758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B149B-2F65-470E-9FBE-19E0C38AC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48" y="153328"/>
            <a:ext cx="8230105" cy="1187440"/>
          </a:xfrm>
        </p:spPr>
        <p:txBody>
          <a:bodyPr/>
          <a:lstStyle/>
          <a:p>
            <a:pPr algn="ctr"/>
            <a:r>
              <a:rPr lang="uk-UA" sz="4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</a:t>
            </a:r>
            <a:r>
              <a:rPr lang="uk-UA" sz="48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 ЗНАЙТИ</a:t>
            </a:r>
            <a:r>
              <a:rPr lang="uk-UA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?</a:t>
            </a:r>
            <a:br>
              <a:rPr lang="uk-UA" sz="48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n-US" sz="28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https://nubip.edu.ua/structure/library</a:t>
            </a:r>
            <a:endParaRPr lang="uk-UA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D70837-FB3C-41FC-866F-8B7C5CA31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52" y="1471440"/>
            <a:ext cx="7313669" cy="52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9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DCAB1-19F2-4E4B-93EA-CBC1A920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18" y="18674"/>
            <a:ext cx="7886700" cy="602014"/>
          </a:xfrm>
        </p:spPr>
        <p:txBody>
          <a:bodyPr/>
          <a:lstStyle/>
          <a:p>
            <a:pPr algn="ctr"/>
            <a:r>
              <a:rPr lang="uk-UA" sz="3600" b="1" u="sng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ПОСЛУГИ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637C4-AA12-492E-BBCC-CAC10AD6804A}"/>
              </a:ext>
            </a:extLst>
          </p:cNvPr>
          <p:cNvSpPr txBox="1"/>
          <p:nvPr/>
        </p:nvSpPr>
        <p:spPr>
          <a:xfrm>
            <a:off x="476896" y="715561"/>
            <a:ext cx="8496944" cy="175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963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ЕЛЕКТРОННА ДОСТАВКА ДОКУМЕНТІВ: </a:t>
            </a:r>
            <a:endParaRPr lang="en-US" sz="2963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i="1" u="sng" dirty="0">
                <a:solidFill>
                  <a:srgbClr val="0000FF"/>
                </a:solidFill>
                <a:effectLst/>
                <a:latin typeface="RobotoRegular"/>
              </a:rPr>
              <a:t>info-library@ukr.net</a:t>
            </a:r>
            <a:r>
              <a:rPr lang="en-US" sz="4000" b="0" i="0" dirty="0">
                <a:solidFill>
                  <a:srgbClr val="0000FF"/>
                </a:solidFill>
                <a:effectLst/>
                <a:latin typeface="RobotoRegular"/>
              </a:rPr>
              <a:t> </a:t>
            </a:r>
            <a:endParaRPr lang="uk-UA" sz="3810" u="sng" dirty="0">
              <a:solidFill>
                <a:srgbClr val="0000FF"/>
              </a:solidFill>
            </a:endParaRPr>
          </a:p>
          <a:p>
            <a:pPr algn="ctr"/>
            <a:r>
              <a:rPr lang="en-US" sz="3810" b="1" u="sng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library@nubip.edu.ua</a:t>
            </a:r>
            <a:endParaRPr lang="uk-UA" sz="3810" b="1" u="sng" dirty="0">
              <a:solidFill>
                <a:srgbClr val="66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151A4B-A7B0-4402-94B6-1C727C605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6153">
            <a:off x="247851" y="2575813"/>
            <a:ext cx="5089484" cy="40705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4C4904-9F2B-460E-B532-957CDC243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575">
            <a:off x="5179633" y="2792254"/>
            <a:ext cx="3683632" cy="337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8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367765-1BBF-5E77-677B-FC95EB9C4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8637000" y="5445223"/>
            <a:ext cx="360040" cy="72008"/>
          </a:xfrm>
        </p:spPr>
        <p:txBody>
          <a:bodyPr/>
          <a:lstStyle/>
          <a:p>
            <a:endParaRPr lang="ru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4FE40-C427-CF40-317E-24ED36C4A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28580"/>
            <a:ext cx="9124520" cy="936105"/>
          </a:xfrm>
        </p:spPr>
        <p:txBody>
          <a:bodyPr/>
          <a:lstStyle/>
          <a:p>
            <a:pPr algn="ctr"/>
            <a:r>
              <a:rPr lang="uk-UA" sz="3000" b="1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Книговидача навчальної літератури студентам </a:t>
            </a:r>
            <a:r>
              <a:rPr lang="uk-UA" sz="3000" b="1" u="sng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ННІ/факультетів протягом 2022/2023 </a:t>
            </a:r>
            <a:r>
              <a:rPr lang="uk-UA" sz="3000" b="1" u="sng" dirty="0" err="1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н.р</a:t>
            </a:r>
            <a:r>
              <a:rPr lang="uk-UA" sz="3000" b="1" u="sng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01260B3-35C9-416D-E71B-6BAE3D42709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7606168"/>
              </p:ext>
            </p:extLst>
          </p:nvPr>
        </p:nvGraphicFramePr>
        <p:xfrm>
          <a:off x="175568" y="2060848"/>
          <a:ext cx="8928994" cy="38193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08314">
                  <a:extLst>
                    <a:ext uri="{9D8B030D-6E8A-4147-A177-3AD203B41FA5}">
                      <a16:colId xmlns:a16="http://schemas.microsoft.com/office/drawing/2014/main" val="31279869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42985444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6451776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52737780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601778691"/>
                    </a:ext>
                  </a:extLst>
                </a:gridCol>
              </a:tblGrid>
              <a:tr h="1211008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ННІ/ф-т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Заг</a:t>
                      </a:r>
                      <a:r>
                        <a:rPr kumimoji="0" lang="uk-U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к-сть студентів</a:t>
                      </a:r>
                      <a:endParaRPr kumimoji="0" lang="ru-UA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uk-U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К-сть читачів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К-сть виданих книг, прим.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Середня к-сть прим./</a:t>
                      </a:r>
                      <a:r>
                        <a:rPr kumimoji="0" lang="uk-UA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студ</a:t>
                      </a:r>
                      <a:r>
                        <a:rPr kumimoji="0" lang="uk-UA" sz="13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UA" sz="13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uk-U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040498"/>
                  </a:ext>
                </a:extLst>
              </a:tr>
              <a:tr h="652081">
                <a:tc>
                  <a:txBody>
                    <a:bodyPr/>
                    <a:lstStyle/>
                    <a:p>
                      <a:r>
                        <a:rPr lang="uk-UA" sz="18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Захист рослин, </a:t>
                      </a:r>
                      <a:r>
                        <a:rPr lang="uk-UA" sz="1800" b="1" dirty="0" err="1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біотех-нологій</a:t>
                      </a:r>
                      <a:r>
                        <a:rPr lang="uk-UA" sz="18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 екології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676543"/>
                  </a:ext>
                </a:extLst>
              </a:tr>
              <a:tr h="652081">
                <a:tc>
                  <a:txBody>
                    <a:bodyPr/>
                    <a:lstStyle/>
                    <a:p>
                      <a:r>
                        <a:rPr lang="uk-UA" sz="18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Агробіологічний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273698"/>
                  </a:ext>
                </a:extLst>
              </a:tr>
              <a:tr h="652081"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uk-UA" sz="1800" b="1" kern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Тваринництва та водних біоресурсів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uk-UA" sz="2000" b="1" kern="120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20741"/>
                  </a:ext>
                </a:extLst>
              </a:tr>
              <a:tr h="652081">
                <a:tc>
                  <a:txBody>
                    <a:bodyPr/>
                    <a:lstStyle/>
                    <a:p>
                      <a:r>
                        <a:rPr lang="uk-UA" sz="18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Ветеринарний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9165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D86B419-1E45-A55C-6EDD-A2A67A0DE4FC}"/>
              </a:ext>
            </a:extLst>
          </p:cNvPr>
          <p:cNvSpPr txBox="1"/>
          <p:nvPr/>
        </p:nvSpPr>
        <p:spPr>
          <a:xfrm>
            <a:off x="1717945" y="144517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Друковані видання</a:t>
            </a:r>
          </a:p>
        </p:txBody>
      </p:sp>
    </p:spTree>
    <p:extLst>
      <p:ext uri="{BB962C8B-B14F-4D97-AF65-F5344CB8AC3E}">
        <p14:creationId xmlns:p14="http://schemas.microsoft.com/office/powerpoint/2010/main" val="383426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4A5497-30CE-8D78-2370-564B9A48FCA5}"/>
              </a:ext>
            </a:extLst>
          </p:cNvPr>
          <p:cNvSpPr txBox="1"/>
          <p:nvPr/>
        </p:nvSpPr>
        <p:spPr>
          <a:xfrm>
            <a:off x="-8245" y="124926"/>
            <a:ext cx="91959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000" b="1" dirty="0">
                <a:solidFill>
                  <a:srgbClr val="66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</a:t>
            </a:r>
            <a:r>
              <a:rPr kumimoji="0" lang="uk-UA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ниговидача</a:t>
            </a:r>
            <a:r>
              <a:rPr kumimoji="0" lang="uk-UA" sz="30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навчальної літератури студентам</a:t>
            </a:r>
          </a:p>
          <a:p>
            <a:pPr algn="ctr"/>
            <a:r>
              <a:rPr kumimoji="0" lang="uk-UA" sz="30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uk-UA" sz="3000" b="1" i="0" u="sng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ННІ/факультетів протягом 2022/2023 </a:t>
            </a:r>
            <a:r>
              <a:rPr kumimoji="0" lang="uk-UA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н.р</a:t>
            </a:r>
            <a:r>
              <a:rPr kumimoji="0" lang="uk-UA" sz="3000" b="1" i="0" u="sng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ru-UA" sz="3000" dirty="0"/>
          </a:p>
        </p:txBody>
      </p:sp>
      <p:graphicFrame>
        <p:nvGraphicFramePr>
          <p:cNvPr id="3" name="Таблиця 3">
            <a:extLst>
              <a:ext uri="{FF2B5EF4-FFF2-40B4-BE49-F238E27FC236}">
                <a16:creationId xmlns:a16="http://schemas.microsoft.com/office/drawing/2014/main" id="{2F5D0D80-F4EB-3EC7-30F2-EAD1A9C9F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037136"/>
              </p:ext>
            </p:extLst>
          </p:nvPr>
        </p:nvGraphicFramePr>
        <p:xfrm>
          <a:off x="35495" y="2132856"/>
          <a:ext cx="9108505" cy="4221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32769">
                  <a:extLst>
                    <a:ext uri="{9D8B030D-6E8A-4147-A177-3AD203B41FA5}">
                      <a16:colId xmlns:a16="http://schemas.microsoft.com/office/drawing/2014/main" val="2436437164"/>
                    </a:ext>
                  </a:extLst>
                </a:gridCol>
                <a:gridCol w="1417866">
                  <a:extLst>
                    <a:ext uri="{9D8B030D-6E8A-4147-A177-3AD203B41FA5}">
                      <a16:colId xmlns:a16="http://schemas.microsoft.com/office/drawing/2014/main" val="272996989"/>
                    </a:ext>
                  </a:extLst>
                </a:gridCol>
                <a:gridCol w="1214468">
                  <a:extLst>
                    <a:ext uri="{9D8B030D-6E8A-4147-A177-3AD203B41FA5}">
                      <a16:colId xmlns:a16="http://schemas.microsoft.com/office/drawing/2014/main" val="709232567"/>
                    </a:ext>
                  </a:extLst>
                </a:gridCol>
                <a:gridCol w="1821700">
                  <a:extLst>
                    <a:ext uri="{9D8B030D-6E8A-4147-A177-3AD203B41FA5}">
                      <a16:colId xmlns:a16="http://schemas.microsoft.com/office/drawing/2014/main" val="342099081"/>
                    </a:ext>
                  </a:extLst>
                </a:gridCol>
                <a:gridCol w="1821702">
                  <a:extLst>
                    <a:ext uri="{9D8B030D-6E8A-4147-A177-3AD203B41FA5}">
                      <a16:colId xmlns:a16="http://schemas.microsoft.com/office/drawing/2014/main" val="2087844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ННІ/ф-т</a:t>
                      </a:r>
                    </a:p>
                    <a:p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Заг</a:t>
                      </a:r>
                      <a:r>
                        <a:rPr kumimoji="0" lang="uk-UA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к-сть студентів</a:t>
                      </a:r>
                      <a:endParaRPr kumimoji="0" lang="ru-UA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К-сть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e-mail</a:t>
                      </a:r>
                      <a:r>
                        <a:rPr kumimoji="0" lang="uk-U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К-сть розісланих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видань</a:t>
                      </a:r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Середня к-сть прим./</a:t>
                      </a:r>
                      <a:r>
                        <a:rPr kumimoji="0" lang="uk-UA" sz="18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студ</a:t>
                      </a:r>
                      <a:r>
                        <a:rPr lang="uk-UA" dirty="0"/>
                        <a:t>.</a:t>
                      </a:r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034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Землевпорядкування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</a:t>
                      </a:r>
                      <a:endParaRPr kumimoji="0" lang="ru-UA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kumimoji="0" lang="ru-UA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31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Економічний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187</a:t>
                      </a:r>
                      <a:endParaRPr kumimoji="0" lang="ru-UA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kumimoji="0" lang="ru-UA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348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Аграрний менеджмент</a:t>
                      </a:r>
                    </a:p>
                    <a:p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112</a:t>
                      </a:r>
                      <a:endParaRPr kumimoji="0" lang="ru-UA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112</a:t>
                      </a:r>
                    </a:p>
                    <a:p>
                      <a:endParaRPr lang="ru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1078</a:t>
                      </a:r>
                    </a:p>
                    <a:p>
                      <a:endParaRPr lang="ru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kumimoji="0" lang="ru-UA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46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Неперервної освіти і туризму</a:t>
                      </a:r>
                    </a:p>
                    <a:p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  <a:endParaRPr kumimoji="0" lang="ru-UA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</a:p>
                    <a:p>
                      <a:endParaRPr lang="ru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603</a:t>
                      </a:r>
                    </a:p>
                    <a:p>
                      <a:endParaRPr lang="ru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kumimoji="0" lang="ru-UA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35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Лісового і садово-паркового господ.</a:t>
                      </a:r>
                    </a:p>
                    <a:p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153</a:t>
                      </a:r>
                      <a:endParaRPr kumimoji="0" lang="ru-UA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153</a:t>
                      </a:r>
                    </a:p>
                    <a:p>
                      <a:endParaRPr lang="ru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1410</a:t>
                      </a:r>
                    </a:p>
                    <a:p>
                      <a:endParaRPr lang="ru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kumimoji="0" lang="ru-UA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8423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3020F4F-3E5B-F5C2-AF64-1CE572BB2ACD}"/>
              </a:ext>
            </a:extLst>
          </p:cNvPr>
          <p:cNvSpPr txBox="1"/>
          <p:nvPr/>
        </p:nvSpPr>
        <p:spPr>
          <a:xfrm>
            <a:off x="2613739" y="1400288"/>
            <a:ext cx="3916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Електронні видання</a:t>
            </a:r>
          </a:p>
        </p:txBody>
      </p:sp>
    </p:spTree>
    <p:extLst>
      <p:ext uri="{BB962C8B-B14F-4D97-AF65-F5344CB8AC3E}">
        <p14:creationId xmlns:p14="http://schemas.microsoft.com/office/powerpoint/2010/main" val="542677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4013</TotalTime>
  <Words>402</Words>
  <Application>Microsoft Office PowerPoint</Application>
  <PresentationFormat>Екран (4:3)</PresentationFormat>
  <Paragraphs>109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Century Gothic</vt:lpstr>
      <vt:lpstr>RobotoRegular</vt:lpstr>
      <vt:lpstr>Wingdings</vt:lpstr>
      <vt:lpstr>Тема Office</vt:lpstr>
      <vt:lpstr>Презентація PowerPoint</vt:lpstr>
      <vt:lpstr>НАВЧАЛЬНА ЛІТЕРАТУРА</vt:lpstr>
      <vt:lpstr>Презентація PowerPoint</vt:lpstr>
      <vt:lpstr>ЕЛЕКТРОННІ РЕСУРСИ</vt:lpstr>
      <vt:lpstr>Презентація PowerPoint</vt:lpstr>
      <vt:lpstr>ЯК ЗНАЙТИ? https://nubip.edu.ua/structure/library</vt:lpstr>
      <vt:lpstr>ОНЛАЙН ПОСЛУГИ</vt:lpstr>
      <vt:lpstr>Книговидача навчальної літератури студентам ННІ/факультетів протягом 2022/2023 н.р.</vt:lpstr>
      <vt:lpstr>Презентація PowerPoint</vt:lpstr>
      <vt:lpstr>Наукова бібліотека у  Facebook</vt:lpstr>
      <vt:lpstr>Презентація PowerPoint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НАУКОВА БІБЛІОТЕКА НУБІП УКРАЇНИ</dc:title>
  <dc:creator>User</dc:creator>
  <cp:lastModifiedBy>Ярослав Рудик</cp:lastModifiedBy>
  <cp:revision>212</cp:revision>
  <dcterms:created xsi:type="dcterms:W3CDTF">2018-05-22T12:36:11Z</dcterms:created>
  <dcterms:modified xsi:type="dcterms:W3CDTF">2023-04-13T08:30:01Z</dcterms:modified>
</cp:coreProperties>
</file>