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9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E68C1-7C92-40E3-AFA3-304CB20DC52B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4E120-3DEE-4F71-A295-0D05B9AFF9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898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4E120-3DEE-4F71-A295-0D05B9AFF95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460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85000-707A-BCCF-835E-7F5C1F87B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C885A4-F2F7-313D-4396-F32C40C19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987EDC-D7B4-4309-7A65-BA0F86F2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848406-63E5-56EB-1D09-4EDCAE85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06E60-E0DF-FF2C-1EC3-D3C989B67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861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9ABEA-5EC9-ECC2-E3B5-9873D9C7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FA7DBA-7D83-8F9A-D7D3-F69C4F406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72317-6831-CB3F-7D3C-9BB8C113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5E5E74-576A-6E1F-7400-47EFA657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3A1B-4961-9591-A98E-C4F73C87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758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93A219-09DA-408C-DED3-3526CE8EB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9B3CFB-840A-D179-5377-8AAAC9A5A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DF2FCD-F469-031E-F433-852DCBA5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6EE27-8F74-0200-DBE5-02D89F50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145283-7451-CA30-F936-047105A9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966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81A4-8B5A-801D-3B8A-BDFF3B0E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F725C0-A518-D2A2-B85B-273A69FA7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C8244-87B8-E403-F110-F36CB799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BE8DE-4498-900E-BBAF-0E33892A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E6655-2611-08B0-E863-54921C16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159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35E5F-7103-9249-E8E1-83CE64C8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40DF7D-7704-A638-86ED-E2B877272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075EF4-CE73-DCA5-39A0-909E82AF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830C5E-5D8C-2AE4-A59C-86A4DBFC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6A8D07-8C63-8D4E-890F-5CCD4DAB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054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1E84F-9D0C-3E11-B169-40846B9F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45AA7-9DAE-6E84-1B86-3981B1746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982E76-6529-CA58-0921-FA53A26A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7F426C-4AD1-C254-D5E5-99A9A398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1AD62C-12F2-2DE6-CF20-143C76EA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67BE87-7573-E18B-6D0D-4BAB4A5D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193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A9E12-6583-A01A-BC3C-20F6257F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03DC-5192-9C09-EA3A-AF1B86684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D04708-5E30-D267-B4AE-73C467B1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B7D774-1765-A58A-8208-2782D97C9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E84E1E-13F8-6FD5-3DDD-26FE85ECD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547E3-8553-410E-D5FE-A5EDC1C6D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7960D5-4A4E-9B57-10ED-BCA85DD4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01113B-5D02-9AC6-F3DF-619C38B0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44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3BE57-2D26-CA87-E7F3-CD69FD07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C5AC4E-723E-8184-FAF0-47BF9C8B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AADDA3-7D9E-DDB5-1045-314880A3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37BDDA-B375-6758-8BB8-0D7CB2E1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814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3CEECD-5E0E-3D8A-FC1A-490CC88B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7C465C-FE9B-8789-26AE-FE8DE7ED0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3032E9-0714-A208-E417-9467D324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630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FAA62-16BB-EB07-570B-F5FC3FBC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91E8F-14F0-4FEA-3B16-6405BB1E0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25E97B-95CB-27E1-A6AE-FFB789C91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38A689-2903-321A-6CD9-0E2F770F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C25679-9BBB-1DA9-D3C3-4637A579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AD7254-322E-E2C4-DADE-D962022C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684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2C4B6-2F50-0009-DCB6-5C822BAE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2FD7BB-1AEF-1BA5-ACE4-803ABEEA7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5DEDEC-8F15-3726-E899-3CAD4A8C2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37B0F3-10C4-F0C2-2073-A4CD1605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DA535-1ADD-735D-B48A-6501F188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D9602C-1E6E-2FDF-554E-11B01DC8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451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18092-F94E-237C-BE5D-FC2D218D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4ADDD6-1278-9207-8112-2E5B35BD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77769-7C36-F282-6765-33C8316B0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7E5483-9F7D-CD3B-8B93-AAF64C645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EE84C-34D2-B925-A9BC-731AF2DB5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3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0">
            <a:extLst>
              <a:ext uri="{FF2B5EF4-FFF2-40B4-BE49-F238E27FC236}">
                <a16:creationId xmlns:a16="http://schemas.microsoft.com/office/drawing/2014/main" id="{DC65C607-AE32-E407-EA8C-F8517449409E}"/>
              </a:ext>
            </a:extLst>
          </p:cNvPr>
          <p:cNvSpPr txBox="1">
            <a:spLocks/>
          </p:cNvSpPr>
          <p:nvPr/>
        </p:nvSpPr>
        <p:spPr>
          <a:xfrm>
            <a:off x="3772273" y="79102"/>
            <a:ext cx="8297807" cy="13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НАЦІОНАЛЬНИЙ УНІВЕРСИТЕТ БІОРЕСУРСІВ </a:t>
            </a:r>
            <a:br>
              <a:rPr lang="ru-RU" sz="280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І ПРИРОДОКОРИСТУВАННЯ УКРАЇНИ</a:t>
            </a:r>
            <a:endParaRPr lang="uk-UA" sz="2800" dirty="0">
              <a:solidFill>
                <a:srgbClr val="0166B3"/>
              </a:solidFill>
              <a:latin typeface="Minion Pro SmBd" panose="02040603060201020203" pitchFamily="18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B9CE909-26FE-0D58-F6E0-B52469306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2272" y="1716283"/>
            <a:ext cx="8297807" cy="1649218"/>
          </a:xfrm>
        </p:spPr>
        <p:txBody>
          <a:bodyPr>
            <a:noAutofit/>
          </a:bodyPr>
          <a:lstStyle/>
          <a:p>
            <a:pPr algn="l"/>
            <a:r>
              <a:rPr lang="uk-UA" sz="3600" dirty="0">
                <a:solidFill>
                  <a:srgbClr val="0166B3"/>
                </a:solidFill>
                <a:latin typeface="Minion Pro SmBd" panose="02040603060201020203" pitchFamily="18" charset="0"/>
                <a:ea typeface="+mn-ea"/>
                <a:cs typeface="+mn-cs"/>
              </a:rPr>
              <a:t>Рейтингова система:</a:t>
            </a:r>
            <a:br>
              <a:rPr lang="uk-UA" sz="3600" dirty="0">
                <a:solidFill>
                  <a:srgbClr val="0166B3"/>
                </a:solidFill>
                <a:latin typeface="Minion Pro SmBd" panose="02040603060201020203" pitchFamily="18" charset="0"/>
                <a:ea typeface="+mn-ea"/>
                <a:cs typeface="+mn-cs"/>
              </a:rPr>
            </a:br>
            <a:r>
              <a:rPr lang="uk-UA" sz="3600" dirty="0">
                <a:solidFill>
                  <a:srgbClr val="0166B3"/>
                </a:solidFill>
                <a:latin typeface="Minion Pro SmBd" panose="02040603060201020203" pitchFamily="18" charset="0"/>
                <a:ea typeface="+mn-ea"/>
                <a:cs typeface="+mn-cs"/>
              </a:rPr>
              <a:t>прозора оцінка чи інструмент розвитку?</a:t>
            </a:r>
            <a:endParaRPr lang="ru-RU" sz="3600" dirty="0">
              <a:solidFill>
                <a:srgbClr val="0166B3"/>
              </a:solidFill>
              <a:latin typeface="Minion Pro SmBd" panose="02040603060201020203" pitchFamily="18" charset="0"/>
              <a:ea typeface="+mn-ea"/>
              <a:cs typeface="+mn-cs"/>
            </a:endParaRP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76B6E3E5-C952-EAEB-6155-84F2C494A295}"/>
              </a:ext>
            </a:extLst>
          </p:cNvPr>
          <p:cNvSpPr txBox="1">
            <a:spLocks/>
          </p:cNvSpPr>
          <p:nvPr/>
        </p:nvSpPr>
        <p:spPr>
          <a:xfrm>
            <a:off x="3772271" y="4528498"/>
            <a:ext cx="8297807" cy="808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>
                <a:solidFill>
                  <a:srgbClr val="0166B3"/>
                </a:solidFill>
                <a:latin typeface="Minion Pro SmBd" panose="02040603060201020203" pitchFamily="18" charset="0"/>
              </a:rPr>
              <a:t>Ярослав Рудик, </a:t>
            </a:r>
          </a:p>
          <a:p>
            <a:pPr algn="l"/>
            <a:r>
              <a:rPr lang="uk-UA" sz="1800" dirty="0">
                <a:solidFill>
                  <a:srgbClr val="0166B3"/>
                </a:solidFill>
                <a:latin typeface="Minion Pro SmBd" panose="02040603060201020203" pitchFamily="18" charset="0"/>
              </a:rPr>
              <a:t>керівник центру забезпечення якості освіти,</a:t>
            </a:r>
          </a:p>
          <a:p>
            <a:pPr algn="l"/>
            <a:r>
              <a:rPr lang="uk-UA" sz="1800" dirty="0">
                <a:solidFill>
                  <a:srgbClr val="0166B3"/>
                </a:solidFill>
                <a:latin typeface="Minion Pro SmBd" panose="02040603060201020203" pitchFamily="18" charset="0"/>
              </a:rPr>
              <a:t>секретар рейтингової комісії</a:t>
            </a:r>
            <a:endParaRPr lang="ru-RU" sz="1800" dirty="0">
              <a:solidFill>
                <a:srgbClr val="0166B3"/>
              </a:solidFill>
              <a:latin typeface="Minion Pro SmBd" panose="02040603060201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9213B-5946-546F-99E2-27FDE61EC3B2}"/>
              </a:ext>
            </a:extLst>
          </p:cNvPr>
          <p:cNvSpPr txBox="1"/>
          <p:nvPr/>
        </p:nvSpPr>
        <p:spPr>
          <a:xfrm>
            <a:off x="3772270" y="6175989"/>
            <a:ext cx="8297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17 вересня 2025 р.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050F3B-A90D-74E6-AF97-9A283D8CA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42" t="8226" r="51617" b="4185"/>
          <a:stretch/>
        </p:blipFill>
        <p:spPr>
          <a:xfrm>
            <a:off x="0" y="0"/>
            <a:ext cx="3225421" cy="68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0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E51643-0590-9B45-AA65-2994F2F68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08" y="639541"/>
            <a:ext cx="11579427" cy="669708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0166B3"/>
                </a:solidFill>
                <a:latin typeface="Minion Pro SmBd" panose="02040603060201020203" pitchFamily="18" charset="0"/>
              </a:rPr>
              <a:t>Нормативна база</a:t>
            </a:r>
            <a:endParaRPr lang="ru-UA" sz="4000" dirty="0">
              <a:solidFill>
                <a:srgbClr val="0166B3"/>
              </a:solidFill>
              <a:latin typeface="Minion Pro SmBd" panose="020406030602010202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C172E9-0C52-01F6-D2A0-45CE8AC85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15612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79B3A8-62B5-BE19-E22C-57A0A5E862AB}"/>
              </a:ext>
            </a:extLst>
          </p:cNvPr>
          <p:cNvSpPr txBox="1"/>
          <p:nvPr/>
        </p:nvSpPr>
        <p:spPr>
          <a:xfrm>
            <a:off x="10524067" y="6332549"/>
            <a:ext cx="1486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030CC7-531F-E29D-754B-99B1AE5010FC}"/>
              </a:ext>
            </a:extLst>
          </p:cNvPr>
          <p:cNvSpPr txBox="1"/>
          <p:nvPr/>
        </p:nvSpPr>
        <p:spPr>
          <a:xfrm>
            <a:off x="676930" y="1382581"/>
            <a:ext cx="107429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uk-UA" sz="2800" b="1" dirty="0">
                <a:solidFill>
                  <a:srgbClr val="002060"/>
                </a:solidFill>
                <a:latin typeface="Minion Pro" panose="02040503050201020203" pitchFamily="18" charset="0"/>
              </a:rPr>
              <a:t>Рейтингова оцінка діяльності науково-педагогічних працівників (НПП) </a:t>
            </a:r>
            <a:r>
              <a:rPr lang="uk-UA" sz="2800" dirty="0">
                <a:solidFill>
                  <a:srgbClr val="002060"/>
                </a:solidFill>
                <a:latin typeface="Minion Pro" panose="02040503050201020203" pitchFamily="18" charset="0"/>
              </a:rPr>
              <a:t>– це інструмент для підвищення професійної активності НПП та диференційованої оплати праці відповідно до індивідуальних показників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CB4F3B-8F1A-7037-3175-9350D738A37F}"/>
              </a:ext>
            </a:extLst>
          </p:cNvPr>
          <p:cNvSpPr txBox="1"/>
          <p:nvPr/>
        </p:nvSpPr>
        <p:spPr>
          <a:xfrm>
            <a:off x="676930" y="3198463"/>
            <a:ext cx="1074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ctr"/>
            <a:r>
              <a:rPr lang="uk-UA" sz="2800" b="1" dirty="0">
                <a:solidFill>
                  <a:srgbClr val="C00000"/>
                </a:solidFill>
                <a:latin typeface="Minion Pro" panose="02040503050201020203" pitchFamily="18" charset="0"/>
              </a:rPr>
              <a:t>Працює в університеті понад 25 років</a:t>
            </a:r>
            <a:endParaRPr lang="uk-UA" sz="2800" dirty="0">
              <a:solidFill>
                <a:srgbClr val="C00000"/>
              </a:solidFill>
              <a:latin typeface="Minion Pro" panose="020405030502010202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2C87E-EF51-557F-F226-F8DC67F629EC}"/>
              </a:ext>
            </a:extLst>
          </p:cNvPr>
          <p:cNvSpPr txBox="1"/>
          <p:nvPr/>
        </p:nvSpPr>
        <p:spPr>
          <a:xfrm>
            <a:off x="676930" y="3659538"/>
            <a:ext cx="1074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Minion Pro" panose="02040503050201020203" pitchFamily="18" charset="0"/>
              </a:rPr>
              <a:t>Базується на двох Положеннях</a:t>
            </a:r>
            <a:endParaRPr lang="uk-UA" sz="2800" dirty="0">
              <a:solidFill>
                <a:srgbClr val="002060"/>
              </a:solidFill>
              <a:latin typeface="Minion Pro" panose="020405030502010202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08749-2899-E723-5BCB-996745FB1327}"/>
              </a:ext>
            </a:extLst>
          </p:cNvPr>
          <p:cNvSpPr txBox="1"/>
          <p:nvPr/>
        </p:nvSpPr>
        <p:spPr>
          <a:xfrm>
            <a:off x="6424348" y="4443335"/>
            <a:ext cx="5136291" cy="1877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Minion Pro" panose="02040503050201020203" pitchFamily="18" charset="0"/>
              </a:rPr>
              <a:t>Положення про планування та облік роботи науково-педагогічних працівників у НУБіП України</a:t>
            </a:r>
          </a:p>
          <a:p>
            <a:pPr algn="ctr"/>
            <a:endParaRPr lang="uk-UA" sz="2000" b="1" dirty="0">
              <a:solidFill>
                <a:srgbClr val="002060"/>
              </a:solidFill>
              <a:latin typeface="Minion Pro" panose="02040503050201020203" pitchFamily="18" charset="0"/>
            </a:endParaRPr>
          </a:p>
          <a:p>
            <a:pPr algn="ctr"/>
            <a:r>
              <a:rPr lang="uk-UA" i="1" dirty="0">
                <a:solidFill>
                  <a:srgbClr val="002060"/>
                </a:solidFill>
                <a:latin typeface="Minion Pro" panose="02040503050201020203" pitchFamily="18" charset="0"/>
              </a:rPr>
              <a:t>(методика планування та обліку роботи НПП, набір нормативів)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2607E-1F62-1ED2-083A-AB00A5574276}"/>
              </a:ext>
            </a:extLst>
          </p:cNvPr>
          <p:cNvSpPr txBox="1"/>
          <p:nvPr/>
        </p:nvSpPr>
        <p:spPr>
          <a:xfrm>
            <a:off x="396080" y="4443335"/>
            <a:ext cx="5334000" cy="1877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Minion Pro" panose="02040503050201020203" pitchFamily="18" charset="0"/>
              </a:rPr>
              <a:t>Положення про рейтингову систему оцінки діяльності науково-педагогічних працівників та структурних підрозділів НУБіП України</a:t>
            </a:r>
          </a:p>
          <a:p>
            <a:pPr algn="ctr"/>
            <a:r>
              <a:rPr lang="uk-UA" i="1" dirty="0">
                <a:solidFill>
                  <a:srgbClr val="002060"/>
                </a:solidFill>
                <a:latin typeface="Minion Pro" panose="02040503050201020203" pitchFamily="18" charset="0"/>
              </a:rPr>
              <a:t>(порядок застосування, механізм формування посадових окладів)</a:t>
            </a:r>
          </a:p>
        </p:txBody>
      </p:sp>
    </p:spTree>
    <p:extLst>
      <p:ext uri="{BB962C8B-B14F-4D97-AF65-F5344CB8AC3E}">
        <p14:creationId xmlns:p14="http://schemas.microsoft.com/office/powerpoint/2010/main" val="19256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ADBB9-4B2A-00B1-6C03-0C47FEFB4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AEB8F2B-4258-C953-896F-025AB5B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08" y="698430"/>
            <a:ext cx="11579427" cy="669708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0166B3"/>
                </a:solidFill>
                <a:latin typeface="Minion Pro SmBd" panose="02040603060201020203" pitchFamily="18" charset="0"/>
              </a:rPr>
              <a:t>Основні принципи системи рейтингу</a:t>
            </a:r>
            <a:endParaRPr lang="ru-UA" sz="4000" dirty="0">
              <a:solidFill>
                <a:srgbClr val="0166B3"/>
              </a:solidFill>
              <a:latin typeface="Minion Pro SmBd" panose="020406030602010202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2349D1-A4C7-0D43-5ABF-659D681FC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15612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DF4E11-B258-10EE-D8E2-84FAC1663AA1}"/>
              </a:ext>
            </a:extLst>
          </p:cNvPr>
          <p:cNvSpPr txBox="1"/>
          <p:nvPr/>
        </p:nvSpPr>
        <p:spPr>
          <a:xfrm>
            <a:off x="10524067" y="6332549"/>
            <a:ext cx="1486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21CE44-9FCB-C642-421F-0879CBF1F59C}"/>
              </a:ext>
            </a:extLst>
          </p:cNvPr>
          <p:cNvSpPr txBox="1"/>
          <p:nvPr/>
        </p:nvSpPr>
        <p:spPr>
          <a:xfrm>
            <a:off x="592667" y="1823013"/>
            <a:ext cx="110828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latin typeface="Minion Pro" panose="02040503050201020203" pitchFamily="18" charset="0"/>
              </a:rPr>
              <a:t>Прозорість та об’єктивність </a:t>
            </a:r>
            <a:r>
              <a:rPr lang="uk-UA" sz="2400" dirty="0">
                <a:solidFill>
                  <a:srgbClr val="002060"/>
                </a:solidFill>
                <a:latin typeface="Minion Pro" panose="02040503050201020203" pitchFamily="18" charset="0"/>
              </a:rPr>
              <a:t>оцінювання експертами рейтингових комісії факультетів чи ННІ, а далі – рейтингової комісії університету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latin typeface="Minion Pro" panose="02040503050201020203" pitchFamily="18" charset="0"/>
              </a:rPr>
              <a:t>Комплексний підхід </a:t>
            </a:r>
            <a:r>
              <a:rPr lang="uk-UA" sz="2400" dirty="0">
                <a:solidFill>
                  <a:srgbClr val="002060"/>
                </a:solidFill>
                <a:latin typeface="Minion Pro" panose="02040503050201020203" pitchFamily="18" charset="0"/>
              </a:rPr>
              <a:t>до оцінки діяльності НПП – до уваги беремо лише загальний коефіцієнт рейтингу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  <a:latin typeface="Minion Pro" panose="02040503050201020203" pitchFamily="18" charset="0"/>
              </a:rPr>
              <a:t>Облік</a:t>
            </a:r>
            <a:r>
              <a:rPr lang="uk-UA" sz="2400" dirty="0">
                <a:solidFill>
                  <a:srgbClr val="002060"/>
                </a:solidFill>
                <a:latin typeface="Minion Pro" panose="02040503050201020203" pitchFamily="18" charset="0"/>
              </a:rPr>
              <a:t> різних аспектів діяльності: навчальної, наукової, методичної, організаційної тощо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Minion Pro" panose="02040503050201020203" pitchFamily="18" charset="0"/>
              </a:rPr>
              <a:t>Відповідальність</a:t>
            </a:r>
            <a:r>
              <a:rPr lang="ru-RU" sz="2400" dirty="0">
                <a:solidFill>
                  <a:srgbClr val="002060"/>
                </a:solidFill>
                <a:latin typeface="Minion Pro" panose="02040503050201020203" pitchFamily="18" charset="0"/>
              </a:rPr>
              <a:t> НПП, </a:t>
            </a:r>
            <a:r>
              <a:rPr lang="ru-RU" sz="2400" dirty="0" err="1">
                <a:solidFill>
                  <a:srgbClr val="002060"/>
                </a:solidFill>
                <a:latin typeface="Minion Pro" panose="02040503050201020203" pitchFamily="18" charset="0"/>
              </a:rPr>
              <a:t>завідувачів</a:t>
            </a:r>
            <a:r>
              <a:rPr lang="ru-RU" sz="2400" dirty="0">
                <a:solidFill>
                  <a:srgbClr val="002060"/>
                </a:solidFill>
                <a:latin typeface="Minion Pro" panose="02040503050201020203" pitchFamily="18" charset="0"/>
              </a:rPr>
              <a:t> кафедр за </a:t>
            </a:r>
            <a:r>
              <a:rPr lang="ru-RU" sz="2400" dirty="0" err="1">
                <a:solidFill>
                  <a:srgbClr val="002060"/>
                </a:solidFill>
                <a:latin typeface="Minion Pro" panose="02040503050201020203" pitchFamily="18" charset="0"/>
              </a:rPr>
              <a:t>своєчасне</a:t>
            </a:r>
            <a:r>
              <a:rPr lang="ru-RU" sz="2400" dirty="0">
                <a:solidFill>
                  <a:srgbClr val="002060"/>
                </a:solidFill>
                <a:latin typeface="Minion Pro" panose="020405030502010202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Minion Pro" panose="02040503050201020203" pitchFamily="18" charset="0"/>
              </a:rPr>
              <a:t>введення</a:t>
            </a:r>
            <a:r>
              <a:rPr lang="ru-RU" sz="2400" dirty="0">
                <a:solidFill>
                  <a:srgbClr val="002060"/>
                </a:solidFill>
                <a:latin typeface="Minion Pro" panose="020405030502010202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Minion Pro" panose="02040503050201020203" pitchFamily="18" charset="0"/>
              </a:rPr>
              <a:t>даних</a:t>
            </a:r>
            <a:r>
              <a:rPr lang="ru-RU" sz="2400" dirty="0">
                <a:solidFill>
                  <a:srgbClr val="002060"/>
                </a:solidFill>
                <a:latin typeface="Minion Pro" panose="02040503050201020203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Minion Pro" panose="02040503050201020203" pitchFamily="18" charset="0"/>
              </a:rPr>
              <a:t>подання</a:t>
            </a:r>
            <a:r>
              <a:rPr lang="ru-RU" sz="2400" dirty="0">
                <a:solidFill>
                  <a:srgbClr val="002060"/>
                </a:solidFill>
                <a:latin typeface="Minion Pro" panose="02040503050201020203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Minion Pro" panose="02040503050201020203" pitchFamily="18" charset="0"/>
              </a:rPr>
              <a:t>перевірку</a:t>
            </a:r>
            <a:r>
              <a:rPr lang="ru-RU" sz="2400" dirty="0">
                <a:solidFill>
                  <a:srgbClr val="002060"/>
                </a:solidFill>
                <a:latin typeface="Minion Pro" panose="02040503050201020203" pitchFamily="18" charset="0"/>
              </a:rPr>
              <a:t> секретарю </a:t>
            </a:r>
            <a:r>
              <a:rPr lang="ru-RU" sz="2400" dirty="0" err="1">
                <a:solidFill>
                  <a:srgbClr val="002060"/>
                </a:solidFill>
                <a:latin typeface="Minion Pro" panose="02040503050201020203" pitchFamily="18" charset="0"/>
              </a:rPr>
              <a:t>рейтингової</a:t>
            </a:r>
            <a:r>
              <a:rPr lang="ru-RU" sz="2400" dirty="0">
                <a:solidFill>
                  <a:srgbClr val="002060"/>
                </a:solidFill>
                <a:latin typeface="Minion Pro" panose="02040503050201020203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Minion Pro" panose="02040503050201020203" pitchFamily="18" charset="0"/>
              </a:rPr>
              <a:t>комісії</a:t>
            </a:r>
            <a:endParaRPr lang="uk-UA" sz="2400" dirty="0">
              <a:solidFill>
                <a:srgbClr val="002060"/>
              </a:solidFill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0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001C6-9986-35A4-5B6A-7A37DAEFA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05AE21-3C3C-66B8-EDB0-C9869D53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86" y="860240"/>
            <a:ext cx="11579427" cy="669708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0166B3"/>
                </a:solidFill>
                <a:latin typeface="Minion Pro SmBd" panose="02040603060201020203" pitchFamily="18" charset="0"/>
              </a:rPr>
              <a:t>Загальний коефіцієнт рейтингу НПП</a:t>
            </a:r>
            <a:endParaRPr lang="ru-UA" sz="4000" dirty="0">
              <a:solidFill>
                <a:srgbClr val="0166B3"/>
              </a:solidFill>
              <a:latin typeface="Minion Pro SmBd" panose="020406030602010202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63567F-221B-5DEB-64BF-3A1321A6D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15612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A3436-E4C6-EB40-EFD5-8BB3CFDB2B32}"/>
              </a:ext>
            </a:extLst>
          </p:cNvPr>
          <p:cNvSpPr txBox="1"/>
          <p:nvPr/>
        </p:nvSpPr>
        <p:spPr>
          <a:xfrm>
            <a:off x="3687521" y="6332549"/>
            <a:ext cx="8297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E75F51-9005-D9E7-4DEC-5D1AC09040FA}"/>
                  </a:ext>
                </a:extLst>
              </p:cNvPr>
              <p:cNvSpPr txBox="1"/>
              <p:nvPr/>
            </p:nvSpPr>
            <p:spPr>
              <a:xfrm>
                <a:off x="1241904" y="4016909"/>
                <a:ext cx="8206734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uk-U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ЗАГ</m:t>
                          </m:r>
                        </m:sub>
                      </m:sSub>
                      <m:r>
                        <a:rPr lang="uk-UA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Обсяг годин за всіма виконаними видами робіт, год</m:t>
                          </m:r>
                        </m:num>
                        <m:den>
                          <m:r>
                            <a:rPr lang="uk-U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1548</m:t>
                          </m:r>
                        </m:den>
                      </m:f>
                    </m:oMath>
                  </m:oMathPara>
                </a14:m>
                <a:endParaRPr lang="uk-UA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E75F51-9005-D9E7-4DEC-5D1AC0904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904" y="4016909"/>
                <a:ext cx="8206734" cy="701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1E2CFF2-C47F-B7E9-E8B0-52A6886DFA50}"/>
              </a:ext>
            </a:extLst>
          </p:cNvPr>
          <p:cNvSpPr txBox="1"/>
          <p:nvPr/>
        </p:nvSpPr>
        <p:spPr>
          <a:xfrm>
            <a:off x="646698" y="2903770"/>
            <a:ext cx="10964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9138"/>
            <a:r>
              <a:rPr lang="uk-UA" sz="2400" noProof="0" dirty="0" err="1">
                <a:solidFill>
                  <a:srgbClr val="002060"/>
                </a:solidFill>
                <a:latin typeface="Minion Pro" panose="02040503050201020203" pitchFamily="18" charset="0"/>
              </a:rPr>
              <a:t>Коефiцiєнт</a:t>
            </a:r>
            <a:r>
              <a:rPr lang="uk-UA" sz="2400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 рейтингу </a:t>
            </a:r>
            <a:r>
              <a:rPr lang="uk-UA" sz="2400" noProof="0" dirty="0" err="1">
                <a:solidFill>
                  <a:srgbClr val="002060"/>
                </a:solidFill>
                <a:latin typeface="Minion Pro" panose="02040503050201020203" pitchFamily="18" charset="0"/>
              </a:rPr>
              <a:t>К</a:t>
            </a:r>
            <a:r>
              <a:rPr lang="uk-UA" sz="2400" cap="all" baseline="-25000" noProof="0" dirty="0" err="1">
                <a:solidFill>
                  <a:srgbClr val="002060"/>
                </a:solidFill>
                <a:latin typeface="Minion Pro" panose="02040503050201020203" pitchFamily="18" charset="0"/>
              </a:rPr>
              <a:t>заг</a:t>
            </a:r>
            <a:r>
              <a:rPr lang="uk-UA" sz="2400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 науково-педагогічного </a:t>
            </a:r>
            <a:r>
              <a:rPr lang="uk-UA" sz="2400" noProof="0" dirty="0" err="1">
                <a:solidFill>
                  <a:srgbClr val="002060"/>
                </a:solidFill>
                <a:latin typeface="Minion Pro" panose="02040503050201020203" pitchFamily="18" charset="0"/>
              </a:rPr>
              <a:t>працiвника</a:t>
            </a:r>
            <a:r>
              <a:rPr lang="uk-UA" sz="2400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, який працює на повну ставку: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1479A-0069-9978-B38C-F312ED64CB9A}"/>
              </a:ext>
            </a:extLst>
          </p:cNvPr>
          <p:cNvSpPr txBox="1"/>
          <p:nvPr/>
        </p:nvSpPr>
        <p:spPr>
          <a:xfrm>
            <a:off x="4649942" y="5041214"/>
            <a:ext cx="3488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Для </a:t>
            </a:r>
            <a:r>
              <a:rPr lang="uk-UA" sz="1800" b="1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0,5</a:t>
            </a:r>
            <a:r>
              <a:rPr lang="uk-UA" sz="1800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 ставки – знаменник </a:t>
            </a:r>
            <a:r>
              <a:rPr lang="uk-UA" sz="1800" b="1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774</a:t>
            </a:r>
            <a:endParaRPr lang="uk-UA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F6DBC-91B5-8E66-C493-2C51B7083A90}"/>
              </a:ext>
            </a:extLst>
          </p:cNvPr>
          <p:cNvSpPr txBox="1"/>
          <p:nvPr/>
        </p:nvSpPr>
        <p:spPr>
          <a:xfrm>
            <a:off x="8222878" y="5041214"/>
            <a:ext cx="3587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Для </a:t>
            </a:r>
            <a:r>
              <a:rPr lang="uk-UA" sz="1800" b="1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0,75</a:t>
            </a:r>
            <a:r>
              <a:rPr lang="uk-UA" sz="1800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 ставки – знаменник </a:t>
            </a:r>
            <a:r>
              <a:rPr lang="uk-UA" sz="1800" b="1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1161</a:t>
            </a:r>
            <a:endParaRPr lang="uk-UA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93E72-8AB5-59A8-EAF3-F24FD7E69D74}"/>
              </a:ext>
            </a:extLst>
          </p:cNvPr>
          <p:cNvSpPr txBox="1"/>
          <p:nvPr/>
        </p:nvSpPr>
        <p:spPr>
          <a:xfrm>
            <a:off x="646698" y="5041214"/>
            <a:ext cx="3488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Для </a:t>
            </a:r>
            <a:r>
              <a:rPr lang="uk-UA" sz="1800" b="1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0,</a:t>
            </a:r>
            <a:r>
              <a:rPr lang="en-US" sz="1800" b="1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2</a:t>
            </a:r>
            <a:r>
              <a:rPr lang="uk-UA" sz="1800" b="1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5</a:t>
            </a:r>
            <a:r>
              <a:rPr lang="uk-UA" sz="1800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 ставки – знаменник </a:t>
            </a:r>
            <a:r>
              <a:rPr lang="en-US" sz="1800" b="1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387</a:t>
            </a:r>
            <a:endParaRPr lang="uk-UA" b="1" dirty="0"/>
          </a:p>
        </p:txBody>
      </p:sp>
      <p:sp>
        <p:nvSpPr>
          <p:cNvPr id="12" name="Стрілка: угору 11">
            <a:extLst>
              <a:ext uri="{FF2B5EF4-FFF2-40B4-BE49-F238E27FC236}">
                <a16:creationId xmlns:a16="http://schemas.microsoft.com/office/drawing/2014/main" id="{63013217-AB2A-AE85-B15F-5CE2DA7B0BAE}"/>
              </a:ext>
            </a:extLst>
          </p:cNvPr>
          <p:cNvSpPr/>
          <p:nvPr/>
        </p:nvSpPr>
        <p:spPr>
          <a:xfrm rot="4215553">
            <a:off x="4502974" y="4192229"/>
            <a:ext cx="209267" cy="1374188"/>
          </a:xfrm>
          <a:prstGeom prst="upArrow">
            <a:avLst>
              <a:gd name="adj1" fmla="val 22299"/>
              <a:gd name="adj2" fmla="val 20808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: угору 12">
            <a:extLst>
              <a:ext uri="{FF2B5EF4-FFF2-40B4-BE49-F238E27FC236}">
                <a16:creationId xmlns:a16="http://schemas.microsoft.com/office/drawing/2014/main" id="{6FB3C3E1-2F1C-1C64-1667-A2CEABA518EE}"/>
              </a:ext>
            </a:extLst>
          </p:cNvPr>
          <p:cNvSpPr/>
          <p:nvPr/>
        </p:nvSpPr>
        <p:spPr>
          <a:xfrm rot="16472256" flipH="1">
            <a:off x="8750805" y="2386263"/>
            <a:ext cx="209029" cy="4922834"/>
          </a:xfrm>
          <a:prstGeom prst="upArrow">
            <a:avLst>
              <a:gd name="adj1" fmla="val 22299"/>
              <a:gd name="adj2" fmla="val 18846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: угору 13">
            <a:extLst>
              <a:ext uri="{FF2B5EF4-FFF2-40B4-BE49-F238E27FC236}">
                <a16:creationId xmlns:a16="http://schemas.microsoft.com/office/drawing/2014/main" id="{5BBD1EAE-B27E-70E6-A255-6968601E4637}"/>
              </a:ext>
            </a:extLst>
          </p:cNvPr>
          <p:cNvSpPr/>
          <p:nvPr/>
        </p:nvSpPr>
        <p:spPr>
          <a:xfrm rot="16767638">
            <a:off x="6779225" y="4276564"/>
            <a:ext cx="209267" cy="1374188"/>
          </a:xfrm>
          <a:prstGeom prst="upArrow">
            <a:avLst>
              <a:gd name="adj1" fmla="val 22299"/>
              <a:gd name="adj2" fmla="val 20808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E30069-6B85-C960-BFDD-03A80EE4B0B3}"/>
                  </a:ext>
                </a:extLst>
              </p:cNvPr>
              <p:cNvSpPr txBox="1"/>
              <p:nvPr/>
            </p:nvSpPr>
            <p:spPr>
              <a:xfrm>
                <a:off x="4788334" y="5813094"/>
                <a:ext cx="26116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,00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uk-U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uk-U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ЗАГ</m:t>
                          </m:r>
                        </m:sub>
                      </m:sSub>
                      <m:r>
                        <a:rPr lang="uk-UA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2,00</m:t>
                      </m:r>
                    </m:oMath>
                  </m:oMathPara>
                </a14:m>
                <a:endParaRPr lang="uk-UA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E30069-6B85-C960-BFDD-03A80EE4B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334" y="5813094"/>
                <a:ext cx="2611677" cy="369332"/>
              </a:xfrm>
              <a:prstGeom prst="rect">
                <a:avLst/>
              </a:prstGeom>
              <a:blipFill>
                <a:blip r:embed="rId4"/>
                <a:stretch>
                  <a:fillRect l="-2098" r="-2564" b="-1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B736AD-40A0-BBD9-CA87-FCBBEABCA1F3}"/>
                  </a:ext>
                </a:extLst>
              </p:cNvPr>
              <p:cNvSpPr txBox="1"/>
              <p:nvPr/>
            </p:nvSpPr>
            <p:spPr>
              <a:xfrm>
                <a:off x="2236546" y="2326620"/>
                <a:ext cx="77152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𝟐𝟓𝟖</m:t>
                      </m:r>
                      <m:r>
                        <a:rPr lang="uk-UA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робочих днів у році </m:t>
                      </m:r>
                      <m:r>
                        <a:rPr lang="uk-UA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uk-UA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uk-UA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годин на день=</m:t>
                      </m:r>
                      <m:r>
                        <a:rPr lang="uk-UA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𝟏𝟓𝟒𝟖</m:t>
                      </m:r>
                      <m:r>
                        <a:rPr lang="uk-UA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год</m:t>
                      </m:r>
                    </m:oMath>
                  </m:oMathPara>
                </a14:m>
                <a:endParaRPr lang="uk-UA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B736AD-40A0-BBD9-CA87-FCBBEABCA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546" y="2326620"/>
                <a:ext cx="7715254" cy="369332"/>
              </a:xfrm>
              <a:prstGeom prst="rect">
                <a:avLst/>
              </a:prstGeom>
              <a:blipFill>
                <a:blip r:embed="rId5"/>
                <a:stretch>
                  <a:fillRect l="-553" r="-316" b="-35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0BCBA95-AAB1-215D-C2F7-24AA558C86D2}"/>
              </a:ext>
            </a:extLst>
          </p:cNvPr>
          <p:cNvSpPr txBox="1"/>
          <p:nvPr/>
        </p:nvSpPr>
        <p:spPr>
          <a:xfrm>
            <a:off x="728133" y="1704105"/>
            <a:ext cx="10464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noProof="0" dirty="0">
                <a:solidFill>
                  <a:srgbClr val="002060"/>
                </a:solidFill>
                <a:latin typeface="Minion Pro" panose="02040503050201020203" pitchFamily="18" charset="0"/>
              </a:rPr>
              <a:t>Бюджет робочого часу науково-педагогічного працівника (повна ставка)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8036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FD9BE-5480-07A8-B41E-79E09AF9C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AD2CD6-D19E-2547-715F-41442E0AB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156120"/>
            <a:ext cx="3858322" cy="626564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2185226-E640-0746-B9A9-0ACF9AC0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86" y="551617"/>
            <a:ext cx="11579427" cy="669708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0166B3"/>
                </a:solidFill>
                <a:latin typeface="Minion Pro SmBd" panose="02040603060201020203" pitchFamily="18" charset="0"/>
              </a:rPr>
              <a:t>Структура робочого часу НПП</a:t>
            </a:r>
            <a:endParaRPr lang="ru-UA" sz="4000" dirty="0">
              <a:solidFill>
                <a:srgbClr val="0166B3"/>
              </a:solidFill>
              <a:latin typeface="Minion Pro SmBd" panose="020406030602010202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32CC2-D715-03F6-A439-C2CCED684AE6}"/>
              </a:ext>
            </a:extLst>
          </p:cNvPr>
          <p:cNvSpPr txBox="1"/>
          <p:nvPr/>
        </p:nvSpPr>
        <p:spPr>
          <a:xfrm>
            <a:off x="3687521" y="6332549"/>
            <a:ext cx="8297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EECE07-A457-0DC5-486C-E095D634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76" y="1338557"/>
            <a:ext cx="11374437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757EB-CF1D-CD92-29E1-BBFC4ABD6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BEB458D-7CD4-35C6-1EFC-6446DECF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552" y="156119"/>
            <a:ext cx="7775448" cy="66970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>
                <a:solidFill>
                  <a:srgbClr val="0166B3"/>
                </a:solidFill>
                <a:latin typeface="Minion Pro SmBd" panose="02040603060201020203" pitchFamily="18" charset="0"/>
              </a:rPr>
              <a:t>ЕЛЕКТРОННА ФОРМА КАФЕДРИ</a:t>
            </a:r>
            <a:endParaRPr lang="ru-UA" sz="4000" dirty="0">
              <a:solidFill>
                <a:srgbClr val="0166B3"/>
              </a:solidFill>
              <a:latin typeface="Minion Pro SmBd" panose="020406030602010202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3B9C32-A339-3D52-C0FB-06766D1DB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15612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48834E-109D-560D-6CF7-8C9F46526DE2}"/>
              </a:ext>
            </a:extLst>
          </p:cNvPr>
          <p:cNvSpPr txBox="1"/>
          <p:nvPr/>
        </p:nvSpPr>
        <p:spPr>
          <a:xfrm>
            <a:off x="3687521" y="6332549"/>
            <a:ext cx="8297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E6EA16-6D8B-2EAE-A58D-B246CA7FC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08" y="825827"/>
            <a:ext cx="11933292" cy="696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2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5B1A48-59FB-0D7C-BDFB-A9BC7498A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5" t="14245" r="52768" b="4195"/>
          <a:stretch/>
        </p:blipFill>
        <p:spPr>
          <a:xfrm>
            <a:off x="8833253" y="-6457"/>
            <a:ext cx="3358747" cy="6870913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D042B3F4-E717-D63B-AAE5-05085E2CCA68}"/>
              </a:ext>
            </a:extLst>
          </p:cNvPr>
          <p:cNvSpPr txBox="1">
            <a:spLocks/>
          </p:cNvSpPr>
          <p:nvPr/>
        </p:nvSpPr>
        <p:spPr>
          <a:xfrm>
            <a:off x="672234" y="3024981"/>
            <a:ext cx="7749168" cy="808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uk-UA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Ярослав Рудик, </a:t>
            </a:r>
          </a:p>
          <a:p>
            <a:pPr algn="l">
              <a:lnSpc>
                <a:spcPct val="130000"/>
              </a:lnSpc>
            </a:pPr>
            <a:r>
              <a:rPr lang="uk-UA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секретар рейтингової комісії</a:t>
            </a:r>
            <a:endParaRPr lang="en-US" sz="3000" dirty="0">
              <a:solidFill>
                <a:srgbClr val="0166B3"/>
              </a:solidFill>
              <a:latin typeface="Minion Pro Med" panose="02040503050201020203" pitchFamily="18" charset="0"/>
            </a:endParaRPr>
          </a:p>
          <a:p>
            <a:pPr algn="l">
              <a:lnSpc>
                <a:spcPct val="130000"/>
              </a:lnSpc>
            </a:pPr>
            <a:r>
              <a:rPr lang="uk-UA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527-89-70</a:t>
            </a:r>
            <a:endParaRPr lang="en-US" sz="3000" dirty="0">
              <a:solidFill>
                <a:srgbClr val="0166B3"/>
              </a:solidFill>
              <a:latin typeface="Minion Pro Med" panose="02040503050201020203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magic@nubip.edu.ua</a:t>
            </a:r>
            <a:endParaRPr lang="ru-RU" sz="30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080720-C83B-615A-F700-3DA0ADDF4699}"/>
              </a:ext>
            </a:extLst>
          </p:cNvPr>
          <p:cNvSpPr txBox="1"/>
          <p:nvPr/>
        </p:nvSpPr>
        <p:spPr>
          <a:xfrm>
            <a:off x="672234" y="5873119"/>
            <a:ext cx="4143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24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91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294</Words>
  <Application>Microsoft Office PowerPoint</Application>
  <PresentationFormat>Широкий екран</PresentationFormat>
  <Paragraphs>42</Paragraphs>
  <Slides>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Minion Pro</vt:lpstr>
      <vt:lpstr>Minion Pro Med</vt:lpstr>
      <vt:lpstr>Minion Pro SmBd</vt:lpstr>
      <vt:lpstr>Тема Office</vt:lpstr>
      <vt:lpstr>Рейтингова система: прозора оцінка чи інструмент розвитку?</vt:lpstr>
      <vt:lpstr>Нормативна база</vt:lpstr>
      <vt:lpstr>Основні принципи системи рейтингу</vt:lpstr>
      <vt:lpstr>Загальний коефіцієнт рейтингу НПП</vt:lpstr>
      <vt:lpstr>Структура робочого часу НПП</vt:lpstr>
      <vt:lpstr>ЕЛЕКТРОННА ФОРМА КАФЕДРИ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Denys Ruden</dc:creator>
  <cp:lastModifiedBy>Ярослав Рудик</cp:lastModifiedBy>
  <cp:revision>12</cp:revision>
  <dcterms:created xsi:type="dcterms:W3CDTF">2024-08-13T09:17:14Z</dcterms:created>
  <dcterms:modified xsi:type="dcterms:W3CDTF">2025-09-17T07:29:47Z</dcterms:modified>
</cp:coreProperties>
</file>