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8029ba6b2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8029ba6b2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660fcab54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660fcab54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660fcab54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660fcab54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8fb2d3266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8fb2d3266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8fb2d3266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8fb2d3266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8fb2d3266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8fb2d3266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fadc3d7f4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fadc3d7f4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8fb2d3266f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8fb2d3266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fadc3d7f4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fadc3d7f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fadc3d7f4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fadc3d7f4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fadc3d7f4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fadc3d7f4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fb44c9ede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fb44c9ede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fadc3d7f4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fadc3d7f4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fb44c9ede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fb44c9ede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fadc3d7f4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fadc3d7f4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8fb2d3266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8fb2d3266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"/>
            <a:ext cx="3123651" cy="5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  <p:pic>
        <p:nvPicPr>
          <p:cNvPr id="26" name="Google Shape;2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"/>
            <a:ext cx="3123651" cy="5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65B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  <p:pic>
        <p:nvPicPr>
          <p:cNvPr id="30" name="Google Shape;3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"/>
            <a:ext cx="3123651" cy="5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  <p:pic>
        <p:nvPicPr>
          <p:cNvPr id="47" name="Google Shape;4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"/>
            <a:ext cx="3123651" cy="5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0" Type="http://schemas.openxmlformats.org/officeDocument/2006/relationships/image" Target="../media/image23.png"/><Relationship Id="rId9" Type="http://schemas.openxmlformats.org/officeDocument/2006/relationships/image" Target="../media/image38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17.png"/><Relationship Id="rId8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" y="0"/>
            <a:ext cx="241823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>
            <p:ph type="ctrTitle"/>
          </p:nvPr>
        </p:nvSpPr>
        <p:spPr>
          <a:xfrm>
            <a:off x="2861402" y="1073463"/>
            <a:ext cx="59709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3480">
                <a:solidFill>
                  <a:srgbClr val="0065B2"/>
                </a:solidFill>
              </a:rPr>
              <a:t>Про роботу в цифровому освітньому середовищі університету</a:t>
            </a:r>
            <a:endParaRPr sz="3480">
              <a:solidFill>
                <a:srgbClr val="0065B2"/>
              </a:solidFill>
            </a:endParaRPr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2702475" y="3146425"/>
            <a:ext cx="6069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065B2"/>
                </a:solidFill>
              </a:rPr>
              <a:t>Керівник центру дистанційних технологій навчання</a:t>
            </a:r>
            <a:br>
              <a:rPr lang="uk">
                <a:solidFill>
                  <a:srgbClr val="0065B2"/>
                </a:solidFill>
              </a:rPr>
            </a:br>
            <a:r>
              <a:rPr lang="uk">
                <a:solidFill>
                  <a:srgbClr val="0065B2"/>
                </a:solidFill>
              </a:rPr>
              <a:t>Максим Володимирович Мокрієв</a:t>
            </a:r>
            <a:endParaRPr>
              <a:solidFill>
                <a:srgbClr val="0065B2"/>
              </a:solidFill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1397" y="0"/>
            <a:ext cx="6282599" cy="105311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2763225" y="4558650"/>
            <a:ext cx="203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065B2"/>
                </a:solidFill>
              </a:rPr>
              <a:t>17 вересня</a:t>
            </a:r>
            <a:endParaRPr sz="1800">
              <a:solidFill>
                <a:srgbClr val="0065B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Робоча програма дисципліни</a:t>
            </a:r>
            <a:endParaRPr/>
          </a:p>
        </p:txBody>
      </p:sp>
      <p:pic>
        <p:nvPicPr>
          <p:cNvPr id="171" name="Google Shape;17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6266050" cy="2180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Google Shape;172;p22"/>
          <p:cNvCxnSpPr/>
          <p:nvPr/>
        </p:nvCxnSpPr>
        <p:spPr>
          <a:xfrm flipH="1" rot="10800000">
            <a:off x="189425" y="2571650"/>
            <a:ext cx="400800" cy="1092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73" name="Google Shape;173;p22"/>
          <p:cNvGrpSpPr/>
          <p:nvPr/>
        </p:nvGrpSpPr>
        <p:grpSpPr>
          <a:xfrm>
            <a:off x="2462475" y="3091072"/>
            <a:ext cx="6629949" cy="1892550"/>
            <a:chOff x="2462475" y="3091072"/>
            <a:chExt cx="6629949" cy="1892550"/>
          </a:xfrm>
        </p:grpSpPr>
        <p:pic>
          <p:nvPicPr>
            <p:cNvPr id="174" name="Google Shape;174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462475" y="3091072"/>
              <a:ext cx="6629949" cy="18925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5" name="Google Shape;175;p22"/>
            <p:cNvCxnSpPr/>
            <p:nvPr/>
          </p:nvCxnSpPr>
          <p:spPr>
            <a:xfrm flipH="1" rot="10800000">
              <a:off x="2614850" y="4356700"/>
              <a:ext cx="750900" cy="4875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Ведення електронного журналу оцінювання</a:t>
            </a:r>
            <a:endParaRPr/>
          </a:p>
        </p:txBody>
      </p:sp>
      <p:pic>
        <p:nvPicPr>
          <p:cNvPr id="181" name="Google Shape;18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075" y="1068125"/>
            <a:ext cx="6572667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Ведення електронного журналу відвідування</a:t>
            </a:r>
            <a:endParaRPr/>
          </a:p>
        </p:txBody>
      </p:sp>
      <p:pic>
        <p:nvPicPr>
          <p:cNvPr id="187" name="Google Shape;18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200" y="1105150"/>
            <a:ext cx="640648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Робота над електронними курсами</a:t>
            </a:r>
            <a:endParaRPr/>
          </a:p>
        </p:txBody>
      </p:sp>
      <p:pic>
        <p:nvPicPr>
          <p:cNvPr id="193" name="Google Shape;19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1888" y="1076675"/>
            <a:ext cx="7100213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Робота над електронними курсами</a:t>
            </a:r>
            <a:endParaRPr/>
          </a:p>
        </p:txBody>
      </p:sp>
      <p:pic>
        <p:nvPicPr>
          <p:cNvPr id="199" name="Google Shape;19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025" y="1017725"/>
            <a:ext cx="4214633" cy="382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5450" y="1170125"/>
            <a:ext cx="4986148" cy="310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Атестація електронних курсів</a:t>
            </a:r>
            <a:endParaRPr/>
          </a:p>
        </p:txBody>
      </p:sp>
      <p:pic>
        <p:nvPicPr>
          <p:cNvPr id="206" name="Google Shape;20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4917600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2400" y="1170125"/>
            <a:ext cx="358970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Використання електронних курсів</a:t>
            </a:r>
            <a:endParaRPr/>
          </a:p>
        </p:txBody>
      </p:sp>
      <p:pic>
        <p:nvPicPr>
          <p:cNvPr id="213" name="Google Shape;21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281312" cy="382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6112" y="1170125"/>
            <a:ext cx="5405487" cy="2737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4789" y="0"/>
            <a:ext cx="2519211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9"/>
          <p:cNvSpPr txBox="1"/>
          <p:nvPr/>
        </p:nvSpPr>
        <p:spPr>
          <a:xfrm>
            <a:off x="614050" y="2048400"/>
            <a:ext cx="59337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>
                <a:solidFill>
                  <a:srgbClr val="0065B2"/>
                </a:solidFill>
              </a:rPr>
              <a:t>Максим Мокрієв</a:t>
            </a:r>
            <a:r>
              <a:rPr lang="uk" sz="3000">
                <a:solidFill>
                  <a:srgbClr val="0065B2"/>
                </a:solidFill>
              </a:rPr>
              <a:t>, </a:t>
            </a:r>
            <a:endParaRPr sz="3000">
              <a:solidFill>
                <a:srgbClr val="0065B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>
                <a:solidFill>
                  <a:srgbClr val="0065B2"/>
                </a:solidFill>
              </a:rPr>
              <a:t>керівник Центру дистанційних технологій навчання</a:t>
            </a:r>
            <a:endParaRPr sz="3000">
              <a:solidFill>
                <a:srgbClr val="0065B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>
                <a:solidFill>
                  <a:srgbClr val="0065B2"/>
                </a:solidFill>
              </a:rPr>
              <a:t>m.mokriiev@nubip.edu.ua</a:t>
            </a:r>
            <a:endParaRPr sz="3000">
              <a:solidFill>
                <a:srgbClr val="0065B2"/>
              </a:solidFill>
            </a:endParaRPr>
          </a:p>
        </p:txBody>
      </p:sp>
      <p:sp>
        <p:nvSpPr>
          <p:cNvPr id="221" name="Google Shape;221;p29"/>
          <p:cNvSpPr txBox="1"/>
          <p:nvPr/>
        </p:nvSpPr>
        <p:spPr>
          <a:xfrm>
            <a:off x="614050" y="441847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0065B2"/>
                </a:solidFill>
              </a:rPr>
              <a:t>nubip.edu.ua</a:t>
            </a:r>
            <a:endParaRPr sz="2400">
              <a:solidFill>
                <a:srgbClr val="0065B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/>
              <a:t>Відповідальні за ІКТ по факультетах</a:t>
            </a:r>
            <a:endParaRPr sz="3000"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6850"/>
            <a:ext cx="5100400" cy="318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5525" y="956525"/>
            <a:ext cx="3201820" cy="3820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Google Shape;70;p14"/>
          <p:cNvCxnSpPr/>
          <p:nvPr/>
        </p:nvCxnSpPr>
        <p:spPr>
          <a:xfrm flipH="1" rot="10800000">
            <a:off x="4732175" y="2035825"/>
            <a:ext cx="967800" cy="547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>
                <a:solidFill>
                  <a:srgbClr val="0065B2"/>
                </a:solidFill>
              </a:rPr>
              <a:t>Структура цифрового освітнього середовища</a:t>
            </a:r>
            <a:endParaRPr sz="3000">
              <a:solidFill>
                <a:srgbClr val="0065B2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2411475" cy="128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950" y="3724250"/>
            <a:ext cx="1702975" cy="1135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15"/>
          <p:cNvGrpSpPr/>
          <p:nvPr/>
        </p:nvGrpSpPr>
        <p:grpSpPr>
          <a:xfrm>
            <a:off x="600675" y="2392225"/>
            <a:ext cx="1929000" cy="1392100"/>
            <a:chOff x="600675" y="2392225"/>
            <a:chExt cx="1929000" cy="1392100"/>
          </a:xfrm>
        </p:grpSpPr>
        <p:grpSp>
          <p:nvGrpSpPr>
            <p:cNvPr id="79" name="Google Shape;79;p15"/>
            <p:cNvGrpSpPr/>
            <p:nvPr/>
          </p:nvGrpSpPr>
          <p:grpSpPr>
            <a:xfrm>
              <a:off x="665950" y="2392225"/>
              <a:ext cx="1702975" cy="1135325"/>
              <a:chOff x="665950" y="2571750"/>
              <a:chExt cx="1702975" cy="1135325"/>
            </a:xfrm>
          </p:grpSpPr>
          <p:pic>
            <p:nvPicPr>
              <p:cNvPr id="80" name="Google Shape;80;p1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65950" y="2571750"/>
                <a:ext cx="1702975" cy="11353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1" name="Google Shape;81;p15"/>
              <p:cNvPicPr preferRelativeResize="0"/>
              <p:nvPr/>
            </p:nvPicPr>
            <p:blipFill rotWithShape="1">
              <a:blip r:embed="rId5">
                <a:alphaModFix/>
              </a:blip>
              <a:srcRect b="12869" l="0" r="0" t="0"/>
              <a:stretch/>
            </p:blipFill>
            <p:spPr>
              <a:xfrm>
                <a:off x="822700" y="2751975"/>
                <a:ext cx="1389476" cy="8322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2" name="Google Shape;82;p15"/>
            <p:cNvSpPr txBox="1"/>
            <p:nvPr/>
          </p:nvSpPr>
          <p:spPr>
            <a:xfrm>
              <a:off x="600675" y="3261125"/>
              <a:ext cx="19290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200">
                  <a:solidFill>
                    <a:srgbClr val="0000FF"/>
                  </a:solidFill>
                </a:rPr>
                <a:t>nubip.edu.ua</a:t>
              </a:r>
              <a:endParaRPr b="1" sz="2200">
                <a:solidFill>
                  <a:srgbClr val="0000FF"/>
                </a:solidFill>
              </a:endParaRPr>
            </a:p>
          </p:txBody>
        </p:sp>
      </p:grpSp>
      <p:sp>
        <p:nvSpPr>
          <p:cNvPr id="83" name="Google Shape;83;p15"/>
          <p:cNvSpPr txBox="1"/>
          <p:nvPr/>
        </p:nvSpPr>
        <p:spPr>
          <a:xfrm>
            <a:off x="837225" y="4648300"/>
            <a:ext cx="1455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200">
                <a:solidFill>
                  <a:srgbClr val="0000FF"/>
                </a:solidFill>
              </a:rPr>
              <a:t>edeanery</a:t>
            </a:r>
            <a:endParaRPr b="1" sz="2200">
              <a:solidFill>
                <a:srgbClr val="0000FF"/>
              </a:solidFill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7275" y="3288375"/>
            <a:ext cx="1702975" cy="1135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5"/>
          <p:cNvGrpSpPr/>
          <p:nvPr/>
        </p:nvGrpSpPr>
        <p:grpSpPr>
          <a:xfrm>
            <a:off x="2927188" y="3465050"/>
            <a:ext cx="1702975" cy="1506775"/>
            <a:chOff x="3127700" y="2543975"/>
            <a:chExt cx="1702975" cy="1506775"/>
          </a:xfrm>
        </p:grpSpPr>
        <p:grpSp>
          <p:nvGrpSpPr>
            <p:cNvPr id="86" name="Google Shape;86;p15"/>
            <p:cNvGrpSpPr/>
            <p:nvPr/>
          </p:nvGrpSpPr>
          <p:grpSpPr>
            <a:xfrm>
              <a:off x="3127700" y="2543975"/>
              <a:ext cx="1702975" cy="1135325"/>
              <a:chOff x="3127700" y="2543975"/>
              <a:chExt cx="1702975" cy="1135325"/>
            </a:xfrm>
          </p:grpSpPr>
          <p:pic>
            <p:nvPicPr>
              <p:cNvPr id="87" name="Google Shape;87;p1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127700" y="2543975"/>
                <a:ext cx="1702975" cy="11353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8" name="Google Shape;88;p15"/>
              <p:cNvPicPr preferRelativeResize="0"/>
              <p:nvPr/>
            </p:nvPicPr>
            <p:blipFill rotWithShape="1">
              <a:blip r:embed="rId6">
                <a:alphaModFix/>
              </a:blip>
              <a:srcRect b="16156" l="0" r="0" t="0"/>
              <a:stretch/>
            </p:blipFill>
            <p:spPr>
              <a:xfrm>
                <a:off x="3283675" y="2739950"/>
                <a:ext cx="1391026" cy="787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9" name="Google Shape;89;p15"/>
            <p:cNvSpPr txBox="1"/>
            <p:nvPr/>
          </p:nvSpPr>
          <p:spPr>
            <a:xfrm>
              <a:off x="3360737" y="3527550"/>
              <a:ext cx="1236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200">
                  <a:solidFill>
                    <a:srgbClr val="0000FF"/>
                  </a:solidFill>
                </a:rPr>
                <a:t>cabinet</a:t>
              </a:r>
              <a:endParaRPr b="1" sz="2200">
                <a:solidFill>
                  <a:srgbClr val="0000FF"/>
                </a:solidFill>
              </a:endParaRPr>
            </a:p>
          </p:txBody>
        </p:sp>
      </p:grpSp>
      <p:grpSp>
        <p:nvGrpSpPr>
          <p:cNvPr id="90" name="Google Shape;90;p15"/>
          <p:cNvGrpSpPr/>
          <p:nvPr/>
        </p:nvGrpSpPr>
        <p:grpSpPr>
          <a:xfrm>
            <a:off x="7216925" y="2153050"/>
            <a:ext cx="1702975" cy="1135325"/>
            <a:chOff x="7489450" y="3403425"/>
            <a:chExt cx="1702975" cy="1135325"/>
          </a:xfrm>
        </p:grpSpPr>
        <p:pic>
          <p:nvPicPr>
            <p:cNvPr id="91" name="Google Shape;91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489450" y="3403425"/>
              <a:ext cx="1702975" cy="1135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5"/>
            <p:cNvPicPr preferRelativeResize="0"/>
            <p:nvPr/>
          </p:nvPicPr>
          <p:blipFill rotWithShape="1">
            <a:blip r:embed="rId7">
              <a:alphaModFix/>
            </a:blip>
            <a:srcRect b="14199" l="0" r="0" t="0"/>
            <a:stretch/>
          </p:blipFill>
          <p:spPr>
            <a:xfrm>
              <a:off x="7624175" y="3597975"/>
              <a:ext cx="1414651" cy="8071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" name="Google Shape;93;p15"/>
          <p:cNvGrpSpPr/>
          <p:nvPr/>
        </p:nvGrpSpPr>
        <p:grpSpPr>
          <a:xfrm>
            <a:off x="4243425" y="1017713"/>
            <a:ext cx="1702975" cy="1417200"/>
            <a:chOff x="5077750" y="1210200"/>
            <a:chExt cx="1702975" cy="1417200"/>
          </a:xfrm>
        </p:grpSpPr>
        <p:grpSp>
          <p:nvGrpSpPr>
            <p:cNvPr id="94" name="Google Shape;94;p15"/>
            <p:cNvGrpSpPr/>
            <p:nvPr/>
          </p:nvGrpSpPr>
          <p:grpSpPr>
            <a:xfrm>
              <a:off x="5077750" y="1210200"/>
              <a:ext cx="1702975" cy="1135325"/>
              <a:chOff x="4416975" y="1256900"/>
              <a:chExt cx="1702975" cy="1135325"/>
            </a:xfrm>
          </p:grpSpPr>
          <p:pic>
            <p:nvPicPr>
              <p:cNvPr id="95" name="Google Shape;95;p1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416975" y="1256900"/>
                <a:ext cx="1702975" cy="11353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6" name="Google Shape;96;p15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4558650" y="1444023"/>
                <a:ext cx="1408298" cy="6911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7" name="Google Shape;97;p15"/>
            <p:cNvSpPr txBox="1"/>
            <p:nvPr/>
          </p:nvSpPr>
          <p:spPr>
            <a:xfrm>
              <a:off x="5468254" y="2104200"/>
              <a:ext cx="10326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200">
                  <a:solidFill>
                    <a:srgbClr val="0000FF"/>
                  </a:solidFill>
                </a:rPr>
                <a:t>elearn</a:t>
              </a:r>
              <a:endParaRPr b="1" sz="2200">
                <a:solidFill>
                  <a:srgbClr val="0000FF"/>
                </a:solidFill>
              </a:endParaRPr>
            </a:p>
          </p:txBody>
        </p:sp>
      </p:grpSp>
      <p:grpSp>
        <p:nvGrpSpPr>
          <p:cNvPr id="98" name="Google Shape;98;p15"/>
          <p:cNvGrpSpPr/>
          <p:nvPr/>
        </p:nvGrpSpPr>
        <p:grpSpPr>
          <a:xfrm>
            <a:off x="5074400" y="2300688"/>
            <a:ext cx="1702975" cy="1456150"/>
            <a:chOff x="7377100" y="2268100"/>
            <a:chExt cx="1702975" cy="1456150"/>
          </a:xfrm>
        </p:grpSpPr>
        <p:pic>
          <p:nvPicPr>
            <p:cNvPr id="99" name="Google Shape;99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377100" y="2268100"/>
              <a:ext cx="1702975" cy="1135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5"/>
            <p:cNvPicPr preferRelativeResize="0"/>
            <p:nvPr/>
          </p:nvPicPr>
          <p:blipFill rotWithShape="1">
            <a:blip r:embed="rId9">
              <a:alphaModFix/>
            </a:blip>
            <a:srcRect b="13547" l="0" r="0" t="0"/>
            <a:stretch/>
          </p:blipFill>
          <p:spPr>
            <a:xfrm>
              <a:off x="7510150" y="2440175"/>
              <a:ext cx="1413601" cy="857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15"/>
            <p:cNvSpPr txBox="1"/>
            <p:nvPr/>
          </p:nvSpPr>
          <p:spPr>
            <a:xfrm>
              <a:off x="7971187" y="3201050"/>
              <a:ext cx="5148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200">
                  <a:solidFill>
                    <a:srgbClr val="0000FF"/>
                  </a:solidFill>
                </a:rPr>
                <a:t>pv</a:t>
              </a:r>
              <a:endParaRPr b="1" sz="2200">
                <a:solidFill>
                  <a:srgbClr val="0000FF"/>
                </a:solidFill>
              </a:endParaRPr>
            </a:p>
          </p:txBody>
        </p:sp>
      </p:grpSp>
      <p:pic>
        <p:nvPicPr>
          <p:cNvPr id="102" name="Google Shape;10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7675" y="3784325"/>
            <a:ext cx="1702975" cy="11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5151225" y="4648300"/>
            <a:ext cx="1455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200">
                <a:solidFill>
                  <a:srgbClr val="0000FF"/>
                </a:solidFill>
              </a:rPr>
              <a:t>olympus</a:t>
            </a:r>
            <a:endParaRPr b="1" sz="2200">
              <a:solidFill>
                <a:srgbClr val="0000FF"/>
              </a:solidFill>
            </a:endParaRPr>
          </a:p>
        </p:txBody>
      </p:sp>
      <p:cxnSp>
        <p:nvCxnSpPr>
          <p:cNvPr id="104" name="Google Shape;104;p15"/>
          <p:cNvCxnSpPr>
            <a:stCxn id="76" idx="3"/>
            <a:endCxn id="95" idx="1"/>
          </p:cNvCxnSpPr>
          <p:nvPr/>
        </p:nvCxnSpPr>
        <p:spPr>
          <a:xfrm flipH="1" rot="10800000">
            <a:off x="2723175" y="1585413"/>
            <a:ext cx="1520100" cy="7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" name="Google Shape;105;p15"/>
          <p:cNvCxnSpPr>
            <a:stCxn id="76" idx="3"/>
            <a:endCxn id="87" idx="0"/>
          </p:cNvCxnSpPr>
          <p:nvPr/>
        </p:nvCxnSpPr>
        <p:spPr>
          <a:xfrm>
            <a:off x="2723175" y="1659213"/>
            <a:ext cx="1055400" cy="180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" name="Google Shape;106;p15"/>
          <p:cNvCxnSpPr>
            <a:stCxn id="77" idx="3"/>
            <a:endCxn id="88" idx="1"/>
          </p:cNvCxnSpPr>
          <p:nvPr/>
        </p:nvCxnSpPr>
        <p:spPr>
          <a:xfrm flipH="1" rot="10800000">
            <a:off x="2368925" y="4054912"/>
            <a:ext cx="714300" cy="23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7" name="Google Shape;107;p15"/>
          <p:cNvCxnSpPr>
            <a:endCxn id="87" idx="0"/>
          </p:cNvCxnSpPr>
          <p:nvPr/>
        </p:nvCxnSpPr>
        <p:spPr>
          <a:xfrm flipH="1">
            <a:off x="3778675" y="2122550"/>
            <a:ext cx="1246800" cy="134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" name="Google Shape;108;p15"/>
          <p:cNvCxnSpPr>
            <a:stCxn id="76" idx="3"/>
            <a:endCxn id="100" idx="1"/>
          </p:cNvCxnSpPr>
          <p:nvPr/>
        </p:nvCxnSpPr>
        <p:spPr>
          <a:xfrm>
            <a:off x="2723175" y="1659213"/>
            <a:ext cx="2484300" cy="124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" name="Google Shape;109;p15"/>
          <p:cNvCxnSpPr>
            <a:stCxn id="76" idx="3"/>
          </p:cNvCxnSpPr>
          <p:nvPr/>
        </p:nvCxnSpPr>
        <p:spPr>
          <a:xfrm>
            <a:off x="2723175" y="1659213"/>
            <a:ext cx="2556300" cy="262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10" name="Google Shape;110;p15"/>
          <p:cNvGrpSpPr/>
          <p:nvPr/>
        </p:nvGrpSpPr>
        <p:grpSpPr>
          <a:xfrm>
            <a:off x="7090075" y="1017725"/>
            <a:ext cx="1702975" cy="1135325"/>
            <a:chOff x="7377100" y="2392225"/>
            <a:chExt cx="1702975" cy="1135325"/>
          </a:xfrm>
        </p:grpSpPr>
        <p:pic>
          <p:nvPicPr>
            <p:cNvPr id="111" name="Google Shape;111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377100" y="2392225"/>
              <a:ext cx="1702975" cy="1135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5"/>
            <p:cNvPicPr preferRelativeResize="0"/>
            <p:nvPr/>
          </p:nvPicPr>
          <p:blipFill rotWithShape="1">
            <a:blip r:embed="rId10">
              <a:alphaModFix/>
            </a:blip>
            <a:srcRect b="6872" l="0" r="0" t="0"/>
            <a:stretch/>
          </p:blipFill>
          <p:spPr>
            <a:xfrm>
              <a:off x="7532150" y="2601476"/>
              <a:ext cx="1392876" cy="79582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3" name="Google Shape;11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4225" y="3512988"/>
            <a:ext cx="1702975" cy="113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2925" y="3784325"/>
            <a:ext cx="1702975" cy="113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7125" y="4054888"/>
            <a:ext cx="1702975" cy="11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>
                <a:solidFill>
                  <a:srgbClr val="0065B2"/>
                </a:solidFill>
              </a:rPr>
              <a:t>Як отримати обліковий запис</a:t>
            </a:r>
            <a:endParaRPr sz="3000">
              <a:solidFill>
                <a:srgbClr val="0065B2"/>
              </a:solidFill>
            </a:endParaRPr>
          </a:p>
        </p:txBody>
      </p:sp>
      <p:pic>
        <p:nvPicPr>
          <p:cNvPr id="121" name="Google Shape;12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3175" y="1017725"/>
            <a:ext cx="6155068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344975"/>
            <a:ext cx="2618376" cy="3020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uk"/>
              <a:t>Як отримати обліковий запис</a:t>
            </a:r>
            <a:endParaRPr/>
          </a:p>
        </p:txBody>
      </p:sp>
      <p:pic>
        <p:nvPicPr>
          <p:cNvPr id="128" name="Google Shape;12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725" y="1017725"/>
            <a:ext cx="3397584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4">
            <a:alphaModFix/>
          </a:blip>
          <a:srcRect b="58262" l="0" r="0" t="0"/>
          <a:stretch/>
        </p:blipFill>
        <p:spPr>
          <a:xfrm>
            <a:off x="3595600" y="1017725"/>
            <a:ext cx="5295901" cy="115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9225" y="2175875"/>
            <a:ext cx="3330225" cy="3583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17"/>
          <p:cNvCxnSpPr/>
          <p:nvPr/>
        </p:nvCxnSpPr>
        <p:spPr>
          <a:xfrm flipH="1" rot="10800000">
            <a:off x="3410650" y="2142525"/>
            <a:ext cx="1167900" cy="700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" name="Google Shape;132;p17"/>
          <p:cNvCxnSpPr/>
          <p:nvPr/>
        </p:nvCxnSpPr>
        <p:spPr>
          <a:xfrm flipH="1">
            <a:off x="6507625" y="1661950"/>
            <a:ext cx="513900" cy="2676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950" y="1687375"/>
            <a:ext cx="2358550" cy="273926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Вхід до навчально-інформаційного порталу</a:t>
            </a:r>
            <a:endParaRPr/>
          </a:p>
        </p:txBody>
      </p:sp>
      <p:pic>
        <p:nvPicPr>
          <p:cNvPr id="139" name="Google Shape;13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3350" y="2496225"/>
            <a:ext cx="6359075" cy="254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8375" y="1393461"/>
            <a:ext cx="4252751" cy="875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18"/>
          <p:cNvCxnSpPr/>
          <p:nvPr/>
        </p:nvCxnSpPr>
        <p:spPr>
          <a:xfrm>
            <a:off x="2316025" y="4084775"/>
            <a:ext cx="647400" cy="140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2" name="Google Shape;142;p18"/>
          <p:cNvCxnSpPr/>
          <p:nvPr/>
        </p:nvCxnSpPr>
        <p:spPr>
          <a:xfrm flipH="1" rot="10800000">
            <a:off x="6638300" y="3444100"/>
            <a:ext cx="600600" cy="6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18"/>
          <p:cNvCxnSpPr/>
          <p:nvPr/>
        </p:nvCxnSpPr>
        <p:spPr>
          <a:xfrm flipH="1" rot="10800000">
            <a:off x="7762400" y="1802100"/>
            <a:ext cx="407100" cy="1047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Вхід до навчально-інформаційного порталу</a:t>
            </a:r>
            <a:endParaRPr/>
          </a:p>
        </p:txBody>
      </p:sp>
      <p:pic>
        <p:nvPicPr>
          <p:cNvPr id="149" name="Google Shape;14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8150" y="1017725"/>
            <a:ext cx="5647701" cy="398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Робота над електронними курсами</a:t>
            </a:r>
            <a:endParaRPr/>
          </a:p>
        </p:txBody>
      </p:sp>
      <p:pic>
        <p:nvPicPr>
          <p:cNvPr id="155" name="Google Shape;15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725" y="1105013"/>
            <a:ext cx="7100213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2800" y="887500"/>
            <a:ext cx="3891200" cy="425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0"/>
          <p:cNvCxnSpPr/>
          <p:nvPr/>
        </p:nvCxnSpPr>
        <p:spPr>
          <a:xfrm>
            <a:off x="4285000" y="3283825"/>
            <a:ext cx="2075700" cy="1328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8" name="Google Shape;15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Робота над електронними курсами</a:t>
            </a:r>
            <a:endParaRPr/>
          </a:p>
        </p:txBody>
      </p:sp>
      <p:pic>
        <p:nvPicPr>
          <p:cNvPr id="164" name="Google Shape;16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0875" y="1017725"/>
            <a:ext cx="3271125" cy="409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0125" y="1017725"/>
            <a:ext cx="2812400" cy="406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