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826" r:id="rId3"/>
    <p:sldId id="306" r:id="rId4"/>
    <p:sldId id="332" r:id="rId5"/>
    <p:sldId id="286" r:id="rId6"/>
    <p:sldId id="838" r:id="rId7"/>
    <p:sldId id="825" r:id="rId8"/>
    <p:sldId id="310" r:id="rId9"/>
    <p:sldId id="839" r:id="rId10"/>
    <p:sldId id="313" r:id="rId11"/>
    <p:sldId id="823" r:id="rId12"/>
    <p:sldId id="840" r:id="rId13"/>
    <p:sldId id="824" r:id="rId14"/>
    <p:sldId id="841" r:id="rId15"/>
    <p:sldId id="843" r:id="rId16"/>
    <p:sldId id="844" r:id="rId17"/>
    <p:sldId id="842" r:id="rId18"/>
    <p:sldId id="258" r:id="rId1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16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4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E68C1-7C92-40E3-AFA3-304CB20DC52B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4E120-3DEE-4F71-A295-0D05B9AFF9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898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4E120-3DEE-4F71-A295-0D05B9AFF95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460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85000-707A-BCCF-835E-7F5C1F87B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C885A4-F2F7-313D-4396-F32C40C19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987EDC-D7B4-4309-7A65-BA0F86F2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848406-63E5-56EB-1D09-4EDCAE85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06E60-E0DF-FF2C-1EC3-D3C989B67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861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9ABEA-5EC9-ECC2-E3B5-9873D9C7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FA7DBA-7D83-8F9A-D7D3-F69C4F406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372317-6831-CB3F-7D3C-9BB8C113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5E5E74-576A-6E1F-7400-47EFA657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3A1B-4961-9591-A98E-C4F73C87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758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93A219-09DA-408C-DED3-3526CE8EB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9B3CFB-840A-D179-5377-8AAAC9A5A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DF2FCD-F469-031E-F433-852DCBA5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6EE27-8F74-0200-DBE5-02D89F50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145283-7451-CA30-F936-047105A9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966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A81A4-8B5A-801D-3B8A-BDFF3B0E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F725C0-A518-D2A2-B85B-273A69FA7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C8244-87B8-E403-F110-F36CB799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BE8DE-4498-900E-BBAF-0E33892A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E6655-2611-08B0-E863-54921C16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159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35E5F-7103-9249-E8E1-83CE64C8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40DF7D-7704-A638-86ED-E2B877272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075EF4-CE73-DCA5-39A0-909E82AF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830C5E-5D8C-2AE4-A59C-86A4DBFC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6A8D07-8C63-8D4E-890F-5CCD4DAB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054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1E84F-9D0C-3E11-B169-40846B9F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45AA7-9DAE-6E84-1B86-3981B1746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982E76-6529-CA58-0921-FA53A26A7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7F426C-4AD1-C254-D5E5-99A9A398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1AD62C-12F2-2DE6-CF20-143C76EA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67BE87-7573-E18B-6D0D-4BAB4A5D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193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A9E12-6583-A01A-BC3C-20F6257F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03DC-5192-9C09-EA3A-AF1B86684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D04708-5E30-D267-B4AE-73C467B1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B7D774-1765-A58A-8208-2782D97C9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E84E1E-13F8-6FD5-3DDD-26FE85ECD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B547E3-8553-410E-D5FE-A5EDC1C6D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7960D5-4A4E-9B57-10ED-BCA85DD4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01113B-5D02-9AC6-F3DF-619C38B0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944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3BE57-2D26-CA87-E7F3-CD69FD07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C5AC4E-723E-8184-FAF0-47BF9C8B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AADDA3-7D9E-DDB5-1045-314880A3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37BDDA-B375-6758-8BB8-0D7CB2E1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814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3CEECD-5E0E-3D8A-FC1A-490CC88B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7C465C-FE9B-8789-26AE-FE8DE7ED0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3032E9-0714-A208-E417-9467D324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630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FAA62-16BB-EB07-570B-F5FC3FBC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91E8F-14F0-4FEA-3B16-6405BB1E0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25E97B-95CB-27E1-A6AE-FFB789C91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38A689-2903-321A-6CD9-0E2F770F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C25679-9BBB-1DA9-D3C3-4637A579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AD7254-322E-E2C4-DADE-D962022C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684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2C4B6-2F50-0009-DCB6-5C822BAE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2FD7BB-1AEF-1BA5-ACE4-803ABEEA7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5DEDEC-8F15-3726-E899-3CAD4A8C2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37B0F3-10C4-F0C2-2073-A4CD1605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DA535-1ADD-735D-B48A-6501F188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D9602C-1E6E-2FDF-554E-11B01DC8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451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18092-F94E-237C-BE5D-FC2D218D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4ADDD6-1278-9207-8112-2E5B35BD0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77769-7C36-F282-6765-33C8316B0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4E91-D328-4C1A-9F88-B6C74C43005D}" type="datetimeFigureOut">
              <a:rPr lang="ru-UA" smtClean="0"/>
              <a:t>17.09.2025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7E5483-9F7D-CD3B-8B93-AAF64C645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EE84C-34D2-B925-A9BC-731AF2DB5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3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ivecommons.org.ua/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library@nubip.edu.u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0">
            <a:extLst>
              <a:ext uri="{FF2B5EF4-FFF2-40B4-BE49-F238E27FC236}">
                <a16:creationId xmlns:a16="http://schemas.microsoft.com/office/drawing/2014/main" id="{DC65C607-AE32-E407-EA8C-F8517449409E}"/>
              </a:ext>
            </a:extLst>
          </p:cNvPr>
          <p:cNvSpPr txBox="1">
            <a:spLocks/>
          </p:cNvSpPr>
          <p:nvPr/>
        </p:nvSpPr>
        <p:spPr>
          <a:xfrm>
            <a:off x="3772273" y="79102"/>
            <a:ext cx="8297807" cy="13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НАЦІОНАЛЬНИЙ УНІВЕРСИТЕТ БІОРЕСУРСІВ </a:t>
            </a:r>
            <a:br>
              <a:rPr lang="ru-RU" sz="320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І ПРИРОДОКОРИСТУВАННЯ УКРАЇНИ</a:t>
            </a:r>
            <a:endParaRPr lang="uk-UA" sz="3200" dirty="0">
              <a:solidFill>
                <a:srgbClr val="0166B3"/>
              </a:solidFill>
              <a:latin typeface="Minion Pro SmBd" panose="02040603060201020203" pitchFamily="18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B9CE909-26FE-0D58-F6E0-B52469306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1270" y="2011680"/>
            <a:ext cx="8678809" cy="1870209"/>
          </a:xfrm>
        </p:spPr>
        <p:txBody>
          <a:bodyPr>
            <a:noAutofit/>
          </a:bodyPr>
          <a:lstStyle/>
          <a:p>
            <a:r>
              <a:rPr lang="uk-UA" sz="400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Академічна доброчесність та підготовка навчально-методичних видань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76B6E3E5-C952-EAEB-6155-84F2C494A295}"/>
              </a:ext>
            </a:extLst>
          </p:cNvPr>
          <p:cNvSpPr txBox="1">
            <a:spLocks/>
          </p:cNvSpPr>
          <p:nvPr/>
        </p:nvSpPr>
        <p:spPr>
          <a:xfrm>
            <a:off x="3581770" y="5717218"/>
            <a:ext cx="8297807" cy="808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000" dirty="0">
                <a:solidFill>
                  <a:srgbClr val="0166B3"/>
                </a:solidFill>
                <a:latin typeface="Minion Pro SmBd" panose="02040603060201020203" pitchFamily="18" charset="0"/>
              </a:rPr>
              <a:t>Тетяна </a:t>
            </a:r>
            <a:r>
              <a:rPr lang="uk-UA" sz="3000" dirty="0" err="1">
                <a:solidFill>
                  <a:srgbClr val="0166B3"/>
                </a:solidFill>
                <a:latin typeface="Minion Pro SmBd" panose="02040603060201020203" pitchFamily="18" charset="0"/>
              </a:rPr>
              <a:t>Кіщак</a:t>
            </a:r>
            <a:r>
              <a:rPr lang="uk-UA" sz="3000" dirty="0">
                <a:solidFill>
                  <a:srgbClr val="0166B3"/>
                </a:solidFill>
                <a:latin typeface="Minion Pro SmBd" panose="02040603060201020203" pitchFamily="18" charset="0"/>
              </a:rPr>
              <a:t>, кандидат сільськогосподарських наук, директор наукової бібліотеки</a:t>
            </a:r>
            <a:endParaRPr lang="ru-RU" sz="3000" dirty="0">
              <a:solidFill>
                <a:srgbClr val="0166B3"/>
              </a:solidFill>
              <a:latin typeface="Minion Pro SmBd" panose="02040603060201020203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050F3B-A90D-74E6-AF97-9A283D8CA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42" t="8226" r="51617" b="4185"/>
          <a:stretch/>
        </p:blipFill>
        <p:spPr>
          <a:xfrm>
            <a:off x="0" y="0"/>
            <a:ext cx="3225421" cy="68670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19213B-5946-546F-99E2-27FDE61EC3B2}"/>
              </a:ext>
            </a:extLst>
          </p:cNvPr>
          <p:cNvSpPr txBox="1"/>
          <p:nvPr/>
        </p:nvSpPr>
        <p:spPr>
          <a:xfrm>
            <a:off x="7338431" y="4318707"/>
            <a:ext cx="288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dirty="0">
                <a:solidFill>
                  <a:srgbClr val="0166B3"/>
                </a:solidFill>
                <a:latin typeface="Minion Pro Med" panose="02040503050201020203" pitchFamily="18" charset="0"/>
              </a:rPr>
              <a:t>17</a:t>
            </a:r>
            <a:r>
              <a:rPr lang="uk-UA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.09.2025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0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8072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0166B3"/>
                </a:solidFill>
                <a:latin typeface="Arial" charset="0"/>
                <a:ea typeface="Arial" charset="0"/>
                <a:cs typeface="Arial" charset="0"/>
              </a:rPr>
              <a:t>Як здійснюється перевірка?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043B42-CB47-4E3C-B669-9286358A77F2}"/>
              </a:ext>
            </a:extLst>
          </p:cNvPr>
          <p:cNvSpPr txBox="1">
            <a:spLocks/>
          </p:cNvSpPr>
          <p:nvPr/>
        </p:nvSpPr>
        <p:spPr>
          <a:xfrm>
            <a:off x="1115568" y="2132857"/>
            <a:ext cx="9710928" cy="344499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Шляхом порівняння завантаженого документу з документами мережі Інтернет та базою даних програми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StrikePlagiarism</a:t>
            </a:r>
            <a:r>
              <a:rPr lang="uk-U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куди включені всі видання, які перевіряють інші ЗВО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747C3-2AA5-D21B-475E-E2F3B9F93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82296" y="174695"/>
            <a:ext cx="3858322" cy="6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0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4F54B8-352D-8C13-1978-24C9A2E14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436" y="1369062"/>
            <a:ext cx="4041701" cy="20599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93A74DC-A834-7AE4-793D-5AAB9DE45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35" y="1617406"/>
            <a:ext cx="6303183" cy="475261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4419F7-5A29-3D26-94E3-E113282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08" t="62439" r="16841" b="18233"/>
          <a:stretch/>
        </p:blipFill>
        <p:spPr>
          <a:xfrm>
            <a:off x="82296" y="174695"/>
            <a:ext cx="3858322" cy="6265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75F5DD-6D11-9258-E33D-34CF2CFB5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06" y="3845615"/>
            <a:ext cx="5408159" cy="191177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DF61B93-4F2F-2FC8-AC6C-8ED8BE38FB14}"/>
              </a:ext>
            </a:extLst>
          </p:cNvPr>
          <p:cNvSpPr txBox="1">
            <a:spLocks/>
          </p:cNvSpPr>
          <p:nvPr/>
        </p:nvSpPr>
        <p:spPr>
          <a:xfrm>
            <a:off x="4037075" y="487977"/>
            <a:ext cx="7406640" cy="100805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>
                <a:solidFill>
                  <a:srgbClr val="0166B3"/>
                </a:solidFill>
                <a:latin typeface="Arial" charset="0"/>
                <a:ea typeface="Arial" charset="0"/>
                <a:cs typeface="Arial" charset="0"/>
              </a:rPr>
              <a:t>Перевірка на плагіат з виявленням ШІ та перекладеного тексту</a:t>
            </a:r>
          </a:p>
        </p:txBody>
      </p:sp>
    </p:spTree>
    <p:extLst>
      <p:ext uri="{BB962C8B-B14F-4D97-AF65-F5344CB8AC3E}">
        <p14:creationId xmlns:p14="http://schemas.microsoft.com/office/powerpoint/2010/main" val="296925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943F2D-D70F-EE95-357A-0026FF4AA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69" y="1053975"/>
            <a:ext cx="9028176" cy="58113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AF072D-0263-E7B1-6EAC-2C49A573C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08" t="62439" r="16841" b="18233"/>
          <a:stretch/>
        </p:blipFill>
        <p:spPr>
          <a:xfrm>
            <a:off x="82296" y="174695"/>
            <a:ext cx="3858322" cy="62656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CE3A983-5E57-BA04-3FCE-900320B68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677" y="230364"/>
            <a:ext cx="8506968" cy="76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4083">
              <a:lnSpc>
                <a:spcPts val="2880"/>
              </a:lnSpc>
              <a:defRPr/>
            </a:pPr>
            <a:r>
              <a:rPr lang="uk-UA" altLang="ru-UA" sz="2400" b="1" dirty="0">
                <a:solidFill>
                  <a:srgbClr val="0166B3"/>
                </a:solidFill>
              </a:rPr>
              <a:t>Положення п</a:t>
            </a:r>
            <a:r>
              <a:rPr lang="uk-UA" altLang="ru-UA" sz="2400" b="1" dirty="0" bmk="">
                <a:solidFill>
                  <a:srgbClr val="0166B3"/>
                </a:solidFill>
              </a:rPr>
              <a:t>ро політику використання штучного інтелекту    </a:t>
            </a:r>
            <a:br>
              <a:rPr lang="uk-UA" altLang="ru-UA" sz="2400" b="1" dirty="0" bmk="">
                <a:solidFill>
                  <a:srgbClr val="0166B3"/>
                </a:solidFill>
              </a:rPr>
            </a:br>
            <a:r>
              <a:rPr lang="uk-UA" altLang="ru-UA" sz="2400" b="1" dirty="0" bmk="">
                <a:solidFill>
                  <a:srgbClr val="0166B3"/>
                </a:solidFill>
              </a:rPr>
              <a:t>     у НУБіП України</a:t>
            </a:r>
            <a:endParaRPr lang="uk-UA" altLang="ru-UA" sz="2400" b="1" dirty="0">
              <a:solidFill>
                <a:srgbClr val="0166B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9244BC-7D6F-7FB3-1DB4-BC6CD4BB42C7}"/>
              </a:ext>
            </a:extLst>
          </p:cNvPr>
          <p:cNvSpPr txBox="1"/>
          <p:nvPr/>
        </p:nvSpPr>
        <p:spPr>
          <a:xfrm>
            <a:off x="566067" y="2565774"/>
            <a:ext cx="2470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2041">
              <a:defRPr/>
            </a:pPr>
            <a:r>
              <a:rPr lang="uk-UA" sz="1600" b="1" u="sng" dirty="0">
                <a:solidFill>
                  <a:srgbClr val="B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ОСНОВНІ ПРИНЦИПИ</a:t>
            </a:r>
            <a:r>
              <a:rPr lang="uk-UA" sz="1108" b="1" u="sng" dirty="0">
                <a:solidFill>
                  <a:srgbClr val="B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ru-UA" sz="1108" u="sng" dirty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29EDE653-582A-8F6F-BAF4-4B3DCA447E86}"/>
              </a:ext>
            </a:extLst>
          </p:cNvPr>
          <p:cNvSpPr/>
          <p:nvPr/>
        </p:nvSpPr>
        <p:spPr>
          <a:xfrm>
            <a:off x="237744" y="3011779"/>
            <a:ext cx="3127196" cy="18957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776" indent="-263776" algn="ctr" defTabSz="422041">
              <a:buFont typeface="Wingdings" panose="05000000000000000000" pitchFamily="2" charset="2"/>
              <a:buChar char="Ø"/>
              <a:defRPr/>
            </a:pPr>
            <a:endParaRPr lang="ru-UA" sz="166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692AEC-24A0-228B-A4FD-E8D30C442B19}"/>
              </a:ext>
            </a:extLst>
          </p:cNvPr>
          <p:cNvSpPr txBox="1"/>
          <p:nvPr/>
        </p:nvSpPr>
        <p:spPr>
          <a:xfrm>
            <a:off x="379253" y="3226682"/>
            <a:ext cx="2871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 defTabSz="422041">
              <a:buFont typeface="Wingdings" panose="05000000000000000000" pitchFamily="2" charset="2"/>
              <a:buChar char="Ø"/>
              <a:defRPr/>
            </a:pPr>
            <a:r>
              <a:rPr lang="uk-UA" sz="2300" b="1" dirty="0">
                <a:solidFill>
                  <a:srgbClr val="0166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Етичність</a:t>
            </a:r>
          </a:p>
          <a:p>
            <a:pPr marL="263776" indent="-263776" defTabSz="422041">
              <a:buFont typeface="Wingdings" panose="05000000000000000000" pitchFamily="2" charset="2"/>
              <a:buChar char="Ø"/>
              <a:defRPr/>
            </a:pPr>
            <a:r>
              <a:rPr lang="uk-UA" sz="2300" b="1" dirty="0">
                <a:solidFill>
                  <a:srgbClr val="0166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Безпека</a:t>
            </a:r>
          </a:p>
          <a:p>
            <a:pPr marL="263776" indent="-263776" defTabSz="422041">
              <a:buFont typeface="Wingdings" panose="05000000000000000000" pitchFamily="2" charset="2"/>
              <a:buChar char="Ø"/>
              <a:defRPr/>
            </a:pPr>
            <a:r>
              <a:rPr lang="uk-UA" sz="2300" b="1" dirty="0">
                <a:solidFill>
                  <a:srgbClr val="0166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Конфіденційність</a:t>
            </a:r>
          </a:p>
          <a:p>
            <a:pPr marL="263776" indent="-263776" defTabSz="422041">
              <a:buFont typeface="Wingdings" panose="05000000000000000000" pitchFamily="2" charset="2"/>
              <a:buChar char="Ø"/>
              <a:defRPr/>
            </a:pPr>
            <a:r>
              <a:rPr lang="uk-UA" sz="2300" b="1" dirty="0">
                <a:solidFill>
                  <a:srgbClr val="0166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Відповідальність</a:t>
            </a:r>
          </a:p>
          <a:p>
            <a:pPr marL="263776" indent="-263776" defTabSz="422041">
              <a:buFont typeface="Wingdings" panose="05000000000000000000" pitchFamily="2" charset="2"/>
              <a:buChar char="Ø"/>
              <a:defRPr/>
            </a:pPr>
            <a:endParaRPr lang="uk-UA" b="1" dirty="0">
              <a:solidFill>
                <a:srgbClr val="0166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3776" indent="-263776" defTabSz="422041">
              <a:buFont typeface="Wingdings" panose="05000000000000000000" pitchFamily="2" charset="2"/>
              <a:buChar char="Ø"/>
              <a:defRPr/>
            </a:pPr>
            <a:endParaRPr lang="ru-UA" dirty="0">
              <a:solidFill>
                <a:srgbClr val="0166B3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7904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01259"/>
            <a:ext cx="10515600" cy="889429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0166B3"/>
                </a:solidFill>
                <a:ea typeface="+mn-ea"/>
                <a:cs typeface="+mn-cs"/>
              </a:rPr>
              <a:t>Комісія з питань етики та академічної доброчесності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48" y="2035937"/>
            <a:ext cx="10515600" cy="3276727"/>
          </a:xfrm>
        </p:spPr>
        <p:txBody>
          <a:bodyPr>
            <a:normAutofit lnSpcReduction="10000"/>
          </a:bodyPr>
          <a:lstStyle/>
          <a:p>
            <a:pPr indent="-45720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39750" algn="l"/>
              </a:tabLst>
              <a:defRPr/>
            </a:pPr>
            <a:r>
              <a:rPr lang="uk-UA" sz="3000" b="1" dirty="0">
                <a:solidFill>
                  <a:srgbClr val="0166B3"/>
                </a:solidFill>
                <a:latin typeface="+mj-lt"/>
              </a:rPr>
              <a:t>наказ ректора № 362 від 02.04.2025</a:t>
            </a:r>
          </a:p>
          <a:p>
            <a:pPr lvl="0" indent="-45720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39750" algn="l"/>
              </a:tabLst>
              <a:defRPr/>
            </a:pPr>
            <a:r>
              <a:rPr lang="uk-UA" sz="3000" b="1" dirty="0">
                <a:solidFill>
                  <a:srgbClr val="0166B3"/>
                </a:solidFill>
                <a:latin typeface="+mj-lt"/>
              </a:rPr>
              <a:t>Комісія наділяється правом розглядати та аналізувати окремі випадки щодо можливого порушення академічної доброчесності на підставі протоколів аналізу звіту подібності перевірених текстів видань у  </a:t>
            </a:r>
            <a:r>
              <a:rPr lang="uk-UA" sz="3000" b="1" dirty="0" err="1">
                <a:solidFill>
                  <a:srgbClr val="0166B3"/>
                </a:solidFill>
                <a:latin typeface="+mj-lt"/>
              </a:rPr>
              <a:t>антиплагіатній</a:t>
            </a:r>
            <a:r>
              <a:rPr lang="uk-UA" sz="3000" b="1" dirty="0">
                <a:solidFill>
                  <a:srgbClr val="0166B3"/>
                </a:solidFill>
                <a:latin typeface="+mj-lt"/>
              </a:rPr>
              <a:t> системі та надавати пропозиції Вченій раді та/або вченим радам ННІ/факультетів щодо прийняття адміністративних рішень згідно чинного законодавства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28C544-BC67-643A-8E9B-FD1C218DF3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82296" y="174695"/>
            <a:ext cx="3858322" cy="6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05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>
            <a:extLst>
              <a:ext uri="{FF2B5EF4-FFF2-40B4-BE49-F238E27FC236}">
                <a16:creationId xmlns:a16="http://schemas.microsoft.com/office/drawing/2014/main" id="{B99900AC-1A0A-0977-3D43-67D59A179153}"/>
              </a:ext>
            </a:extLst>
          </p:cNvPr>
          <p:cNvSpPr txBox="1">
            <a:spLocks/>
          </p:cNvSpPr>
          <p:nvPr/>
        </p:nvSpPr>
        <p:spPr>
          <a:xfrm>
            <a:off x="3693025" y="374020"/>
            <a:ext cx="8297807" cy="853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Міжнародні та українські нормативні документи з авторського права</a:t>
            </a:r>
          </a:p>
        </p:txBody>
      </p:sp>
      <p:sp>
        <p:nvSpPr>
          <p:cNvPr id="3" name="Заголовок 10">
            <a:extLst>
              <a:ext uri="{FF2B5EF4-FFF2-40B4-BE49-F238E27FC236}">
                <a16:creationId xmlns:a16="http://schemas.microsoft.com/office/drawing/2014/main" id="{3A02D4D6-B76C-8A2B-A658-005B7E1CB0C1}"/>
              </a:ext>
            </a:extLst>
          </p:cNvPr>
          <p:cNvSpPr txBox="1">
            <a:spLocks/>
          </p:cNvSpPr>
          <p:nvPr/>
        </p:nvSpPr>
        <p:spPr>
          <a:xfrm>
            <a:off x="530352" y="1673353"/>
            <a:ext cx="5440680" cy="4507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Бернська конвенція про охорону літературних і художніх творів, 1886 р.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u="sng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Всесвітня (Женевська) конвенція про авторське право, 1952 р.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Угода про торговельні аспекти прав інтелектуальної власності, 1994 р.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ЗУ «Про </a:t>
            </a:r>
            <a:r>
              <a:rPr lang="ru-RU" sz="2800" b="1" dirty="0" err="1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авторське</a:t>
            </a:r>
            <a:r>
              <a:rPr lang="ru-RU" sz="2800" b="1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 право і </a:t>
            </a:r>
            <a:r>
              <a:rPr lang="ru-RU" sz="2800" b="1" dirty="0" err="1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суміжні</a:t>
            </a:r>
            <a:r>
              <a:rPr lang="ru-RU" sz="2800" b="1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 права», 2022 р.</a:t>
            </a:r>
            <a:endParaRPr lang="uk-UA" sz="2800" b="1" dirty="0">
              <a:solidFill>
                <a:srgbClr val="0166B3"/>
              </a:solidFill>
              <a:latin typeface="Minion Pro SmBd" panose="02040603060201020203" pitchFamily="18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uk-UA" sz="3200" b="1" dirty="0">
              <a:solidFill>
                <a:srgbClr val="0166B3"/>
              </a:solidFill>
              <a:latin typeface="Minion Pro SmBd" panose="02040603060201020203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E1F58D-38AA-B852-387A-0444663D3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0" y="55264"/>
            <a:ext cx="3858322" cy="626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401F7-9F82-6E96-372F-4607278832F4}"/>
              </a:ext>
            </a:extLst>
          </p:cNvPr>
          <p:cNvSpPr txBox="1"/>
          <p:nvPr/>
        </p:nvSpPr>
        <p:spPr>
          <a:xfrm>
            <a:off x="6373368" y="2542259"/>
            <a:ext cx="528828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b="1" dirty="0">
                <a:solidFill>
                  <a:srgbClr val="FF0000"/>
                </a:solidFill>
                <a:cs typeface="Arial" panose="020B0604020202020204" pitchFamily="34" charset="0"/>
              </a:rPr>
              <a:t>Твори, що вийшли у світ, користуються охороною незалежно від факту й місця друку у всіх державах, які є учасниками угоди.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b="1" dirty="0">
                <a:solidFill>
                  <a:srgbClr val="7030A0"/>
                </a:solidFill>
                <a:cs typeface="Arial" panose="020B0604020202020204" pitchFamily="34" charset="0"/>
              </a:rPr>
              <a:t>Встановлено виключне право автора перекладати, випускати в світ і дозволяти переклад та випуск своїх творів.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b="1" dirty="0">
                <a:solidFill>
                  <a:srgbClr val="006600"/>
                </a:solidFill>
                <a:cs typeface="Arial" panose="020B0604020202020204" pitchFamily="34" charset="0"/>
              </a:rPr>
              <a:t>Охорона авторських прав забезпечується протягом життя автора і не менш як 25 років після його смерті</a:t>
            </a:r>
            <a:r>
              <a:rPr lang="ru-RU" sz="2000" b="1" dirty="0">
                <a:solidFill>
                  <a:srgbClr val="006600"/>
                </a:solidFill>
                <a:cs typeface="Arial" panose="020B0604020202020204" pitchFamily="34" charset="0"/>
              </a:rPr>
              <a:t>.</a:t>
            </a:r>
            <a:endParaRPr lang="uk-UA" sz="2000" b="1" dirty="0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28D1B-044E-5C7F-D981-20DF3F04D6AF}"/>
              </a:ext>
            </a:extLst>
          </p:cNvPr>
          <p:cNvSpPr txBox="1"/>
          <p:nvPr/>
        </p:nvSpPr>
        <p:spPr>
          <a:xfrm>
            <a:off x="6246876" y="1673353"/>
            <a:ext cx="5541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Всесвітня (Женевська) конвенція про авторське право</a:t>
            </a:r>
          </a:p>
        </p:txBody>
      </p:sp>
    </p:spTree>
    <p:extLst>
      <p:ext uri="{BB962C8B-B14F-4D97-AF65-F5344CB8AC3E}">
        <p14:creationId xmlns:p14="http://schemas.microsoft.com/office/powerpoint/2010/main" val="3154831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968F3A-7FD5-0E19-38F1-3C7EFF283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82296" y="174695"/>
            <a:ext cx="3858322" cy="6265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211E8-13E3-281E-677D-1A241487E719}"/>
              </a:ext>
            </a:extLst>
          </p:cNvPr>
          <p:cNvSpPr txBox="1"/>
          <p:nvPr/>
        </p:nvSpPr>
        <p:spPr>
          <a:xfrm>
            <a:off x="345186" y="1931991"/>
            <a:ext cx="52600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C00000"/>
                </a:solidFill>
                <a:cs typeface="Arial" panose="020B0604020202020204" pitchFamily="34" charset="0"/>
              </a:rPr>
              <a:t>Конвенція установлює правила про знак охорони авторського права, що зображується у вигляді латинської літери С із зазначенням імені володільця авторського права та року першого випуску твору в світ. Ці відомості повинні бути розмішені у такий спосіб і на такому місці, які б ясно вказували, що твір охороняється авторським правом.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000FF"/>
                </a:solidFill>
                <a:cs typeface="Arial" panose="020B0604020202020204" pitchFamily="34" charset="0"/>
              </a:rPr>
              <a:t>Україна є учасницею Всесвітньої (Женевської) конвенції про авторське право.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00112-B496-C5C0-B7B1-7C8B6A98FD99}"/>
              </a:ext>
            </a:extLst>
          </p:cNvPr>
          <p:cNvSpPr txBox="1"/>
          <p:nvPr/>
        </p:nvSpPr>
        <p:spPr>
          <a:xfrm>
            <a:off x="3950208" y="75253"/>
            <a:ext cx="79644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Всесвітня (Женевська) конвенція про авторське право</a:t>
            </a:r>
            <a:endParaRPr lang="uk-UA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82B34F-D504-5931-8C40-F59B142A3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17" y="1276016"/>
            <a:ext cx="6238425" cy="50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08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31C51D-38B5-64F7-9B09-6465CC39E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56" y="1747426"/>
            <a:ext cx="6308844" cy="47286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0DE7A9-5CA0-60FF-BC93-6F4DC7972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712"/>
            <a:ext cx="5883156" cy="44500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BBF38D-8D59-49EF-FDCE-D2E7AE95DB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08" t="62439" r="16841" b="18233"/>
          <a:stretch/>
        </p:blipFill>
        <p:spPr>
          <a:xfrm>
            <a:off x="82296" y="174695"/>
            <a:ext cx="3858322" cy="62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92220B-8ABD-E38A-9D99-FDEFC14D745A}"/>
              </a:ext>
            </a:extLst>
          </p:cNvPr>
          <p:cNvSpPr txBox="1"/>
          <p:nvPr/>
        </p:nvSpPr>
        <p:spPr>
          <a:xfrm>
            <a:off x="2350008" y="759210"/>
            <a:ext cx="822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Охорона авторського права на видання книг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816439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DAAC1F-DF4E-A58A-D9AB-FE8D29FA6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0" y="164992"/>
            <a:ext cx="3858322" cy="6265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D4CC23-C4E4-FD44-019F-C4C2D0E57696}"/>
              </a:ext>
            </a:extLst>
          </p:cNvPr>
          <p:cNvSpPr txBox="1"/>
          <p:nvPr/>
        </p:nvSpPr>
        <p:spPr>
          <a:xfrm>
            <a:off x="3858322" y="252947"/>
            <a:ext cx="79644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166B3"/>
                </a:solidFill>
                <a:cs typeface="Arial" panose="020B0604020202020204" pitchFamily="34" charset="0"/>
              </a:rPr>
              <a:t>Використання публічної ліцензії</a:t>
            </a:r>
            <a:r>
              <a:rPr lang="uk-UA" sz="3200" b="1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 </a:t>
            </a:r>
            <a:r>
              <a:rPr lang="en-US" sz="3200" b="1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</a:t>
            </a:r>
            <a:r>
              <a:rPr lang="ru-RU" sz="3200" b="1" dirty="0">
                <a:solidFill>
                  <a:srgbClr val="0166B3"/>
                </a:solidFill>
                <a:cs typeface="Arial" panose="020B0604020202020204" pitchFamily="34" charset="0"/>
              </a:rPr>
              <a:t>  </a:t>
            </a:r>
            <a:endParaRPr lang="uk-UA" sz="3200" b="1" dirty="0">
              <a:solidFill>
                <a:srgbClr val="0166B3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E55E6-CADC-1EB5-2A63-3D9180E1DDE4}"/>
              </a:ext>
            </a:extLst>
          </p:cNvPr>
          <p:cNvSpPr txBox="1"/>
          <p:nvPr/>
        </p:nvSpPr>
        <p:spPr>
          <a:xfrm>
            <a:off x="274320" y="1330165"/>
            <a:ext cx="532180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166B3"/>
                </a:solidFill>
                <a:cs typeface="Arial" panose="020B0604020202020204" pitchFamily="34" charset="0"/>
              </a:rPr>
              <a:t>Ліцензія </a:t>
            </a:r>
            <a:r>
              <a:rPr lang="en-US" sz="2400" b="1" dirty="0">
                <a:solidFill>
                  <a:srgbClr val="0166B3"/>
                </a:solidFill>
                <a:cs typeface="Arial" panose="020B0604020202020204" pitchFamily="34" charset="0"/>
              </a:rPr>
              <a:t>Creative Commons </a:t>
            </a:r>
            <a:r>
              <a:rPr lang="uk-UA" sz="2400" b="1" dirty="0">
                <a:solidFill>
                  <a:srgbClr val="0166B3"/>
                </a:solidFill>
                <a:cs typeface="Arial" panose="020B0604020202020204" pitchFamily="34" charset="0"/>
              </a:rPr>
              <a:t>дозволяє користувачам вільно використовувати цифровий контент за згодою авторів та інших суб’єктів авторських прав із зазначенням атрибутів твору.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166B3"/>
                </a:solidFill>
                <a:cs typeface="Arial" panose="020B0604020202020204" pitchFamily="34" charset="0"/>
              </a:rPr>
              <a:t>Символьне позначення вільної публічної ліцензії </a:t>
            </a:r>
            <a:r>
              <a:rPr lang="en-US" sz="2400" b="1" dirty="0">
                <a:solidFill>
                  <a:srgbClr val="0166B3"/>
                </a:solidFill>
                <a:cs typeface="Arial" panose="020B0604020202020204" pitchFamily="34" charset="0"/>
              </a:rPr>
              <a:t>Creative Commons – </a:t>
            </a:r>
            <a:r>
              <a:rPr lang="uk-UA" sz="2400" b="1" dirty="0">
                <a:solidFill>
                  <a:srgbClr val="0166B3"/>
                </a:solidFill>
                <a:cs typeface="Arial" panose="020B0604020202020204" pitchFamily="34" charset="0"/>
              </a:rPr>
              <a:t>СС.</a:t>
            </a:r>
          </a:p>
          <a:p>
            <a:pPr algn="just"/>
            <a:endParaRPr lang="uk-UA" sz="2400" b="1" dirty="0">
              <a:solidFill>
                <a:srgbClr val="0166B3"/>
              </a:solidFill>
              <a:cs typeface="Arial" panose="020B0604020202020204" pitchFamily="34" charset="0"/>
            </a:endParaRPr>
          </a:p>
          <a:p>
            <a:r>
              <a:rPr lang="uk-UA" sz="2400" b="1" dirty="0">
                <a:solidFill>
                  <a:srgbClr val="0166B3"/>
                </a:solidFill>
                <a:cs typeface="Arial" panose="020B0604020202020204" pitchFamily="34" charset="0"/>
              </a:rPr>
              <a:t>Графічне позначення:</a:t>
            </a:r>
          </a:p>
        </p:txBody>
      </p:sp>
      <p:pic>
        <p:nvPicPr>
          <p:cNvPr id="1026" name="Picture 2" descr="сс">
            <a:extLst>
              <a:ext uri="{FF2B5EF4-FFF2-40B4-BE49-F238E27FC236}">
                <a16:creationId xmlns:a16="http://schemas.microsoft.com/office/drawing/2014/main" id="{75041FD4-51D7-BC77-F4EF-34356628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96" y="4441698"/>
            <a:ext cx="19526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значення 2">
            <a:extLst>
              <a:ext uri="{FF2B5EF4-FFF2-40B4-BE49-F238E27FC236}">
                <a16:creationId xmlns:a16="http://schemas.microsoft.com/office/drawing/2014/main" id="{F0DE135B-93B3-496A-9AEA-35E786278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49" y="1814415"/>
            <a:ext cx="2177797" cy="76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179FBB-22DD-16BF-5DD1-45D738AE0DC2}"/>
              </a:ext>
            </a:extLst>
          </p:cNvPr>
          <p:cNvSpPr txBox="1"/>
          <p:nvPr/>
        </p:nvSpPr>
        <p:spPr>
          <a:xfrm>
            <a:off x="8226104" y="1891917"/>
            <a:ext cx="3754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1)  Вільна публічна ліцензія</a:t>
            </a:r>
          </a:p>
          <a:p>
            <a:r>
              <a:rPr lang="uk-UA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Creative Commons Attribution. 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37AE7B-36E1-EF40-1C0D-7467B8B544B9}"/>
              </a:ext>
            </a:extLst>
          </p:cNvPr>
          <p:cNvSpPr txBox="1"/>
          <p:nvPr/>
        </p:nvSpPr>
        <p:spPr>
          <a:xfrm>
            <a:off x="8226104" y="2857870"/>
            <a:ext cx="33314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2)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Вільна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публічна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ліцензія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Creative Commons </a:t>
            </a:r>
            <a:endParaRPr lang="uk-UA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Attribution 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ShareAlike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  <p:pic>
        <p:nvPicPr>
          <p:cNvPr id="10" name="Picture 2" descr="поз 4">
            <a:extLst>
              <a:ext uri="{FF2B5EF4-FFF2-40B4-BE49-F238E27FC236}">
                <a16:creationId xmlns:a16="http://schemas.microsoft.com/office/drawing/2014/main" id="{091CBD72-E0D9-D189-DB9C-01C3B2E7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43" y="2946800"/>
            <a:ext cx="2177797" cy="76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поз5">
            <a:extLst>
              <a:ext uri="{FF2B5EF4-FFF2-40B4-BE49-F238E27FC236}">
                <a16:creationId xmlns:a16="http://schemas.microsoft.com/office/drawing/2014/main" id="{0B5F6243-F159-500D-26CF-3AFE30EF3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43" y="4265450"/>
            <a:ext cx="2232661" cy="78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B5C7BF-D404-374F-0DAE-578A9133CC5D}"/>
              </a:ext>
            </a:extLst>
          </p:cNvPr>
          <p:cNvSpPr txBox="1"/>
          <p:nvPr/>
        </p:nvSpPr>
        <p:spPr>
          <a:xfrm>
            <a:off x="8294684" y="4212919"/>
            <a:ext cx="35280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3)   Вільна публічна ліцензія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Creative Commons Attribution-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NoDerivs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925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5B1A48-59FB-0D7C-BDFB-A9BC7498A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5" t="14245" r="52768" b="4195"/>
          <a:stretch/>
        </p:blipFill>
        <p:spPr>
          <a:xfrm>
            <a:off x="8833253" y="-6457"/>
            <a:ext cx="3358747" cy="6870913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D042B3F4-E717-D63B-AAE5-05085E2CCA68}"/>
              </a:ext>
            </a:extLst>
          </p:cNvPr>
          <p:cNvSpPr txBox="1">
            <a:spLocks/>
          </p:cNvSpPr>
          <p:nvPr/>
        </p:nvSpPr>
        <p:spPr>
          <a:xfrm>
            <a:off x="672234" y="3024980"/>
            <a:ext cx="7749168" cy="102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uk-UA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Тетяна </a:t>
            </a:r>
            <a:r>
              <a:rPr lang="uk-UA" sz="3000" dirty="0" err="1">
                <a:solidFill>
                  <a:srgbClr val="0166B3"/>
                </a:solidFill>
                <a:latin typeface="Minion Pro Med" panose="02040503050201020203" pitchFamily="18" charset="0"/>
              </a:rPr>
              <a:t>Кіщак</a:t>
            </a:r>
            <a:r>
              <a:rPr lang="uk-UA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, </a:t>
            </a:r>
          </a:p>
          <a:p>
            <a:pPr algn="l">
              <a:lnSpc>
                <a:spcPct val="130000"/>
              </a:lnSpc>
            </a:pPr>
            <a:r>
              <a:rPr lang="uk-UA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директор наукової бібліотеки</a:t>
            </a:r>
          </a:p>
          <a:p>
            <a:pPr algn="l">
              <a:lnSpc>
                <a:spcPct val="130000"/>
              </a:lnSpc>
            </a:pPr>
            <a:r>
              <a:rPr lang="en-US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+38</a:t>
            </a:r>
            <a:r>
              <a:rPr lang="uk-UA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 </a:t>
            </a:r>
            <a:r>
              <a:rPr lang="en-US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066</a:t>
            </a:r>
            <a:r>
              <a:rPr lang="uk-UA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 758 73 58</a:t>
            </a:r>
            <a:endParaRPr lang="en-US" sz="3000" dirty="0">
              <a:solidFill>
                <a:srgbClr val="0166B3"/>
              </a:solidFill>
              <a:latin typeface="Minion Pro Med" panose="02040503050201020203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library@nubip.edu.ua</a:t>
            </a:r>
            <a:endParaRPr lang="ru-RU" sz="30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080720-C83B-615A-F700-3DA0ADDF4699}"/>
              </a:ext>
            </a:extLst>
          </p:cNvPr>
          <p:cNvSpPr txBox="1"/>
          <p:nvPr/>
        </p:nvSpPr>
        <p:spPr>
          <a:xfrm>
            <a:off x="672234" y="5873119"/>
            <a:ext cx="4143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24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9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546" y="1138878"/>
            <a:ext cx="7589521" cy="216024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uk-UA" sz="4000" b="1" i="1" dirty="0">
                <a:solidFill>
                  <a:srgbClr val="C00000"/>
                </a:solidFill>
                <a:ea typeface="+mj-ea"/>
                <a:cs typeface="Arial" panose="020B0604020202020204" pitchFamily="34" charset="0"/>
              </a:rPr>
              <a:t>Стаття 42 ЗУ “Про освіту” від 05.09.2017 р.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uk-UA" sz="4000" b="1" i="1" dirty="0">
                <a:solidFill>
                  <a:srgbClr val="C00000"/>
                </a:solidFill>
                <a:ea typeface="+mj-ea"/>
                <a:cs typeface="Arial" panose="020B0604020202020204" pitchFamily="34" charset="0"/>
              </a:rPr>
              <a:t>Академічна доброчесність </a:t>
            </a:r>
            <a:r>
              <a:rPr lang="uk-UA" sz="4000" b="1" i="1" dirty="0">
                <a:solidFill>
                  <a:srgbClr val="0166B3"/>
                </a:solidFill>
                <a:ea typeface="+mj-ea"/>
                <a:cs typeface="Arial" panose="020B0604020202020204" pitchFamily="34" charset="0"/>
              </a:rPr>
              <a:t>- це етичні принципи та правила, яких мають дотримуватися всі учасники освітнього процесу аби забезпечити довіру до результатів навчання 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1279949"/>
            <a:ext cx="3812009" cy="53488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1560" y="3429000"/>
            <a:ext cx="62414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Порушення академічної доброчесності:</a:t>
            </a:r>
          </a:p>
          <a:p>
            <a:pPr marL="285750" indent="-285750">
              <a:buFont typeface="Wingdings" charset="2"/>
              <a:buChar char="ü"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лагіат</a:t>
            </a:r>
            <a:endParaRPr lang="uk-U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uk-UA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абрикація</a:t>
            </a:r>
            <a:endParaRPr lang="uk-U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Списування</a:t>
            </a:r>
          </a:p>
          <a:p>
            <a:pPr marL="285750" indent="-285750">
              <a:buFont typeface="Wingdings" charset="2"/>
              <a:buChar char="ü"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uk-UA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альсифікація</a:t>
            </a:r>
            <a:endParaRPr lang="uk-U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бман</a:t>
            </a:r>
            <a:endParaRPr lang="uk-U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uk-UA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абарництво</a:t>
            </a:r>
            <a:endParaRPr lang="uk-U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FA5FB4-B231-E83B-1A14-F1031CF1B1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08" t="62439" r="16841" b="18233"/>
          <a:stretch/>
        </p:blipFill>
        <p:spPr>
          <a:xfrm>
            <a:off x="82296" y="174695"/>
            <a:ext cx="3858322" cy="626564"/>
          </a:xfrm>
          <a:prstGeom prst="rect">
            <a:avLst/>
          </a:prstGeom>
        </p:spPr>
      </p:pic>
      <p:sp>
        <p:nvSpPr>
          <p:cNvPr id="4" name="Заголовок 10">
            <a:extLst>
              <a:ext uri="{FF2B5EF4-FFF2-40B4-BE49-F238E27FC236}">
                <a16:creationId xmlns:a16="http://schemas.microsoft.com/office/drawing/2014/main" id="{A3474F19-4DAF-ABC5-C148-EE8ECF9EE7F2}"/>
              </a:ext>
            </a:extLst>
          </p:cNvPr>
          <p:cNvSpPr txBox="1">
            <a:spLocks/>
          </p:cNvSpPr>
          <p:nvPr/>
        </p:nvSpPr>
        <p:spPr>
          <a:xfrm>
            <a:off x="3811897" y="165778"/>
            <a:ext cx="8297807" cy="853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Нормативні документи з академічної доброчесності</a:t>
            </a:r>
          </a:p>
        </p:txBody>
      </p:sp>
    </p:spTree>
    <p:extLst>
      <p:ext uri="{BB962C8B-B14F-4D97-AF65-F5344CB8AC3E}">
        <p14:creationId xmlns:p14="http://schemas.microsoft.com/office/powerpoint/2010/main" val="93928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A2DD99-8AB4-4138-8B12-622E87712297}"/>
              </a:ext>
            </a:extLst>
          </p:cNvPr>
          <p:cNvSpPr txBox="1"/>
          <p:nvPr/>
        </p:nvSpPr>
        <p:spPr>
          <a:xfrm>
            <a:off x="822248" y="1228397"/>
            <a:ext cx="1068090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Плагіат </a:t>
            </a:r>
            <a:r>
              <a:rPr lang="uk-U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це оприлюднення (частково або повністю) наукових (творчих) результатів, отриманих іншими особами, як результатів власного дослідження (творчості) та/або відтворення опублікованих текстів (оприлюднених творів мистецтва) інших авторів без зазначення авторства.</a:t>
            </a:r>
          </a:p>
          <a:p>
            <a:pPr algn="just"/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Самоплагіат</a:t>
            </a:r>
            <a:r>
              <a:rPr lang="uk-U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оприлюднення (частково або повністю) власних раніше опублікованих наукових результатів як нових наукових результатів.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AD0C96-4ED7-B571-787A-AB103C9738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82296" y="174695"/>
            <a:ext cx="3858322" cy="6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6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702E57-39B0-43DB-9446-7C3E2C22FD4D}"/>
              </a:ext>
            </a:extLst>
          </p:cNvPr>
          <p:cNvSpPr txBox="1"/>
          <p:nvPr/>
        </p:nvSpPr>
        <p:spPr>
          <a:xfrm>
            <a:off x="1399032" y="671661"/>
            <a:ext cx="99752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За порушення академічної доброчесності педагогічні, науково-педагогічні та наукові працівники закладів освіти можуть бути притягнені до такої академічної відповідальності: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79F673-67FA-4F48-A9D2-984B63E91BBB}"/>
              </a:ext>
            </a:extLst>
          </p:cNvPr>
          <p:cNvSpPr txBox="1"/>
          <p:nvPr/>
        </p:nvSpPr>
        <p:spPr>
          <a:xfrm>
            <a:off x="502920" y="2527532"/>
            <a:ext cx="11219688" cy="365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571500" algn="just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dirty="0">
                <a:solidFill>
                  <a:srgbClr val="C00000"/>
                </a:solidFill>
              </a:rPr>
              <a:t>відмова у присудженні ступеня </a:t>
            </a:r>
            <a:r>
              <a:rPr lang="uk-UA" sz="2800" b="1" dirty="0" err="1">
                <a:solidFill>
                  <a:srgbClr val="C00000"/>
                </a:solidFill>
              </a:rPr>
              <a:t>освітньо</a:t>
            </a:r>
            <a:r>
              <a:rPr lang="uk-UA" sz="2800" b="1" dirty="0">
                <a:solidFill>
                  <a:srgbClr val="C00000"/>
                </a:solidFill>
              </a:rPr>
              <a:t>-наукового чи </a:t>
            </a:r>
            <a:r>
              <a:rPr lang="uk-UA" sz="2800" b="1" dirty="0" err="1">
                <a:solidFill>
                  <a:srgbClr val="C00000"/>
                </a:solidFill>
              </a:rPr>
              <a:t>освітньо</a:t>
            </a:r>
            <a:r>
              <a:rPr lang="uk-UA" sz="2800" b="1" dirty="0">
                <a:solidFill>
                  <a:srgbClr val="C00000"/>
                </a:solidFill>
              </a:rPr>
              <a:t>-творчого рівня чи присвоєнні вченого звання;</a:t>
            </a:r>
          </a:p>
          <a:p>
            <a:pPr indent="-571500" algn="just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dirty="0">
                <a:solidFill>
                  <a:srgbClr val="7030A0"/>
                </a:solidFill>
              </a:rPr>
              <a:t>позбавлення присудженого ступеня </a:t>
            </a:r>
            <a:r>
              <a:rPr lang="uk-UA" sz="2800" b="1" dirty="0" err="1">
                <a:solidFill>
                  <a:srgbClr val="7030A0"/>
                </a:solidFill>
              </a:rPr>
              <a:t>освітньо</a:t>
            </a:r>
            <a:r>
              <a:rPr lang="uk-UA" sz="2800" b="1" dirty="0">
                <a:solidFill>
                  <a:srgbClr val="7030A0"/>
                </a:solidFill>
              </a:rPr>
              <a:t>-наукового чи </a:t>
            </a:r>
            <a:r>
              <a:rPr lang="uk-UA" sz="2800" b="1" dirty="0" err="1">
                <a:solidFill>
                  <a:srgbClr val="7030A0"/>
                </a:solidFill>
              </a:rPr>
              <a:t>освітньо</a:t>
            </a:r>
            <a:r>
              <a:rPr lang="uk-UA" sz="2800" b="1" dirty="0">
                <a:solidFill>
                  <a:srgbClr val="7030A0"/>
                </a:solidFill>
              </a:rPr>
              <a:t>-творчого рівня чи присвоєного вченого звання;</a:t>
            </a:r>
          </a:p>
          <a:p>
            <a:pPr indent="-571500" algn="just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dirty="0">
                <a:solidFill>
                  <a:srgbClr val="006600"/>
                </a:solidFill>
              </a:rPr>
              <a:t>відмова в присвоєнні або позбавлення присвоєного педагогічного звання, кваліфікаційної категорії;</a:t>
            </a:r>
          </a:p>
          <a:p>
            <a:pPr indent="-571500" algn="just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dirty="0">
                <a:solidFill>
                  <a:srgbClr val="0166B3"/>
                </a:solidFill>
              </a:rPr>
              <a:t>позбавлення права брати участь у роботі визначених законом органів чи займати визначені законом посади.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EF559E-647E-6851-F7A3-F577952CA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82296" y="174695"/>
            <a:ext cx="3858322" cy="6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4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631E98-64C3-4D13-A236-231B861D4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2654072"/>
            <a:ext cx="10222992" cy="2814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вищу освіту» </a:t>
            </a:r>
          </a:p>
          <a:p>
            <a:pPr marL="0" indent="0" algn="ctr">
              <a:buNone/>
            </a:pPr>
            <a:r>
              <a:rPr lang="uk-U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стаття 16 Система забезпечення якості освіти </a:t>
            </a:r>
          </a:p>
          <a:p>
            <a:pPr marL="0" indent="0" algn="ctr">
              <a:buNone/>
            </a:pPr>
            <a:r>
              <a:rPr lang="uk-U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п.8 забезпечення дотримання академічної доброчесності працівниками закладів вищої освіти та здобувачами вищої освіти, у тому числі створення і забезпечення функціонування ефективної системи запобігання та виявлення академічного плагіату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4ADBA4-DAE5-7695-9CD8-D454B07DF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82296" y="174695"/>
            <a:ext cx="3858322" cy="626564"/>
          </a:xfrm>
          <a:prstGeom prst="rect">
            <a:avLst/>
          </a:prstGeom>
        </p:spPr>
      </p:pic>
      <p:sp>
        <p:nvSpPr>
          <p:cNvPr id="5" name="Заголовок 10">
            <a:extLst>
              <a:ext uri="{FF2B5EF4-FFF2-40B4-BE49-F238E27FC236}">
                <a16:creationId xmlns:a16="http://schemas.microsoft.com/office/drawing/2014/main" id="{B8936339-BE20-FE05-D5BB-DA7704711293}"/>
              </a:ext>
            </a:extLst>
          </p:cNvPr>
          <p:cNvSpPr txBox="1">
            <a:spLocks/>
          </p:cNvSpPr>
          <p:nvPr/>
        </p:nvSpPr>
        <p:spPr>
          <a:xfrm>
            <a:off x="2129401" y="1300872"/>
            <a:ext cx="8297807" cy="853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Нормативні документи з академічної доброчесності</a:t>
            </a:r>
          </a:p>
        </p:txBody>
      </p:sp>
    </p:spTree>
    <p:extLst>
      <p:ext uri="{BB962C8B-B14F-4D97-AF65-F5344CB8AC3E}">
        <p14:creationId xmlns:p14="http://schemas.microsoft.com/office/powerpoint/2010/main" val="207688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03DAB-2FE9-4035-80AF-9F798C9E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020" y="901843"/>
            <a:ext cx="9814244" cy="16288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Нормативні документи НУБіП України з академічної доброчесності</a:t>
            </a:r>
            <a:endParaRPr lang="uk-UA" sz="3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BC312-0125-497E-BEE0-26E004225F43}"/>
              </a:ext>
            </a:extLst>
          </p:cNvPr>
          <p:cNvSpPr txBox="1"/>
          <p:nvPr/>
        </p:nvSpPr>
        <p:spPr>
          <a:xfrm>
            <a:off x="307848" y="2631227"/>
            <a:ext cx="1157630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Етичний кодекс науково-педагогічного працівника, затверджений рішенням Вченої ради університету</a:t>
            </a:r>
          </a:p>
          <a:p>
            <a:pPr algn="just"/>
            <a:r>
              <a:rPr lang="uk-UA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Положення про академічну доброчесність у Національному університеті біоресурсів і природокористування України, затверджене рішенням Вченої ради університету</a:t>
            </a:r>
          </a:p>
          <a:p>
            <a:pPr algn="just"/>
            <a:r>
              <a:rPr lang="uk-UA" sz="2200" b="1" dirty="0">
                <a:solidFill>
                  <a:srgbClr val="862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Положення про забезпечення якості освітньої діяльності та якості вищої освіти у НУБіП України, затверджене рішенням Вченої ради університету</a:t>
            </a:r>
          </a:p>
          <a:p>
            <a:pPr algn="just"/>
            <a:r>
              <a:rPr lang="uk-UA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Положення про порядок перевірки наукових, навчально-методичних, дисертаційних, магістерських, бакалаврських та інших робіт на  наявність плагіату, затверджене ректором університету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D55ACA-236E-0164-A7C0-3659446F0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82296" y="174695"/>
            <a:ext cx="3858322" cy="6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70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17A3D-D3B6-1676-49B6-7D8F976D9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1162248"/>
            <a:ext cx="11195304" cy="73215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166B3"/>
                </a:solidFill>
              </a:rPr>
              <a:t>Підготовка навчально-методичних видань видань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10A6D-FB3C-BA8C-DB3E-69792ED4D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55393"/>
            <a:ext cx="11116056" cy="3505327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Положення про порядок підготовки, оформлення та видання навчальної літератури НУБіП України від 27.02.2025 р. </a:t>
            </a:r>
          </a:p>
          <a:p>
            <a:r>
              <a:rPr lang="uk-UA" b="1" dirty="0">
                <a:solidFill>
                  <a:srgbClr val="7030A0"/>
                </a:solidFill>
              </a:rPr>
              <a:t>Перелік розсилки обов'язкового примірника </a:t>
            </a:r>
            <a:endParaRPr lang="uk-UA" b="1" dirty="0">
              <a:solidFill>
                <a:srgbClr val="0166B3"/>
              </a:solidFill>
            </a:endParaRPr>
          </a:p>
          <a:p>
            <a:r>
              <a:rPr lang="uk-UA" b="1" dirty="0">
                <a:solidFill>
                  <a:srgbClr val="006600"/>
                </a:solidFill>
              </a:rPr>
              <a:t>Перевірка навчальних видань на плагіат – голови/секретарі  </a:t>
            </a:r>
            <a:r>
              <a:rPr lang="uk-UA" b="1" dirty="0" err="1">
                <a:solidFill>
                  <a:srgbClr val="006600"/>
                </a:solidFill>
              </a:rPr>
              <a:t>методрад</a:t>
            </a:r>
            <a:r>
              <a:rPr lang="uk-UA" b="1" dirty="0">
                <a:solidFill>
                  <a:srgbClr val="006600"/>
                </a:solidFill>
              </a:rPr>
              <a:t> ННІ/факультетів надсилають </a:t>
            </a:r>
            <a:r>
              <a:rPr lang="uk-UA" b="1" dirty="0" err="1">
                <a:solidFill>
                  <a:srgbClr val="006600"/>
                </a:solidFill>
              </a:rPr>
              <a:t>відсканову</a:t>
            </a:r>
            <a:r>
              <a:rPr lang="uk-UA" b="1" dirty="0">
                <a:solidFill>
                  <a:srgbClr val="006600"/>
                </a:solidFill>
              </a:rPr>
              <a:t> заяву, підписану усіма авторами видання, навчальне видання у форматі  </a:t>
            </a:r>
            <a:r>
              <a:rPr lang="en-US" b="1" dirty="0">
                <a:solidFill>
                  <a:srgbClr val="006600"/>
                </a:solidFill>
              </a:rPr>
              <a:t>word</a:t>
            </a:r>
            <a:r>
              <a:rPr lang="uk-UA" b="1" dirty="0">
                <a:solidFill>
                  <a:srgbClr val="006600"/>
                </a:solidFill>
              </a:rPr>
              <a:t>/</a:t>
            </a:r>
            <a:r>
              <a:rPr lang="en-US" b="1" dirty="0">
                <a:solidFill>
                  <a:srgbClr val="006600"/>
                </a:solidFill>
              </a:rPr>
              <a:t>pdf</a:t>
            </a:r>
            <a:r>
              <a:rPr lang="uk-UA" b="1" dirty="0">
                <a:solidFill>
                  <a:srgbClr val="006600"/>
                </a:solidFill>
              </a:rPr>
              <a:t> на е-</a:t>
            </a:r>
            <a:r>
              <a:rPr lang="en-US" b="1" dirty="0">
                <a:solidFill>
                  <a:srgbClr val="006600"/>
                </a:solidFill>
              </a:rPr>
              <a:t>mail</a:t>
            </a:r>
            <a:r>
              <a:rPr lang="uk-UA" b="1" dirty="0">
                <a:solidFill>
                  <a:srgbClr val="006600"/>
                </a:solidFill>
              </a:rPr>
              <a:t>: </a:t>
            </a:r>
            <a:r>
              <a:rPr lang="en-US" b="1" dirty="0">
                <a:solidFill>
                  <a:srgbClr val="0066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library@nubip.edu.ua</a:t>
            </a:r>
            <a:r>
              <a:rPr lang="uk-UA" b="1" dirty="0">
                <a:solidFill>
                  <a:srgbClr val="006600"/>
                </a:solidFill>
              </a:rPr>
              <a:t>; звіт по перевірці надсилаємо на е-адресу, готуємо довідку про перевірку видання на плагіат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11C8E8-C577-8A9E-9E2D-6C38B8365A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08" t="62439" r="16841" b="18233"/>
          <a:stretch/>
        </p:blipFill>
        <p:spPr>
          <a:xfrm>
            <a:off x="82296" y="174695"/>
            <a:ext cx="3858322" cy="6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8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5B5783D-B4A7-4E75-A12D-7503199A4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944" y="9449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для перевірки на плагіат</a:t>
            </a:r>
            <a:endParaRPr lang="uk-UA" sz="3600" dirty="0">
              <a:solidFill>
                <a:srgbClr val="0070C0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C7193D3-1BB7-4FD7-920F-26B2C951A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1708" y="2414281"/>
            <a:ext cx="5544616" cy="4269024"/>
          </a:xfrm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StrikePlagiarism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StrikePlagiarism.com</a:t>
            </a:r>
          </a:p>
          <a:p>
            <a:endParaRPr lang="uk-UA" dirty="0"/>
          </a:p>
        </p:txBody>
      </p:sp>
      <p:pic>
        <p:nvPicPr>
          <p:cNvPr id="11" name="Picture 8" descr="Перевірка на плагіат">
            <a:extLst>
              <a:ext uri="{FF2B5EF4-FFF2-40B4-BE49-F238E27FC236}">
                <a16:creationId xmlns:a16="http://schemas.microsoft.com/office/drawing/2014/main" id="{4C946278-3AB4-49B4-AB7E-AF40D09F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73016"/>
            <a:ext cx="2476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F3984B-86B6-BE87-90B1-061C8B511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08" t="62439" r="16841" b="18233"/>
          <a:stretch/>
        </p:blipFill>
        <p:spPr>
          <a:xfrm>
            <a:off x="82296" y="174695"/>
            <a:ext cx="3858322" cy="6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5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E72F8-DBF5-40B7-B8D5-DDFDE0EF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92" y="947563"/>
            <a:ext cx="8208912" cy="90727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види робіт перевіряються в ЗВО?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5C58A6C-3265-40D4-B865-46DF67787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2" y="2419985"/>
            <a:ext cx="11177016" cy="22160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0166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Студентські випускні роботи (бакалаврські, магістерські)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0166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Навчальні видання (підручники, навчальні посібники, довідники словники)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0166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Наукові видання (статті, монографії, дисертаційні роботи)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970542-0609-9DFC-8A54-7160508E9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82296" y="174695"/>
            <a:ext cx="3858322" cy="6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17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875</Words>
  <Application>Microsoft Office PowerPoint</Application>
  <PresentationFormat>Широкий екран</PresentationFormat>
  <Paragraphs>83</Paragraphs>
  <Slides>18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Minion Pro Med</vt:lpstr>
      <vt:lpstr>Minion Pro SmBd</vt:lpstr>
      <vt:lpstr>Times New Roman</vt:lpstr>
      <vt:lpstr>Wingdings</vt:lpstr>
      <vt:lpstr>Тема Office</vt:lpstr>
      <vt:lpstr>Академічна доброчесність та підготовка навчально-методичних видань</vt:lpstr>
      <vt:lpstr>Презентація PowerPoint</vt:lpstr>
      <vt:lpstr>Презентація PowerPoint</vt:lpstr>
      <vt:lpstr>Презентація PowerPoint</vt:lpstr>
      <vt:lpstr>Презентація PowerPoint</vt:lpstr>
      <vt:lpstr>Нормативні документи НУБіП України з академічної доброчесності</vt:lpstr>
      <vt:lpstr>Підготовка навчально-методичних видань видань</vt:lpstr>
      <vt:lpstr>Програма для перевірки на плагіат</vt:lpstr>
      <vt:lpstr>Які види робіт перевіряються в ЗВО?</vt:lpstr>
      <vt:lpstr>Як здійснюється перевірка?</vt:lpstr>
      <vt:lpstr>Презентація PowerPoint</vt:lpstr>
      <vt:lpstr>Презентація PowerPoint</vt:lpstr>
      <vt:lpstr>Комісія з питань етики та академічної доброчесності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Denys Ruden</dc:creator>
  <cp:lastModifiedBy>Ярослав Рудик</cp:lastModifiedBy>
  <cp:revision>44</cp:revision>
  <dcterms:created xsi:type="dcterms:W3CDTF">2024-08-13T09:17:14Z</dcterms:created>
  <dcterms:modified xsi:type="dcterms:W3CDTF">2025-09-17T11:32:08Z</dcterms:modified>
</cp:coreProperties>
</file>