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2" r:id="rId4"/>
    <p:sldId id="273" r:id="rId5"/>
    <p:sldId id="267" r:id="rId6"/>
    <p:sldId id="268" r:id="rId7"/>
    <p:sldId id="269" r:id="rId8"/>
    <p:sldId id="270" r:id="rId9"/>
    <p:sldId id="261" r:id="rId10"/>
    <p:sldId id="262" r:id="rId11"/>
    <p:sldId id="263" r:id="rId12"/>
    <p:sldId id="271" r:id="rId13"/>
    <p:sldId id="264" r:id="rId14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BD29C-7C35-4BDF-9EDC-84999591F072}" type="datetimeFigureOut">
              <a:rPr lang="ru-UA" smtClean="0"/>
              <a:t>17.09.2025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F885D-24A2-452D-B164-F9E841B851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86771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4E120-3DEE-4F71-A295-0D05B9AFF95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4606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F08F99-0CDC-4FC2-B927-884AF59C8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33AAD2-65B5-761F-64FF-F626F5222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E7784A-8EF5-4D0E-1219-892A0818C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517A-8148-497E-975D-9AA27C75AFCD}" type="datetimeFigureOut">
              <a:rPr lang="ru-UA" smtClean="0"/>
              <a:t>17.09.2025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64AB29-17AA-4767-A5D5-4A15C4CCC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8D1650-2209-636A-CFED-D4B0BB62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7C05-8BF0-43AA-B74C-D6BC4CC005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007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AB2FC-803A-7270-C5F7-95A7F8DCF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D9CE6E-28BD-98A1-4267-573DA8100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E1F152-A9A4-C105-6DB5-2B2492DB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517A-8148-497E-975D-9AA27C75AFCD}" type="datetimeFigureOut">
              <a:rPr lang="ru-UA" smtClean="0"/>
              <a:t>17.09.2025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51118D-5752-24E4-DCF6-9451FCB4B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78C09E-EB14-B097-4A03-A3CCCF918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7C05-8BF0-43AA-B74C-D6BC4CC005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067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BDBBE3D-F01E-2617-DB02-6D98FD2261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55FAF7-1D41-631C-ADA5-5CB3759F6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08C35E-4D84-7233-4F6B-72D535BE3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517A-8148-497E-975D-9AA27C75AFCD}" type="datetimeFigureOut">
              <a:rPr lang="ru-UA" smtClean="0"/>
              <a:t>17.09.2025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F27053-CDE0-626F-C34D-2B41B960A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9C41DF-B74C-A188-76AC-96BD4DF4D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7C05-8BF0-43AA-B74C-D6BC4CC005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860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422527-69B8-B0AC-A261-A8BCC5673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5D2C0E-D693-30F1-F09E-086D17272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0B5EC3-F8EF-6495-FE85-4D5435C78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517A-8148-497E-975D-9AA27C75AFCD}" type="datetimeFigureOut">
              <a:rPr lang="ru-UA" smtClean="0"/>
              <a:t>17.09.2025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F84F73-86A3-D89B-2BF3-9FCD49EAB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C2368A-B6B8-B19D-5F9B-8A39A81F6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7C05-8BF0-43AA-B74C-D6BC4CC005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3105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492ADA-18CD-FB5C-8157-C8FB61B25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063A2D-B6BA-A2C9-997D-D3D53D044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B7DAA0-A0BF-3DA8-6048-6E7DE0C54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517A-8148-497E-975D-9AA27C75AFCD}" type="datetimeFigureOut">
              <a:rPr lang="ru-UA" smtClean="0"/>
              <a:t>17.09.2025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7A8575-ED67-8639-F6F3-D01435284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016E8B-5EA4-D47E-BB3C-20A00510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7C05-8BF0-43AA-B74C-D6BC4CC005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935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312B8-B48A-6A05-D1FB-E1B236F3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886409-BEDE-14C4-8948-929AB95575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1C1F26-AC56-6AE5-8714-304980CC2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BCBE35-82C2-E519-9746-AF0E74F15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517A-8148-497E-975D-9AA27C75AFCD}" type="datetimeFigureOut">
              <a:rPr lang="ru-UA" smtClean="0"/>
              <a:t>17.09.2025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F8BD31-A155-E0B2-9BAC-A826730A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D3822A-BEBB-8F1C-7D87-76B75FC63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7C05-8BF0-43AA-B74C-D6BC4CC005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17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73B086-3AEF-A904-4368-B814D824E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DAF5E5-D918-9515-2F6A-246134454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8C2AD3-C4E7-5410-15BD-09BCA1956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4A60C1-0C96-FDC4-D7AD-717148F34F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0B54B6-BA9C-8D6D-90AB-5C58BF21E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5D6F54-65AF-63AF-A75C-A54ABC4B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517A-8148-497E-975D-9AA27C75AFCD}" type="datetimeFigureOut">
              <a:rPr lang="ru-UA" smtClean="0"/>
              <a:t>17.09.2025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A646492-2B6E-F389-8CA2-0180972CF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BDC8AD-AEB0-71DA-D207-6E48533D9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7C05-8BF0-43AA-B74C-D6BC4CC005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8586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BFA20-724D-5B6C-D77D-FCF7F5B6B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8AFD8B-3E44-A171-ADE7-BA3A13AC0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517A-8148-497E-975D-9AA27C75AFCD}" type="datetimeFigureOut">
              <a:rPr lang="ru-UA" smtClean="0"/>
              <a:t>17.09.2025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31BECED-35A9-8DA2-E128-E7DD0055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8AD9D91-4D7C-519E-F72D-DBB04BA2F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7C05-8BF0-43AA-B74C-D6BC4CC005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2874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5C9FD71-0478-BADF-87B1-62DB042B2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517A-8148-497E-975D-9AA27C75AFCD}" type="datetimeFigureOut">
              <a:rPr lang="ru-UA" smtClean="0"/>
              <a:t>17.09.2025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463E0F8-B42E-7282-DE72-7C080F2DE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602992-2A52-4DF4-93A6-935CC399B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7C05-8BF0-43AA-B74C-D6BC4CC005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95812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C66307-6452-2949-8DD2-F4664377E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BA1E60-930B-D943-041F-EF27C501A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6B7D3C-11DE-7DBC-E5E4-EDA1A131D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FD10BE-B001-C13B-A96A-B8D10FE55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517A-8148-497E-975D-9AA27C75AFCD}" type="datetimeFigureOut">
              <a:rPr lang="ru-UA" smtClean="0"/>
              <a:t>17.09.2025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2873E9-211B-8009-62AD-D2DE9B950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6EC4B1-46A8-AE2D-82A4-404E2DDB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7C05-8BF0-43AA-B74C-D6BC4CC005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05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231C6-4A04-6AFA-4B45-C5CEF2D82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E8D4134-6242-D781-62EC-F2A9F41819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65F6CD-3697-FA81-344C-5A917A1F2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17ACF0-E6CE-CC87-892F-B6892234F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517A-8148-497E-975D-9AA27C75AFCD}" type="datetimeFigureOut">
              <a:rPr lang="ru-UA" smtClean="0"/>
              <a:t>17.09.2025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73E2FF-A80E-C86A-6487-2846978FB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A72551-22A3-E071-73A8-631CAED98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7C05-8BF0-43AA-B74C-D6BC4CC005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005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9B5E25-37A9-5D22-1CDC-BBDB8D88A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0FDF95-7FD4-0310-263E-25C783CA9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03294C-C264-D94B-B008-B5DDEEEE40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4517A-8148-497E-975D-9AA27C75AFCD}" type="datetimeFigureOut">
              <a:rPr lang="ru-UA" smtClean="0"/>
              <a:t>17.09.2025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3C4AD5-A3CC-4B89-C661-8ADD94210C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F2FC54-303A-B10C-9A42-F471D4419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C7C05-8BF0-43AA-B74C-D6BC4CC005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72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lklih@nubip.edu.ua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0">
            <a:extLst>
              <a:ext uri="{FF2B5EF4-FFF2-40B4-BE49-F238E27FC236}">
                <a16:creationId xmlns:a16="http://schemas.microsoft.com/office/drawing/2014/main" id="{DC65C607-AE32-E407-EA8C-F8517449409E}"/>
              </a:ext>
            </a:extLst>
          </p:cNvPr>
          <p:cNvSpPr txBox="1">
            <a:spLocks/>
          </p:cNvSpPr>
          <p:nvPr/>
        </p:nvSpPr>
        <p:spPr>
          <a:xfrm>
            <a:off x="3772273" y="79102"/>
            <a:ext cx="8297807" cy="1389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  <a:t>НАЦІОНАЛЬНИЙ УНІВЕРСИТЕТ БІОРЕСУРСІВ </a:t>
            </a:r>
            <a:br>
              <a:rPr lang="ru-RU" sz="2800" dirty="0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  <a:t>І ПРИРОДОКОРИСТУВАННЯ УКРАЇНИ</a:t>
            </a:r>
            <a:endParaRPr lang="uk-UA" sz="2800" dirty="0">
              <a:solidFill>
                <a:srgbClr val="0166B3"/>
              </a:solidFill>
              <a:latin typeface="Minion Pro SmBd" panose="02040603060201020203" pitchFamily="18" charset="0"/>
              <a:cs typeface="Arial" panose="020B06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B9CE909-26FE-0D58-F6E0-B52469306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3191" y="2090617"/>
            <a:ext cx="8678809" cy="1280894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  <a:t>Про </a:t>
            </a:r>
            <a:r>
              <a:rPr lang="uk-UA" sz="4000" b="1" dirty="0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  <a:t>навчально-методичний супровід освітнього процесу</a:t>
            </a:r>
          </a:p>
        </p:txBody>
      </p:sp>
      <p:sp>
        <p:nvSpPr>
          <p:cNvPr id="2" name="Текст 4">
            <a:extLst>
              <a:ext uri="{FF2B5EF4-FFF2-40B4-BE49-F238E27FC236}">
                <a16:creationId xmlns:a16="http://schemas.microsoft.com/office/drawing/2014/main" id="{76B6E3E5-C952-EAEB-6155-84F2C494A295}"/>
              </a:ext>
            </a:extLst>
          </p:cNvPr>
          <p:cNvSpPr txBox="1">
            <a:spLocks/>
          </p:cNvSpPr>
          <p:nvPr/>
        </p:nvSpPr>
        <p:spPr>
          <a:xfrm>
            <a:off x="4976302" y="4528498"/>
            <a:ext cx="7093776" cy="808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UA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000" dirty="0">
                <a:solidFill>
                  <a:srgbClr val="0166B3"/>
                </a:solidFill>
                <a:latin typeface="Minion Pro SmBd" panose="02040603060201020203" pitchFamily="18" charset="0"/>
              </a:rPr>
              <a:t>Лариса </a:t>
            </a:r>
            <a:r>
              <a:rPr lang="uk-UA" sz="3000" dirty="0" err="1">
                <a:solidFill>
                  <a:srgbClr val="0166B3"/>
                </a:solidFill>
                <a:latin typeface="Minion Pro SmBd" panose="02040603060201020203" pitchFamily="18" charset="0"/>
              </a:rPr>
              <a:t>Кліх</a:t>
            </a:r>
            <a:r>
              <a:rPr lang="uk-UA" sz="3000" dirty="0">
                <a:solidFill>
                  <a:srgbClr val="0166B3"/>
                </a:solidFill>
                <a:latin typeface="Minion Pro SmBd" panose="02040603060201020203" pitchFamily="18" charset="0"/>
              </a:rPr>
              <a:t>, </a:t>
            </a:r>
          </a:p>
          <a:p>
            <a:r>
              <a:rPr lang="uk-UA" sz="3000" dirty="0">
                <a:solidFill>
                  <a:srgbClr val="0166B3"/>
                </a:solidFill>
                <a:latin typeface="Minion Pro SmBd" panose="02040603060201020203" pitchFamily="18" charset="0"/>
              </a:rPr>
              <a:t>завідувач навчально-методичного відділу</a:t>
            </a:r>
            <a:endParaRPr lang="ru-RU" sz="3000" dirty="0">
              <a:solidFill>
                <a:srgbClr val="0166B3"/>
              </a:solidFill>
              <a:latin typeface="Minion Pro SmBd" panose="02040603060201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19213B-5946-546F-99E2-27FDE61EC3B2}"/>
              </a:ext>
            </a:extLst>
          </p:cNvPr>
          <p:cNvSpPr txBox="1"/>
          <p:nvPr/>
        </p:nvSpPr>
        <p:spPr>
          <a:xfrm>
            <a:off x="3581768" y="6409566"/>
            <a:ext cx="1394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1800" dirty="0">
                <a:solidFill>
                  <a:srgbClr val="0166B3"/>
                </a:solidFill>
                <a:latin typeface="Minion Pro Med" panose="02040503050201020203" pitchFamily="18" charset="0"/>
              </a:rPr>
              <a:t>17.09.2025</a:t>
            </a:r>
            <a:endParaRPr lang="ru-RU" sz="1800" dirty="0">
              <a:solidFill>
                <a:srgbClr val="0166B3"/>
              </a:solidFill>
              <a:latin typeface="Minion Pro Med" panose="02040503050201020203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050F3B-A90D-74E6-AF97-9A283D8CA8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42" t="8226" r="51617" b="4185"/>
          <a:stretch/>
        </p:blipFill>
        <p:spPr>
          <a:xfrm>
            <a:off x="0" y="0"/>
            <a:ext cx="3225421" cy="686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04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EDF3C-EA48-B064-83B1-BDD3B52C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932" y="680177"/>
            <a:ext cx="9414824" cy="63590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Робочі програми навчальної практики </a:t>
            </a:r>
            <a:endParaRPr lang="ru-U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44D7E57-C499-9975-CFCF-BEC30325A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7841" y="1344088"/>
            <a:ext cx="3456171" cy="4858920"/>
          </a:xfr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8127AD-C81B-2577-7064-A2C29FDB0781}"/>
              </a:ext>
            </a:extLst>
          </p:cNvPr>
          <p:cNvSpPr txBox="1"/>
          <p:nvPr/>
        </p:nvSpPr>
        <p:spPr>
          <a:xfrm>
            <a:off x="1354364" y="6418452"/>
            <a:ext cx="4543124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UA" sz="800" b="1" dirty="0"/>
              <a:t>http://qms.nubip.edu.ua/wp-content/uploads/2024/06/MS-QMS-NUBiP-Ukraine-7.5-021-006.pdf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A4E650-10D4-3876-4E73-B00206CA2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686" y="1400821"/>
            <a:ext cx="3210078" cy="48021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067B0A8-583A-321E-E72C-A4719054BC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08" t="62439" r="16841" b="18233"/>
          <a:stretch/>
        </p:blipFill>
        <p:spPr>
          <a:xfrm>
            <a:off x="258708" y="156120"/>
            <a:ext cx="3858322" cy="6265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AB6344-9609-FFCC-DF12-BB8417C3DE1C}"/>
              </a:ext>
            </a:extLst>
          </p:cNvPr>
          <p:cNvSpPr txBox="1"/>
          <p:nvPr/>
        </p:nvSpPr>
        <p:spPr>
          <a:xfrm>
            <a:off x="10120544" y="6332549"/>
            <a:ext cx="1864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0166B3"/>
                </a:solidFill>
                <a:latin typeface="Minion Pro Med" panose="02040503050201020203" pitchFamily="18" charset="0"/>
              </a:rPr>
              <a:t>nubip.edu.ua</a:t>
            </a:r>
            <a:endParaRPr lang="ru-RU" sz="1800" dirty="0">
              <a:solidFill>
                <a:srgbClr val="0166B3"/>
              </a:solidFill>
              <a:latin typeface="Minion Pro Med" panose="02040503050201020203" pitchFamily="18" charset="0"/>
            </a:endParaRPr>
          </a:p>
        </p:txBody>
      </p:sp>
      <p:sp>
        <p:nvSpPr>
          <p:cNvPr id="12" name="Стрелка: вверх 11">
            <a:extLst>
              <a:ext uri="{FF2B5EF4-FFF2-40B4-BE49-F238E27FC236}">
                <a16:creationId xmlns:a16="http://schemas.microsoft.com/office/drawing/2014/main" id="{1779F97D-7B88-10A7-D154-B3395DECE6ED}"/>
              </a:ext>
            </a:extLst>
          </p:cNvPr>
          <p:cNvSpPr/>
          <p:nvPr/>
        </p:nvSpPr>
        <p:spPr>
          <a:xfrm>
            <a:off x="3298667" y="6202134"/>
            <a:ext cx="327259" cy="21544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696B06DF-57D3-A57E-45C0-FD63C6062E90}"/>
              </a:ext>
            </a:extLst>
          </p:cNvPr>
          <p:cNvSpPr/>
          <p:nvPr/>
        </p:nvSpPr>
        <p:spPr>
          <a:xfrm>
            <a:off x="5354012" y="3522846"/>
            <a:ext cx="1099674" cy="3368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241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0012F-DB5D-53DA-FF3D-C39C78AE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54" y="858812"/>
            <a:ext cx="10421645" cy="83187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solidFill>
                  <a:schemeClr val="accent1">
                    <a:lumMod val="75000"/>
                  </a:schemeClr>
                </a:solidFill>
              </a:rPr>
              <a:t>Терміни оновлення навчально-методичного забезпечення</a:t>
            </a:r>
            <a:endParaRPr lang="ru-U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E2BE58-CFFB-14C3-995D-6110612A6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690688"/>
            <a:ext cx="10982425" cy="456573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/>
          </a:p>
          <a:p>
            <a:r>
              <a:rPr lang="uk-UA" b="1" dirty="0">
                <a:solidFill>
                  <a:schemeClr val="accent1"/>
                </a:solidFill>
              </a:rPr>
              <a:t>Грудень - березень </a:t>
            </a:r>
            <a:r>
              <a:rPr lang="uk-UA" dirty="0"/>
              <a:t>– процедура оновлення освітніх програм;</a:t>
            </a:r>
          </a:p>
          <a:p>
            <a:r>
              <a:rPr lang="uk-UA" b="1" dirty="0">
                <a:solidFill>
                  <a:schemeClr val="accent1"/>
                </a:solidFill>
              </a:rPr>
              <a:t>Квітень</a:t>
            </a:r>
            <a:r>
              <a:rPr lang="uk-UA" dirty="0"/>
              <a:t> – передача на кафедри навчального навантаження;</a:t>
            </a:r>
          </a:p>
          <a:p>
            <a:r>
              <a:rPr lang="uk-UA" b="1" dirty="0">
                <a:solidFill>
                  <a:schemeClr val="accent1"/>
                </a:solidFill>
              </a:rPr>
              <a:t>Квітень – травень </a:t>
            </a:r>
            <a:r>
              <a:rPr lang="uk-UA" dirty="0"/>
              <a:t>– процедура оновлення робочих програм навчальних дисциплін на наступний навчальний рік;</a:t>
            </a:r>
          </a:p>
          <a:p>
            <a:r>
              <a:rPr lang="uk-UA" b="1" dirty="0">
                <a:solidFill>
                  <a:schemeClr val="accent1"/>
                </a:solidFill>
              </a:rPr>
              <a:t>Перша декада червня </a:t>
            </a:r>
            <a:r>
              <a:rPr lang="uk-UA" dirty="0"/>
              <a:t>– оприлюднення оновлених робочих програм на сайті кафедр та в електронному навчальному курсі;</a:t>
            </a:r>
          </a:p>
          <a:p>
            <a:r>
              <a:rPr lang="uk-UA" b="1" dirty="0">
                <a:solidFill>
                  <a:schemeClr val="accent1"/>
                </a:solidFill>
              </a:rPr>
              <a:t>Друга декада червня </a:t>
            </a:r>
            <a:r>
              <a:rPr lang="uk-UA" dirty="0"/>
              <a:t>– перевірка стану оновлення на сайтах кафедр навчально-методичного забезпечення.</a:t>
            </a:r>
          </a:p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C7B287-8BAB-CA55-59CC-3C5D0C3190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8" t="62439" r="16841" b="18233"/>
          <a:stretch/>
        </p:blipFill>
        <p:spPr>
          <a:xfrm>
            <a:off x="258708" y="156120"/>
            <a:ext cx="3858322" cy="6265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3863F0-F9DA-BBFF-AD50-E40A3AA32565}"/>
              </a:ext>
            </a:extLst>
          </p:cNvPr>
          <p:cNvSpPr txBox="1"/>
          <p:nvPr/>
        </p:nvSpPr>
        <p:spPr>
          <a:xfrm>
            <a:off x="10120544" y="6332549"/>
            <a:ext cx="1864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0166B3"/>
                </a:solidFill>
                <a:latin typeface="Minion Pro Med" panose="02040503050201020203" pitchFamily="18" charset="0"/>
              </a:rPr>
              <a:t>nubip.edu.ua</a:t>
            </a:r>
            <a:endParaRPr lang="ru-RU" sz="1800" dirty="0">
              <a:solidFill>
                <a:srgbClr val="0166B3"/>
              </a:solidFill>
              <a:latin typeface="Minion Pro Med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643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80818-4B7C-B400-C6A7-BC34845E7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595" y="266329"/>
            <a:ext cx="7456503" cy="764882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Відкриті лекції</a:t>
            </a:r>
            <a:endParaRPr lang="ru-U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98814D-51AC-40CD-F9DC-297099445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" y="1518083"/>
            <a:ext cx="9117367" cy="39061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9B8CCE-38DF-C1C1-9FB5-0CF025FF4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677" y="266329"/>
            <a:ext cx="2746158" cy="64659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BCE404-61C0-8232-FCE4-35EEEB45D357}"/>
              </a:ext>
            </a:extLst>
          </p:cNvPr>
          <p:cNvSpPr txBox="1"/>
          <p:nvPr/>
        </p:nvSpPr>
        <p:spPr>
          <a:xfrm>
            <a:off x="10395752" y="6332549"/>
            <a:ext cx="1589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0166B3"/>
                </a:solidFill>
                <a:latin typeface="Minion Pro Med" panose="02040503050201020203" pitchFamily="18" charset="0"/>
              </a:rPr>
              <a:t>nubip.edu.ua</a:t>
            </a:r>
            <a:endParaRPr lang="ru-RU" sz="1800" dirty="0">
              <a:solidFill>
                <a:srgbClr val="0166B3"/>
              </a:solidFill>
              <a:latin typeface="Minion Pro Med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263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5B1A48-59FB-0D7C-BDFB-A9BC7498A1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5" t="14245" r="52768" b="4195"/>
          <a:stretch/>
        </p:blipFill>
        <p:spPr>
          <a:xfrm>
            <a:off x="8833253" y="-6457"/>
            <a:ext cx="3358747" cy="6870913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D042B3F4-E717-D63B-AAE5-05085E2CCA68}"/>
              </a:ext>
            </a:extLst>
          </p:cNvPr>
          <p:cNvSpPr txBox="1">
            <a:spLocks/>
          </p:cNvSpPr>
          <p:nvPr/>
        </p:nvSpPr>
        <p:spPr>
          <a:xfrm>
            <a:off x="4689462" y="4270427"/>
            <a:ext cx="4143791" cy="16112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UA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uk-UA" sz="2000" b="1" i="1" dirty="0" err="1">
                <a:solidFill>
                  <a:srgbClr val="0166B3"/>
                </a:solidFill>
                <a:latin typeface="Minion Pro Med" panose="02040503050201020203" pitchFamily="18" charset="0"/>
              </a:rPr>
              <a:t>Тел</a:t>
            </a:r>
            <a:r>
              <a:rPr lang="uk-UA" sz="2000" b="1" i="1" dirty="0">
                <a:solidFill>
                  <a:srgbClr val="0166B3"/>
                </a:solidFill>
                <a:latin typeface="Minion Pro Med" panose="02040503050201020203" pitchFamily="18" charset="0"/>
              </a:rPr>
              <a:t>. </a:t>
            </a:r>
            <a:r>
              <a:rPr lang="uk-UA" sz="2000" dirty="0">
                <a:solidFill>
                  <a:srgbClr val="0166B3"/>
                </a:solidFill>
                <a:latin typeface="Minion Pro Med" panose="02040503050201020203" pitchFamily="18" charset="0"/>
              </a:rPr>
              <a:t>044-527-88-71</a:t>
            </a:r>
            <a:endParaRPr lang="en-US" sz="2000" dirty="0">
              <a:solidFill>
                <a:srgbClr val="0166B3"/>
              </a:solidFill>
              <a:latin typeface="Minion Pro Med" panose="02040503050201020203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sz="2000" b="1" i="1" dirty="0">
                <a:solidFill>
                  <a:schemeClr val="accent1"/>
                </a:solidFill>
                <a:hlinkClick r:id="rId3"/>
              </a:rPr>
              <a:t>E-mail</a:t>
            </a:r>
            <a:r>
              <a:rPr lang="uk-UA" sz="2000" b="1" i="1" dirty="0">
                <a:solidFill>
                  <a:schemeClr val="accent1"/>
                </a:solidFill>
                <a:hlinkClick r:id="rId3"/>
              </a:rPr>
              <a:t>:</a:t>
            </a:r>
            <a:r>
              <a:rPr lang="uk-UA" sz="2000" b="1" dirty="0">
                <a:solidFill>
                  <a:schemeClr val="accent1"/>
                </a:solidFill>
                <a:hlinkClick r:id="rId3"/>
              </a:rPr>
              <a:t> </a:t>
            </a:r>
            <a:r>
              <a:rPr lang="en-US" sz="2000" dirty="0">
                <a:solidFill>
                  <a:schemeClr val="accent1"/>
                </a:solidFill>
                <a:hlinkClick r:id="rId3"/>
              </a:rPr>
              <a:t>nm_dep@nubip.edu.ua</a:t>
            </a:r>
            <a:endParaRPr lang="uk-UA" sz="2000" dirty="0">
              <a:solidFill>
                <a:schemeClr val="accent1"/>
              </a:solidFill>
            </a:endParaRPr>
          </a:p>
          <a:p>
            <a:pPr algn="l">
              <a:lnSpc>
                <a:spcPct val="130000"/>
              </a:lnSpc>
            </a:pPr>
            <a:r>
              <a:rPr lang="uk-UA" sz="2000" b="1" i="1" dirty="0">
                <a:solidFill>
                  <a:schemeClr val="accent1"/>
                </a:solidFill>
              </a:rPr>
              <a:t>Розміщення</a:t>
            </a:r>
            <a:r>
              <a:rPr lang="uk-UA" sz="2000" i="1" dirty="0">
                <a:solidFill>
                  <a:schemeClr val="accent1"/>
                </a:solidFill>
              </a:rPr>
              <a:t>: кім. 221 </a:t>
            </a:r>
            <a:r>
              <a:rPr lang="uk-UA" sz="2000" i="1" dirty="0" err="1">
                <a:solidFill>
                  <a:schemeClr val="accent1"/>
                </a:solidFill>
              </a:rPr>
              <a:t>корп</a:t>
            </a:r>
            <a:r>
              <a:rPr lang="uk-UA" sz="2000" i="1" dirty="0">
                <a:solidFill>
                  <a:schemeClr val="accent1"/>
                </a:solidFill>
              </a:rPr>
              <a:t>. 3 корпус </a:t>
            </a:r>
            <a:endParaRPr lang="ru-RU" sz="2000" i="1" dirty="0">
              <a:solidFill>
                <a:schemeClr val="accent1"/>
              </a:solidFill>
              <a:latin typeface="Minion Pro Med" panose="020405030502010202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080720-C83B-615A-F700-3DA0ADDF4699}"/>
              </a:ext>
            </a:extLst>
          </p:cNvPr>
          <p:cNvSpPr txBox="1"/>
          <p:nvPr/>
        </p:nvSpPr>
        <p:spPr>
          <a:xfrm>
            <a:off x="263861" y="6290369"/>
            <a:ext cx="19022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166B3"/>
                </a:solidFill>
                <a:latin typeface="Minion Pro Med" panose="02040503050201020203" pitchFamily="18" charset="0"/>
              </a:rPr>
              <a:t>nubip.edu.ua</a:t>
            </a:r>
            <a:endParaRPr lang="ru-RU" sz="2400" dirty="0">
              <a:solidFill>
                <a:srgbClr val="0166B3"/>
              </a:solidFill>
              <a:latin typeface="Minion Pro Med" panose="02040503050201020203" pitchFamily="18" charset="0"/>
            </a:endParaRPr>
          </a:p>
        </p:txBody>
      </p:sp>
      <p:sp>
        <p:nvSpPr>
          <p:cNvPr id="2" name="Текст 4">
            <a:extLst>
              <a:ext uri="{FF2B5EF4-FFF2-40B4-BE49-F238E27FC236}">
                <a16:creationId xmlns:a16="http://schemas.microsoft.com/office/drawing/2014/main" id="{BE563211-5C16-C81A-150E-92382A026036}"/>
              </a:ext>
            </a:extLst>
          </p:cNvPr>
          <p:cNvSpPr txBox="1">
            <a:spLocks/>
          </p:cNvSpPr>
          <p:nvPr/>
        </p:nvSpPr>
        <p:spPr>
          <a:xfrm>
            <a:off x="1216241" y="2250486"/>
            <a:ext cx="7187405" cy="16112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UA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uk-UA" sz="3000" dirty="0">
                <a:solidFill>
                  <a:srgbClr val="0166B3"/>
                </a:solidFill>
                <a:latin typeface="Minion Pro Med" panose="02040503050201020203" pitchFamily="18" charset="0"/>
              </a:rPr>
              <a:t>Лариса Кліх, завідувач навчально-методичного відділу</a:t>
            </a:r>
            <a:endParaRPr lang="en-US" sz="3000" dirty="0">
              <a:solidFill>
                <a:srgbClr val="0166B3"/>
              </a:solidFill>
              <a:latin typeface="Minion Pro Med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09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6EFCEF-24E1-DBAB-680A-367D30749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378" y="771094"/>
            <a:ext cx="10999433" cy="713525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chemeClr val="accent1">
                    <a:lumMod val="75000"/>
                  </a:schemeClr>
                </a:solidFill>
              </a:rPr>
              <a:t>Навчально-методичне забезпечення освітнього процесу</a:t>
            </a:r>
            <a:endParaRPr lang="ru-U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B147E9-9631-BBBC-B85C-55CF2383ABB6}"/>
              </a:ext>
            </a:extLst>
          </p:cNvPr>
          <p:cNvSpPr txBox="1"/>
          <p:nvPr/>
        </p:nvSpPr>
        <p:spPr>
          <a:xfrm>
            <a:off x="3978006" y="1848065"/>
            <a:ext cx="7955286" cy="43994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Складові </a:t>
            </a:r>
            <a:r>
              <a:rPr lang="uk-UA" sz="1800" b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навчально-методичного забезпечення </a:t>
            </a:r>
            <a:r>
              <a:rPr lang="uk-UA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навчальної дисципліни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–"/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робоча програма навчальної дисципліни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–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електронний навчальний курс навчальної дисципліни (на навчальному порталі НУБіП України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eLearn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elearn.nubip.edu.ua;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–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конспекти лекцій, їх презентації, мультимедійні матеріали,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відеолекції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тощо (в електронному вигляді);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–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методичні рекомендації щодо виконання лабораторних, практичних робіт, проведення семінарських занять;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–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навчальні посібники, підручники;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–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програма навчальної практики дисципліни (якщо вона передбачена навчальним планом);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–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інші матеріали методичного характеру, що забезпечують успішне оволодіння здобувачами вищої освіти програмними матеріалами.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2C7C3C-EF91-5EA8-C9AC-4D7C7348078F}"/>
              </a:ext>
            </a:extLst>
          </p:cNvPr>
          <p:cNvSpPr txBox="1"/>
          <p:nvPr/>
        </p:nvSpPr>
        <p:spPr>
          <a:xfrm>
            <a:off x="10395752" y="6332549"/>
            <a:ext cx="1589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0166B3"/>
                </a:solidFill>
                <a:latin typeface="Minion Pro Med" panose="02040503050201020203" pitchFamily="18" charset="0"/>
              </a:rPr>
              <a:t>nubip.edu.ua</a:t>
            </a:r>
            <a:endParaRPr lang="ru-RU" sz="1800" dirty="0">
              <a:solidFill>
                <a:srgbClr val="0166B3"/>
              </a:solidFill>
              <a:latin typeface="Minion Pro Med" panose="02040503050201020203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625566-3473-8BB5-7008-F95836643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8" t="62439" r="16841" b="18233"/>
          <a:stretch/>
        </p:blipFill>
        <p:spPr>
          <a:xfrm>
            <a:off x="258708" y="156120"/>
            <a:ext cx="3858322" cy="626564"/>
          </a:xfrm>
          <a:prstGeom prst="rect">
            <a:avLst/>
          </a:prstGeom>
        </p:spPr>
      </p:pic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93E5EF58-983A-07AD-E14C-2CA07EEDCD09}"/>
              </a:ext>
            </a:extLst>
          </p:cNvPr>
          <p:cNvSpPr/>
          <p:nvPr/>
        </p:nvSpPr>
        <p:spPr>
          <a:xfrm>
            <a:off x="3729877" y="3429000"/>
            <a:ext cx="248129" cy="9793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561018-18FF-1466-2B7E-1CEA513A8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04" y="1777299"/>
            <a:ext cx="3135073" cy="43996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2442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506FE2B-DD30-B38A-C55E-06640C592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795" r="5981"/>
          <a:stretch>
            <a:fillRect/>
          </a:stretch>
        </p:blipFill>
        <p:spPr>
          <a:xfrm>
            <a:off x="5968753" y="346229"/>
            <a:ext cx="5767527" cy="34669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F50D38-D41C-3647-9160-6CD6C9780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83" y="282883"/>
            <a:ext cx="5191850" cy="39473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4A56B8-ECF7-6D4E-F924-11DBED27C7B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75" t="3727" r="15017"/>
          <a:stretch>
            <a:fillRect/>
          </a:stretch>
        </p:blipFill>
        <p:spPr>
          <a:xfrm>
            <a:off x="0" y="3968318"/>
            <a:ext cx="3861786" cy="288968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133B521-9D3E-1E74-9FF2-95F746634FA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280" t="34775" r="4739"/>
          <a:stretch>
            <a:fillRect/>
          </a:stretch>
        </p:blipFill>
        <p:spPr>
          <a:xfrm>
            <a:off x="3950563" y="4776186"/>
            <a:ext cx="4127449" cy="188832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B1F3F9-6FA7-267A-165F-905BF281F73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942" t="3940" r="3577"/>
          <a:stretch>
            <a:fillRect/>
          </a:stretch>
        </p:blipFill>
        <p:spPr>
          <a:xfrm>
            <a:off x="8105313" y="4776186"/>
            <a:ext cx="3997910" cy="19577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B363848-C301-B41F-1787-905B320D6238}"/>
              </a:ext>
            </a:extLst>
          </p:cNvPr>
          <p:cNvSpPr txBox="1"/>
          <p:nvPr/>
        </p:nvSpPr>
        <p:spPr>
          <a:xfrm>
            <a:off x="3732933" y="-42061"/>
            <a:ext cx="4218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dirty="0">
                <a:solidFill>
                  <a:srgbClr val="0070C0"/>
                </a:solidFill>
              </a:rPr>
              <a:t>https://nubip.edu.ua/offices-and-services</a:t>
            </a:r>
          </a:p>
        </p:txBody>
      </p:sp>
    </p:spTree>
    <p:extLst>
      <p:ext uri="{BB962C8B-B14F-4D97-AF65-F5344CB8AC3E}">
        <p14:creationId xmlns:p14="http://schemas.microsoft.com/office/powerpoint/2010/main" val="2661206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57EEA-EA4D-695D-4FA1-948EDBA4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609" y="197010"/>
            <a:ext cx="10173808" cy="580979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Розміщення робочих програм навчальних дисциплін на новому сайті університету</a:t>
            </a:r>
            <a:endParaRPr lang="ru-UA" sz="3200" b="1" dirty="0">
              <a:solidFill>
                <a:srgbClr val="0070C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61C5EC4-9CB6-A8F1-B429-0235BFA20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2537" t="8070"/>
          <a:stretch>
            <a:fillRect/>
          </a:stretch>
        </p:blipFill>
        <p:spPr>
          <a:xfrm>
            <a:off x="3953038" y="2441359"/>
            <a:ext cx="4285924" cy="39202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62A983-65D9-62F4-4A6C-BFE8ACB7E4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" t="2839" r="36787"/>
          <a:stretch>
            <a:fillRect/>
          </a:stretch>
        </p:blipFill>
        <p:spPr>
          <a:xfrm>
            <a:off x="8336591" y="3284738"/>
            <a:ext cx="3710408" cy="30768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962765-A170-E246-06A4-0BC80B8AB7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15" r="5676"/>
          <a:stretch>
            <a:fillRect/>
          </a:stretch>
        </p:blipFill>
        <p:spPr>
          <a:xfrm>
            <a:off x="0" y="926021"/>
            <a:ext cx="3855409" cy="433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42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DB6869-DEC7-0393-EAFD-EAD57C2ED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853" y="89919"/>
            <a:ext cx="6098959" cy="709072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Бланк робочої програми</a:t>
            </a:r>
            <a:endParaRPr lang="ru-U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0144F4A-00E2-286B-5222-98D53D530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849" t="13131"/>
          <a:stretch>
            <a:fillRect/>
          </a:stretch>
        </p:blipFill>
        <p:spPr>
          <a:xfrm>
            <a:off x="1009094" y="798991"/>
            <a:ext cx="10173811" cy="58565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BBA44B-A3E3-7B92-98FA-54F08D098852}"/>
              </a:ext>
            </a:extLst>
          </p:cNvPr>
          <p:cNvSpPr txBox="1"/>
          <p:nvPr/>
        </p:nvSpPr>
        <p:spPr>
          <a:xfrm>
            <a:off x="10395752" y="6332549"/>
            <a:ext cx="1589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0166B3"/>
                </a:solidFill>
                <a:latin typeface="Minion Pro Med" panose="02040503050201020203" pitchFamily="18" charset="0"/>
              </a:rPr>
              <a:t>nubip.edu.ua</a:t>
            </a:r>
            <a:endParaRPr lang="ru-RU" sz="1800" dirty="0">
              <a:solidFill>
                <a:srgbClr val="0166B3"/>
              </a:solidFill>
              <a:latin typeface="Minion Pro Med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399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6FF5207-BE23-B393-34A5-E8420A2AB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6564" y="639192"/>
            <a:ext cx="10126955" cy="5887765"/>
          </a:xfrm>
          <a:ln>
            <a:solidFill>
              <a:schemeClr val="accent1"/>
            </a:solidFill>
          </a:ln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7E2686F-923C-0B5E-965F-7159FF626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127" y="0"/>
            <a:ext cx="5893608" cy="790113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Бланк робочої програми</a:t>
            </a:r>
            <a:endParaRPr lang="ru-U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0B539C-5699-CE84-81B8-06669344B4C8}"/>
              </a:ext>
            </a:extLst>
          </p:cNvPr>
          <p:cNvSpPr txBox="1"/>
          <p:nvPr/>
        </p:nvSpPr>
        <p:spPr>
          <a:xfrm>
            <a:off x="10395752" y="6332549"/>
            <a:ext cx="1589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0166B3"/>
                </a:solidFill>
                <a:latin typeface="Minion Pro Med" panose="02040503050201020203" pitchFamily="18" charset="0"/>
              </a:rPr>
              <a:t>nubip.edu.ua</a:t>
            </a:r>
            <a:endParaRPr lang="ru-RU" sz="1800" dirty="0">
              <a:solidFill>
                <a:srgbClr val="0166B3"/>
              </a:solidFill>
              <a:latin typeface="Minion Pro Med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703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24CE0FE-3A9C-B40C-E412-0C991DCFD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381" y="681037"/>
            <a:ext cx="10132419" cy="5837064"/>
          </a:xfrm>
          <a:ln>
            <a:solidFill>
              <a:schemeClr val="accent1"/>
            </a:solidFill>
          </a:ln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49197E6-D122-8DF9-D738-BF9E3060A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976" y="158395"/>
            <a:ext cx="5530789" cy="522642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Бланк робочої програми</a:t>
            </a:r>
            <a:endParaRPr lang="ru-U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279352-89CE-223F-7389-C08707327D44}"/>
              </a:ext>
            </a:extLst>
          </p:cNvPr>
          <p:cNvSpPr txBox="1"/>
          <p:nvPr/>
        </p:nvSpPr>
        <p:spPr>
          <a:xfrm>
            <a:off x="10395752" y="6332549"/>
            <a:ext cx="1589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0166B3"/>
                </a:solidFill>
                <a:latin typeface="Minion Pro Med" panose="02040503050201020203" pitchFamily="18" charset="0"/>
              </a:rPr>
              <a:t>nubip.edu.ua</a:t>
            </a:r>
            <a:endParaRPr lang="ru-RU" sz="1800" dirty="0">
              <a:solidFill>
                <a:srgbClr val="0166B3"/>
              </a:solidFill>
              <a:latin typeface="Minion Pro Med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312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5184F62-3703-0986-E579-6E8996116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3679" y="1383118"/>
            <a:ext cx="4432690" cy="5402851"/>
          </a:xfrm>
          <a:ln>
            <a:solidFill>
              <a:schemeClr val="accent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CFA1EB-1AC0-969A-21B4-2436D4EA8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811" y="1358409"/>
            <a:ext cx="4432690" cy="54275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3FBC257-4417-376B-2617-C615A304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435" y="209766"/>
            <a:ext cx="8083858" cy="589225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70C0"/>
                </a:solidFill>
              </a:rPr>
              <a:t>Титульна сторінка робочої програми</a:t>
            </a:r>
            <a:endParaRPr lang="ru-UA" b="1" dirty="0">
              <a:solidFill>
                <a:srgbClr val="0070C0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1E6A246-260F-0073-2536-C90EBF319FF9}"/>
              </a:ext>
            </a:extLst>
          </p:cNvPr>
          <p:cNvSpPr txBox="1">
            <a:spLocks/>
          </p:cNvSpPr>
          <p:nvPr/>
        </p:nvSpPr>
        <p:spPr>
          <a:xfrm>
            <a:off x="1732625" y="798991"/>
            <a:ext cx="3467470" cy="684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i="1" dirty="0">
                <a:solidFill>
                  <a:srgbClr val="C00000"/>
                </a:solidFill>
              </a:rPr>
              <a:t>Затвердження</a:t>
            </a:r>
            <a:endParaRPr lang="ru-UA" b="1" i="1" dirty="0">
              <a:solidFill>
                <a:srgbClr val="C00000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D34D1360-E7F9-5C46-55F9-177D25CA457D}"/>
              </a:ext>
            </a:extLst>
          </p:cNvPr>
          <p:cNvSpPr txBox="1">
            <a:spLocks/>
          </p:cNvSpPr>
          <p:nvPr/>
        </p:nvSpPr>
        <p:spPr>
          <a:xfrm>
            <a:off x="6516210" y="866115"/>
            <a:ext cx="3943165" cy="550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100" b="1" i="1" dirty="0">
                <a:solidFill>
                  <a:srgbClr val="C00000"/>
                </a:solidFill>
              </a:rPr>
              <a:t>Оприлюднення</a:t>
            </a:r>
            <a:endParaRPr lang="ru-UA" sz="4100" b="1" i="1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115449-8A3B-297C-B020-AED563FE7B48}"/>
              </a:ext>
            </a:extLst>
          </p:cNvPr>
          <p:cNvSpPr txBox="1"/>
          <p:nvPr/>
        </p:nvSpPr>
        <p:spPr>
          <a:xfrm>
            <a:off x="10395752" y="6332549"/>
            <a:ext cx="1589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0166B3"/>
                </a:solidFill>
                <a:latin typeface="Minion Pro Med" panose="02040503050201020203" pitchFamily="18" charset="0"/>
              </a:rPr>
              <a:t>nubip.edu.ua</a:t>
            </a:r>
            <a:endParaRPr lang="ru-RU" sz="1800" dirty="0">
              <a:solidFill>
                <a:srgbClr val="0166B3"/>
              </a:solidFill>
              <a:latin typeface="Minion Pro Med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00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D41656A-9E01-088C-C62D-1777D9E69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6699" y="2235988"/>
            <a:ext cx="4799798" cy="3876053"/>
          </a:xfrm>
          <a:ln>
            <a:solidFill>
              <a:schemeClr val="accent1"/>
            </a:solidFill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341D8-6460-0728-D6F4-B136AE24D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7" y="1006950"/>
            <a:ext cx="12103223" cy="673562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accent1">
                    <a:lumMod val="75000"/>
                  </a:schemeClr>
                </a:solidFill>
              </a:rPr>
              <a:t>Розміщення електронних версій посібників і підручники</a:t>
            </a:r>
            <a:endParaRPr lang="ru-UA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6F8217-B218-5465-81E2-28EE0BEFF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72" y="1936582"/>
            <a:ext cx="6733143" cy="44658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9F7C7A9-054C-EE25-3E8E-99261D6072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08" t="62439" r="16841" b="18233"/>
          <a:stretch/>
        </p:blipFill>
        <p:spPr>
          <a:xfrm>
            <a:off x="258708" y="156120"/>
            <a:ext cx="3858322" cy="6265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7828F4-3713-2BC9-04BE-20122B5D6302}"/>
              </a:ext>
            </a:extLst>
          </p:cNvPr>
          <p:cNvSpPr txBox="1"/>
          <p:nvPr/>
        </p:nvSpPr>
        <p:spPr>
          <a:xfrm>
            <a:off x="10120544" y="6332549"/>
            <a:ext cx="1864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0166B3"/>
                </a:solidFill>
                <a:latin typeface="Minion Pro Med" panose="02040503050201020203" pitchFamily="18" charset="0"/>
              </a:rPr>
              <a:t>nubip.edu.ua</a:t>
            </a:r>
            <a:endParaRPr lang="ru-RU" sz="1800" dirty="0">
              <a:solidFill>
                <a:srgbClr val="0166B3"/>
              </a:solidFill>
              <a:latin typeface="Minion Pro Med" panose="02040503050201020203" pitchFamily="18" charset="0"/>
            </a:endParaRP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D67F20CB-0A5C-206C-A0A2-E7F88AEEB426}"/>
              </a:ext>
            </a:extLst>
          </p:cNvPr>
          <p:cNvSpPr/>
          <p:nvPr/>
        </p:nvSpPr>
        <p:spPr>
          <a:xfrm>
            <a:off x="6949440" y="3715352"/>
            <a:ext cx="327259" cy="10491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9459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325</Words>
  <Application>Microsoft Office PowerPoint</Application>
  <PresentationFormat>Широкоэкранный</PresentationFormat>
  <Paragraphs>48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Minion Pro Med</vt:lpstr>
      <vt:lpstr>Minion Pro SmBd</vt:lpstr>
      <vt:lpstr>Times New Roman</vt:lpstr>
      <vt:lpstr>Тема Office</vt:lpstr>
      <vt:lpstr>Про навчально-методичний супровід освітнього процесу</vt:lpstr>
      <vt:lpstr>Навчально-методичне забезпечення освітнього процесу</vt:lpstr>
      <vt:lpstr>Презентация PowerPoint</vt:lpstr>
      <vt:lpstr>Розміщення робочих програм навчальних дисциплін на новому сайті університету</vt:lpstr>
      <vt:lpstr>Бланк робочої програми</vt:lpstr>
      <vt:lpstr>Бланк робочої програми</vt:lpstr>
      <vt:lpstr>Бланк робочої програми</vt:lpstr>
      <vt:lpstr>Титульна сторінка робочої програми</vt:lpstr>
      <vt:lpstr>Розміщення електронних версій посібників і підручники</vt:lpstr>
      <vt:lpstr>Робочі програми навчальної практики </vt:lpstr>
      <vt:lpstr>Терміни оновлення навчально-методичного забезпечення</vt:lpstr>
      <vt:lpstr>Відкриті лекції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14</cp:revision>
  <dcterms:created xsi:type="dcterms:W3CDTF">2024-09-02T08:49:11Z</dcterms:created>
  <dcterms:modified xsi:type="dcterms:W3CDTF">2025-09-17T12:10:17Z</dcterms:modified>
</cp:coreProperties>
</file>