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116" r:id="rId3"/>
    <p:sldId id="2120" r:id="rId4"/>
    <p:sldId id="2123" r:id="rId5"/>
    <p:sldId id="2124" r:id="rId6"/>
    <p:sldId id="2125" r:id="rId7"/>
    <p:sldId id="2127" r:id="rId8"/>
    <p:sldId id="260" r:id="rId9"/>
    <p:sldId id="262" r:id="rId10"/>
    <p:sldId id="263" r:id="rId11"/>
    <p:sldId id="1105" r:id="rId12"/>
    <p:sldId id="2126" r:id="rId13"/>
    <p:sldId id="2118" r:id="rId14"/>
    <p:sldId id="2117" r:id="rId15"/>
    <p:sldId id="266" r:id="rId16"/>
    <p:sldId id="2113" r:id="rId17"/>
    <p:sldId id="2114" r:id="rId18"/>
    <p:sldId id="1112" r:id="rId19"/>
    <p:sldId id="258" r:id="rId20"/>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91" d="100"/>
          <a:sy n="91" d="100"/>
        </p:scale>
        <p:origin x="108"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1051;&#1080;&#1089;&#1090;%20Microsoft%20Exce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'[Вибіркові по роках.xlsx]ОС Бакалавр'!$B$1</c:f>
              <c:strCache>
                <c:ptCount val="1"/>
                <c:pt idx="0">
                  <c:v>Кількість запропонованих дисциплін студентам</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anchor="ctr" anchorCtr="1"/>
              <a:lstStyle/>
              <a:p>
                <a:pPr>
                  <a:defRPr sz="900" b="0" i="1" u="none" strike="noStrike" kern="1200" baseline="0">
                    <a:solidFill>
                      <a:srgbClr val="014067"/>
                    </a:solidFill>
                    <a:effectLst>
                      <a:outerShdw blurRad="38100" dist="38100" dir="2700000" algn="tl">
                        <a:srgbClr val="000000">
                          <a:alpha val="43137"/>
                        </a:srgbClr>
                      </a:outerShdw>
                    </a:effectLst>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'[Вибіркові по роках.xlsx]ОС Бакалавр'!$A$2:$A$6</c:f>
              <c:strCache>
                <c:ptCount val="5"/>
                <c:pt idx="0">
                  <c:v>2020-2021</c:v>
                </c:pt>
                <c:pt idx="1">
                  <c:v>2021-2022</c:v>
                </c:pt>
                <c:pt idx="2">
                  <c:v>2022-2023</c:v>
                </c:pt>
                <c:pt idx="3">
                  <c:v>2023-2024</c:v>
                </c:pt>
                <c:pt idx="4">
                  <c:v>2024-2025</c:v>
                </c:pt>
              </c:strCache>
            </c:strRef>
          </c:cat>
          <c:val>
            <c:numRef>
              <c:f>'[Вибіркові по роках.xlsx]ОС Бакалавр'!$B$2:$B$6</c:f>
              <c:numCache>
                <c:formatCode>General</c:formatCode>
                <c:ptCount val="5"/>
                <c:pt idx="0">
                  <c:v>106</c:v>
                </c:pt>
                <c:pt idx="1">
                  <c:v>117</c:v>
                </c:pt>
                <c:pt idx="2">
                  <c:v>124</c:v>
                </c:pt>
                <c:pt idx="3">
                  <c:v>135</c:v>
                </c:pt>
                <c:pt idx="4">
                  <c:v>143</c:v>
                </c:pt>
              </c:numCache>
            </c:numRef>
          </c:val>
          <c:extLst>
            <c:ext xmlns:c16="http://schemas.microsoft.com/office/drawing/2014/chart" uri="{C3380CC4-5D6E-409C-BE32-E72D297353CC}">
              <c16:uniqueId val="{00000000-7F90-4AAA-96D6-23A73EAD3B8B}"/>
            </c:ext>
          </c:extLst>
        </c:ser>
        <c:ser>
          <c:idx val="1"/>
          <c:order val="1"/>
          <c:tx>
            <c:strRef>
              <c:f>'[Вибіркові по роках.xlsx]ОС Бакалавр'!$C$1</c:f>
              <c:strCache>
                <c:ptCount val="1"/>
                <c:pt idx="0">
                  <c:v>Кількість обраних дисциплін студентами</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0" i="1" u="none" strike="noStrike" kern="1200" baseline="0">
                    <a:solidFill>
                      <a:srgbClr val="014067"/>
                    </a:solidFill>
                    <a:effectLst>
                      <a:outerShdw blurRad="38100" dist="38100" dir="2700000" algn="tl">
                        <a:srgbClr val="000000">
                          <a:alpha val="43137"/>
                        </a:srgbClr>
                      </a:outerShdw>
                    </a:effectLst>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'[Вибіркові по роках.xlsx]ОС Бакалавр'!$A$2:$A$6</c:f>
              <c:strCache>
                <c:ptCount val="5"/>
                <c:pt idx="0">
                  <c:v>2020-2021</c:v>
                </c:pt>
                <c:pt idx="1">
                  <c:v>2021-2022</c:v>
                </c:pt>
                <c:pt idx="2">
                  <c:v>2022-2023</c:v>
                </c:pt>
                <c:pt idx="3">
                  <c:v>2023-2024</c:v>
                </c:pt>
                <c:pt idx="4">
                  <c:v>2024-2025</c:v>
                </c:pt>
              </c:strCache>
            </c:strRef>
          </c:cat>
          <c:val>
            <c:numRef>
              <c:f>'[Вибіркові по роках.xlsx]ОС Бакалавр'!$C$2:$C$6</c:f>
              <c:numCache>
                <c:formatCode>General</c:formatCode>
                <c:ptCount val="5"/>
                <c:pt idx="0">
                  <c:v>47</c:v>
                </c:pt>
                <c:pt idx="1">
                  <c:v>58</c:v>
                </c:pt>
                <c:pt idx="2">
                  <c:v>65</c:v>
                </c:pt>
                <c:pt idx="3">
                  <c:v>84</c:v>
                </c:pt>
                <c:pt idx="4">
                  <c:v>88</c:v>
                </c:pt>
              </c:numCache>
            </c:numRef>
          </c:val>
          <c:extLst>
            <c:ext xmlns:c16="http://schemas.microsoft.com/office/drawing/2014/chart" uri="{C3380CC4-5D6E-409C-BE32-E72D297353CC}">
              <c16:uniqueId val="{00000001-7F90-4AAA-96D6-23A73EAD3B8B}"/>
            </c:ext>
          </c:extLst>
        </c:ser>
        <c:dLbls>
          <c:showLegendKey val="0"/>
          <c:showVal val="0"/>
          <c:showCatName val="0"/>
          <c:showSerName val="0"/>
          <c:showPercent val="0"/>
          <c:showBubbleSize val="0"/>
        </c:dLbls>
        <c:gapWidth val="219"/>
        <c:overlap val="-27"/>
        <c:axId val="105056512"/>
        <c:axId val="105062400"/>
      </c:barChart>
      <c:catAx>
        <c:axId val="10505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14067"/>
                </a:solidFill>
                <a:effectLst>
                  <a:outerShdw blurRad="38100" dist="38100" dir="2700000" algn="tl">
                    <a:srgbClr val="000000">
                      <a:alpha val="43137"/>
                    </a:srgbClr>
                  </a:outerShdw>
                </a:effectLst>
                <a:latin typeface="+mn-lt"/>
                <a:ea typeface="+mn-ea"/>
                <a:cs typeface="+mn-cs"/>
              </a:defRPr>
            </a:pPr>
            <a:endParaRPr lang="ru-UA"/>
          </a:p>
        </c:txPr>
        <c:crossAx val="105062400"/>
        <c:crosses val="autoZero"/>
        <c:auto val="1"/>
        <c:lblAlgn val="ctr"/>
        <c:lblOffset val="100"/>
        <c:noMultiLvlLbl val="0"/>
      </c:catAx>
      <c:valAx>
        <c:axId val="105062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14067"/>
                </a:solidFill>
                <a:latin typeface="+mn-lt"/>
                <a:ea typeface="+mn-ea"/>
                <a:cs typeface="+mn-cs"/>
              </a:defRPr>
            </a:pPr>
            <a:endParaRPr lang="ru-UA"/>
          </a:p>
        </c:txPr>
        <c:crossAx val="1050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14067"/>
              </a:solidFill>
              <a:latin typeface="+mn-lt"/>
              <a:ea typeface="+mn-ea"/>
              <a:cs typeface="+mn-cs"/>
            </a:defRPr>
          </a:pPr>
          <a:endParaRPr lang="ru-UA"/>
        </a:p>
      </c:txPr>
    </c:legend>
    <c:plotVisOnly val="1"/>
    <c:dispBlanksAs val="gap"/>
    <c:showDLblsOverMax val="0"/>
  </c:chart>
  <c:spPr>
    <a:noFill/>
    <a:ln>
      <a:noFill/>
    </a:ln>
    <a:effectLst/>
  </c:spPr>
  <c:txPr>
    <a:bodyPr/>
    <a:lstStyle/>
    <a:p>
      <a:pPr>
        <a:defRPr>
          <a:solidFill>
            <a:srgbClr val="014067"/>
          </a:solidFill>
        </a:defRPr>
      </a:pPr>
      <a:endParaRPr lang="ru-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'[Вибіркові по роках.xlsx]ОС Магістр'!$B$1</c:f>
              <c:strCache>
                <c:ptCount val="1"/>
                <c:pt idx="0">
                  <c:v>Кількість запропонованих дисциплін студентам</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anchor="ctr" anchorCtr="1"/>
              <a:lstStyle/>
              <a:p>
                <a:pPr>
                  <a:defRPr sz="900" b="0" i="1" u="none" strike="noStrike" kern="1200" baseline="0">
                    <a:solidFill>
                      <a:srgbClr val="014067"/>
                    </a:solidFill>
                    <a:effectLst>
                      <a:outerShdw blurRad="38100" dist="38100" dir="2700000" algn="tl">
                        <a:srgbClr val="000000">
                          <a:alpha val="43137"/>
                        </a:srgbClr>
                      </a:outerShdw>
                    </a:effectLst>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'[Вибіркові по роках.xlsx]ОС Магістр'!$A$2:$A$6</c:f>
              <c:strCache>
                <c:ptCount val="5"/>
                <c:pt idx="0">
                  <c:v>2020-2021</c:v>
                </c:pt>
                <c:pt idx="1">
                  <c:v>2021-2022</c:v>
                </c:pt>
                <c:pt idx="2">
                  <c:v>2022-2023</c:v>
                </c:pt>
                <c:pt idx="3">
                  <c:v>2023-2024</c:v>
                </c:pt>
                <c:pt idx="4">
                  <c:v>2024-2025</c:v>
                </c:pt>
              </c:strCache>
            </c:strRef>
          </c:cat>
          <c:val>
            <c:numRef>
              <c:f>'[Вибіркові по роках.xlsx]ОС Магістр'!$B$2:$B$6</c:f>
              <c:numCache>
                <c:formatCode>General</c:formatCode>
                <c:ptCount val="5"/>
                <c:pt idx="0">
                  <c:v>57</c:v>
                </c:pt>
                <c:pt idx="1">
                  <c:v>79</c:v>
                </c:pt>
                <c:pt idx="2">
                  <c:v>90</c:v>
                </c:pt>
                <c:pt idx="3">
                  <c:v>112</c:v>
                </c:pt>
                <c:pt idx="4">
                  <c:v>119</c:v>
                </c:pt>
              </c:numCache>
            </c:numRef>
          </c:val>
          <c:extLst>
            <c:ext xmlns:c16="http://schemas.microsoft.com/office/drawing/2014/chart" uri="{C3380CC4-5D6E-409C-BE32-E72D297353CC}">
              <c16:uniqueId val="{00000000-4CFA-4A0C-A2FB-ED531D24C7EF}"/>
            </c:ext>
          </c:extLst>
        </c:ser>
        <c:ser>
          <c:idx val="1"/>
          <c:order val="1"/>
          <c:tx>
            <c:strRef>
              <c:f>'[Вибіркові по роках.xlsx]ОС Магістр'!$C$1</c:f>
              <c:strCache>
                <c:ptCount val="1"/>
                <c:pt idx="0">
                  <c:v>Кількість обраних дисциплін студентами</c:v>
                </c:pt>
              </c:strCache>
            </c:strRef>
          </c:tx>
          <c:spPr>
            <a:solidFill>
              <a:srgbClr val="00B05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4797-496D-91A2-7F20D1919092}"/>
                </c:ext>
              </c:extLst>
            </c:dLbl>
            <c:spPr>
              <a:noFill/>
              <a:ln>
                <a:noFill/>
              </a:ln>
              <a:effectLst/>
            </c:spPr>
            <c:txPr>
              <a:bodyPr rot="0" spcFirstLastPara="1" vertOverflow="ellipsis" vert="horz" wrap="square" anchor="ctr" anchorCtr="1"/>
              <a:lstStyle/>
              <a:p>
                <a:pPr>
                  <a:defRPr sz="900" b="0" i="1" u="none" strike="noStrike" kern="1200" baseline="0">
                    <a:solidFill>
                      <a:srgbClr val="014067"/>
                    </a:solidFill>
                    <a:effectLst>
                      <a:outerShdw blurRad="38100" dist="38100" dir="2700000" algn="tl">
                        <a:srgbClr val="000000">
                          <a:alpha val="43137"/>
                        </a:srgbClr>
                      </a:outerShdw>
                    </a:effectLst>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'[Вибіркові по роках.xlsx]ОС Магістр'!$A$2:$A$6</c:f>
              <c:strCache>
                <c:ptCount val="5"/>
                <c:pt idx="0">
                  <c:v>2020-2021</c:v>
                </c:pt>
                <c:pt idx="1">
                  <c:v>2021-2022</c:v>
                </c:pt>
                <c:pt idx="2">
                  <c:v>2022-2023</c:v>
                </c:pt>
                <c:pt idx="3">
                  <c:v>2023-2024</c:v>
                </c:pt>
                <c:pt idx="4">
                  <c:v>2024-2025</c:v>
                </c:pt>
              </c:strCache>
            </c:strRef>
          </c:cat>
          <c:val>
            <c:numRef>
              <c:f>'[Вибіркові по роках.xlsx]ОС Магістр'!$C$2:$C$6</c:f>
              <c:numCache>
                <c:formatCode>General</c:formatCode>
                <c:ptCount val="5"/>
                <c:pt idx="0">
                  <c:v>43</c:v>
                </c:pt>
                <c:pt idx="1">
                  <c:v>28</c:v>
                </c:pt>
                <c:pt idx="2">
                  <c:v>65</c:v>
                </c:pt>
                <c:pt idx="3">
                  <c:v>72</c:v>
                </c:pt>
                <c:pt idx="4">
                  <c:v>0</c:v>
                </c:pt>
              </c:numCache>
            </c:numRef>
          </c:val>
          <c:extLst>
            <c:ext xmlns:c16="http://schemas.microsoft.com/office/drawing/2014/chart" uri="{C3380CC4-5D6E-409C-BE32-E72D297353CC}">
              <c16:uniqueId val="{00000001-4CFA-4A0C-A2FB-ED531D24C7EF}"/>
            </c:ext>
          </c:extLst>
        </c:ser>
        <c:dLbls>
          <c:showLegendKey val="0"/>
          <c:showVal val="0"/>
          <c:showCatName val="0"/>
          <c:showSerName val="0"/>
          <c:showPercent val="0"/>
          <c:showBubbleSize val="0"/>
        </c:dLbls>
        <c:gapWidth val="219"/>
        <c:overlap val="-27"/>
        <c:axId val="105113472"/>
        <c:axId val="105115008"/>
      </c:barChart>
      <c:catAx>
        <c:axId val="10511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14067"/>
                </a:solidFill>
                <a:effectLst>
                  <a:outerShdw blurRad="38100" dist="38100" dir="2700000" algn="tl">
                    <a:srgbClr val="000000">
                      <a:alpha val="43137"/>
                    </a:srgbClr>
                  </a:outerShdw>
                </a:effectLst>
                <a:latin typeface="+mn-lt"/>
                <a:ea typeface="+mn-ea"/>
                <a:cs typeface="+mn-cs"/>
              </a:defRPr>
            </a:pPr>
            <a:endParaRPr lang="ru-UA"/>
          </a:p>
        </c:txPr>
        <c:crossAx val="105115008"/>
        <c:crosses val="autoZero"/>
        <c:auto val="1"/>
        <c:lblAlgn val="ctr"/>
        <c:lblOffset val="100"/>
        <c:noMultiLvlLbl val="0"/>
      </c:catAx>
      <c:valAx>
        <c:axId val="10511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14067"/>
                </a:solidFill>
                <a:latin typeface="+mn-lt"/>
                <a:ea typeface="+mn-ea"/>
                <a:cs typeface="+mn-cs"/>
              </a:defRPr>
            </a:pPr>
            <a:endParaRPr lang="ru-UA"/>
          </a:p>
        </c:txPr>
        <c:crossAx val="10511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14067"/>
              </a:solidFill>
              <a:latin typeface="+mn-lt"/>
              <a:ea typeface="+mn-ea"/>
              <a:cs typeface="+mn-cs"/>
            </a:defRPr>
          </a:pPr>
          <a:endParaRPr lang="ru-UA"/>
        </a:p>
      </c:txPr>
    </c:legend>
    <c:plotVisOnly val="1"/>
    <c:dispBlanksAs val="gap"/>
    <c:showDLblsOverMax val="0"/>
  </c:chart>
  <c:spPr>
    <a:noFill/>
    <a:ln>
      <a:noFill/>
    </a:ln>
    <a:effectLst/>
  </c:spPr>
  <c:txPr>
    <a:bodyPr/>
    <a:lstStyle/>
    <a:p>
      <a:pPr>
        <a:defRPr>
          <a:solidFill>
            <a:srgbClr val="014067"/>
          </a:solidFill>
        </a:defRPr>
      </a:pPr>
      <a:endParaRPr lang="ru-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Лист1!$B$1</c:f>
              <c:strCache>
                <c:ptCount val="1"/>
                <c:pt idx="0">
                  <c:v>Бакалаврат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2019-2020</c:v>
                </c:pt>
                <c:pt idx="1">
                  <c:v>2020-2021</c:v>
                </c:pt>
                <c:pt idx="2">
                  <c:v>2021-2022</c:v>
                </c:pt>
                <c:pt idx="3">
                  <c:v>2022-2023</c:v>
                </c:pt>
                <c:pt idx="4">
                  <c:v>2023-2024</c:v>
                </c:pt>
                <c:pt idx="5">
                  <c:v>2024-2025</c:v>
                </c:pt>
                <c:pt idx="6">
                  <c:v>2025-2026</c:v>
                </c:pt>
              </c:strCache>
            </c:strRef>
          </c:cat>
          <c:val>
            <c:numRef>
              <c:f>Лист1!$B$2:$B$8</c:f>
              <c:numCache>
                <c:formatCode>General</c:formatCode>
                <c:ptCount val="7"/>
                <c:pt idx="0">
                  <c:v>4</c:v>
                </c:pt>
                <c:pt idx="1">
                  <c:v>2</c:v>
                </c:pt>
                <c:pt idx="2">
                  <c:v>3</c:v>
                </c:pt>
                <c:pt idx="3">
                  <c:v>6</c:v>
                </c:pt>
                <c:pt idx="4">
                  <c:v>13</c:v>
                </c:pt>
                <c:pt idx="5">
                  <c:v>7</c:v>
                </c:pt>
                <c:pt idx="6">
                  <c:v>6</c:v>
                </c:pt>
              </c:numCache>
            </c:numRef>
          </c:val>
          <c:extLst>
            <c:ext xmlns:c16="http://schemas.microsoft.com/office/drawing/2014/chart" uri="{C3380CC4-5D6E-409C-BE32-E72D297353CC}">
              <c16:uniqueId val="{00000000-4CCC-41D9-A244-6A03FD5CA63E}"/>
            </c:ext>
          </c:extLst>
        </c:ser>
        <c:ser>
          <c:idx val="1"/>
          <c:order val="1"/>
          <c:tx>
            <c:strRef>
              <c:f>Лист1!$C$1</c:f>
              <c:strCache>
                <c:ptCount val="1"/>
                <c:pt idx="0">
                  <c:v>Магістратура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2019-2020</c:v>
                </c:pt>
                <c:pt idx="1">
                  <c:v>2020-2021</c:v>
                </c:pt>
                <c:pt idx="2">
                  <c:v>2021-2022</c:v>
                </c:pt>
                <c:pt idx="3">
                  <c:v>2022-2023</c:v>
                </c:pt>
                <c:pt idx="4">
                  <c:v>2023-2024</c:v>
                </c:pt>
                <c:pt idx="5">
                  <c:v>2024-2025</c:v>
                </c:pt>
                <c:pt idx="6">
                  <c:v>2025-2026</c:v>
                </c:pt>
              </c:strCache>
            </c:strRef>
          </c:cat>
          <c:val>
            <c:numRef>
              <c:f>Лист1!$C$2:$C$8</c:f>
              <c:numCache>
                <c:formatCode>General</c:formatCode>
                <c:ptCount val="7"/>
                <c:pt idx="0">
                  <c:v>2</c:v>
                </c:pt>
                <c:pt idx="1">
                  <c:v>8</c:v>
                </c:pt>
                <c:pt idx="2">
                  <c:v>3</c:v>
                </c:pt>
                <c:pt idx="3">
                  <c:v>3</c:v>
                </c:pt>
                <c:pt idx="4">
                  <c:v>8</c:v>
                </c:pt>
                <c:pt idx="5">
                  <c:v>24</c:v>
                </c:pt>
                <c:pt idx="6">
                  <c:v>7</c:v>
                </c:pt>
              </c:numCache>
            </c:numRef>
          </c:val>
          <c:extLst>
            <c:ext xmlns:c16="http://schemas.microsoft.com/office/drawing/2014/chart" uri="{C3380CC4-5D6E-409C-BE32-E72D297353CC}">
              <c16:uniqueId val="{00000001-4CCC-41D9-A244-6A03FD5CA63E}"/>
            </c:ext>
          </c:extLst>
        </c:ser>
        <c:dLbls>
          <c:showLegendKey val="0"/>
          <c:showVal val="0"/>
          <c:showCatName val="0"/>
          <c:showSerName val="0"/>
          <c:showPercent val="0"/>
          <c:showBubbleSize val="0"/>
        </c:dLbls>
        <c:gapWidth val="150"/>
        <c:overlap val="100"/>
        <c:axId val="428287720"/>
        <c:axId val="428281960"/>
      </c:barChart>
      <c:catAx>
        <c:axId val="42828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endParaRPr lang="en-US"/>
          </a:p>
        </c:txPr>
        <c:crossAx val="428281960"/>
        <c:crosses val="autoZero"/>
        <c:auto val="1"/>
        <c:lblAlgn val="ctr"/>
        <c:lblOffset val="100"/>
        <c:noMultiLvlLbl val="0"/>
      </c:catAx>
      <c:valAx>
        <c:axId val="428281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1" i="0" u="none" strike="noStrike" kern="1200" baseline="0">
                <a:solidFill>
                  <a:schemeClr val="tx1">
                    <a:lumMod val="65000"/>
                    <a:lumOff val="35000"/>
                  </a:schemeClr>
                </a:solidFill>
                <a:latin typeface="+mn-lt"/>
                <a:ea typeface="+mn-ea"/>
                <a:cs typeface="+mn-cs"/>
              </a:defRPr>
            </a:pPr>
            <a:endParaRPr lang="en-US"/>
          </a:p>
        </c:txPr>
        <c:crossAx val="42828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3a198549-8c95-4dd8-abab-b28e15ffe006}"/>
      </c:ext>
    </c:extLst>
  </c:chart>
  <c:spPr>
    <a:noFill/>
    <a:ln>
      <a:noFill/>
    </a:ln>
    <a:effectLst/>
  </c:spPr>
  <c:txPr>
    <a:bodyPr/>
    <a:lstStyle/>
    <a:p>
      <a:pPr>
        <a:defRPr lang="en-US"/>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Лист1!$B$18</c:f>
              <c:strCache>
                <c:ptCount val="1"/>
                <c:pt idx="0">
                  <c:v>Бакалаврат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Лист1!$A$19:$A$25</c:f>
              <c:strCache>
                <c:ptCount val="7"/>
                <c:pt idx="0">
                  <c:v>2019-2020</c:v>
                </c:pt>
                <c:pt idx="1">
                  <c:v>2020-2021</c:v>
                </c:pt>
                <c:pt idx="2">
                  <c:v>2021-2022</c:v>
                </c:pt>
                <c:pt idx="3">
                  <c:v>2022-2023</c:v>
                </c:pt>
                <c:pt idx="4">
                  <c:v>2023-2024</c:v>
                </c:pt>
                <c:pt idx="5">
                  <c:v>2024-2025</c:v>
                </c:pt>
                <c:pt idx="6">
                  <c:v>2025-2026</c:v>
                </c:pt>
              </c:strCache>
            </c:strRef>
          </c:cat>
          <c:val>
            <c:numRef>
              <c:f>Лист1!$B$19:$B$25</c:f>
              <c:numCache>
                <c:formatCode>General</c:formatCode>
                <c:ptCount val="7"/>
                <c:pt idx="0">
                  <c:v>3</c:v>
                </c:pt>
                <c:pt idx="1">
                  <c:v>3</c:v>
                </c:pt>
                <c:pt idx="2">
                  <c:v>2</c:v>
                </c:pt>
                <c:pt idx="3">
                  <c:v>4</c:v>
                </c:pt>
                <c:pt idx="4">
                  <c:v>2</c:v>
                </c:pt>
                <c:pt idx="5">
                  <c:v>4</c:v>
                </c:pt>
                <c:pt idx="6">
                  <c:v>3</c:v>
                </c:pt>
              </c:numCache>
            </c:numRef>
          </c:val>
          <c:extLst>
            <c:ext xmlns:c16="http://schemas.microsoft.com/office/drawing/2014/chart" uri="{C3380CC4-5D6E-409C-BE32-E72D297353CC}">
              <c16:uniqueId val="{00000000-62FB-4A11-AB6B-0D303E2918A3}"/>
            </c:ext>
          </c:extLst>
        </c:ser>
        <c:ser>
          <c:idx val="1"/>
          <c:order val="1"/>
          <c:tx>
            <c:strRef>
              <c:f>Лист1!$C$18</c:f>
              <c:strCache>
                <c:ptCount val="1"/>
                <c:pt idx="0">
                  <c:v>Магістратура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Лист1!$A$19:$A$25</c:f>
              <c:strCache>
                <c:ptCount val="7"/>
                <c:pt idx="0">
                  <c:v>2019-2020</c:v>
                </c:pt>
                <c:pt idx="1">
                  <c:v>2020-2021</c:v>
                </c:pt>
                <c:pt idx="2">
                  <c:v>2021-2022</c:v>
                </c:pt>
                <c:pt idx="3">
                  <c:v>2022-2023</c:v>
                </c:pt>
                <c:pt idx="4">
                  <c:v>2023-2024</c:v>
                </c:pt>
                <c:pt idx="5">
                  <c:v>2024-2025</c:v>
                </c:pt>
                <c:pt idx="6">
                  <c:v>2025-2026</c:v>
                </c:pt>
              </c:strCache>
            </c:strRef>
          </c:cat>
          <c:val>
            <c:numRef>
              <c:f>Лист1!$C$19:$C$25</c:f>
              <c:numCache>
                <c:formatCode>General</c:formatCode>
                <c:ptCount val="7"/>
                <c:pt idx="2">
                  <c:v>1</c:v>
                </c:pt>
                <c:pt idx="4">
                  <c:v>2</c:v>
                </c:pt>
              </c:numCache>
            </c:numRef>
          </c:val>
          <c:extLst>
            <c:ext xmlns:c16="http://schemas.microsoft.com/office/drawing/2014/chart" uri="{C3380CC4-5D6E-409C-BE32-E72D297353CC}">
              <c16:uniqueId val="{00000001-62FB-4A11-AB6B-0D303E2918A3}"/>
            </c:ext>
          </c:extLst>
        </c:ser>
        <c:dLbls>
          <c:showLegendKey val="0"/>
          <c:showVal val="0"/>
          <c:showCatName val="0"/>
          <c:showSerName val="0"/>
          <c:showPercent val="0"/>
          <c:showBubbleSize val="0"/>
        </c:dLbls>
        <c:gapWidth val="150"/>
        <c:overlap val="100"/>
        <c:axId val="427971392"/>
        <c:axId val="541681304"/>
      </c:barChart>
      <c:catAx>
        <c:axId val="42797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endParaRPr lang="en-US"/>
          </a:p>
        </c:txPr>
        <c:crossAx val="541681304"/>
        <c:crosses val="autoZero"/>
        <c:auto val="1"/>
        <c:lblAlgn val="ctr"/>
        <c:lblOffset val="100"/>
        <c:noMultiLvlLbl val="0"/>
      </c:catAx>
      <c:valAx>
        <c:axId val="541681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endParaRPr lang="en-US"/>
          </a:p>
        </c:txPr>
        <c:crossAx val="42797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47f31b19-806b-43d6-9606-07a8e6b9ec91}"/>
      </c:ext>
    </c:extLst>
  </c:chart>
  <c:spPr>
    <a:noFill/>
    <a:ln>
      <a:noFill/>
    </a:ln>
    <a:effectLst/>
  </c:spPr>
  <c:txPr>
    <a:bodyPr/>
    <a:lstStyle/>
    <a:p>
      <a:pPr>
        <a:defRPr lang="en-US" sz="10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E68C1-7C92-40E3-AFA3-304CB20DC52B}" type="datetimeFigureOut">
              <a:rPr lang="ru-UA" smtClean="0"/>
              <a:t>17.09.2025</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4E120-3DEE-4F71-A295-0D05B9AFF953}" type="slidenum">
              <a:rPr lang="ru-UA" smtClean="0"/>
              <a:t>‹#›</a:t>
            </a:fld>
            <a:endParaRPr lang="ru-UA"/>
          </a:p>
        </p:txBody>
      </p:sp>
    </p:spTree>
    <p:extLst>
      <p:ext uri="{BB962C8B-B14F-4D97-AF65-F5344CB8AC3E}">
        <p14:creationId xmlns:p14="http://schemas.microsoft.com/office/powerpoint/2010/main" val="133898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9F34E120-3DEE-4F71-A295-0D05B9AFF953}" type="slidenum">
              <a:rPr lang="ru-UA" smtClean="0"/>
              <a:t>1</a:t>
            </a:fld>
            <a:endParaRPr lang="ru-UA"/>
          </a:p>
        </p:txBody>
      </p:sp>
    </p:spTree>
    <p:extLst>
      <p:ext uri="{BB962C8B-B14F-4D97-AF65-F5344CB8AC3E}">
        <p14:creationId xmlns:p14="http://schemas.microsoft.com/office/powerpoint/2010/main" val="409460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385000-707A-BCCF-835E-7F5C1F87B2F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B5C885A4-F2F7-313D-4396-F32C40C19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62987EDC-D7B4-4309-7A65-BA0F86F2D151}"/>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5" name="Нижний колонтитул 4">
            <a:extLst>
              <a:ext uri="{FF2B5EF4-FFF2-40B4-BE49-F238E27FC236}">
                <a16:creationId xmlns:a16="http://schemas.microsoft.com/office/drawing/2014/main" id="{FD848406-63E5-56EB-1D09-4EDCAE85FF1E}"/>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D806E60-E0DF-FF2C-1EC3-D3C989B67C9C}"/>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295861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49ABEA-5EC9-ECC2-E3B5-9873D9C7DABA}"/>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6CFA7DBA-7D83-8F9A-D7D3-F69C4F406C9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B0372317-6831-CB3F-7D3C-9BB8C113F95F}"/>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5" name="Нижний колонтитул 4">
            <a:extLst>
              <a:ext uri="{FF2B5EF4-FFF2-40B4-BE49-F238E27FC236}">
                <a16:creationId xmlns:a16="http://schemas.microsoft.com/office/drawing/2014/main" id="{545E5E74-576A-6E1F-7400-47EFA6575BCB}"/>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1FE83A1B-4961-9591-A98E-C4F73C87D57C}"/>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406758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993A219-09DA-408C-DED3-3526CE8EB8C2}"/>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799B3CFB-840A-D179-5377-8AAAC9A5A1C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EFDF2FCD-F469-031E-F433-852DCBA58E55}"/>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5" name="Нижний колонтитул 4">
            <a:extLst>
              <a:ext uri="{FF2B5EF4-FFF2-40B4-BE49-F238E27FC236}">
                <a16:creationId xmlns:a16="http://schemas.microsoft.com/office/drawing/2014/main" id="{A046EE27-8F74-0200-DBE5-02D89F50EBAB}"/>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5D145283-7451-CA30-F936-047105A91603}"/>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44966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6A81A4-8B5A-801D-3B8A-BDFF3B0E5532}"/>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9AF725C0-A518-D2A2-B85B-273A69FA7B2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26C8244-87B8-E403-F110-F36CB799545B}"/>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5" name="Нижний колонтитул 4">
            <a:extLst>
              <a:ext uri="{FF2B5EF4-FFF2-40B4-BE49-F238E27FC236}">
                <a16:creationId xmlns:a16="http://schemas.microsoft.com/office/drawing/2014/main" id="{837BE8DE-4498-900E-BBAF-0E33892A5926}"/>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3D2E6655-2611-08B0-E863-54921C16F771}"/>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362159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535E5F-7103-9249-E8E1-83CE64C8ACF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FE40DF7D-7704-A638-86ED-E2B877272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F075EF4-CE73-DCA5-39A0-909E82AFE982}"/>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5" name="Нижний колонтитул 4">
            <a:extLst>
              <a:ext uri="{FF2B5EF4-FFF2-40B4-BE49-F238E27FC236}">
                <a16:creationId xmlns:a16="http://schemas.microsoft.com/office/drawing/2014/main" id="{45830C5E-5D8C-2AE4-A59C-86A4DBFC68E7}"/>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E76A8D07-8C63-8D4E-890F-5CCD4DABEF35}"/>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364054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1E84F-9D0C-3E11-B169-40846B9F74C7}"/>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8CF45AA7-9DAE-6E84-1B86-3981B17460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26982E76-6529-CA58-0921-FA53A26A728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5E7F426C-4AD1-C254-D5E5-99A9A3982047}"/>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6" name="Нижний колонтитул 5">
            <a:extLst>
              <a:ext uri="{FF2B5EF4-FFF2-40B4-BE49-F238E27FC236}">
                <a16:creationId xmlns:a16="http://schemas.microsoft.com/office/drawing/2014/main" id="{B41AD62C-12F2-2DE6-CF20-143C76EA32A2}"/>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7767BE87-7573-E18B-6D0D-4BAB4A5D472A}"/>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264193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A9E12-6583-A01A-BC3C-20F6257FE009}"/>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CCA803DC-5192-9C09-EA3A-AF1B86684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0D04708-5E30-D267-B4AE-73C467B107A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84B7D774-1765-A58A-8208-2782D97C9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DE84E1E-13F8-6FD5-3DDD-26FE85ECD72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C0B547E3-8553-410E-D5FE-A5EDC1C6DBFF}"/>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8" name="Нижний колонтитул 7">
            <a:extLst>
              <a:ext uri="{FF2B5EF4-FFF2-40B4-BE49-F238E27FC236}">
                <a16:creationId xmlns:a16="http://schemas.microsoft.com/office/drawing/2014/main" id="{007960D5-4A4E-9B57-10ED-BCA85DD4380E}"/>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F401113B-5D02-9AC6-F3DF-619C38B06CFF}"/>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353944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3BE57-2D26-CA87-E7F3-CD69FD077B4A}"/>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58C5AC4E-723E-8184-FAF0-47BF9C8B898A}"/>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4" name="Нижний колонтитул 3">
            <a:extLst>
              <a:ext uri="{FF2B5EF4-FFF2-40B4-BE49-F238E27FC236}">
                <a16:creationId xmlns:a16="http://schemas.microsoft.com/office/drawing/2014/main" id="{88AADDA3-7D9E-DDB5-1045-314880A33F87}"/>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8F37BDDA-B375-6758-8BB8-0D7CB2E125E3}"/>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333814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E3CEECD-5E0E-3D8A-FC1A-490CC88BE124}"/>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3" name="Нижний колонтитул 2">
            <a:extLst>
              <a:ext uri="{FF2B5EF4-FFF2-40B4-BE49-F238E27FC236}">
                <a16:creationId xmlns:a16="http://schemas.microsoft.com/office/drawing/2014/main" id="{5B7C465C-FE9B-8789-26AE-FE8DE7ED01FD}"/>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0E3032E9-0714-A208-E417-9467D324BE24}"/>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275630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FAA62-16BB-EB07-570B-F5FC3FBCEDA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DD491E8F-14F0-4FEA-3B16-6405BB1E0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9A25E97B-95CB-27E1-A6AE-FFB789C91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838A689-2903-321A-6CD9-0E2F770FAC85}"/>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6" name="Нижний колонтитул 5">
            <a:extLst>
              <a:ext uri="{FF2B5EF4-FFF2-40B4-BE49-F238E27FC236}">
                <a16:creationId xmlns:a16="http://schemas.microsoft.com/office/drawing/2014/main" id="{29C25679-9BBB-1DA9-D3C3-4637A5790E9A}"/>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55AD7254-322E-E2C4-DADE-D962022CD026}"/>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176684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2C4B6-2F50-0009-DCB6-5C822BAEDAC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772FD7BB-1AEF-1BA5-ACE4-803ABEEA7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345DEDEC-8F15-3726-E899-3CAD4A8C2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737B0F3-10C4-F0C2-2073-A4CD16059FDC}"/>
              </a:ext>
            </a:extLst>
          </p:cNvPr>
          <p:cNvSpPr>
            <a:spLocks noGrp="1"/>
          </p:cNvSpPr>
          <p:nvPr>
            <p:ph type="dt" sz="half" idx="10"/>
          </p:nvPr>
        </p:nvSpPr>
        <p:spPr/>
        <p:txBody>
          <a:bodyPr/>
          <a:lstStyle/>
          <a:p>
            <a:fld id="{40EB4E91-D328-4C1A-9F88-B6C74C43005D}" type="datetimeFigureOut">
              <a:rPr lang="ru-UA" smtClean="0"/>
              <a:t>17.09.2025</a:t>
            </a:fld>
            <a:endParaRPr lang="ru-UA"/>
          </a:p>
        </p:txBody>
      </p:sp>
      <p:sp>
        <p:nvSpPr>
          <p:cNvPr id="6" name="Нижний колонтитул 5">
            <a:extLst>
              <a:ext uri="{FF2B5EF4-FFF2-40B4-BE49-F238E27FC236}">
                <a16:creationId xmlns:a16="http://schemas.microsoft.com/office/drawing/2014/main" id="{431DA535-1ADD-735D-B48A-6501F188AA1B}"/>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BFD9602C-1E6E-2FDF-554E-11B01DC88EEE}"/>
              </a:ext>
            </a:extLst>
          </p:cNvPr>
          <p:cNvSpPr>
            <a:spLocks noGrp="1"/>
          </p:cNvSpPr>
          <p:nvPr>
            <p:ph type="sldNum" sz="quarter" idx="12"/>
          </p:nvPr>
        </p:nvSpPr>
        <p:spPr/>
        <p:txBody>
          <a:bodyPr/>
          <a:lstStyle/>
          <a:p>
            <a:fld id="{0D223EDF-C421-44D1-B1B7-87CB0D0E01A1}" type="slidenum">
              <a:rPr lang="ru-UA" smtClean="0"/>
              <a:t>‹#›</a:t>
            </a:fld>
            <a:endParaRPr lang="ru-UA"/>
          </a:p>
        </p:txBody>
      </p:sp>
    </p:spTree>
    <p:extLst>
      <p:ext uri="{BB962C8B-B14F-4D97-AF65-F5344CB8AC3E}">
        <p14:creationId xmlns:p14="http://schemas.microsoft.com/office/powerpoint/2010/main" val="57451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D18092-F94E-237C-BE5D-FC2D218DAA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034ADDD6-1278-9207-8112-2E5B35BD0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0F77769-7C36-F282-6765-33C8316B0D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B4E91-D328-4C1A-9F88-B6C74C43005D}" type="datetimeFigureOut">
              <a:rPr lang="ru-UA" smtClean="0"/>
              <a:t>17.09.2025</a:t>
            </a:fld>
            <a:endParaRPr lang="ru-UA"/>
          </a:p>
        </p:txBody>
      </p:sp>
      <p:sp>
        <p:nvSpPr>
          <p:cNvPr id="5" name="Нижний колонтитул 4">
            <a:extLst>
              <a:ext uri="{FF2B5EF4-FFF2-40B4-BE49-F238E27FC236}">
                <a16:creationId xmlns:a16="http://schemas.microsoft.com/office/drawing/2014/main" id="{BE7E5483-9F7D-CD3B-8B93-AAF64C645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B05EE84C-34D2-B925-A9BC-731AF2DB58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23EDF-C421-44D1-B1B7-87CB0D0E01A1}" type="slidenum">
              <a:rPr lang="ru-UA" smtClean="0"/>
              <a:t>‹#›</a:t>
            </a:fld>
            <a:endParaRPr lang="ru-UA"/>
          </a:p>
        </p:txBody>
      </p:sp>
    </p:spTree>
    <p:extLst>
      <p:ext uri="{BB962C8B-B14F-4D97-AF65-F5344CB8AC3E}">
        <p14:creationId xmlns:p14="http://schemas.microsoft.com/office/powerpoint/2010/main" val="41633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nubip.edu.ua/node/1265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rl.li/hljiam"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0.png"/><Relationship Id="rId7"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0">
            <a:extLst>
              <a:ext uri="{FF2B5EF4-FFF2-40B4-BE49-F238E27FC236}">
                <a16:creationId xmlns:a16="http://schemas.microsoft.com/office/drawing/2014/main" id="{DC65C607-AE32-E407-EA8C-F8517449409E}"/>
              </a:ext>
            </a:extLst>
          </p:cNvPr>
          <p:cNvSpPr txBox="1">
            <a:spLocks/>
          </p:cNvSpPr>
          <p:nvPr/>
        </p:nvSpPr>
        <p:spPr>
          <a:xfrm>
            <a:off x="3772273" y="79102"/>
            <a:ext cx="8297807" cy="13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rgbClr val="0166B3"/>
                </a:solidFill>
                <a:latin typeface="Minion Pro SmBd" panose="02040603060201020203" pitchFamily="18" charset="0"/>
                <a:cs typeface="Arial" panose="020B0604020202020204" pitchFamily="34" charset="0"/>
              </a:rPr>
              <a:t>НАЦІОНАЛЬНИЙ УНІВЕРСИТЕТ БІОРЕСУРСІВ </a:t>
            </a:r>
            <a:br>
              <a:rPr lang="ru-RU" sz="2800" dirty="0">
                <a:solidFill>
                  <a:srgbClr val="0166B3"/>
                </a:solidFill>
                <a:latin typeface="Minion Pro SmBd" panose="02040603060201020203" pitchFamily="18" charset="0"/>
                <a:cs typeface="Arial" panose="020B0604020202020204" pitchFamily="34" charset="0"/>
              </a:rPr>
            </a:br>
            <a:r>
              <a:rPr lang="ru-RU" sz="2800" dirty="0">
                <a:solidFill>
                  <a:srgbClr val="0166B3"/>
                </a:solidFill>
                <a:latin typeface="Minion Pro SmBd" panose="02040603060201020203" pitchFamily="18" charset="0"/>
                <a:cs typeface="Arial" panose="020B0604020202020204" pitchFamily="34" charset="0"/>
              </a:rPr>
              <a:t>І ПРИРОДОКОРИСТУВАННЯ УКРАЇНИ</a:t>
            </a:r>
            <a:endParaRPr lang="uk-UA" sz="2800" dirty="0">
              <a:solidFill>
                <a:srgbClr val="0166B3"/>
              </a:solidFill>
              <a:latin typeface="Minion Pro SmBd" panose="02040603060201020203" pitchFamily="18" charset="0"/>
              <a:cs typeface="Arial" panose="020B0604020202020204" pitchFamily="34" charset="0"/>
            </a:endParaRPr>
          </a:p>
        </p:txBody>
      </p:sp>
      <p:sp>
        <p:nvSpPr>
          <p:cNvPr id="9" name="Заголовок 1">
            <a:extLst>
              <a:ext uri="{FF2B5EF4-FFF2-40B4-BE49-F238E27FC236}">
                <a16:creationId xmlns:a16="http://schemas.microsoft.com/office/drawing/2014/main" id="{CB9CE909-26FE-0D58-F6E0-B52469306045}"/>
              </a:ext>
            </a:extLst>
          </p:cNvPr>
          <p:cNvSpPr>
            <a:spLocks noGrp="1"/>
          </p:cNvSpPr>
          <p:nvPr>
            <p:ph type="ctrTitle"/>
          </p:nvPr>
        </p:nvSpPr>
        <p:spPr>
          <a:xfrm>
            <a:off x="3444537" y="2173255"/>
            <a:ext cx="8504808" cy="1389038"/>
          </a:xfrm>
        </p:spPr>
        <p:txBody>
          <a:bodyPr>
            <a:noAutofit/>
          </a:bodyPr>
          <a:lstStyle/>
          <a:p>
            <a:pPr algn="l"/>
            <a:r>
              <a:rPr lang="uk-UA" sz="4000" b="1" dirty="0">
                <a:solidFill>
                  <a:srgbClr val="0166B3"/>
                </a:solidFill>
                <a:cs typeface="Arial" panose="020B0604020202020204" pitchFamily="34" charset="0"/>
              </a:rPr>
              <a:t>Про навчально-методичний супровід освітнього процесу в НУБіП України</a:t>
            </a:r>
            <a:endParaRPr lang="ru-RU" sz="4000" b="1" dirty="0">
              <a:solidFill>
                <a:srgbClr val="0166B3"/>
              </a:solidFill>
              <a:cs typeface="Arial" panose="020B0604020202020204" pitchFamily="34" charset="0"/>
            </a:endParaRPr>
          </a:p>
        </p:txBody>
      </p:sp>
      <p:sp>
        <p:nvSpPr>
          <p:cNvPr id="2" name="Текст 4">
            <a:extLst>
              <a:ext uri="{FF2B5EF4-FFF2-40B4-BE49-F238E27FC236}">
                <a16:creationId xmlns:a16="http://schemas.microsoft.com/office/drawing/2014/main" id="{76B6E3E5-C952-EAEB-6155-84F2C494A295}"/>
              </a:ext>
            </a:extLst>
          </p:cNvPr>
          <p:cNvSpPr txBox="1">
            <a:spLocks/>
          </p:cNvSpPr>
          <p:nvPr/>
        </p:nvSpPr>
        <p:spPr>
          <a:xfrm>
            <a:off x="3772271" y="4528498"/>
            <a:ext cx="8297807" cy="808038"/>
          </a:xfrm>
          <a:prstGeom prst="rect">
            <a:avLst/>
          </a:prstGeom>
        </p:spPr>
        <p:txBody>
          <a:bodyPr vert="horz" lIns="91440" tIns="45720" rIns="91440" bIns="45720" rtlCol="0" anchor="ctr"/>
          <a:lstStyle>
            <a:defPPr>
              <a:defRPr lang="ru-U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uk-UA" sz="3000" dirty="0">
                <a:solidFill>
                  <a:srgbClr val="0166B3"/>
                </a:solidFill>
                <a:latin typeface="Minion Pro SmBd" panose="02040603060201020203" pitchFamily="18" charset="0"/>
              </a:rPr>
              <a:t>Оксана </a:t>
            </a:r>
            <a:r>
              <a:rPr lang="uk-UA" sz="3000" dirty="0" err="1">
                <a:solidFill>
                  <a:srgbClr val="0166B3"/>
                </a:solidFill>
                <a:latin typeface="Minion Pro SmBd" panose="02040603060201020203" pitchFamily="18" charset="0"/>
              </a:rPr>
              <a:t>Зазимко</a:t>
            </a:r>
            <a:r>
              <a:rPr lang="uk-UA" sz="3000" dirty="0">
                <a:solidFill>
                  <a:srgbClr val="0166B3"/>
                </a:solidFill>
                <a:latin typeface="Minion Pro SmBd" panose="02040603060201020203" pitchFamily="18" charset="0"/>
              </a:rPr>
              <a:t>, </a:t>
            </a:r>
          </a:p>
          <a:p>
            <a:pPr algn="l"/>
            <a:r>
              <a:rPr lang="uk-UA" sz="3000" dirty="0">
                <a:solidFill>
                  <a:srgbClr val="0166B3"/>
                </a:solidFill>
                <a:latin typeface="Minion Pro SmBd" panose="02040603060201020203" pitchFamily="18" charset="0"/>
              </a:rPr>
              <a:t>начальник навчального відділу</a:t>
            </a:r>
            <a:endParaRPr lang="ru-RU" sz="3000" dirty="0">
              <a:solidFill>
                <a:srgbClr val="0166B3"/>
              </a:solidFill>
              <a:latin typeface="Minion Pro SmBd" panose="02040603060201020203" pitchFamily="18" charset="0"/>
            </a:endParaRPr>
          </a:p>
        </p:txBody>
      </p:sp>
      <p:sp>
        <p:nvSpPr>
          <p:cNvPr id="4" name="TextBox 3">
            <a:extLst>
              <a:ext uri="{FF2B5EF4-FFF2-40B4-BE49-F238E27FC236}">
                <a16:creationId xmlns:a16="http://schemas.microsoft.com/office/drawing/2014/main" id="{0319213B-5946-546F-99E2-27FDE61EC3B2}"/>
              </a:ext>
            </a:extLst>
          </p:cNvPr>
          <p:cNvSpPr txBox="1"/>
          <p:nvPr/>
        </p:nvSpPr>
        <p:spPr>
          <a:xfrm>
            <a:off x="3772270" y="6175989"/>
            <a:ext cx="8297807" cy="369332"/>
          </a:xfrm>
          <a:prstGeom prst="rect">
            <a:avLst/>
          </a:prstGeom>
          <a:noFill/>
        </p:spPr>
        <p:txBody>
          <a:bodyPr wrap="square">
            <a:spAutoFit/>
          </a:bodyPr>
          <a:lstStyle/>
          <a:p>
            <a:pPr algn="l"/>
            <a:r>
              <a:rPr lang="uk-UA" sz="1800" dirty="0">
                <a:solidFill>
                  <a:srgbClr val="0166B3"/>
                </a:solidFill>
                <a:latin typeface="Minion Pro Med" panose="02040503050201020203" pitchFamily="18" charset="0"/>
              </a:rPr>
              <a:t>17.09.2025</a:t>
            </a:r>
            <a:endParaRPr lang="ru-RU" sz="1800" dirty="0">
              <a:solidFill>
                <a:srgbClr val="0166B3"/>
              </a:solidFill>
              <a:latin typeface="Minion Pro Med" panose="02040503050201020203" pitchFamily="18" charset="0"/>
            </a:endParaRPr>
          </a:p>
        </p:txBody>
      </p:sp>
      <p:pic>
        <p:nvPicPr>
          <p:cNvPr id="7" name="Рисунок 6">
            <a:extLst>
              <a:ext uri="{FF2B5EF4-FFF2-40B4-BE49-F238E27FC236}">
                <a16:creationId xmlns:a16="http://schemas.microsoft.com/office/drawing/2014/main" id="{6B050F3B-A90D-74E6-AF97-9A283D8CA863}"/>
              </a:ext>
            </a:extLst>
          </p:cNvPr>
          <p:cNvPicPr>
            <a:picLocks noChangeAspect="1"/>
          </p:cNvPicPr>
          <p:nvPr/>
        </p:nvPicPr>
        <p:blipFill rotWithShape="1">
          <a:blip r:embed="rId3"/>
          <a:srcRect l="25242" t="8226" r="51617" b="4185"/>
          <a:stretch/>
        </p:blipFill>
        <p:spPr>
          <a:xfrm>
            <a:off x="0" y="0"/>
            <a:ext cx="3225421" cy="6867024"/>
          </a:xfrm>
          <a:prstGeom prst="rect">
            <a:avLst/>
          </a:prstGeom>
        </p:spPr>
      </p:pic>
    </p:spTree>
    <p:extLst>
      <p:ext uri="{BB962C8B-B14F-4D97-AF65-F5344CB8AC3E}">
        <p14:creationId xmlns:p14="http://schemas.microsoft.com/office/powerpoint/2010/main" val="238580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0C172E9-0C52-01F6-D2A0-45CE8AC8584A}"/>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7" name="TextBox 6">
            <a:extLst>
              <a:ext uri="{FF2B5EF4-FFF2-40B4-BE49-F238E27FC236}">
                <a16:creationId xmlns:a16="http://schemas.microsoft.com/office/drawing/2014/main" id="{DD79B3A8-62B5-BE19-E22C-57A0A5E862AB}"/>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Объект 2">
            <a:extLst>
              <a:ext uri="{FF2B5EF4-FFF2-40B4-BE49-F238E27FC236}">
                <a16:creationId xmlns:a16="http://schemas.microsoft.com/office/drawing/2014/main" id="{ED7CF7BF-3675-232E-0036-7FAF763907DD}"/>
              </a:ext>
            </a:extLst>
          </p:cNvPr>
          <p:cNvSpPr txBox="1">
            <a:spLocks/>
          </p:cNvSpPr>
          <p:nvPr/>
        </p:nvSpPr>
        <p:spPr>
          <a:xfrm>
            <a:off x="258708" y="750035"/>
            <a:ext cx="11579427" cy="61538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ru-UA" sz="1600" dirty="0">
                <a:solidFill>
                  <a:srgbClr val="0166B3"/>
                </a:solidFill>
                <a:latin typeface="Minion Pro" panose="02040503050201020203" pitchFamily="18" charset="0"/>
                <a:cs typeface="Times New Roman" panose="02020603050405020304" pitchFamily="18" charset="0"/>
              </a:rPr>
              <a:t>16) </a:t>
            </a:r>
            <a:r>
              <a:rPr lang="ru-UA" sz="1600" b="1" dirty="0">
                <a:solidFill>
                  <a:srgbClr val="0166B3"/>
                </a:solidFill>
                <a:latin typeface="Minion Pro" panose="02040503050201020203" pitchFamily="18" charset="0"/>
                <a:cs typeface="Times New Roman" panose="02020603050405020304" pitchFamily="18" charset="0"/>
              </a:rPr>
              <a:t>наявність статусу учасника бойових дій </a:t>
            </a:r>
            <a:r>
              <a:rPr lang="ru-UA" sz="1600" dirty="0">
                <a:solidFill>
                  <a:srgbClr val="0166B3"/>
                </a:solidFill>
                <a:latin typeface="Minion Pro" panose="02040503050201020203" pitchFamily="18" charset="0"/>
                <a:cs typeface="Times New Roman" panose="02020603050405020304" pitchFamily="18" charset="0"/>
              </a:rPr>
              <a:t>(для вищих військових навчальних закладів, закладів вищої освіти із специфічними умовами навчання, військових навчальних підрозділів закладів вищої освіти);</a:t>
            </a:r>
          </a:p>
          <a:p>
            <a:pPr marL="0" indent="0" algn="just">
              <a:lnSpc>
                <a:spcPct val="107000"/>
              </a:lnSpc>
              <a:spcAft>
                <a:spcPts val="800"/>
              </a:spcAft>
              <a:buNone/>
            </a:pPr>
            <a:r>
              <a:rPr lang="ru-UA" sz="1600" dirty="0">
                <a:solidFill>
                  <a:srgbClr val="0166B3"/>
                </a:solidFill>
                <a:latin typeface="Minion Pro" panose="02040503050201020203" pitchFamily="18" charset="0"/>
                <a:cs typeface="Times New Roman" panose="02020603050405020304" pitchFamily="18" charset="0"/>
              </a:rPr>
              <a:t>17) </a:t>
            </a:r>
            <a:r>
              <a:rPr lang="ru-UA" sz="1600" b="1" dirty="0">
                <a:solidFill>
                  <a:srgbClr val="0166B3"/>
                </a:solidFill>
                <a:latin typeface="Minion Pro" panose="02040503050201020203" pitchFamily="18" charset="0"/>
                <a:cs typeface="Times New Roman" panose="02020603050405020304" pitchFamily="18" charset="0"/>
              </a:rPr>
              <a:t>участь у міжнародних операціях з підтримання миру і безпеки під егідою </a:t>
            </a:r>
            <a:r>
              <a:rPr lang="uk-UA" sz="1600" b="1" dirty="0">
                <a:solidFill>
                  <a:srgbClr val="0166B3"/>
                </a:solidFill>
                <a:latin typeface="Minion Pro" panose="02040503050201020203" pitchFamily="18" charset="0"/>
                <a:cs typeface="Times New Roman" panose="02020603050405020304" pitchFamily="18" charset="0"/>
              </a:rPr>
              <a:t>ООН  </a:t>
            </a:r>
            <a:r>
              <a:rPr lang="ru-UA" sz="1600" dirty="0">
                <a:solidFill>
                  <a:srgbClr val="0166B3"/>
                </a:solidFill>
                <a:latin typeface="Minion Pro" panose="02040503050201020203" pitchFamily="18" charset="0"/>
                <a:cs typeface="Times New Roman" panose="02020603050405020304" pitchFamily="18" charset="0"/>
              </a:rPr>
              <a:t>(для вищих військових навчальних закладів, закладів вищої освіти із специфічними умовами навчання, військових навчальних підрозділів закладів вищої освіти);</a:t>
            </a:r>
          </a:p>
          <a:p>
            <a:pPr marL="0" indent="0" algn="just">
              <a:lnSpc>
                <a:spcPct val="107000"/>
              </a:lnSpc>
              <a:spcAft>
                <a:spcPts val="800"/>
              </a:spcAft>
              <a:buNone/>
            </a:pPr>
            <a:r>
              <a:rPr lang="ru-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18) </a:t>
            </a:r>
            <a:r>
              <a:rPr lang="ru-UA" sz="1600" b="1"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участь у міжнародних військових навчаннях (тренуваннях) за участю збройних сил країн - членів НА</a:t>
            </a:r>
            <a:r>
              <a:rPr lang="ru-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ТО (для вищих військових навчальних закладів, військових навчальних підрозділів закладів вищої освіти);</a:t>
            </a:r>
          </a:p>
          <a:p>
            <a:pPr marL="0" indent="0" algn="just">
              <a:lnSpc>
                <a:spcPct val="107000"/>
              </a:lnSpc>
              <a:spcAft>
                <a:spcPts val="800"/>
              </a:spcAft>
              <a:buNone/>
            </a:pPr>
            <a:r>
              <a:rPr lang="ru-UA" sz="1600" b="1"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19) діяльність за спеціальністю у формі участі у професійних та/або громадських об’єднаннях;</a:t>
            </a:r>
          </a:p>
          <a:p>
            <a:pPr marL="0" indent="0" algn="just">
              <a:lnSpc>
                <a:spcPct val="107000"/>
              </a:lnSpc>
              <a:spcAft>
                <a:spcPts val="800"/>
              </a:spcAft>
              <a:buNone/>
            </a:pPr>
            <a:r>
              <a:rPr lang="ru-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20) </a:t>
            </a:r>
            <a:r>
              <a:rPr lang="ru-UA" sz="1600" b="1"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досвід практичної роботи за спеціальністю не менше </a:t>
            </a:r>
            <a:r>
              <a:rPr lang="uk-UA" sz="1600" b="1"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5</a:t>
            </a:r>
            <a:r>
              <a:rPr lang="ru-UA" sz="1600" b="1"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років </a:t>
            </a:r>
            <a:r>
              <a:rPr lang="ru-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(крім педагогічної, науково-педагогічної, наукової діяльності).</a:t>
            </a:r>
          </a:p>
          <a:p>
            <a:pPr marL="0" indent="0" algn="just">
              <a:lnSpc>
                <a:spcPct val="107000"/>
              </a:lnSpc>
              <a:spcAft>
                <a:spcPts val="800"/>
              </a:spcAft>
              <a:buNone/>
            </a:pPr>
            <a:r>
              <a:rPr lang="ru-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Під час визначення досягнень у професійній </a:t>
            </a:r>
            <a:r>
              <a:rPr lang="ru-UA" sz="1600" dirty="0" err="1">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діяльності</a:t>
            </a:r>
            <a:r>
              <a:rPr lang="ru-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 </a:t>
            </a:r>
            <a:r>
              <a:rPr lang="uk-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НПП </a:t>
            </a:r>
            <a:r>
              <a:rPr lang="ru-UA" sz="1600" dirty="0" err="1">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можуть</a:t>
            </a:r>
            <a:r>
              <a:rPr lang="ru-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 зараховуватися досягнення за попередніми місцями роботи, п’ятирічний строк може продовжуватися на час перерви в роботі з об’єктивних причин (соціальна відпустка, академічна відпустка, призов/мобілізація на військову службу чи військова служба за контрактом, тривала непрацездатність тощо).</a:t>
            </a:r>
            <a:endParaRPr lang="uk-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u-UA" sz="1600"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Вимога наявності досягнень у професійній діяльності </a:t>
            </a:r>
            <a:r>
              <a:rPr lang="ru-UA" sz="1600" b="1" dirty="0">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не </a:t>
            </a:r>
            <a:r>
              <a:rPr lang="ru-UA" sz="1600" b="1" dirty="0" err="1">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застосовується</a:t>
            </a:r>
            <a:r>
              <a:rPr lang="uk-UA" sz="1600" b="1" dirty="0">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 до:                                                                                                               </a:t>
            </a:r>
            <a:r>
              <a:rPr lang="uk-UA" sz="1600" b="1" dirty="0">
                <a:solidFill>
                  <a:srgbClr val="FF0000"/>
                </a:solidFill>
                <a:latin typeface="Minion Pro" panose="02040503050201020203" pitchFamily="18" charset="0"/>
                <a:ea typeface="Calibri" panose="020F0502020204030204" pitchFamily="34" charset="0"/>
                <a:cs typeface="Times New Roman" panose="02020603050405020304" pitchFamily="18" charset="0"/>
              </a:rPr>
              <a:t>- </a:t>
            </a:r>
            <a:r>
              <a:rPr lang="uk-UA" sz="1600" b="1" dirty="0">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НПП </a:t>
            </a:r>
            <a:r>
              <a:rPr lang="ru-UA" sz="1600" b="1" dirty="0" err="1">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із</a:t>
            </a:r>
            <a:r>
              <a:rPr lang="ru-UA" sz="1600" b="1" dirty="0">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 стажем науково-педагогічної </a:t>
            </a:r>
            <a:r>
              <a:rPr lang="ru-UA" sz="1600" b="1"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роботи менше трьох років, </a:t>
            </a:r>
            <a:endParaRPr lang="uk-UA" sz="1600" b="1"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endParaRPr>
          </a:p>
          <a:p>
            <a:pPr algn="just">
              <a:lnSpc>
                <a:spcPct val="107000"/>
              </a:lnSpc>
              <a:spcAft>
                <a:spcPts val="800"/>
              </a:spcAft>
              <a:buFontTx/>
              <a:buChar char="-"/>
            </a:pPr>
            <a:r>
              <a:rPr lang="ru-UA" sz="1600" b="1" dirty="0" err="1">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працівників</a:t>
            </a:r>
            <a:r>
              <a:rPr lang="ru-UA" sz="1600" b="1" dirty="0">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 що мають статус учасника </a:t>
            </a:r>
            <a:r>
              <a:rPr lang="ru-UA" sz="1600" b="1" dirty="0" err="1">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бойових</a:t>
            </a:r>
            <a:r>
              <a:rPr lang="ru-UA" sz="1600" b="1" dirty="0">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 </a:t>
            </a:r>
            <a:r>
              <a:rPr lang="ru-UA" sz="1600" b="1" dirty="0" err="1">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дій</a:t>
            </a:r>
            <a:endParaRPr lang="uk-UA" sz="1600" b="1"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endParaRPr>
          </a:p>
          <a:p>
            <a:pPr algn="just">
              <a:lnSpc>
                <a:spcPct val="107000"/>
              </a:lnSpc>
              <a:spcAft>
                <a:spcPts val="800"/>
              </a:spcAft>
              <a:buFontTx/>
              <a:buChar char="-"/>
            </a:pPr>
            <a:r>
              <a:rPr lang="ru-UA" sz="1600" b="1" dirty="0">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до фахівців-практиків, які працюють на посадах </a:t>
            </a:r>
            <a:r>
              <a:rPr lang="uk-UA" sz="1600" b="1" dirty="0">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НПП</a:t>
            </a:r>
            <a:r>
              <a:rPr lang="ru-UA" sz="1600" b="1" dirty="0">
                <a:solidFill>
                  <a:srgbClr val="FF0000"/>
                </a:solidFill>
                <a:effectLst/>
                <a:latin typeface="Minion Pro" panose="02040503050201020203" pitchFamily="18" charset="0"/>
                <a:ea typeface="Calibri" panose="020F0502020204030204" pitchFamily="34" charset="0"/>
                <a:cs typeface="Times New Roman" panose="02020603050405020304" pitchFamily="18" charset="0"/>
              </a:rPr>
              <a:t> на умовах сумісництва в обсязі 0,25 </a:t>
            </a:r>
            <a:r>
              <a:rPr lang="ru-UA" sz="1600" b="1" dirty="0">
                <a:solidFill>
                  <a:srgbClr val="0166B3"/>
                </a:solidFill>
                <a:effectLst/>
                <a:latin typeface="Minion Pro" panose="02040503050201020203" pitchFamily="18" charset="0"/>
                <a:ea typeface="Calibri" panose="020F0502020204030204" pitchFamily="34" charset="0"/>
                <a:cs typeface="Times New Roman" panose="02020603050405020304" pitchFamily="18" charset="0"/>
              </a:rPr>
              <a:t>або менше, або 150 годин навчального навантаження на навчальний рік.</a:t>
            </a:r>
            <a:endParaRPr lang="ru-UA" sz="1600" b="1" dirty="0">
              <a:solidFill>
                <a:srgbClr val="0166B3"/>
              </a:solidFill>
              <a:latin typeface="Minion Pro" panose="02040503050201020203" pitchFamily="18" charset="0"/>
            </a:endParaRPr>
          </a:p>
        </p:txBody>
      </p:sp>
    </p:spTree>
    <p:extLst>
      <p:ext uri="{BB962C8B-B14F-4D97-AF65-F5344CB8AC3E}">
        <p14:creationId xmlns:p14="http://schemas.microsoft.com/office/powerpoint/2010/main" val="31059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p:nvPr/>
        </p:nvSpPr>
        <p:spPr>
          <a:xfrm>
            <a:off x="0" y="154371"/>
            <a:ext cx="11220450" cy="675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altLang="uk-UA" sz="3800" b="1" dirty="0">
                <a:solidFill>
                  <a:srgbClr val="1964B0"/>
                </a:solidFill>
                <a:latin typeface="+mn-lt"/>
              </a:rPr>
              <a:t>Графік освітнього процесу 1 семестр 2025/2026 </a:t>
            </a:r>
            <a:r>
              <a:rPr lang="uk-UA" altLang="uk-UA" sz="3800" b="1" dirty="0" err="1">
                <a:solidFill>
                  <a:srgbClr val="1964B0"/>
                </a:solidFill>
                <a:latin typeface="+mn-lt"/>
              </a:rPr>
              <a:t>н.р</a:t>
            </a:r>
            <a:r>
              <a:rPr lang="uk-UA" altLang="uk-UA" sz="3800" b="1" dirty="0">
                <a:solidFill>
                  <a:srgbClr val="1964B0"/>
                </a:solidFill>
                <a:latin typeface="+mn-lt"/>
              </a:rPr>
              <a:t>.:</a:t>
            </a:r>
          </a:p>
        </p:txBody>
      </p:sp>
      <p:sp>
        <p:nvSpPr>
          <p:cNvPr id="5" name="Заголовок 2"/>
          <p:cNvSpPr txBox="1"/>
          <p:nvPr/>
        </p:nvSpPr>
        <p:spPr>
          <a:xfrm>
            <a:off x="224597" y="1028953"/>
            <a:ext cx="7967295" cy="5370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altLang="uk-UA" sz="2400" b="1" dirty="0"/>
              <a:t>Наказ № 823 від 01.07.2025 р.</a:t>
            </a:r>
          </a:p>
          <a:p>
            <a:r>
              <a:rPr lang="uk-UA" altLang="uk-UA" sz="2400" b="1" dirty="0"/>
              <a:t> «Про графік освітнього процесу на 2025/2026 </a:t>
            </a:r>
            <a:r>
              <a:rPr lang="uk-UA" altLang="uk-UA" sz="2400" b="1" dirty="0" err="1"/>
              <a:t>н.р</a:t>
            </a:r>
            <a:r>
              <a:rPr lang="uk-UA" altLang="uk-UA" sz="2400" b="1" dirty="0"/>
              <a:t>.»</a:t>
            </a:r>
            <a:endParaRPr lang="uk-UA" altLang="uk-UA" sz="2400" dirty="0"/>
          </a:p>
        </p:txBody>
      </p:sp>
      <p:pic>
        <p:nvPicPr>
          <p:cNvPr id="2" name="Рисунок 1"/>
          <p:cNvPicPr>
            <a:picLocks noChangeAspect="1"/>
          </p:cNvPicPr>
          <p:nvPr/>
        </p:nvPicPr>
        <p:blipFill>
          <a:blip r:embed="rId2"/>
          <a:stretch>
            <a:fillRect/>
          </a:stretch>
        </p:blipFill>
        <p:spPr>
          <a:xfrm>
            <a:off x="864237" y="1864463"/>
            <a:ext cx="10234245" cy="47741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23C348A-B247-6A53-343B-BBFF8138BF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4615" y="790113"/>
            <a:ext cx="8105312" cy="5395728"/>
          </a:xfrm>
        </p:spPr>
      </p:pic>
      <p:pic>
        <p:nvPicPr>
          <p:cNvPr id="6" name="Рисунок 5">
            <a:extLst>
              <a:ext uri="{FF2B5EF4-FFF2-40B4-BE49-F238E27FC236}">
                <a16:creationId xmlns:a16="http://schemas.microsoft.com/office/drawing/2014/main" id="{C46A0EF2-6413-B2D7-00F9-7CD4BBE17371}"/>
              </a:ext>
            </a:extLst>
          </p:cNvPr>
          <p:cNvPicPr>
            <a:picLocks noChangeAspect="1"/>
          </p:cNvPicPr>
          <p:nvPr/>
        </p:nvPicPr>
        <p:blipFill rotWithShape="1">
          <a:blip r:embed="rId3"/>
          <a:srcRect l="16208" t="62439" r="16841" b="18233"/>
          <a:stretch/>
        </p:blipFill>
        <p:spPr>
          <a:xfrm>
            <a:off x="258708" y="156120"/>
            <a:ext cx="3858322" cy="626564"/>
          </a:xfrm>
          <a:prstGeom prst="rect">
            <a:avLst/>
          </a:prstGeom>
        </p:spPr>
      </p:pic>
      <p:sp>
        <p:nvSpPr>
          <p:cNvPr id="8" name="TextBox 7">
            <a:extLst>
              <a:ext uri="{FF2B5EF4-FFF2-40B4-BE49-F238E27FC236}">
                <a16:creationId xmlns:a16="http://schemas.microsoft.com/office/drawing/2014/main" id="{9DD159CC-41F8-D7B9-B91C-D6B7ADDC7CB2}"/>
              </a:ext>
            </a:extLst>
          </p:cNvPr>
          <p:cNvSpPr txBox="1"/>
          <p:nvPr/>
        </p:nvSpPr>
        <p:spPr>
          <a:xfrm>
            <a:off x="10040645" y="6332549"/>
            <a:ext cx="1944683"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61505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8E51643-0590-9B45-AA65-2994F2F6812C}"/>
              </a:ext>
            </a:extLst>
          </p:cNvPr>
          <p:cNvSpPr>
            <a:spLocks noGrp="1"/>
          </p:cNvSpPr>
          <p:nvPr>
            <p:ph type="title"/>
          </p:nvPr>
        </p:nvSpPr>
        <p:spPr>
          <a:xfrm>
            <a:off x="700094" y="841944"/>
            <a:ext cx="11579427" cy="942657"/>
          </a:xfrm>
        </p:spPr>
        <p:txBody>
          <a:bodyPr>
            <a:noAutofit/>
          </a:bodyPr>
          <a:lstStyle/>
          <a:p>
            <a:pPr algn="ctr"/>
            <a:r>
              <a:rPr lang="uk-UA" sz="4000" b="1" dirty="0">
                <a:solidFill>
                  <a:srgbClr val="0166B3"/>
                </a:solidFill>
                <a:cs typeface="Arial" panose="020B0604020202020204" pitchFamily="34" charset="0"/>
              </a:rPr>
              <a:t>ПОЛОЖЕННЯ   НУБІП   УКРАЇНИ  </a:t>
            </a:r>
            <a:r>
              <a:rPr lang="en-US" sz="3200" b="1" dirty="0">
                <a:solidFill>
                  <a:srgbClr val="0166B3"/>
                </a:solidFill>
                <a:cs typeface="Arial" panose="020B0604020202020204" pitchFamily="34" charset="0"/>
              </a:rPr>
              <a:t>https://nubip.edu.ua/official-documents?page=0</a:t>
            </a:r>
            <a:endParaRPr lang="ru-RU" sz="3200" b="1" dirty="0">
              <a:solidFill>
                <a:srgbClr val="0166B3"/>
              </a:solidFill>
              <a:cs typeface="Arial" panose="020B0604020202020204" pitchFamily="34" charset="0"/>
            </a:endParaRPr>
          </a:p>
        </p:txBody>
      </p:sp>
      <p:pic>
        <p:nvPicPr>
          <p:cNvPr id="6" name="Рисунок 5">
            <a:extLst>
              <a:ext uri="{FF2B5EF4-FFF2-40B4-BE49-F238E27FC236}">
                <a16:creationId xmlns:a16="http://schemas.microsoft.com/office/drawing/2014/main" id="{C0C172E9-0C52-01F6-D2A0-45CE8AC8584A}"/>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7" name="TextBox 6">
            <a:extLst>
              <a:ext uri="{FF2B5EF4-FFF2-40B4-BE49-F238E27FC236}">
                <a16:creationId xmlns:a16="http://schemas.microsoft.com/office/drawing/2014/main" id="{DD79B3A8-62B5-BE19-E22C-57A0A5E862AB}"/>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Заголовок 3">
            <a:extLst>
              <a:ext uri="{FF2B5EF4-FFF2-40B4-BE49-F238E27FC236}">
                <a16:creationId xmlns:a16="http://schemas.microsoft.com/office/drawing/2014/main" id="{79042706-8955-2EE2-B6BA-E23C210AD879}"/>
              </a:ext>
            </a:extLst>
          </p:cNvPr>
          <p:cNvSpPr txBox="1">
            <a:spLocks/>
          </p:cNvSpPr>
          <p:nvPr/>
        </p:nvSpPr>
        <p:spPr>
          <a:xfrm>
            <a:off x="405901" y="3911591"/>
            <a:ext cx="11579427" cy="9426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Tx/>
              <a:buAutoNum type="arabicPeriod"/>
            </a:pPr>
            <a:endParaRPr lang="uk-UA" sz="3600" b="1" dirty="0">
              <a:solidFill>
                <a:schemeClr val="accent1"/>
              </a:solidFill>
              <a:latin typeface="Calibri" panose="020F0502020204030204" pitchFamily="34" charset="0"/>
              <a:cs typeface="Calibri" panose="020F0502020204030204" pitchFamily="34" charset="0"/>
            </a:endParaRPr>
          </a:p>
          <a:p>
            <a:pPr marL="742950" indent="-742950" algn="ctr">
              <a:buAutoNum type="arabicPeriod"/>
            </a:pPr>
            <a:endParaRPr lang="ru-RU" sz="3600" dirty="0">
              <a:solidFill>
                <a:srgbClr val="00B0F0"/>
              </a:solidFill>
              <a:latin typeface="Minion Pro SmBd" panose="02040603060201020203" pitchFamily="18" charset="0"/>
            </a:endParaRPr>
          </a:p>
        </p:txBody>
      </p:sp>
      <p:pic>
        <p:nvPicPr>
          <p:cNvPr id="9" name="Рисунок 8">
            <a:extLst>
              <a:ext uri="{FF2B5EF4-FFF2-40B4-BE49-F238E27FC236}">
                <a16:creationId xmlns:a16="http://schemas.microsoft.com/office/drawing/2014/main" id="{E7FEAA71-39AB-E1DF-AA62-B5E1D8665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118" y="1954852"/>
            <a:ext cx="5800906" cy="4377697"/>
          </a:xfrm>
          <a:prstGeom prst="rect">
            <a:avLst/>
          </a:prstGeom>
        </p:spPr>
      </p:pic>
      <p:pic>
        <p:nvPicPr>
          <p:cNvPr id="11" name="Рисунок 10">
            <a:extLst>
              <a:ext uri="{FF2B5EF4-FFF2-40B4-BE49-F238E27FC236}">
                <a16:creationId xmlns:a16="http://schemas.microsoft.com/office/drawing/2014/main" id="{F7643616-683A-B6E5-EDA2-A686F2900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72" y="1843861"/>
            <a:ext cx="5106792" cy="3885983"/>
          </a:xfrm>
          <a:prstGeom prst="rect">
            <a:avLst/>
          </a:prstGeom>
        </p:spPr>
      </p:pic>
    </p:spTree>
    <p:extLst>
      <p:ext uri="{BB962C8B-B14F-4D97-AF65-F5344CB8AC3E}">
        <p14:creationId xmlns:p14="http://schemas.microsoft.com/office/powerpoint/2010/main" val="189073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83A46-5D0B-DA05-43AD-3F5004A07574}"/>
              </a:ext>
            </a:extLst>
          </p:cNvPr>
          <p:cNvSpPr>
            <a:spLocks noGrp="1"/>
          </p:cNvSpPr>
          <p:nvPr>
            <p:ph type="title"/>
          </p:nvPr>
        </p:nvSpPr>
        <p:spPr>
          <a:xfrm>
            <a:off x="559431" y="2103437"/>
            <a:ext cx="10977979" cy="1325563"/>
          </a:xfrm>
        </p:spPr>
        <p:txBody>
          <a:bodyPr>
            <a:noAutofit/>
          </a:bodyPr>
          <a:lstStyle/>
          <a:p>
            <a:pPr lvl="0" indent="450850" eaLnBrk="0" fontAlgn="base" hangingPunct="0">
              <a:lnSpc>
                <a:spcPct val="100000"/>
              </a:lnSpc>
              <a:spcAft>
                <a:spcPct val="0"/>
              </a:spcAft>
            </a:pPr>
            <a:br>
              <a:rPr kumimoji="0" lang="uk-UA" altLang="ru-UA" sz="20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br>
            <a:br>
              <a:rPr kumimoji="0" lang="uk-UA" altLang="ru-UA" sz="20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br>
            <a:br>
              <a:rPr kumimoji="0" lang="uk-UA" altLang="ru-UA" sz="20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br>
            <a:br>
              <a:rPr kumimoji="0" lang="uk-UA" altLang="ru-UA" sz="20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br>
            <a:r>
              <a:rPr lang="uk-UA" altLang="ru-UA" sz="2400" dirty="0">
                <a:solidFill>
                  <a:schemeClr val="accent1"/>
                </a:solidFill>
                <a:latin typeface="Calibri" panose="020F0502020204030204" pitchFamily="34" charset="0"/>
                <a:cs typeface="Calibri" panose="020F0502020204030204" pitchFamily="34" charset="0"/>
              </a:rPr>
              <a:t>Рейтинг студента із засвоєння кожної навчальної дисципліни R</a:t>
            </a:r>
            <a:r>
              <a:rPr kumimoji="0" lang="uk-UA" altLang="ru-UA" sz="2400" b="1" i="0" u="none" strike="noStrike" cap="none" normalizeH="0" baseline="-30000" dirty="0">
                <a:ln>
                  <a:noFill/>
                </a:ln>
                <a:solidFill>
                  <a:schemeClr val="tx1"/>
                </a:solidFill>
                <a:effectLst/>
                <a:ea typeface="Times New Roman" panose="02020603050405020304" pitchFamily="18" charset="0"/>
                <a:cs typeface="Times New Roman" panose="02020603050405020304" pitchFamily="18" charset="0"/>
              </a:rPr>
              <a:t> </a:t>
            </a:r>
            <a:r>
              <a:rPr kumimoji="0" lang="uk-UA" altLang="ru-UA" sz="2400" b="1" i="0" u="none" strike="noStrike" cap="none" normalizeH="0" baseline="-30000" dirty="0">
                <a:ln>
                  <a:noFill/>
                </a:ln>
                <a:solidFill>
                  <a:srgbClr val="0070C0"/>
                </a:solidFill>
                <a:effectLst/>
                <a:ea typeface="Times New Roman" panose="02020603050405020304" pitchFamily="18" charset="0"/>
                <a:cs typeface="Times New Roman" panose="02020603050405020304" pitchFamily="18" charset="0"/>
              </a:rPr>
              <a:t>ДИС</a:t>
            </a:r>
            <a:r>
              <a:rPr lang="uk-UA" altLang="ru-UA" sz="2400" dirty="0">
                <a:solidFill>
                  <a:schemeClr val="accent1"/>
                </a:solidFill>
                <a:latin typeface="Calibri" panose="020F0502020204030204" pitchFamily="34" charset="0"/>
                <a:cs typeface="Calibri" panose="020F0502020204030204" pitchFamily="34" charset="0"/>
              </a:rPr>
              <a:t> визначається за </a:t>
            </a:r>
            <a:r>
              <a:rPr lang="uk-UA" altLang="ru-UA" sz="2400" b="1" dirty="0">
                <a:solidFill>
                  <a:schemeClr val="accent1"/>
                </a:solidFill>
                <a:latin typeface="Calibri" panose="020F0502020204030204" pitchFamily="34" charset="0"/>
                <a:cs typeface="Calibri" panose="020F0502020204030204" pitchFamily="34" charset="0"/>
              </a:rPr>
              <a:t>100-бальною шкалою.</a:t>
            </a:r>
            <a:br>
              <a:rPr lang="uk-UA" altLang="ru-UA" sz="2400" b="1" dirty="0">
                <a:solidFill>
                  <a:schemeClr val="accent1"/>
                </a:solidFill>
                <a:latin typeface="Calibri" panose="020F0502020204030204" pitchFamily="34" charset="0"/>
                <a:cs typeface="Calibri" panose="020F0502020204030204" pitchFamily="34" charset="0"/>
              </a:rPr>
            </a:br>
            <a:r>
              <a:rPr lang="uk-UA" altLang="ru-UA" sz="2400" dirty="0">
                <a:solidFill>
                  <a:schemeClr val="accent1"/>
                </a:solidFill>
                <a:latin typeface="Calibri" panose="020F0502020204030204" pitchFamily="34" charset="0"/>
                <a:cs typeface="Calibri" panose="020F0502020204030204" pitchFamily="34" charset="0"/>
              </a:rPr>
              <a:t>Рейтинг з дисципліни складається з суми  рейтингів з :</a:t>
            </a:r>
            <a:br>
              <a:rPr lang="uk-UA" altLang="ru-UA" sz="2400" dirty="0">
                <a:solidFill>
                  <a:schemeClr val="accent1"/>
                </a:solidFill>
                <a:latin typeface="Calibri" panose="020F0502020204030204" pitchFamily="34" charset="0"/>
                <a:cs typeface="Calibri" panose="020F0502020204030204" pitchFamily="34" charset="0"/>
              </a:rPr>
            </a:br>
            <a:r>
              <a:rPr lang="uk-UA" altLang="ru-UA" sz="2400" dirty="0">
                <a:solidFill>
                  <a:schemeClr val="accent1"/>
                </a:solidFill>
                <a:latin typeface="Calibri" panose="020F0502020204030204" pitchFamily="34" charset="0"/>
                <a:cs typeface="Calibri" panose="020F0502020204030204" pitchFamily="34" charset="0"/>
              </a:rPr>
              <a:t>- навчальної роботи RНР                    – до 70 балів ; </a:t>
            </a:r>
            <a:br>
              <a:rPr lang="uk-UA" altLang="ru-UA" sz="2400" dirty="0">
                <a:solidFill>
                  <a:schemeClr val="accent1"/>
                </a:solidFill>
                <a:latin typeface="Calibri" panose="020F0502020204030204" pitchFamily="34" charset="0"/>
                <a:cs typeface="Calibri" panose="020F0502020204030204" pitchFamily="34" charset="0"/>
              </a:rPr>
            </a:br>
            <a:r>
              <a:rPr lang="uk-UA" altLang="ru-UA" sz="2400" dirty="0">
                <a:solidFill>
                  <a:schemeClr val="accent1"/>
                </a:solidFill>
                <a:latin typeface="Calibri" panose="020F0502020204030204" pitchFamily="34" charset="0"/>
                <a:cs typeface="Calibri" panose="020F0502020204030204" pitchFamily="34" charset="0"/>
              </a:rPr>
              <a:t>- атестації R АТ (екзамен або залік) – до 30 балів                                        </a:t>
            </a:r>
            <a:br>
              <a:rPr lang="uk-UA" altLang="ru-UA" sz="2400" dirty="0">
                <a:solidFill>
                  <a:schemeClr val="accent1"/>
                </a:solidFill>
                <a:latin typeface="Calibri" panose="020F0502020204030204" pitchFamily="34" charset="0"/>
                <a:cs typeface="Calibri" panose="020F0502020204030204" pitchFamily="34" charset="0"/>
              </a:rPr>
            </a:br>
            <a:r>
              <a:rPr lang="uk-UA" altLang="ru-UA" sz="2400" dirty="0">
                <a:solidFill>
                  <a:schemeClr val="accent1"/>
                </a:solidFill>
                <a:latin typeface="Calibri" panose="020F0502020204030204" pitchFamily="34" charset="0"/>
                <a:cs typeface="Calibri" panose="020F0502020204030204" pitchFamily="34" charset="0"/>
              </a:rPr>
              <a:t>                                                  </a:t>
            </a:r>
            <a:r>
              <a:rPr lang="uk-UA" altLang="ru-UA" sz="2400" b="1" dirty="0">
                <a:solidFill>
                  <a:schemeClr val="accent1"/>
                </a:solidFill>
                <a:latin typeface="Calibri" panose="020F0502020204030204" pitchFamily="34" charset="0"/>
                <a:cs typeface="Calibri" panose="020F0502020204030204" pitchFamily="34" charset="0"/>
              </a:rPr>
              <a:t>R ДИС  = R НР  + R АТ ;  </a:t>
            </a:r>
            <a:br>
              <a:rPr lang="uk-UA" altLang="ru-UA" sz="2400" b="1" dirty="0">
                <a:solidFill>
                  <a:schemeClr val="accent1"/>
                </a:solidFill>
                <a:latin typeface="Calibri" panose="020F0502020204030204" pitchFamily="34" charset="0"/>
                <a:cs typeface="Calibri" panose="020F0502020204030204" pitchFamily="34" charset="0"/>
              </a:rPr>
            </a:br>
            <a:r>
              <a:rPr lang="uk-UA" altLang="ru-UA" sz="2400" b="1" dirty="0">
                <a:solidFill>
                  <a:schemeClr val="accent1"/>
                </a:solidFill>
                <a:latin typeface="Calibri" panose="020F0502020204030204" pitchFamily="34" charset="0"/>
                <a:cs typeface="Calibri" panose="020F0502020204030204" pitchFamily="34" charset="0"/>
              </a:rPr>
              <a:t>			         100 балів = 70 балів + 30 балів</a:t>
            </a:r>
            <a:br>
              <a:rPr lang="uk-UA" altLang="ru-UA" sz="2400" dirty="0">
                <a:solidFill>
                  <a:schemeClr val="accent1"/>
                </a:solidFill>
                <a:latin typeface="Calibri" panose="020F0502020204030204" pitchFamily="34" charset="0"/>
                <a:cs typeface="Calibri" panose="020F0502020204030204" pitchFamily="34" charset="0"/>
              </a:rPr>
            </a:br>
            <a:r>
              <a:rPr lang="uk-UA" altLang="ru-UA" sz="2400" dirty="0">
                <a:solidFill>
                  <a:schemeClr val="accent1"/>
                </a:solidFill>
                <a:latin typeface="Calibri" panose="020F0502020204030204" pitchFamily="34" charset="0"/>
                <a:cs typeface="Calibri" panose="020F0502020204030204" pitchFamily="34" charset="0"/>
              </a:rPr>
              <a:t>Співвідношення між рейтингом студента і національними оцінками:</a:t>
            </a:r>
            <a:br>
              <a:rPr lang="uk-UA" altLang="ru-UA" sz="2400" dirty="0">
                <a:solidFill>
                  <a:schemeClr val="accent1"/>
                </a:solidFill>
                <a:latin typeface="Calibri" panose="020F0502020204030204" pitchFamily="34" charset="0"/>
                <a:cs typeface="Calibri" panose="020F0502020204030204" pitchFamily="34" charset="0"/>
              </a:rPr>
            </a:br>
            <a:endParaRPr lang="ru-UA" sz="2400" dirty="0">
              <a:solidFill>
                <a:schemeClr val="accent1"/>
              </a:solidFill>
              <a:latin typeface="Calibri" panose="020F0502020204030204" pitchFamily="34" charset="0"/>
              <a:cs typeface="Calibri" panose="020F0502020204030204" pitchFamily="34" charset="0"/>
            </a:endParaRPr>
          </a:p>
        </p:txBody>
      </p:sp>
      <p:pic>
        <p:nvPicPr>
          <p:cNvPr id="3" name="Рисунок 2">
            <a:extLst>
              <a:ext uri="{FF2B5EF4-FFF2-40B4-BE49-F238E27FC236}">
                <a16:creationId xmlns:a16="http://schemas.microsoft.com/office/drawing/2014/main" id="{3841004F-8327-0957-21B9-935CCFD882D0}"/>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5" name="Заголовок 3">
            <a:extLst>
              <a:ext uri="{FF2B5EF4-FFF2-40B4-BE49-F238E27FC236}">
                <a16:creationId xmlns:a16="http://schemas.microsoft.com/office/drawing/2014/main" id="{17407350-CE85-A7C3-1143-AC529A4E439E}"/>
              </a:ext>
            </a:extLst>
          </p:cNvPr>
          <p:cNvSpPr txBox="1">
            <a:spLocks/>
          </p:cNvSpPr>
          <p:nvPr/>
        </p:nvSpPr>
        <p:spPr>
          <a:xfrm>
            <a:off x="258708" y="648724"/>
            <a:ext cx="11579427" cy="9426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a:solidFill>
                  <a:srgbClr val="0166B3"/>
                </a:solidFill>
                <a:cs typeface="Arial" panose="020B0604020202020204" pitchFamily="34" charset="0"/>
              </a:rPr>
              <a:t>Положення  про екзамени та заліки у НУБІП   УКРАЇНИ  </a:t>
            </a:r>
            <a:r>
              <a:rPr lang="en-US" sz="2600" b="1" dirty="0">
                <a:solidFill>
                  <a:srgbClr val="0166B3"/>
                </a:solidFill>
                <a:cs typeface="Arial" panose="020B0604020202020204" pitchFamily="34" charset="0"/>
                <a:hlinkClick r:id="rId3"/>
              </a:rPr>
              <a:t>https://nubip.edu.ua/node/12654</a:t>
            </a:r>
            <a:endParaRPr lang="uk-UA" sz="2600" b="1" dirty="0">
              <a:solidFill>
                <a:srgbClr val="0166B3"/>
              </a:solidFill>
              <a:cs typeface="Arial" panose="020B0604020202020204" pitchFamily="34" charset="0"/>
            </a:endParaRPr>
          </a:p>
        </p:txBody>
      </p:sp>
      <p:sp>
        <p:nvSpPr>
          <p:cNvPr id="6" name="TextBox 5">
            <a:extLst>
              <a:ext uri="{FF2B5EF4-FFF2-40B4-BE49-F238E27FC236}">
                <a16:creationId xmlns:a16="http://schemas.microsoft.com/office/drawing/2014/main" id="{4A4E9371-21AA-B88B-8440-78CBC4416A3C}"/>
              </a:ext>
            </a:extLst>
          </p:cNvPr>
          <p:cNvSpPr txBox="1"/>
          <p:nvPr/>
        </p:nvSpPr>
        <p:spPr>
          <a:xfrm>
            <a:off x="9978501" y="6332549"/>
            <a:ext cx="200682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graphicFrame>
        <p:nvGraphicFramePr>
          <p:cNvPr id="7" name="Таблица 6">
            <a:extLst>
              <a:ext uri="{FF2B5EF4-FFF2-40B4-BE49-F238E27FC236}">
                <a16:creationId xmlns:a16="http://schemas.microsoft.com/office/drawing/2014/main" id="{7F1D54CE-9C69-6F8F-0F64-019450478210}"/>
              </a:ext>
            </a:extLst>
          </p:cNvPr>
          <p:cNvGraphicFramePr>
            <a:graphicFrameLocks noGrp="1"/>
          </p:cNvGraphicFramePr>
          <p:nvPr/>
        </p:nvGraphicFramePr>
        <p:xfrm>
          <a:off x="2901350" y="4821518"/>
          <a:ext cx="5850255" cy="1880362"/>
        </p:xfrm>
        <a:graphic>
          <a:graphicData uri="http://schemas.openxmlformats.org/drawingml/2006/table">
            <a:tbl>
              <a:tblPr firstRow="1" firstCol="1" lastRow="1" lastCol="1" bandRow="1" bandCol="1">
                <a:tableStyleId>{5C22544A-7EE6-4342-B048-85BDC9FD1C3A}</a:tableStyleId>
              </a:tblPr>
              <a:tblGrid>
                <a:gridCol w="2339975">
                  <a:extLst>
                    <a:ext uri="{9D8B030D-6E8A-4147-A177-3AD203B41FA5}">
                      <a16:colId xmlns:a16="http://schemas.microsoft.com/office/drawing/2014/main" val="1832798859"/>
                    </a:ext>
                  </a:extLst>
                </a:gridCol>
                <a:gridCol w="3510280">
                  <a:extLst>
                    <a:ext uri="{9D8B030D-6E8A-4147-A177-3AD203B41FA5}">
                      <a16:colId xmlns:a16="http://schemas.microsoft.com/office/drawing/2014/main" val="891597455"/>
                    </a:ext>
                  </a:extLst>
                </a:gridCol>
              </a:tblGrid>
              <a:tr h="824230">
                <a:tc>
                  <a:txBody>
                    <a:bodyPr/>
                    <a:lstStyle/>
                    <a:p>
                      <a:pPr indent="60325" algn="ctr">
                        <a:lnSpc>
                          <a:spcPct val="115000"/>
                        </a:lnSpc>
                        <a:spcAft>
                          <a:spcPts val="1000"/>
                        </a:spcAft>
                        <a:buNone/>
                      </a:pPr>
                      <a:r>
                        <a:rPr lang="uk-UA" sz="1600" dirty="0">
                          <a:effectLst/>
                        </a:rPr>
                        <a:t>Рейтинг здобувача вищої освіти,  бали</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lnSpc>
                          <a:spcPct val="115000"/>
                        </a:lnSpc>
                        <a:spcAft>
                          <a:spcPts val="1000"/>
                        </a:spcAft>
                        <a:buNone/>
                      </a:pPr>
                      <a:r>
                        <a:rPr lang="uk-UA" sz="1600" dirty="0">
                          <a:effectLst/>
                        </a:rPr>
                        <a:t>Оцінка за національною системою оцінювання за результати складання екзаменів і заліків</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6808086"/>
                  </a:ext>
                </a:extLst>
              </a:tr>
              <a:tr h="0">
                <a:tc>
                  <a:txBody>
                    <a:bodyPr/>
                    <a:lstStyle/>
                    <a:p>
                      <a:pPr algn="ctr">
                        <a:lnSpc>
                          <a:spcPct val="115000"/>
                        </a:lnSpc>
                        <a:spcAft>
                          <a:spcPts val="1000"/>
                        </a:spcAft>
                        <a:buNone/>
                      </a:pPr>
                      <a:r>
                        <a:rPr lang="uk-UA" sz="1600">
                          <a:effectLst/>
                        </a:rPr>
                        <a:t>90-100</a:t>
                      </a:r>
                      <a:endParaRPr lang="ru-U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uk-UA" sz="1600" dirty="0">
                          <a:effectLst/>
                        </a:rPr>
                        <a:t>Відмінно</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02635193"/>
                  </a:ext>
                </a:extLst>
              </a:tr>
              <a:tr h="0">
                <a:tc>
                  <a:txBody>
                    <a:bodyPr/>
                    <a:lstStyle/>
                    <a:p>
                      <a:pPr algn="ctr">
                        <a:lnSpc>
                          <a:spcPct val="115000"/>
                        </a:lnSpc>
                        <a:spcAft>
                          <a:spcPts val="1000"/>
                        </a:spcAft>
                        <a:buNone/>
                      </a:pPr>
                      <a:r>
                        <a:rPr lang="uk-UA" sz="1600">
                          <a:effectLst/>
                        </a:rPr>
                        <a:t>74-89</a:t>
                      </a:r>
                      <a:endParaRPr lang="ru-U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uk-UA" sz="1600" dirty="0">
                          <a:effectLst/>
                        </a:rPr>
                        <a:t>Добре</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3374785"/>
                  </a:ext>
                </a:extLst>
              </a:tr>
              <a:tr h="0">
                <a:tc>
                  <a:txBody>
                    <a:bodyPr/>
                    <a:lstStyle/>
                    <a:p>
                      <a:pPr algn="ctr">
                        <a:lnSpc>
                          <a:spcPct val="115000"/>
                        </a:lnSpc>
                        <a:spcAft>
                          <a:spcPts val="1000"/>
                        </a:spcAft>
                        <a:buNone/>
                      </a:pPr>
                      <a:r>
                        <a:rPr lang="uk-UA" sz="1600">
                          <a:effectLst/>
                        </a:rPr>
                        <a:t>60-73</a:t>
                      </a:r>
                      <a:endParaRPr lang="ru-U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uk-UA" sz="1600" dirty="0">
                          <a:effectLst/>
                        </a:rPr>
                        <a:t>Задовільно</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1915489"/>
                  </a:ext>
                </a:extLst>
              </a:tr>
              <a:tr h="0">
                <a:tc>
                  <a:txBody>
                    <a:bodyPr/>
                    <a:lstStyle/>
                    <a:p>
                      <a:pPr algn="ctr">
                        <a:lnSpc>
                          <a:spcPct val="115000"/>
                        </a:lnSpc>
                        <a:spcAft>
                          <a:spcPts val="1000"/>
                        </a:spcAft>
                        <a:buNone/>
                      </a:pPr>
                      <a:r>
                        <a:rPr lang="uk-UA" sz="1600">
                          <a:effectLst/>
                        </a:rPr>
                        <a:t>0-59</a:t>
                      </a:r>
                      <a:endParaRPr lang="ru-U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uk-UA" sz="1600" dirty="0">
                          <a:effectLst/>
                        </a:rPr>
                        <a:t>Незадовільно</a:t>
                      </a:r>
                      <a:endParaRPr lang="ru-U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3379121"/>
                  </a:ext>
                </a:extLst>
              </a:tr>
            </a:tbl>
          </a:graphicData>
        </a:graphic>
      </p:graphicFrame>
    </p:spTree>
    <p:extLst>
      <p:ext uri="{BB962C8B-B14F-4D97-AF65-F5344CB8AC3E}">
        <p14:creationId xmlns:p14="http://schemas.microsoft.com/office/powerpoint/2010/main" val="321573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8E51643-0590-9B45-AA65-2994F2F6812C}"/>
              </a:ext>
            </a:extLst>
          </p:cNvPr>
          <p:cNvSpPr>
            <a:spLocks noGrp="1"/>
          </p:cNvSpPr>
          <p:nvPr>
            <p:ph type="title"/>
          </p:nvPr>
        </p:nvSpPr>
        <p:spPr>
          <a:xfrm>
            <a:off x="71022" y="794512"/>
            <a:ext cx="12055876" cy="977704"/>
          </a:xfrm>
        </p:spPr>
        <p:txBody>
          <a:bodyPr>
            <a:normAutofit fontScale="90000"/>
          </a:bodyPr>
          <a:lstStyle/>
          <a:p>
            <a:pPr algn="ctr"/>
            <a:r>
              <a:rPr lang="ru-RU" sz="4000" dirty="0">
                <a:solidFill>
                  <a:srgbClr val="0166B3"/>
                </a:solidFill>
                <a:latin typeface="Minion Pro SmBd" panose="02040603060201020203" pitchFamily="18" charset="0"/>
              </a:rPr>
              <a:t>На </a:t>
            </a:r>
            <a:r>
              <a:rPr lang="ru-RU" sz="4000" dirty="0" err="1">
                <a:solidFill>
                  <a:srgbClr val="0166B3"/>
                </a:solidFill>
                <a:latin typeface="Minion Pro SmBd" panose="02040603060201020203" pitchFamily="18" charset="0"/>
              </a:rPr>
              <a:t>порталі</a:t>
            </a:r>
            <a:r>
              <a:rPr lang="ru-RU" sz="4000" dirty="0">
                <a:solidFill>
                  <a:srgbClr val="0166B3"/>
                </a:solidFill>
                <a:latin typeface="Minion Pro SmBd" panose="02040603060201020203" pitchFamily="18" charset="0"/>
              </a:rPr>
              <a:t> СМЯ є рубрика «</a:t>
            </a:r>
            <a:r>
              <a:rPr lang="uk-UA" sz="4000" dirty="0">
                <a:solidFill>
                  <a:srgbClr val="0166B3"/>
                </a:solidFill>
                <a:latin typeface="Minion Pro SmBd" panose="02040603060201020203" pitchFamily="18" charset="0"/>
              </a:rPr>
              <a:t>Чинні редакції внутрішніх положень забезпечення якості освітньої діяльності» </a:t>
            </a:r>
          </a:p>
        </p:txBody>
      </p:sp>
      <p:pic>
        <p:nvPicPr>
          <p:cNvPr id="6" name="Рисунок 5">
            <a:extLst>
              <a:ext uri="{FF2B5EF4-FFF2-40B4-BE49-F238E27FC236}">
                <a16:creationId xmlns:a16="http://schemas.microsoft.com/office/drawing/2014/main" id="{C0C172E9-0C52-01F6-D2A0-45CE8AC8584A}"/>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7" name="TextBox 6">
            <a:extLst>
              <a:ext uri="{FF2B5EF4-FFF2-40B4-BE49-F238E27FC236}">
                <a16:creationId xmlns:a16="http://schemas.microsoft.com/office/drawing/2014/main" id="{DD79B3A8-62B5-BE19-E22C-57A0A5E862AB}"/>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8" name="TextBox 7">
            <a:extLst>
              <a:ext uri="{FF2B5EF4-FFF2-40B4-BE49-F238E27FC236}">
                <a16:creationId xmlns:a16="http://schemas.microsoft.com/office/drawing/2014/main" id="{CEB27385-3378-4251-A2C2-18490EE3592E}"/>
              </a:ext>
            </a:extLst>
          </p:cNvPr>
          <p:cNvSpPr txBox="1"/>
          <p:nvPr/>
        </p:nvSpPr>
        <p:spPr>
          <a:xfrm>
            <a:off x="7760730" y="3432939"/>
            <a:ext cx="4543721" cy="800219"/>
          </a:xfrm>
          <a:prstGeom prst="rect">
            <a:avLst/>
          </a:prstGeom>
          <a:noFill/>
        </p:spPr>
        <p:txBody>
          <a:bodyPr wrap="square">
            <a:spAutoFit/>
          </a:bodyPr>
          <a:lstStyle/>
          <a:p>
            <a:pPr algn="ctr"/>
            <a:r>
              <a:rPr lang="en-GB" sz="2800" dirty="0">
                <a:hlinkClick r:id="rId3"/>
              </a:rPr>
              <a:t>http://surl.li/hljiam</a:t>
            </a:r>
            <a:endParaRPr lang="uk-UA" sz="2800" dirty="0"/>
          </a:p>
          <a:p>
            <a:pPr algn="ctr"/>
            <a:endParaRPr lang="ru-UA" dirty="0"/>
          </a:p>
        </p:txBody>
      </p:sp>
      <p:pic>
        <p:nvPicPr>
          <p:cNvPr id="9" name="Рисунок 8">
            <a:extLst>
              <a:ext uri="{FF2B5EF4-FFF2-40B4-BE49-F238E27FC236}">
                <a16:creationId xmlns:a16="http://schemas.microsoft.com/office/drawing/2014/main" id="{AD24996F-15EE-4DE7-BEA5-C7FAB45BF1F1}"/>
              </a:ext>
            </a:extLst>
          </p:cNvPr>
          <p:cNvPicPr>
            <a:picLocks noChangeAspect="1"/>
          </p:cNvPicPr>
          <p:nvPr/>
        </p:nvPicPr>
        <p:blipFill rotWithShape="1">
          <a:blip r:embed="rId4"/>
          <a:srcRect l="12062" t="14296" r="12397" b="5155"/>
          <a:stretch/>
        </p:blipFill>
        <p:spPr>
          <a:xfrm>
            <a:off x="470517" y="1953086"/>
            <a:ext cx="7927759" cy="4748793"/>
          </a:xfrm>
          <a:prstGeom prst="rect">
            <a:avLst/>
          </a:prstGeom>
        </p:spPr>
      </p:pic>
    </p:spTree>
    <p:extLst>
      <p:ext uri="{BB962C8B-B14F-4D97-AF65-F5344CB8AC3E}">
        <p14:creationId xmlns:p14="http://schemas.microsoft.com/office/powerpoint/2010/main" val="289184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601B55-98C2-42E5-1D14-59FB63D87CC7}"/>
              </a:ext>
            </a:extLst>
          </p:cNvPr>
          <p:cNvSpPr txBox="1"/>
          <p:nvPr/>
        </p:nvSpPr>
        <p:spPr>
          <a:xfrm>
            <a:off x="3858322" y="140123"/>
            <a:ext cx="8229600" cy="830997"/>
          </a:xfrm>
          <a:prstGeom prst="rect">
            <a:avLst/>
          </a:prstGeom>
          <a:solidFill>
            <a:schemeClr val="bg1"/>
          </a:solidFill>
        </p:spPr>
        <p:txBody>
          <a:bodyPr wrap="square">
            <a:spAutoFit/>
          </a:bodyPr>
          <a:lstStyle/>
          <a:p>
            <a:r>
              <a:rPr lang="uk-UA" sz="2400" b="1" dirty="0">
                <a:solidFill>
                  <a:schemeClr val="accent1"/>
                </a:solidFill>
                <a:latin typeface="Calibri" panose="020F0502020204030204" pitchFamily="34" charset="0"/>
                <a:ea typeface="+mj-ea"/>
                <a:cs typeface="Calibri" panose="020F0502020204030204" pitchFamily="34" charset="0"/>
              </a:rPr>
              <a:t>Для викладання англійською мовою фахових  дисциплін на сьогодні в університеті є такі  спеціальності:</a:t>
            </a:r>
          </a:p>
        </p:txBody>
      </p:sp>
      <p:graphicFrame>
        <p:nvGraphicFramePr>
          <p:cNvPr id="4" name="Таблиця 3"/>
          <p:cNvGraphicFramePr>
            <a:graphicFrameLocks noGrp="1"/>
          </p:cNvGraphicFramePr>
          <p:nvPr>
            <p:extLst>
              <p:ext uri="{D42A27DB-BD31-4B8C-83A1-F6EECF244321}">
                <p14:modId xmlns:p14="http://schemas.microsoft.com/office/powerpoint/2010/main" val="608735391"/>
              </p:ext>
            </p:extLst>
          </p:nvPr>
        </p:nvGraphicFramePr>
        <p:xfrm>
          <a:off x="266701" y="1078448"/>
          <a:ext cx="8581207" cy="5578198"/>
        </p:xfrm>
        <a:graphic>
          <a:graphicData uri="http://schemas.openxmlformats.org/drawingml/2006/table">
            <a:tbl>
              <a:tblPr firstRow="1" firstCol="1" bandRow="1"/>
              <a:tblGrid>
                <a:gridCol w="413153">
                  <a:extLst>
                    <a:ext uri="{9D8B030D-6E8A-4147-A177-3AD203B41FA5}">
                      <a16:colId xmlns:a16="http://schemas.microsoft.com/office/drawing/2014/main" val="3519548150"/>
                    </a:ext>
                  </a:extLst>
                </a:gridCol>
                <a:gridCol w="3050223">
                  <a:extLst>
                    <a:ext uri="{9D8B030D-6E8A-4147-A177-3AD203B41FA5}">
                      <a16:colId xmlns:a16="http://schemas.microsoft.com/office/drawing/2014/main" val="3395842259"/>
                    </a:ext>
                  </a:extLst>
                </a:gridCol>
                <a:gridCol w="3074057">
                  <a:extLst>
                    <a:ext uri="{9D8B030D-6E8A-4147-A177-3AD203B41FA5}">
                      <a16:colId xmlns:a16="http://schemas.microsoft.com/office/drawing/2014/main" val="4225006196"/>
                    </a:ext>
                  </a:extLst>
                </a:gridCol>
                <a:gridCol w="2043774">
                  <a:extLst>
                    <a:ext uri="{9D8B030D-6E8A-4147-A177-3AD203B41FA5}">
                      <a16:colId xmlns:a16="http://schemas.microsoft.com/office/drawing/2014/main" val="1469027294"/>
                    </a:ext>
                  </a:extLst>
                </a:gridCol>
              </a:tblGrid>
              <a:tr h="528410">
                <a:tc>
                  <a:txBody>
                    <a:bodyPr/>
                    <a:lstStyle/>
                    <a:p>
                      <a:pPr algn="ctr">
                        <a:lnSpc>
                          <a:spcPct val="115000"/>
                        </a:lnSpc>
                        <a:spcAft>
                          <a:spcPts val="0"/>
                        </a:spcAft>
                      </a:pPr>
                      <a:r>
                        <a:rPr lang="uk-UA" sz="1300" b="1" dirty="0">
                          <a:effectLst/>
                          <a:latin typeface="Arial" panose="020B0604020202020204" pitchFamily="34" charset="0"/>
                          <a:ea typeface="Calibri" panose="020F0502020204030204" pitchFamily="34" charset="0"/>
                          <a:cs typeface="Times New Roman" panose="02020603050405020304" pitchFamily="18" charset="0"/>
                        </a:rPr>
                        <a:t>№</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15000"/>
                        </a:lnSpc>
                        <a:spcAft>
                          <a:spcPts val="0"/>
                        </a:spcAft>
                      </a:pPr>
                      <a:r>
                        <a:rPr lang="uk-UA" sz="1300" b="1" dirty="0">
                          <a:effectLst/>
                          <a:latin typeface="Arial" panose="020B0604020202020204" pitchFamily="34" charset="0"/>
                          <a:ea typeface="Calibri" panose="020F0502020204030204" pitchFamily="34" charset="0"/>
                          <a:cs typeface="Times New Roman" panose="02020603050405020304" pitchFamily="18" charset="0"/>
                        </a:rPr>
                        <a:t>Шифр спеціальності </a:t>
                      </a:r>
                      <a:endParaRPr lang="en-US" sz="1300" b="1" dirty="0">
                        <a:effectLst/>
                        <a:latin typeface="Arial" panose="020B060402020202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15000"/>
                        </a:lnSpc>
                        <a:spcAft>
                          <a:spcPts val="0"/>
                        </a:spcAft>
                      </a:pPr>
                      <a:r>
                        <a:rPr lang="uk-UA" sz="1300" b="1" dirty="0">
                          <a:effectLst/>
                          <a:latin typeface="Arial" panose="020B0604020202020204" pitchFamily="34" charset="0"/>
                          <a:ea typeface="Calibri" panose="020F0502020204030204" pitchFamily="34" charset="0"/>
                          <a:cs typeface="Times New Roman" panose="02020603050405020304" pitchFamily="18" charset="0"/>
                        </a:rPr>
                        <a:t>Шифр спеціальності </a:t>
                      </a:r>
                      <a:endParaRPr lang="en-US" sz="1300" b="1" dirty="0">
                        <a:effectLst/>
                        <a:latin typeface="Arial" panose="020B060402020202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lnSpc>
                          <a:spcPct val="115000"/>
                        </a:lnSpc>
                        <a:spcAft>
                          <a:spcPts val="0"/>
                        </a:spcAft>
                      </a:pPr>
                      <a:endParaRPr lang="uk-UA" sz="13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sz="1300" b="1" dirty="0">
                          <a:effectLst/>
                          <a:latin typeface="Arial" panose="020B0604020202020204" pitchFamily="34" charset="0"/>
                          <a:ea typeface="Calibri" panose="020F0502020204030204" pitchFamily="34" charset="0"/>
                          <a:cs typeface="Times New Roman" panose="02020603050405020304" pitchFamily="18" charset="0"/>
                        </a:rPr>
                        <a:t>Кількість дисциплін</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765459261"/>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Економіка</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051 Economics</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19</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618574"/>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2.</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Облік і оподаткування</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071 Accounting and taxation</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11</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70583"/>
                  </a:ext>
                </a:extLst>
              </a:tr>
              <a:tr h="481170">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3.</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Фінанси, банківська справа, страхування та фондовий ринок</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072 Finance, banking, insurance and stock market</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24</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070038"/>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4.</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Менеджмент</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073 Management</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43</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674986"/>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5.</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Маркетинг</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075 Marketing</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33</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645925"/>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6.</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Підприємництво та торгівля</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076 Entrepreneurship and trade</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11</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33157"/>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7.</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Право</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081 Law</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12</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926150"/>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8.</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Екологія</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a:effectLst/>
                          <a:latin typeface="Arial" panose="020B0604020202020204" pitchFamily="34" charset="0"/>
                          <a:ea typeface="Calibri" panose="020F0502020204030204" pitchFamily="34" charset="0"/>
                          <a:cs typeface="Times New Roman" panose="02020603050405020304" pitchFamily="18" charset="0"/>
                        </a:rPr>
                        <a:t>101 Ecology</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23</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10245"/>
                  </a:ext>
                </a:extLst>
              </a:tr>
              <a:tr h="241053">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9.</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Галузеве машинобудування</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133 Branch engineering</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10</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305076"/>
                  </a:ext>
                </a:extLst>
              </a:tr>
              <a:tr h="230601">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10.</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Біотехнології та біоінженерія</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162 Biotechnologies and bioengineering</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9</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996866"/>
                  </a:ext>
                </a:extLst>
              </a:tr>
              <a:tr h="481170">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11.</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Будівництво та цивільна інженерія</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192 Construction and civil engineering</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10</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335036"/>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12.</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Геодезія та землеустрій</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193 Geodesy and land management</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10</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059092"/>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13.</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Агрономія</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201 Agronomy</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11</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926573"/>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14.</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Захист і карантин рослин</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202 Plant protection and quarantine</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17</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936964"/>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15.</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Лісове господарство</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205 Forestry</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7</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14923"/>
                  </a:ext>
                </a:extLst>
              </a:tr>
              <a:tr h="241053">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16.</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Ветеринарна медицина</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211 Veterinary medicine</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28</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112029"/>
                  </a:ext>
                </a:extLst>
              </a:tr>
              <a:tr h="482105">
                <a:tc>
                  <a:txBody>
                    <a:bodyPr/>
                    <a:lstStyle/>
                    <a:p>
                      <a:pPr algn="ctr">
                        <a:lnSpc>
                          <a:spcPct val="115000"/>
                        </a:lnSpc>
                        <a:spcAft>
                          <a:spcPts val="0"/>
                        </a:spcAft>
                      </a:pPr>
                      <a:r>
                        <a:rPr lang="uk-UA" sz="1300">
                          <a:effectLst/>
                          <a:latin typeface="Arial" panose="020B0604020202020204" pitchFamily="34" charset="0"/>
                          <a:ea typeface="Calibri" panose="020F0502020204030204" pitchFamily="34" charset="0"/>
                          <a:cs typeface="Times New Roman" panose="02020603050405020304" pitchFamily="18" charset="0"/>
                        </a:rPr>
                        <a:t>17.</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Міжнародні відносини, суспільні комунікації та регіональні студії</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291 International relations, public communications and regional studies</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effectLst/>
                          <a:latin typeface="Arial" panose="020B0604020202020204" pitchFamily="34" charset="0"/>
                          <a:ea typeface="Calibri" panose="020F0502020204030204" pitchFamily="34" charset="0"/>
                          <a:cs typeface="Times New Roman" panose="02020603050405020304" pitchFamily="18" charset="0"/>
                        </a:rPr>
                        <a:t>3</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943767"/>
                  </a:ext>
                </a:extLst>
              </a:tr>
              <a:tr h="241053">
                <a:tc gridSpan="3">
                  <a:txBody>
                    <a:bodyPr/>
                    <a:lstStyle/>
                    <a:p>
                      <a:pPr algn="just">
                        <a:lnSpc>
                          <a:spcPct val="115000"/>
                        </a:lnSpc>
                        <a:spcAft>
                          <a:spcPts val="0"/>
                        </a:spcAft>
                      </a:pPr>
                      <a:r>
                        <a:rPr lang="uk-UA" sz="1300" b="1">
                          <a:effectLst/>
                          <a:latin typeface="Arial" panose="020B0604020202020204" pitchFamily="34" charset="0"/>
                          <a:ea typeface="Calibri" panose="020F0502020204030204" pitchFamily="34" charset="0"/>
                          <a:cs typeface="Times New Roman" panose="02020603050405020304" pitchFamily="18" charset="0"/>
                        </a:rPr>
                        <a:t>Всього по університету:</a:t>
                      </a:r>
                      <a:endParaRPr lang="uk-UA" sz="130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a:txBody>
                    <a:bodyPr/>
                    <a:lstStyle/>
                    <a:p>
                      <a:pPr algn="ctr">
                        <a:lnSpc>
                          <a:spcPct val="115000"/>
                        </a:lnSpc>
                        <a:spcAft>
                          <a:spcPts val="0"/>
                        </a:spcAft>
                      </a:pPr>
                      <a:r>
                        <a:rPr lang="uk-UA" sz="1300" b="1" dirty="0">
                          <a:effectLst/>
                          <a:latin typeface="Arial" panose="020B0604020202020204" pitchFamily="34" charset="0"/>
                          <a:ea typeface="Calibri" panose="020F0502020204030204" pitchFamily="34" charset="0"/>
                          <a:cs typeface="Times New Roman" panose="02020603050405020304" pitchFamily="18" charset="0"/>
                        </a:rPr>
                        <a:t>281</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60" marR="444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205027"/>
                  </a:ext>
                </a:extLst>
              </a:tr>
            </a:tbl>
          </a:graphicData>
        </a:graphic>
      </p:graphicFrame>
      <p:pic>
        <p:nvPicPr>
          <p:cNvPr id="5" name="Рисунок 4"/>
          <p:cNvPicPr>
            <a:picLocks noChangeAspect="1"/>
          </p:cNvPicPr>
          <p:nvPr/>
        </p:nvPicPr>
        <p:blipFill rotWithShape="1">
          <a:blip r:embed="rId2"/>
          <a:srcRect l="38898" t="14814" r="24344" b="3807"/>
          <a:stretch/>
        </p:blipFill>
        <p:spPr>
          <a:xfrm>
            <a:off x="9013371" y="1846474"/>
            <a:ext cx="2786405" cy="3648636"/>
          </a:xfrm>
          <a:prstGeom prst="rect">
            <a:avLst/>
          </a:prstGeom>
          <a:ln>
            <a:solidFill>
              <a:srgbClr val="014067"/>
            </a:solidFill>
          </a:ln>
        </p:spPr>
      </p:pic>
      <p:pic>
        <p:nvPicPr>
          <p:cNvPr id="3" name="Рисунок 2">
            <a:extLst>
              <a:ext uri="{FF2B5EF4-FFF2-40B4-BE49-F238E27FC236}">
                <a16:creationId xmlns:a16="http://schemas.microsoft.com/office/drawing/2014/main" id="{D8E907F6-B4B8-122C-EEC6-204075A5B3FB}"/>
              </a:ext>
            </a:extLst>
          </p:cNvPr>
          <p:cNvPicPr>
            <a:picLocks noChangeAspect="1"/>
          </p:cNvPicPr>
          <p:nvPr/>
        </p:nvPicPr>
        <p:blipFill rotWithShape="1">
          <a:blip r:embed="rId3"/>
          <a:srcRect l="16208" t="62439" r="16841" b="18233"/>
          <a:stretch/>
        </p:blipFill>
        <p:spPr>
          <a:xfrm>
            <a:off x="0" y="242340"/>
            <a:ext cx="3858322" cy="626564"/>
          </a:xfrm>
          <a:prstGeom prst="rect">
            <a:avLst/>
          </a:prstGeom>
        </p:spPr>
      </p:pic>
    </p:spTree>
    <p:extLst>
      <p:ext uri="{BB962C8B-B14F-4D97-AF65-F5344CB8AC3E}">
        <p14:creationId xmlns:p14="http://schemas.microsoft.com/office/powerpoint/2010/main" val="22781283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601B55-98C2-42E5-1D14-59FB63D87CC7}"/>
              </a:ext>
            </a:extLst>
          </p:cNvPr>
          <p:cNvSpPr txBox="1"/>
          <p:nvPr/>
        </p:nvSpPr>
        <p:spPr>
          <a:xfrm>
            <a:off x="210670" y="144587"/>
            <a:ext cx="11676715" cy="954107"/>
          </a:xfrm>
          <a:prstGeom prst="rect">
            <a:avLst/>
          </a:prstGeom>
          <a:solidFill>
            <a:schemeClr val="bg1"/>
          </a:solidFill>
        </p:spPr>
        <p:txBody>
          <a:bodyPr wrap="square">
            <a:spAutoFit/>
          </a:bodyPr>
          <a:lstStyle/>
          <a:p>
            <a:r>
              <a:rPr lang="uk-UA" sz="3200" b="1" dirty="0">
                <a:solidFill>
                  <a:schemeClr val="accent1"/>
                </a:solidFill>
                <a:latin typeface="Calibri" panose="020F0502020204030204" pitchFamily="34" charset="0"/>
                <a:ea typeface="+mj-ea"/>
                <a:cs typeface="Calibri" panose="020F0502020204030204" pitchFamily="34" charset="0"/>
              </a:rPr>
              <a:t>ЗАГАЛЬНОУНІВЕРСИТЕТСЬКІ ВИБІРКОВІ ДИСЦИПЛІНИ </a:t>
            </a:r>
            <a:br>
              <a:rPr lang="uk-UA" sz="3200" b="1" dirty="0">
                <a:solidFill>
                  <a:schemeClr val="accent1"/>
                </a:solidFill>
                <a:latin typeface="Calibri" panose="020F0502020204030204" pitchFamily="34" charset="0"/>
                <a:ea typeface="+mj-ea"/>
                <a:cs typeface="Calibri" panose="020F0502020204030204" pitchFamily="34" charset="0"/>
              </a:rPr>
            </a:br>
            <a:r>
              <a:rPr lang="uk-UA" sz="2400" i="1" dirty="0">
                <a:solidFill>
                  <a:schemeClr val="accent1"/>
                </a:solidFill>
                <a:latin typeface="Calibri" panose="020F0502020204030204" pitchFamily="34" charset="0"/>
                <a:ea typeface="+mj-ea"/>
                <a:cs typeface="Calibri" panose="020F0502020204030204" pitchFamily="34" charset="0"/>
              </a:rPr>
              <a:t>для студентів бакалаврату та магістратури</a:t>
            </a:r>
            <a:endParaRPr lang="x-none" sz="3200" i="1" dirty="0">
              <a:solidFill>
                <a:srgbClr val="C00000"/>
              </a:solidFill>
              <a:latin typeface="Calibri" panose="020F0502020204030204" pitchFamily="34" charset="0"/>
              <a:ea typeface="+mj-ea"/>
              <a:cs typeface="Calibri" panose="020F0502020204030204" pitchFamily="34" charset="0"/>
            </a:endParaRPr>
          </a:p>
        </p:txBody>
      </p:sp>
      <p:pic>
        <p:nvPicPr>
          <p:cNvPr id="3" name="Рисунок 2"/>
          <p:cNvPicPr>
            <a:picLocks noChangeAspect="1"/>
          </p:cNvPicPr>
          <p:nvPr/>
        </p:nvPicPr>
        <p:blipFill rotWithShape="1">
          <a:blip r:embed="rId2"/>
          <a:srcRect l="43150" t="14286" r="25587" b="6849"/>
          <a:stretch/>
        </p:blipFill>
        <p:spPr>
          <a:xfrm>
            <a:off x="304614" y="1252000"/>
            <a:ext cx="1238439" cy="1757362"/>
          </a:xfrm>
          <a:prstGeom prst="rect">
            <a:avLst/>
          </a:prstGeom>
        </p:spPr>
      </p:pic>
      <p:pic>
        <p:nvPicPr>
          <p:cNvPr id="5" name="Рисунок 4"/>
          <p:cNvPicPr>
            <a:picLocks noChangeAspect="1"/>
          </p:cNvPicPr>
          <p:nvPr/>
        </p:nvPicPr>
        <p:blipFill rotWithShape="1">
          <a:blip r:embed="rId3"/>
          <a:srcRect l="42312" t="11932" r="24668" b="3703"/>
          <a:stretch/>
        </p:blipFill>
        <p:spPr>
          <a:xfrm>
            <a:off x="1196805" y="1662115"/>
            <a:ext cx="1259231" cy="1809749"/>
          </a:xfrm>
          <a:prstGeom prst="rect">
            <a:avLst/>
          </a:prstGeom>
        </p:spPr>
      </p:pic>
      <p:pic>
        <p:nvPicPr>
          <p:cNvPr id="6" name="Рисунок 5"/>
          <p:cNvPicPr>
            <a:picLocks noChangeAspect="1"/>
          </p:cNvPicPr>
          <p:nvPr/>
        </p:nvPicPr>
        <p:blipFill rotWithShape="1">
          <a:blip r:embed="rId4"/>
          <a:srcRect l="43396" t="14639" r="25478" b="6603"/>
          <a:stretch/>
        </p:blipFill>
        <p:spPr>
          <a:xfrm>
            <a:off x="2247239" y="1221805"/>
            <a:ext cx="1358535" cy="1933576"/>
          </a:xfrm>
          <a:prstGeom prst="rect">
            <a:avLst/>
          </a:prstGeom>
        </p:spPr>
      </p:pic>
      <p:pic>
        <p:nvPicPr>
          <p:cNvPr id="7" name="Рисунок 6"/>
          <p:cNvPicPr>
            <a:picLocks noChangeAspect="1"/>
          </p:cNvPicPr>
          <p:nvPr/>
        </p:nvPicPr>
        <p:blipFill rotWithShape="1">
          <a:blip r:embed="rId5"/>
          <a:srcRect l="43477" t="14601" r="25421" b="6354"/>
          <a:stretch/>
        </p:blipFill>
        <p:spPr>
          <a:xfrm>
            <a:off x="3248027" y="1650970"/>
            <a:ext cx="1352551" cy="1902394"/>
          </a:xfrm>
          <a:prstGeom prst="rect">
            <a:avLst/>
          </a:prstGeom>
        </p:spPr>
      </p:pic>
      <p:sp>
        <p:nvSpPr>
          <p:cNvPr id="8" name="TextBox 7"/>
          <p:cNvSpPr txBox="1"/>
          <p:nvPr/>
        </p:nvSpPr>
        <p:spPr>
          <a:xfrm>
            <a:off x="828677" y="3553364"/>
            <a:ext cx="2419351" cy="369332"/>
          </a:xfrm>
          <a:prstGeom prst="rect">
            <a:avLst/>
          </a:prstGeom>
          <a:noFill/>
        </p:spPr>
        <p:txBody>
          <a:bodyPr wrap="square" rtlCol="0">
            <a:spAutoFit/>
          </a:bodyPr>
          <a:lstStyle/>
          <a:p>
            <a:r>
              <a:rPr lang="uk-UA" i="1" dirty="0">
                <a:effectLst>
                  <a:outerShdw blurRad="38100" dist="38100" dir="2700000" algn="tl">
                    <a:srgbClr val="000000">
                      <a:alpha val="43137"/>
                    </a:srgbClr>
                  </a:outerShdw>
                </a:effectLst>
              </a:rPr>
              <a:t>ОС «Бакалавр»</a:t>
            </a:r>
          </a:p>
        </p:txBody>
      </p:sp>
      <p:sp>
        <p:nvSpPr>
          <p:cNvPr id="9" name="TextBox 8"/>
          <p:cNvSpPr txBox="1"/>
          <p:nvPr/>
        </p:nvSpPr>
        <p:spPr>
          <a:xfrm>
            <a:off x="7772402" y="3620038"/>
            <a:ext cx="2419351" cy="369332"/>
          </a:xfrm>
          <a:prstGeom prst="rect">
            <a:avLst/>
          </a:prstGeom>
          <a:noFill/>
        </p:spPr>
        <p:txBody>
          <a:bodyPr wrap="square" rtlCol="0">
            <a:spAutoFit/>
          </a:bodyPr>
          <a:lstStyle/>
          <a:p>
            <a:r>
              <a:rPr lang="uk-UA" i="1" dirty="0">
                <a:effectLst>
                  <a:outerShdw blurRad="38100" dist="38100" dir="2700000" algn="tl">
                    <a:srgbClr val="000000">
                      <a:alpha val="43137"/>
                    </a:srgbClr>
                  </a:outerShdw>
                </a:effectLst>
              </a:rPr>
              <a:t>ОС «Магістр»</a:t>
            </a:r>
          </a:p>
        </p:txBody>
      </p:sp>
      <p:pic>
        <p:nvPicPr>
          <p:cNvPr id="10" name="Рисунок 9"/>
          <p:cNvPicPr>
            <a:picLocks noChangeAspect="1"/>
          </p:cNvPicPr>
          <p:nvPr/>
        </p:nvPicPr>
        <p:blipFill>
          <a:blip r:embed="rId6"/>
          <a:stretch>
            <a:fillRect/>
          </a:stretch>
        </p:blipFill>
        <p:spPr>
          <a:xfrm>
            <a:off x="9914967" y="1391830"/>
            <a:ext cx="1371599" cy="1889253"/>
          </a:xfrm>
          <a:prstGeom prst="rect">
            <a:avLst/>
          </a:prstGeom>
        </p:spPr>
      </p:pic>
      <p:graphicFrame>
        <p:nvGraphicFramePr>
          <p:cNvPr id="11" name="Діаграма 10"/>
          <p:cNvGraphicFramePr>
            <a:graphicFrameLocks/>
          </p:cNvGraphicFramePr>
          <p:nvPr/>
        </p:nvGraphicFramePr>
        <p:xfrm>
          <a:off x="304611" y="4007794"/>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Діаграма 11"/>
          <p:cNvGraphicFramePr>
            <a:graphicFrameLocks/>
          </p:cNvGraphicFramePr>
          <p:nvPr/>
        </p:nvGraphicFramePr>
        <p:xfrm>
          <a:off x="6615141" y="4007794"/>
          <a:ext cx="4572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p:cNvSpPr txBox="1"/>
          <p:nvPr/>
        </p:nvSpPr>
        <p:spPr>
          <a:xfrm>
            <a:off x="10600765" y="5603513"/>
            <a:ext cx="1057835" cy="246221"/>
          </a:xfrm>
          <a:prstGeom prst="rect">
            <a:avLst/>
          </a:prstGeom>
          <a:noFill/>
        </p:spPr>
        <p:txBody>
          <a:bodyPr wrap="square" rtlCol="0">
            <a:spAutoFit/>
          </a:bodyPr>
          <a:lstStyle/>
          <a:p>
            <a:r>
              <a:rPr lang="uk-UA" sz="1000" dirty="0">
                <a:solidFill>
                  <a:srgbClr val="014067"/>
                </a:solidFill>
                <a:effectLst>
                  <a:outerShdw blurRad="38100" dist="38100" dir="2700000" algn="tl">
                    <a:srgbClr val="000000">
                      <a:alpha val="43137"/>
                    </a:srgbClr>
                  </a:outerShdw>
                </a:effectLst>
              </a:rPr>
              <a:t>ІІ сем. 2025 р.</a:t>
            </a:r>
          </a:p>
        </p:txBody>
      </p:sp>
      <p:pic>
        <p:nvPicPr>
          <p:cNvPr id="13" name="Рисунок 12"/>
          <p:cNvPicPr>
            <a:picLocks noChangeAspect="1"/>
          </p:cNvPicPr>
          <p:nvPr/>
        </p:nvPicPr>
        <p:blipFill>
          <a:blip r:embed="rId9"/>
          <a:stretch>
            <a:fillRect/>
          </a:stretch>
        </p:blipFill>
        <p:spPr>
          <a:xfrm>
            <a:off x="6849693" y="1391832"/>
            <a:ext cx="1344051" cy="1890577"/>
          </a:xfrm>
          <a:prstGeom prst="rect">
            <a:avLst/>
          </a:prstGeom>
        </p:spPr>
      </p:pic>
      <p:pic>
        <p:nvPicPr>
          <p:cNvPr id="14" name="Рисунок 13"/>
          <p:cNvPicPr>
            <a:picLocks noChangeAspect="1"/>
          </p:cNvPicPr>
          <p:nvPr/>
        </p:nvPicPr>
        <p:blipFill>
          <a:blip r:embed="rId10"/>
          <a:stretch>
            <a:fillRect/>
          </a:stretch>
        </p:blipFill>
        <p:spPr>
          <a:xfrm>
            <a:off x="8402246" y="1707027"/>
            <a:ext cx="1304220" cy="1846336"/>
          </a:xfrm>
          <a:prstGeom prst="rect">
            <a:avLst/>
          </a:prstGeom>
        </p:spPr>
      </p:pic>
    </p:spTree>
    <p:extLst>
      <p:ext uri="{BB962C8B-B14F-4D97-AF65-F5344CB8AC3E}">
        <p14:creationId xmlns:p14="http://schemas.microsoft.com/office/powerpoint/2010/main" val="17105367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2"/>
          <p:cNvSpPr>
            <a:spLocks noGrp="1"/>
          </p:cNvSpPr>
          <p:nvPr>
            <p:ph type="title"/>
          </p:nvPr>
        </p:nvSpPr>
        <p:spPr>
          <a:xfrm>
            <a:off x="0" y="1"/>
            <a:ext cx="11286091" cy="544254"/>
          </a:xfrm>
        </p:spPr>
        <p:txBody>
          <a:bodyPr>
            <a:normAutofit fontScale="90000"/>
          </a:bodyPr>
          <a:lstStyle/>
          <a:p>
            <a:pPr algn="ctr"/>
            <a:r>
              <a:rPr lang="ru-RU" altLang="uk-UA" sz="4000" b="1" dirty="0" err="1">
                <a:solidFill>
                  <a:srgbClr val="1964B0"/>
                </a:solidFill>
                <a:latin typeface="+mn-lt"/>
              </a:rPr>
              <a:t>Динаміка</a:t>
            </a:r>
            <a:r>
              <a:rPr lang="ru-RU" altLang="uk-UA" sz="4000" b="1" dirty="0">
                <a:solidFill>
                  <a:srgbClr val="1964B0"/>
                </a:solidFill>
                <a:latin typeface="+mn-lt"/>
              </a:rPr>
              <a:t> </a:t>
            </a:r>
            <a:r>
              <a:rPr lang="ru-RU" altLang="uk-UA" sz="4000" b="1" dirty="0" err="1">
                <a:solidFill>
                  <a:srgbClr val="1964B0"/>
                </a:solidFill>
                <a:latin typeface="+mn-lt"/>
              </a:rPr>
              <a:t>акредитації</a:t>
            </a:r>
            <a:r>
              <a:rPr lang="ru-RU" altLang="uk-UA" sz="4000" b="1" dirty="0">
                <a:solidFill>
                  <a:srgbClr val="1964B0"/>
                </a:solidFill>
                <a:latin typeface="+mn-lt"/>
              </a:rPr>
              <a:t> </a:t>
            </a:r>
            <a:r>
              <a:rPr lang="ru-RU" altLang="uk-UA" sz="4000" b="1" dirty="0" err="1">
                <a:solidFill>
                  <a:srgbClr val="1964B0"/>
                </a:solidFill>
                <a:latin typeface="+mn-lt"/>
              </a:rPr>
              <a:t>освітніх</a:t>
            </a:r>
            <a:r>
              <a:rPr lang="ru-RU" altLang="uk-UA" sz="4000" b="1" dirty="0">
                <a:solidFill>
                  <a:srgbClr val="1964B0"/>
                </a:solidFill>
                <a:latin typeface="+mn-lt"/>
              </a:rPr>
              <a:t> </a:t>
            </a:r>
            <a:r>
              <a:rPr lang="ru-RU" altLang="uk-UA" sz="4000" b="1" dirty="0" err="1">
                <a:solidFill>
                  <a:srgbClr val="1964B0"/>
                </a:solidFill>
                <a:latin typeface="+mn-lt"/>
              </a:rPr>
              <a:t>програм</a:t>
            </a:r>
            <a:r>
              <a:rPr lang="ru-RU" altLang="uk-UA" sz="4000" b="1" dirty="0">
                <a:solidFill>
                  <a:srgbClr val="1964B0"/>
                </a:solidFill>
                <a:latin typeface="+mn-lt"/>
              </a:rPr>
              <a:t> 2019-2026 </a:t>
            </a:r>
            <a:r>
              <a:rPr lang="ru-RU" altLang="uk-UA" sz="4000" b="1" dirty="0" err="1">
                <a:solidFill>
                  <a:srgbClr val="1964B0"/>
                </a:solidFill>
                <a:latin typeface="+mn-lt"/>
              </a:rPr>
              <a:t>рр</a:t>
            </a:r>
            <a:r>
              <a:rPr lang="ru-RU" altLang="uk-UA" sz="4000" b="1" dirty="0">
                <a:solidFill>
                  <a:srgbClr val="1964B0"/>
                </a:solidFill>
                <a:latin typeface="+mn-lt"/>
              </a:rPr>
              <a:t>.</a:t>
            </a:r>
            <a:endParaRPr lang="uk-UA" altLang="uk-UA" sz="4000" b="1" dirty="0">
              <a:solidFill>
                <a:srgbClr val="1964B0"/>
              </a:solidFill>
              <a:latin typeface="+mn-lt"/>
            </a:endParaRPr>
          </a:p>
        </p:txBody>
      </p:sp>
      <p:sp>
        <p:nvSpPr>
          <p:cNvPr id="27652" name="Заголовок 1"/>
          <p:cNvSpPr txBox="1"/>
          <p:nvPr/>
        </p:nvSpPr>
        <p:spPr bwMode="auto">
          <a:xfrm>
            <a:off x="7702213" y="3854228"/>
            <a:ext cx="4247488" cy="3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Minion Pro"/>
              </a:defRPr>
            </a:lvl1pPr>
            <a:lvl2pPr marL="742950" indent="-285750">
              <a:defRPr>
                <a:solidFill>
                  <a:schemeClr val="tx1"/>
                </a:solidFill>
                <a:latin typeface="Minion Pro"/>
              </a:defRPr>
            </a:lvl2pPr>
            <a:lvl3pPr marL="1143000" indent="-228600">
              <a:defRPr>
                <a:solidFill>
                  <a:schemeClr val="tx1"/>
                </a:solidFill>
                <a:latin typeface="Minion Pro"/>
              </a:defRPr>
            </a:lvl3pPr>
            <a:lvl4pPr marL="1600200" indent="-228600">
              <a:defRPr>
                <a:solidFill>
                  <a:schemeClr val="tx1"/>
                </a:solidFill>
                <a:latin typeface="Minion Pro"/>
              </a:defRPr>
            </a:lvl4pPr>
            <a:lvl5pPr marL="2057400" indent="-228600">
              <a:defRPr>
                <a:solidFill>
                  <a:schemeClr val="tx1"/>
                </a:solidFill>
                <a:latin typeface="Minion Pro"/>
              </a:defRPr>
            </a:lvl5pPr>
            <a:lvl6pPr marL="2514600" indent="-228600" fontAlgn="base">
              <a:spcBef>
                <a:spcPct val="0"/>
              </a:spcBef>
              <a:spcAft>
                <a:spcPct val="0"/>
              </a:spcAft>
              <a:defRPr>
                <a:solidFill>
                  <a:schemeClr val="tx1"/>
                </a:solidFill>
                <a:latin typeface="Minion Pro"/>
              </a:defRPr>
            </a:lvl6pPr>
            <a:lvl7pPr marL="2971800" indent="-228600" fontAlgn="base">
              <a:spcBef>
                <a:spcPct val="0"/>
              </a:spcBef>
              <a:spcAft>
                <a:spcPct val="0"/>
              </a:spcAft>
              <a:defRPr>
                <a:solidFill>
                  <a:schemeClr val="tx1"/>
                </a:solidFill>
                <a:latin typeface="Minion Pro"/>
              </a:defRPr>
            </a:lvl7pPr>
            <a:lvl8pPr marL="3429000" indent="-228600" fontAlgn="base">
              <a:spcBef>
                <a:spcPct val="0"/>
              </a:spcBef>
              <a:spcAft>
                <a:spcPct val="0"/>
              </a:spcAft>
              <a:defRPr>
                <a:solidFill>
                  <a:schemeClr val="tx1"/>
                </a:solidFill>
                <a:latin typeface="Minion Pro"/>
              </a:defRPr>
            </a:lvl8pPr>
            <a:lvl9pPr marL="3886200" indent="-228600" fontAlgn="base">
              <a:spcBef>
                <a:spcPct val="0"/>
              </a:spcBef>
              <a:spcAft>
                <a:spcPct val="0"/>
              </a:spcAft>
              <a:defRPr>
                <a:solidFill>
                  <a:schemeClr val="tx1"/>
                </a:solidFill>
                <a:latin typeface="Minion Pro"/>
              </a:defRPr>
            </a:lvl9pPr>
          </a:lstStyle>
          <a:p>
            <a:pPr algn="ctr" eaLnBrk="1" hangingPunct="1">
              <a:lnSpc>
                <a:spcPct val="90000"/>
              </a:lnSpc>
            </a:pPr>
            <a:r>
              <a:rPr lang="uk-UA" altLang="uk-UA" sz="2800" b="1" dirty="0">
                <a:solidFill>
                  <a:srgbClr val="1964B0"/>
                </a:solidFill>
                <a:latin typeface="Calibri Light" panose="020F0302020204030204" pitchFamily="34" charset="0"/>
              </a:rPr>
              <a:t>Відокремлені підрозділи</a:t>
            </a:r>
          </a:p>
        </p:txBody>
      </p:sp>
      <p:sp>
        <p:nvSpPr>
          <p:cNvPr id="17" name="Ліва фігурна дужка 16"/>
          <p:cNvSpPr/>
          <p:nvPr/>
        </p:nvSpPr>
        <p:spPr>
          <a:xfrm rot="16200000">
            <a:off x="3089787" y="3138220"/>
            <a:ext cx="154683" cy="5834626"/>
          </a:xfrm>
          <a:prstGeom prst="leftBrace">
            <a:avLst/>
          </a:prstGeom>
          <a:noFill/>
          <a:ln w="1905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uk-UA" kern="0">
              <a:solidFill>
                <a:prstClr val="black"/>
              </a:solidFill>
              <a:latin typeface="Calibri" panose="020F0502020204030204"/>
            </a:endParaRPr>
          </a:p>
        </p:txBody>
      </p:sp>
      <p:sp>
        <p:nvSpPr>
          <p:cNvPr id="27655" name="TextBox 17"/>
          <p:cNvSpPr txBox="1">
            <a:spLocks noChangeArrowheads="1"/>
          </p:cNvSpPr>
          <p:nvPr/>
        </p:nvSpPr>
        <p:spPr bwMode="auto">
          <a:xfrm>
            <a:off x="249815" y="6212277"/>
            <a:ext cx="5240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inion Pro"/>
              </a:defRPr>
            </a:lvl1pPr>
            <a:lvl2pPr marL="742950" indent="-285750">
              <a:defRPr>
                <a:solidFill>
                  <a:schemeClr val="tx1"/>
                </a:solidFill>
                <a:latin typeface="Minion Pro"/>
              </a:defRPr>
            </a:lvl2pPr>
            <a:lvl3pPr marL="1143000" indent="-228600">
              <a:defRPr>
                <a:solidFill>
                  <a:schemeClr val="tx1"/>
                </a:solidFill>
                <a:latin typeface="Minion Pro"/>
              </a:defRPr>
            </a:lvl3pPr>
            <a:lvl4pPr marL="1600200" indent="-228600">
              <a:defRPr>
                <a:solidFill>
                  <a:schemeClr val="tx1"/>
                </a:solidFill>
                <a:latin typeface="Minion Pro"/>
              </a:defRPr>
            </a:lvl4pPr>
            <a:lvl5pPr marL="2057400" indent="-228600">
              <a:defRPr>
                <a:solidFill>
                  <a:schemeClr val="tx1"/>
                </a:solidFill>
                <a:latin typeface="Minion Pro"/>
              </a:defRPr>
            </a:lvl5pPr>
            <a:lvl6pPr marL="2514600" indent="-228600" fontAlgn="base">
              <a:spcBef>
                <a:spcPct val="0"/>
              </a:spcBef>
              <a:spcAft>
                <a:spcPct val="0"/>
              </a:spcAft>
              <a:defRPr>
                <a:solidFill>
                  <a:schemeClr val="tx1"/>
                </a:solidFill>
                <a:latin typeface="Minion Pro"/>
              </a:defRPr>
            </a:lvl6pPr>
            <a:lvl7pPr marL="2971800" indent="-228600" fontAlgn="base">
              <a:spcBef>
                <a:spcPct val="0"/>
              </a:spcBef>
              <a:spcAft>
                <a:spcPct val="0"/>
              </a:spcAft>
              <a:defRPr>
                <a:solidFill>
                  <a:schemeClr val="tx1"/>
                </a:solidFill>
                <a:latin typeface="Minion Pro"/>
              </a:defRPr>
            </a:lvl7pPr>
            <a:lvl8pPr marL="3429000" indent="-228600" fontAlgn="base">
              <a:spcBef>
                <a:spcPct val="0"/>
              </a:spcBef>
              <a:spcAft>
                <a:spcPct val="0"/>
              </a:spcAft>
              <a:defRPr>
                <a:solidFill>
                  <a:schemeClr val="tx1"/>
                </a:solidFill>
                <a:latin typeface="Minion Pro"/>
              </a:defRPr>
            </a:lvl8pPr>
            <a:lvl9pPr marL="3886200" indent="-228600" fontAlgn="base">
              <a:spcBef>
                <a:spcPct val="0"/>
              </a:spcBef>
              <a:spcAft>
                <a:spcPct val="0"/>
              </a:spcAft>
              <a:defRPr>
                <a:solidFill>
                  <a:schemeClr val="tx1"/>
                </a:solidFill>
                <a:latin typeface="Minion Pro"/>
              </a:defRPr>
            </a:lvl9pPr>
          </a:lstStyle>
          <a:p>
            <a:pPr algn="ctr" eaLnBrk="1" hangingPunct="1"/>
            <a:r>
              <a:rPr lang="uk-UA" altLang="uk-UA" b="1" dirty="0">
                <a:solidFill>
                  <a:srgbClr val="000000"/>
                </a:solidFill>
                <a:latin typeface="Calibri" panose="020F0502020204030204" pitchFamily="34" charset="0"/>
              </a:rPr>
              <a:t>Отримано 83 сертифікати, 31 – у 2024-2025 </a:t>
            </a:r>
            <a:r>
              <a:rPr lang="uk-UA" altLang="uk-UA" b="1" dirty="0" err="1">
                <a:solidFill>
                  <a:srgbClr val="000000"/>
                </a:solidFill>
                <a:latin typeface="Calibri" panose="020F0502020204030204" pitchFamily="34" charset="0"/>
              </a:rPr>
              <a:t>н.р</a:t>
            </a:r>
            <a:r>
              <a:rPr lang="uk-UA" altLang="uk-UA" b="1" dirty="0">
                <a:solidFill>
                  <a:srgbClr val="000000"/>
                </a:solidFill>
                <a:latin typeface="Calibri" panose="020F0502020204030204" pitchFamily="34" charset="0"/>
              </a:rPr>
              <a:t>.</a:t>
            </a:r>
          </a:p>
        </p:txBody>
      </p:sp>
      <p:sp>
        <p:nvSpPr>
          <p:cNvPr id="21" name="Ліва фігурна дужка 20"/>
          <p:cNvSpPr/>
          <p:nvPr/>
        </p:nvSpPr>
        <p:spPr>
          <a:xfrm rot="16200000">
            <a:off x="6536388" y="5688868"/>
            <a:ext cx="319850" cy="769111"/>
          </a:xfrm>
          <a:prstGeom prst="leftBrace">
            <a:avLst/>
          </a:prstGeom>
          <a:noFill/>
          <a:ln w="1905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uk-UA" kern="0">
              <a:solidFill>
                <a:prstClr val="black"/>
              </a:solidFill>
              <a:latin typeface="Calibri" panose="020F0502020204030204"/>
            </a:endParaRPr>
          </a:p>
        </p:txBody>
      </p:sp>
      <p:sp>
        <p:nvSpPr>
          <p:cNvPr id="27659" name="TextBox 21"/>
          <p:cNvSpPr txBox="1">
            <a:spLocks noChangeArrowheads="1"/>
          </p:cNvSpPr>
          <p:nvPr/>
        </p:nvSpPr>
        <p:spPr bwMode="auto">
          <a:xfrm>
            <a:off x="5489892" y="6243471"/>
            <a:ext cx="2366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inion Pro"/>
              </a:defRPr>
            </a:lvl1pPr>
            <a:lvl2pPr marL="742950" indent="-285750">
              <a:defRPr>
                <a:solidFill>
                  <a:schemeClr val="tx1"/>
                </a:solidFill>
                <a:latin typeface="Minion Pro"/>
              </a:defRPr>
            </a:lvl2pPr>
            <a:lvl3pPr marL="1143000" indent="-228600">
              <a:defRPr>
                <a:solidFill>
                  <a:schemeClr val="tx1"/>
                </a:solidFill>
                <a:latin typeface="Minion Pro"/>
              </a:defRPr>
            </a:lvl3pPr>
            <a:lvl4pPr marL="1600200" indent="-228600">
              <a:defRPr>
                <a:solidFill>
                  <a:schemeClr val="tx1"/>
                </a:solidFill>
                <a:latin typeface="Minion Pro"/>
              </a:defRPr>
            </a:lvl4pPr>
            <a:lvl5pPr marL="2057400" indent="-228600">
              <a:defRPr>
                <a:solidFill>
                  <a:schemeClr val="tx1"/>
                </a:solidFill>
                <a:latin typeface="Minion Pro"/>
              </a:defRPr>
            </a:lvl5pPr>
            <a:lvl6pPr marL="2514600" indent="-228600" fontAlgn="base">
              <a:spcBef>
                <a:spcPct val="0"/>
              </a:spcBef>
              <a:spcAft>
                <a:spcPct val="0"/>
              </a:spcAft>
              <a:defRPr>
                <a:solidFill>
                  <a:schemeClr val="tx1"/>
                </a:solidFill>
                <a:latin typeface="Minion Pro"/>
              </a:defRPr>
            </a:lvl6pPr>
            <a:lvl7pPr marL="2971800" indent="-228600" fontAlgn="base">
              <a:spcBef>
                <a:spcPct val="0"/>
              </a:spcBef>
              <a:spcAft>
                <a:spcPct val="0"/>
              </a:spcAft>
              <a:defRPr>
                <a:solidFill>
                  <a:schemeClr val="tx1"/>
                </a:solidFill>
                <a:latin typeface="Minion Pro"/>
              </a:defRPr>
            </a:lvl7pPr>
            <a:lvl8pPr marL="3429000" indent="-228600" fontAlgn="base">
              <a:spcBef>
                <a:spcPct val="0"/>
              </a:spcBef>
              <a:spcAft>
                <a:spcPct val="0"/>
              </a:spcAft>
              <a:defRPr>
                <a:solidFill>
                  <a:schemeClr val="tx1"/>
                </a:solidFill>
                <a:latin typeface="Minion Pro"/>
              </a:defRPr>
            </a:lvl8pPr>
            <a:lvl9pPr marL="3886200" indent="-228600" fontAlgn="base">
              <a:spcBef>
                <a:spcPct val="0"/>
              </a:spcBef>
              <a:spcAft>
                <a:spcPct val="0"/>
              </a:spcAft>
              <a:defRPr>
                <a:solidFill>
                  <a:schemeClr val="tx1"/>
                </a:solidFill>
                <a:latin typeface="Minion Pro"/>
              </a:defRPr>
            </a:lvl9pPr>
          </a:lstStyle>
          <a:p>
            <a:pPr algn="ctr" eaLnBrk="1" hangingPunct="1"/>
            <a:r>
              <a:rPr lang="uk-UA" altLang="uk-UA" sz="1600" dirty="0">
                <a:solidFill>
                  <a:srgbClr val="000000"/>
                </a:solidFill>
                <a:latin typeface="Calibri" panose="020F0502020204030204" pitchFamily="34" charset="0"/>
              </a:rPr>
              <a:t>Планові експертизи</a:t>
            </a:r>
          </a:p>
        </p:txBody>
      </p:sp>
      <p:graphicFrame>
        <p:nvGraphicFramePr>
          <p:cNvPr id="2" name="Диаграмма 1"/>
          <p:cNvGraphicFramePr/>
          <p:nvPr/>
        </p:nvGraphicFramePr>
        <p:xfrm>
          <a:off x="188522" y="4147477"/>
          <a:ext cx="7119662" cy="1766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p:cNvGraphicFramePr/>
          <p:nvPr/>
        </p:nvGraphicFramePr>
        <p:xfrm>
          <a:off x="7856855" y="4394493"/>
          <a:ext cx="4335146" cy="2498265"/>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5"/>
          <p:cNvPicPr>
            <a:picLocks noChangeAspect="1"/>
          </p:cNvPicPr>
          <p:nvPr/>
        </p:nvPicPr>
        <p:blipFill>
          <a:blip r:embed="rId4" cstate="print">
            <a:extLst>
              <a:ext uri="{28A0092B-C50C-407E-A947-70E740481C1C}">
                <a14:useLocalDpi xmlns:a14="http://schemas.microsoft.com/office/drawing/2010/main" val="0"/>
              </a:ext>
            </a:extLst>
          </a:blip>
          <a:srcRect t="17937"/>
          <a:stretch>
            <a:fillRect/>
          </a:stretch>
        </p:blipFill>
        <p:spPr bwMode="auto">
          <a:xfrm>
            <a:off x="10944363" y="230189"/>
            <a:ext cx="1061899" cy="103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D3A4DAE6-C496-057C-6B25-A92547A13B6E}"/>
              </a:ext>
            </a:extLst>
          </p:cNvPr>
          <p:cNvPicPr>
            <a:picLocks noChangeAspect="1"/>
          </p:cNvPicPr>
          <p:nvPr/>
        </p:nvPicPr>
        <p:blipFill>
          <a:blip r:embed="rId5"/>
          <a:stretch>
            <a:fillRect/>
          </a:stretch>
        </p:blipFill>
        <p:spPr>
          <a:xfrm>
            <a:off x="1318411" y="541671"/>
            <a:ext cx="9555178" cy="3386430"/>
          </a:xfrm>
          <a:prstGeom prst="rect">
            <a:avLst/>
          </a:prstGeom>
        </p:spPr>
      </p:pic>
      <p:sp>
        <p:nvSpPr>
          <p:cNvPr id="8" name="Заголовок 1">
            <a:extLst>
              <a:ext uri="{FF2B5EF4-FFF2-40B4-BE49-F238E27FC236}">
                <a16:creationId xmlns:a16="http://schemas.microsoft.com/office/drawing/2014/main" id="{B5E39139-5ECC-07DF-54E8-19506F971A76}"/>
              </a:ext>
            </a:extLst>
          </p:cNvPr>
          <p:cNvSpPr txBox="1"/>
          <p:nvPr/>
        </p:nvSpPr>
        <p:spPr bwMode="auto">
          <a:xfrm>
            <a:off x="1475008" y="3900841"/>
            <a:ext cx="4247488" cy="3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Minion Pro"/>
              </a:defRPr>
            </a:lvl1pPr>
            <a:lvl2pPr marL="742950" indent="-285750">
              <a:defRPr>
                <a:solidFill>
                  <a:schemeClr val="tx1"/>
                </a:solidFill>
                <a:latin typeface="Minion Pro"/>
              </a:defRPr>
            </a:lvl2pPr>
            <a:lvl3pPr marL="1143000" indent="-228600">
              <a:defRPr>
                <a:solidFill>
                  <a:schemeClr val="tx1"/>
                </a:solidFill>
                <a:latin typeface="Minion Pro"/>
              </a:defRPr>
            </a:lvl3pPr>
            <a:lvl4pPr marL="1600200" indent="-228600">
              <a:defRPr>
                <a:solidFill>
                  <a:schemeClr val="tx1"/>
                </a:solidFill>
                <a:latin typeface="Minion Pro"/>
              </a:defRPr>
            </a:lvl4pPr>
            <a:lvl5pPr marL="2057400" indent="-228600">
              <a:defRPr>
                <a:solidFill>
                  <a:schemeClr val="tx1"/>
                </a:solidFill>
                <a:latin typeface="Minion Pro"/>
              </a:defRPr>
            </a:lvl5pPr>
            <a:lvl6pPr marL="2514600" indent="-228600" fontAlgn="base">
              <a:spcBef>
                <a:spcPct val="0"/>
              </a:spcBef>
              <a:spcAft>
                <a:spcPct val="0"/>
              </a:spcAft>
              <a:defRPr>
                <a:solidFill>
                  <a:schemeClr val="tx1"/>
                </a:solidFill>
                <a:latin typeface="Minion Pro"/>
              </a:defRPr>
            </a:lvl6pPr>
            <a:lvl7pPr marL="2971800" indent="-228600" fontAlgn="base">
              <a:spcBef>
                <a:spcPct val="0"/>
              </a:spcBef>
              <a:spcAft>
                <a:spcPct val="0"/>
              </a:spcAft>
              <a:defRPr>
                <a:solidFill>
                  <a:schemeClr val="tx1"/>
                </a:solidFill>
                <a:latin typeface="Minion Pro"/>
              </a:defRPr>
            </a:lvl7pPr>
            <a:lvl8pPr marL="3429000" indent="-228600" fontAlgn="base">
              <a:spcBef>
                <a:spcPct val="0"/>
              </a:spcBef>
              <a:spcAft>
                <a:spcPct val="0"/>
              </a:spcAft>
              <a:defRPr>
                <a:solidFill>
                  <a:schemeClr val="tx1"/>
                </a:solidFill>
                <a:latin typeface="Minion Pro"/>
              </a:defRPr>
            </a:lvl8pPr>
            <a:lvl9pPr marL="3886200" indent="-228600" fontAlgn="base">
              <a:spcBef>
                <a:spcPct val="0"/>
              </a:spcBef>
              <a:spcAft>
                <a:spcPct val="0"/>
              </a:spcAft>
              <a:defRPr>
                <a:solidFill>
                  <a:schemeClr val="tx1"/>
                </a:solidFill>
                <a:latin typeface="Minion Pro"/>
              </a:defRPr>
            </a:lvl9pPr>
          </a:lstStyle>
          <a:p>
            <a:pPr algn="ctr" eaLnBrk="1" hangingPunct="1">
              <a:lnSpc>
                <a:spcPct val="90000"/>
              </a:lnSpc>
            </a:pPr>
            <a:r>
              <a:rPr lang="uk-UA" altLang="uk-UA" sz="2800" b="1" dirty="0">
                <a:solidFill>
                  <a:srgbClr val="1964B0"/>
                </a:solidFill>
                <a:latin typeface="Calibri Light" panose="020F0302020204030204" pitchFamily="34" charset="0"/>
              </a:rPr>
              <a:t>Базовий заклад</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C5B1A48-59FB-0D7C-BDFB-A9BC7498A1D3}"/>
              </a:ext>
            </a:extLst>
          </p:cNvPr>
          <p:cNvPicPr>
            <a:picLocks noChangeAspect="1"/>
          </p:cNvPicPr>
          <p:nvPr/>
        </p:nvPicPr>
        <p:blipFill rotWithShape="1">
          <a:blip r:embed="rId2"/>
          <a:srcRect l="24805" t="14245" r="52768" b="4195"/>
          <a:stretch/>
        </p:blipFill>
        <p:spPr>
          <a:xfrm>
            <a:off x="8833253" y="-6457"/>
            <a:ext cx="3358747" cy="6870913"/>
          </a:xfrm>
          <a:prstGeom prst="rect">
            <a:avLst/>
          </a:prstGeom>
        </p:spPr>
      </p:pic>
      <p:sp>
        <p:nvSpPr>
          <p:cNvPr id="5" name="Текст 4">
            <a:extLst>
              <a:ext uri="{FF2B5EF4-FFF2-40B4-BE49-F238E27FC236}">
                <a16:creationId xmlns:a16="http://schemas.microsoft.com/office/drawing/2014/main" id="{D042B3F4-E717-D63B-AAE5-05085E2CCA68}"/>
              </a:ext>
            </a:extLst>
          </p:cNvPr>
          <p:cNvSpPr txBox="1">
            <a:spLocks/>
          </p:cNvSpPr>
          <p:nvPr/>
        </p:nvSpPr>
        <p:spPr>
          <a:xfrm>
            <a:off x="672234" y="3024981"/>
            <a:ext cx="7749168" cy="808038"/>
          </a:xfrm>
          <a:prstGeom prst="rect">
            <a:avLst/>
          </a:prstGeom>
        </p:spPr>
        <p:txBody>
          <a:bodyPr vert="horz" lIns="91440" tIns="45720" rIns="91440" bIns="45720" rtlCol="0" anchor="ctr"/>
          <a:lstStyle>
            <a:defPPr>
              <a:defRPr lang="ru-U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uk-UA" sz="3000" dirty="0">
                <a:solidFill>
                  <a:srgbClr val="0166B3"/>
                </a:solidFill>
                <a:latin typeface="Minion Pro Med" panose="02040503050201020203" pitchFamily="18" charset="0"/>
              </a:rPr>
              <a:t>Оксана </a:t>
            </a:r>
            <a:r>
              <a:rPr lang="uk-UA" sz="3000" dirty="0" err="1">
                <a:solidFill>
                  <a:srgbClr val="0166B3"/>
                </a:solidFill>
                <a:latin typeface="Minion Pro Med" panose="02040503050201020203" pitchFamily="18" charset="0"/>
              </a:rPr>
              <a:t>Зазимко</a:t>
            </a:r>
            <a:r>
              <a:rPr lang="uk-UA" sz="3000" dirty="0">
                <a:solidFill>
                  <a:srgbClr val="0166B3"/>
                </a:solidFill>
                <a:latin typeface="Minion Pro Med" panose="02040503050201020203" pitchFamily="18" charset="0"/>
              </a:rPr>
              <a:t>, </a:t>
            </a:r>
          </a:p>
          <a:p>
            <a:pPr algn="l">
              <a:lnSpc>
                <a:spcPct val="130000"/>
              </a:lnSpc>
            </a:pPr>
            <a:r>
              <a:rPr lang="uk-UA" sz="3000" dirty="0">
                <a:solidFill>
                  <a:srgbClr val="0166B3"/>
                </a:solidFill>
                <a:latin typeface="Minion Pro Med" panose="02040503050201020203" pitchFamily="18" charset="0"/>
              </a:rPr>
              <a:t>начальник навчального відділу</a:t>
            </a:r>
            <a:endParaRPr lang="en-US" sz="3000" dirty="0">
              <a:solidFill>
                <a:srgbClr val="0166B3"/>
              </a:solidFill>
              <a:latin typeface="Minion Pro Med" panose="02040503050201020203" pitchFamily="18" charset="0"/>
            </a:endParaRPr>
          </a:p>
          <a:p>
            <a:pPr algn="l">
              <a:lnSpc>
                <a:spcPct val="130000"/>
              </a:lnSpc>
            </a:pPr>
            <a:r>
              <a:rPr lang="en-US" sz="3000" dirty="0">
                <a:solidFill>
                  <a:srgbClr val="0166B3"/>
                </a:solidFill>
                <a:latin typeface="Minion Pro Med" panose="02040503050201020203" pitchFamily="18" charset="0"/>
              </a:rPr>
              <a:t>+38</a:t>
            </a:r>
            <a:r>
              <a:rPr lang="uk-UA" sz="3000" dirty="0">
                <a:solidFill>
                  <a:srgbClr val="0166B3"/>
                </a:solidFill>
                <a:latin typeface="Minion Pro Med" panose="02040503050201020203" pitchFamily="18" charset="0"/>
              </a:rPr>
              <a:t> </a:t>
            </a:r>
            <a:r>
              <a:rPr lang="en-US" sz="3000" dirty="0">
                <a:solidFill>
                  <a:srgbClr val="0166B3"/>
                </a:solidFill>
                <a:latin typeface="Minion Pro Med" panose="02040503050201020203" pitchFamily="18" charset="0"/>
              </a:rPr>
              <a:t>066</a:t>
            </a:r>
            <a:r>
              <a:rPr lang="uk-UA" sz="3000" dirty="0">
                <a:solidFill>
                  <a:srgbClr val="0166B3"/>
                </a:solidFill>
                <a:latin typeface="Minion Pro Med" panose="02040503050201020203" pitchFamily="18" charset="0"/>
              </a:rPr>
              <a:t> </a:t>
            </a:r>
            <a:r>
              <a:rPr lang="en-US" sz="3000" dirty="0">
                <a:solidFill>
                  <a:srgbClr val="0166B3"/>
                </a:solidFill>
                <a:latin typeface="Minion Pro Med" panose="02040503050201020203" pitchFamily="18" charset="0"/>
              </a:rPr>
              <a:t>102</a:t>
            </a:r>
            <a:r>
              <a:rPr lang="uk-UA" sz="3000" dirty="0">
                <a:solidFill>
                  <a:srgbClr val="0166B3"/>
                </a:solidFill>
                <a:latin typeface="Minion Pro Med" panose="02040503050201020203" pitchFamily="18" charset="0"/>
              </a:rPr>
              <a:t> </a:t>
            </a:r>
            <a:r>
              <a:rPr lang="en-US" sz="3000" dirty="0">
                <a:solidFill>
                  <a:srgbClr val="0166B3"/>
                </a:solidFill>
                <a:latin typeface="Minion Pro Med" panose="02040503050201020203" pitchFamily="18" charset="0"/>
              </a:rPr>
              <a:t>23</a:t>
            </a:r>
            <a:r>
              <a:rPr lang="uk-UA" sz="3000" dirty="0">
                <a:solidFill>
                  <a:srgbClr val="0166B3"/>
                </a:solidFill>
                <a:latin typeface="Minion Pro Med" panose="02040503050201020203" pitchFamily="18" charset="0"/>
              </a:rPr>
              <a:t> </a:t>
            </a:r>
            <a:r>
              <a:rPr lang="en-US" sz="3000" dirty="0">
                <a:solidFill>
                  <a:srgbClr val="0166B3"/>
                </a:solidFill>
                <a:latin typeface="Minion Pro Med" panose="02040503050201020203" pitchFamily="18" charset="0"/>
              </a:rPr>
              <a:t>63</a:t>
            </a:r>
          </a:p>
          <a:p>
            <a:pPr algn="l">
              <a:lnSpc>
                <a:spcPct val="130000"/>
              </a:lnSpc>
            </a:pPr>
            <a:r>
              <a:rPr lang="en-US" sz="3000" dirty="0">
                <a:solidFill>
                  <a:srgbClr val="0166B3"/>
                </a:solidFill>
                <a:latin typeface="Minion Pro Med" panose="02040503050201020203" pitchFamily="18" charset="0"/>
              </a:rPr>
              <a:t>teach_dep@nubip.edu.ua</a:t>
            </a:r>
            <a:endParaRPr lang="ru-RU" sz="3000" dirty="0">
              <a:solidFill>
                <a:srgbClr val="0166B3"/>
              </a:solidFill>
              <a:latin typeface="Minion Pro Med" panose="02040503050201020203" pitchFamily="18" charset="0"/>
            </a:endParaRPr>
          </a:p>
        </p:txBody>
      </p:sp>
      <p:sp>
        <p:nvSpPr>
          <p:cNvPr id="6" name="TextBox 5">
            <a:extLst>
              <a:ext uri="{FF2B5EF4-FFF2-40B4-BE49-F238E27FC236}">
                <a16:creationId xmlns:a16="http://schemas.microsoft.com/office/drawing/2014/main" id="{B7080720-C83B-615A-F700-3DA0ADDF4699}"/>
              </a:ext>
            </a:extLst>
          </p:cNvPr>
          <p:cNvSpPr txBox="1"/>
          <p:nvPr/>
        </p:nvSpPr>
        <p:spPr>
          <a:xfrm>
            <a:off x="672234" y="5873119"/>
            <a:ext cx="4143790" cy="461665"/>
          </a:xfrm>
          <a:prstGeom prst="rect">
            <a:avLst/>
          </a:prstGeom>
          <a:noFill/>
        </p:spPr>
        <p:txBody>
          <a:bodyPr wrap="square">
            <a:spAutoFit/>
          </a:bodyPr>
          <a:lstStyle/>
          <a:p>
            <a:r>
              <a:rPr lang="en-US" sz="2400" dirty="0">
                <a:solidFill>
                  <a:srgbClr val="0166B3"/>
                </a:solidFill>
                <a:latin typeface="Minion Pro Med" panose="02040503050201020203" pitchFamily="18" charset="0"/>
              </a:rPr>
              <a:t>nubip.edu.ua</a:t>
            </a:r>
            <a:endParaRPr lang="ru-RU" sz="24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95409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8E51643-0590-9B45-AA65-2994F2F6812C}"/>
              </a:ext>
            </a:extLst>
          </p:cNvPr>
          <p:cNvSpPr>
            <a:spLocks noGrp="1"/>
          </p:cNvSpPr>
          <p:nvPr>
            <p:ph type="title"/>
          </p:nvPr>
        </p:nvSpPr>
        <p:spPr>
          <a:xfrm>
            <a:off x="306286" y="1050506"/>
            <a:ext cx="11579427" cy="942657"/>
          </a:xfrm>
        </p:spPr>
        <p:txBody>
          <a:bodyPr>
            <a:noAutofit/>
          </a:bodyPr>
          <a:lstStyle/>
          <a:p>
            <a:pPr algn="ctr"/>
            <a:r>
              <a:rPr lang="uk-UA" sz="4000" b="1" dirty="0">
                <a:solidFill>
                  <a:srgbClr val="0166B3"/>
                </a:solidFill>
                <a:cs typeface="Arial" panose="020B0604020202020204" pitchFamily="34" charset="0"/>
              </a:rPr>
              <a:t>ЗАКОНОДАВЧА ТА НОРМАТИВНА БАЗА З ПИТАНЬ ОРГАНІЗАЦІЇ ОСВІТНЬОГО ПРОЦЕСУ</a:t>
            </a:r>
            <a:endParaRPr lang="ru-RU" sz="4000" b="1" dirty="0">
              <a:solidFill>
                <a:srgbClr val="0166B3"/>
              </a:solidFill>
              <a:cs typeface="Arial" panose="020B0604020202020204" pitchFamily="34" charset="0"/>
            </a:endParaRPr>
          </a:p>
        </p:txBody>
      </p:sp>
      <p:pic>
        <p:nvPicPr>
          <p:cNvPr id="6" name="Рисунок 5">
            <a:extLst>
              <a:ext uri="{FF2B5EF4-FFF2-40B4-BE49-F238E27FC236}">
                <a16:creationId xmlns:a16="http://schemas.microsoft.com/office/drawing/2014/main" id="{C0C172E9-0C52-01F6-D2A0-45CE8AC8584A}"/>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7" name="TextBox 6">
            <a:extLst>
              <a:ext uri="{FF2B5EF4-FFF2-40B4-BE49-F238E27FC236}">
                <a16:creationId xmlns:a16="http://schemas.microsoft.com/office/drawing/2014/main" id="{DD79B3A8-62B5-BE19-E22C-57A0A5E862AB}"/>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Заголовок 3">
            <a:extLst>
              <a:ext uri="{FF2B5EF4-FFF2-40B4-BE49-F238E27FC236}">
                <a16:creationId xmlns:a16="http://schemas.microsoft.com/office/drawing/2014/main" id="{79042706-8955-2EE2-B6BA-E23C210AD879}"/>
              </a:ext>
            </a:extLst>
          </p:cNvPr>
          <p:cNvSpPr txBox="1">
            <a:spLocks/>
          </p:cNvSpPr>
          <p:nvPr/>
        </p:nvSpPr>
        <p:spPr>
          <a:xfrm>
            <a:off x="612574" y="4170410"/>
            <a:ext cx="11150340" cy="9426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AutoNum type="arabicPeriod"/>
            </a:pPr>
            <a:r>
              <a:rPr lang="uk-UA" sz="3200" dirty="0">
                <a:solidFill>
                  <a:schemeClr val="accent1"/>
                </a:solidFill>
                <a:latin typeface="Calibri" panose="020F0502020204030204" pitchFamily="34" charset="0"/>
                <a:cs typeface="Calibri" panose="020F0502020204030204" pitchFamily="34" charset="0"/>
              </a:rPr>
              <a:t>Закон України «Про вищу освіту»</a:t>
            </a:r>
          </a:p>
          <a:p>
            <a:pPr marL="742950" indent="-742950">
              <a:buFontTx/>
              <a:buAutoNum type="arabicPeriod"/>
            </a:pPr>
            <a:r>
              <a:rPr lang="uk-UA" sz="3200" dirty="0">
                <a:solidFill>
                  <a:schemeClr val="accent1"/>
                </a:solidFill>
                <a:latin typeface="Calibri" panose="020F0502020204030204" pitchFamily="34" charset="0"/>
                <a:cs typeface="Calibri" panose="020F0502020204030204" pitchFamily="34" charset="0"/>
              </a:rPr>
              <a:t>Закон України «Про освіту»</a:t>
            </a:r>
          </a:p>
          <a:p>
            <a:pPr marL="742950" indent="-742950">
              <a:buFontTx/>
              <a:buAutoNum type="arabicPeriod"/>
            </a:pPr>
            <a:r>
              <a:rPr lang="uk-UA" sz="3200" dirty="0">
                <a:solidFill>
                  <a:schemeClr val="accent1"/>
                </a:solidFill>
                <a:latin typeface="Calibri" panose="020F0502020204030204" pitchFamily="34" charset="0"/>
                <a:cs typeface="Calibri" panose="020F0502020204030204" pitchFamily="34" charset="0"/>
              </a:rPr>
              <a:t>П</a:t>
            </a:r>
            <a:r>
              <a:rPr lang="ru-UA" sz="3200" dirty="0">
                <a:solidFill>
                  <a:schemeClr val="accent1"/>
                </a:solidFill>
                <a:latin typeface="Calibri" panose="020F0502020204030204" pitchFamily="34" charset="0"/>
                <a:cs typeface="Calibri" panose="020F0502020204030204" pitchFamily="34" charset="0"/>
              </a:rPr>
              <a:t>останова</a:t>
            </a:r>
            <a:r>
              <a:rPr lang="uk-UA" sz="3200" dirty="0">
                <a:solidFill>
                  <a:schemeClr val="accent1"/>
                </a:solidFill>
                <a:latin typeface="Calibri" panose="020F0502020204030204" pitchFamily="34" charset="0"/>
                <a:cs typeface="Calibri" panose="020F0502020204030204" pitchFamily="34" charset="0"/>
              </a:rPr>
              <a:t> КМУ «Про затвердження ліцензійних умов провадження освітньої діяльності» № 1187</a:t>
            </a:r>
          </a:p>
          <a:p>
            <a:pPr marL="742950" indent="-742950">
              <a:buFontTx/>
              <a:buAutoNum type="arabicPeriod"/>
            </a:pPr>
            <a:r>
              <a:rPr lang="uk-UA" sz="3200" dirty="0">
                <a:solidFill>
                  <a:schemeClr val="accent1"/>
                </a:solidFill>
                <a:latin typeface="Calibri" panose="020F0502020204030204" pitchFamily="34" charset="0"/>
                <a:cs typeface="Calibri" panose="020F0502020204030204" pitchFamily="34" charset="0"/>
              </a:rPr>
              <a:t>Накази МОН України</a:t>
            </a:r>
          </a:p>
          <a:p>
            <a:pPr marL="742950" indent="-742950">
              <a:buFontTx/>
              <a:buAutoNum type="arabicPeriod"/>
            </a:pPr>
            <a:r>
              <a:rPr lang="uk-UA" sz="3200" dirty="0">
                <a:solidFill>
                  <a:schemeClr val="accent1"/>
                </a:solidFill>
                <a:latin typeface="Calibri" panose="020F0502020204030204" pitchFamily="34" charset="0"/>
                <a:cs typeface="Calibri" panose="020F0502020204030204" pitchFamily="34" charset="0"/>
              </a:rPr>
              <a:t>Положення, накази та інші нормативні документи НУБіП України</a:t>
            </a:r>
          </a:p>
          <a:p>
            <a:pPr marL="742950" indent="-742950">
              <a:buFontTx/>
              <a:buAutoNum type="arabicPeriod"/>
            </a:pPr>
            <a:endParaRPr lang="uk-UA" sz="3600" b="1" dirty="0">
              <a:solidFill>
                <a:schemeClr val="accent1"/>
              </a:solidFill>
              <a:latin typeface="Calibri" panose="020F0502020204030204" pitchFamily="34" charset="0"/>
              <a:cs typeface="Calibri" panose="020F0502020204030204" pitchFamily="34" charset="0"/>
            </a:endParaRPr>
          </a:p>
          <a:p>
            <a:pPr marL="742950" indent="-742950" algn="ctr">
              <a:buAutoNum type="arabicPeriod"/>
            </a:pPr>
            <a:endParaRPr lang="ru-RU" sz="3600" dirty="0">
              <a:solidFill>
                <a:srgbClr val="00B0F0"/>
              </a:solidFill>
              <a:latin typeface="Minion Pro SmBd" panose="02040603060201020203" pitchFamily="18" charset="0"/>
            </a:endParaRPr>
          </a:p>
        </p:txBody>
      </p:sp>
    </p:spTree>
    <p:extLst>
      <p:ext uri="{BB962C8B-B14F-4D97-AF65-F5344CB8AC3E}">
        <p14:creationId xmlns:p14="http://schemas.microsoft.com/office/powerpoint/2010/main" val="96981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6A45C0-613D-CE90-47D1-AB03FC236FE3}"/>
              </a:ext>
            </a:extLst>
          </p:cNvPr>
          <p:cNvSpPr>
            <a:spLocks noChangeArrowheads="1"/>
          </p:cNvSpPr>
          <p:nvPr/>
        </p:nvSpPr>
        <p:spPr bwMode="auto">
          <a:xfrm>
            <a:off x="215550" y="-58109"/>
            <a:ext cx="11724888" cy="697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az-Cyrl-AZ" sz="2800" b="1" dirty="0">
              <a:solidFill>
                <a:srgbClr val="002060"/>
              </a:solidFill>
            </a:endParaRPr>
          </a:p>
          <a:p>
            <a:pPr algn="ctr" fontAlgn="base">
              <a:lnSpc>
                <a:spcPct val="90000"/>
              </a:lnSpc>
              <a:spcBef>
                <a:spcPct val="0"/>
              </a:spcBef>
              <a:spcAft>
                <a:spcPct val="0"/>
              </a:spcAft>
            </a:pPr>
            <a:endParaRPr lang="az-Cyrl-AZ" sz="4000" b="1" dirty="0">
              <a:solidFill>
                <a:srgbClr val="0166B3"/>
              </a:solidFill>
              <a:latin typeface="+mj-lt"/>
              <a:ea typeface="+mj-ea"/>
              <a:cs typeface="Arial" panose="020B0604020202020204" pitchFamily="34" charset="0"/>
            </a:endParaRPr>
          </a:p>
          <a:p>
            <a:pPr algn="ctr" fontAlgn="base">
              <a:lnSpc>
                <a:spcPct val="90000"/>
              </a:lnSpc>
              <a:spcBef>
                <a:spcPct val="0"/>
              </a:spcBef>
              <a:spcAft>
                <a:spcPct val="0"/>
              </a:spcAft>
            </a:pPr>
            <a:r>
              <a:rPr lang="az-Cyrl-AZ" sz="4000" b="1" dirty="0">
                <a:solidFill>
                  <a:srgbClr val="0166B3"/>
                </a:solidFill>
                <a:latin typeface="+mj-lt"/>
                <a:ea typeface="+mj-ea"/>
                <a:cs typeface="Arial" panose="020B0604020202020204" pitchFamily="34" charset="0"/>
              </a:rPr>
              <a:t>ЗАКОН УКРАЇНИ</a:t>
            </a:r>
          </a:p>
          <a:p>
            <a:pPr lvl="0" algn="ctr" fontAlgn="base">
              <a:lnSpc>
                <a:spcPct val="90000"/>
              </a:lnSpc>
              <a:spcBef>
                <a:spcPct val="0"/>
              </a:spcBef>
              <a:spcAft>
                <a:spcPct val="0"/>
              </a:spcAft>
            </a:pPr>
            <a:r>
              <a:rPr lang="uk-UA" altLang="ru-UA" sz="2800" b="1" dirty="0">
                <a:solidFill>
                  <a:srgbClr val="0166B3"/>
                </a:solidFill>
                <a:latin typeface="+mj-lt"/>
                <a:ea typeface="+mj-ea"/>
                <a:cs typeface="Arial" panose="020B0604020202020204" pitchFamily="34" charset="0"/>
              </a:rPr>
              <a:t>«</a:t>
            </a:r>
            <a:r>
              <a:rPr lang="ru-UA" altLang="ru-UA" sz="2800" b="1" dirty="0">
                <a:solidFill>
                  <a:srgbClr val="0166B3"/>
                </a:solidFill>
                <a:latin typeface="+mj-lt"/>
                <a:ea typeface="+mj-ea"/>
                <a:cs typeface="Arial" panose="020B0604020202020204" pitchFamily="34" charset="0"/>
              </a:rPr>
              <a:t>Про </a:t>
            </a:r>
            <a:r>
              <a:rPr lang="ru-UA" altLang="ru-UA" sz="2800" b="1" dirty="0" err="1">
                <a:solidFill>
                  <a:srgbClr val="0166B3"/>
                </a:solidFill>
                <a:latin typeface="+mj-lt"/>
                <a:ea typeface="+mj-ea"/>
                <a:cs typeface="Arial" panose="020B0604020202020204" pitchFamily="34" charset="0"/>
              </a:rPr>
              <a:t>внесення</a:t>
            </a:r>
            <a:r>
              <a:rPr lang="ru-UA" altLang="ru-UA" sz="2800" b="1" dirty="0">
                <a:solidFill>
                  <a:srgbClr val="0166B3"/>
                </a:solidFill>
                <a:latin typeface="+mj-lt"/>
                <a:ea typeface="+mj-ea"/>
                <a:cs typeface="Arial" panose="020B0604020202020204" pitchFamily="34" charset="0"/>
              </a:rPr>
              <a:t> </a:t>
            </a:r>
            <a:r>
              <a:rPr lang="ru-UA" altLang="ru-UA" sz="2800" b="1" dirty="0" err="1">
                <a:solidFill>
                  <a:srgbClr val="0166B3"/>
                </a:solidFill>
                <a:latin typeface="+mj-lt"/>
                <a:ea typeface="+mj-ea"/>
                <a:cs typeface="Arial" panose="020B0604020202020204" pitchFamily="34" charset="0"/>
              </a:rPr>
              <a:t>змін</a:t>
            </a:r>
            <a:r>
              <a:rPr lang="ru-UA" altLang="ru-UA" sz="2800" b="1" dirty="0">
                <a:solidFill>
                  <a:srgbClr val="0166B3"/>
                </a:solidFill>
                <a:latin typeface="+mj-lt"/>
                <a:ea typeface="+mj-ea"/>
                <a:cs typeface="Arial" panose="020B0604020202020204" pitchFamily="34" charset="0"/>
              </a:rPr>
              <a:t> до </a:t>
            </a:r>
            <a:r>
              <a:rPr lang="ru-UA" altLang="ru-UA" sz="2800" b="1" dirty="0" err="1">
                <a:solidFill>
                  <a:srgbClr val="0166B3"/>
                </a:solidFill>
                <a:latin typeface="+mj-lt"/>
                <a:ea typeface="+mj-ea"/>
                <a:cs typeface="Arial" panose="020B0604020202020204" pitchFamily="34" charset="0"/>
              </a:rPr>
              <a:t>деяких</a:t>
            </a:r>
            <a:r>
              <a:rPr lang="ru-UA" altLang="ru-UA" sz="2800" b="1" dirty="0">
                <a:solidFill>
                  <a:srgbClr val="0166B3"/>
                </a:solidFill>
                <a:latin typeface="+mj-lt"/>
                <a:ea typeface="+mj-ea"/>
                <a:cs typeface="Arial" panose="020B0604020202020204" pitchFamily="34" charset="0"/>
              </a:rPr>
              <a:t> </a:t>
            </a:r>
            <a:r>
              <a:rPr lang="ru-UA" altLang="ru-UA" sz="2800" b="1" dirty="0" err="1">
                <a:solidFill>
                  <a:srgbClr val="0166B3"/>
                </a:solidFill>
                <a:latin typeface="+mj-lt"/>
                <a:ea typeface="+mj-ea"/>
                <a:cs typeface="Arial" panose="020B0604020202020204" pitchFamily="34" charset="0"/>
              </a:rPr>
              <a:t>законів</a:t>
            </a:r>
            <a:r>
              <a:rPr lang="ru-UA" altLang="ru-UA" sz="2800" b="1" dirty="0">
                <a:solidFill>
                  <a:srgbClr val="0166B3"/>
                </a:solidFill>
                <a:latin typeface="+mj-lt"/>
                <a:ea typeface="+mj-ea"/>
                <a:cs typeface="Arial" panose="020B0604020202020204" pitchFamily="34" charset="0"/>
              </a:rPr>
              <a:t> </a:t>
            </a:r>
            <a:r>
              <a:rPr lang="ru-UA" altLang="ru-UA" sz="2800" b="1" dirty="0" err="1">
                <a:solidFill>
                  <a:srgbClr val="0166B3"/>
                </a:solidFill>
                <a:latin typeface="+mj-lt"/>
                <a:ea typeface="+mj-ea"/>
                <a:cs typeface="Arial" panose="020B0604020202020204" pitchFamily="34" charset="0"/>
              </a:rPr>
              <a:t>України</a:t>
            </a:r>
            <a:r>
              <a:rPr lang="ru-UA" altLang="ru-UA" sz="2800" b="1" dirty="0">
                <a:solidFill>
                  <a:srgbClr val="0166B3"/>
                </a:solidFill>
                <a:latin typeface="+mj-lt"/>
                <a:ea typeface="+mj-ea"/>
                <a:cs typeface="Arial" panose="020B0604020202020204" pitchFamily="34" charset="0"/>
              </a:rPr>
              <a:t> </a:t>
            </a:r>
            <a:r>
              <a:rPr lang="ru-UA" altLang="ru-UA" sz="2800" b="1" dirty="0" err="1">
                <a:solidFill>
                  <a:srgbClr val="0166B3"/>
                </a:solidFill>
                <a:latin typeface="+mj-lt"/>
                <a:ea typeface="+mj-ea"/>
                <a:cs typeface="Arial" panose="020B0604020202020204" pitchFamily="34" charset="0"/>
              </a:rPr>
              <a:t>щодо</a:t>
            </a:r>
            <a:r>
              <a:rPr lang="ru-UA" altLang="ru-UA" sz="2800" b="1" dirty="0">
                <a:solidFill>
                  <a:srgbClr val="0166B3"/>
                </a:solidFill>
                <a:latin typeface="+mj-lt"/>
                <a:ea typeface="+mj-ea"/>
                <a:cs typeface="Arial" panose="020B0604020202020204" pitchFamily="34" charset="0"/>
              </a:rPr>
              <a:t> </a:t>
            </a:r>
            <a:r>
              <a:rPr lang="ru-UA" altLang="ru-UA" sz="2800" b="1" dirty="0" err="1">
                <a:solidFill>
                  <a:srgbClr val="0166B3"/>
                </a:solidFill>
                <a:latin typeface="+mj-lt"/>
                <a:ea typeface="+mj-ea"/>
                <a:cs typeface="Arial" panose="020B0604020202020204" pitchFamily="34" charset="0"/>
              </a:rPr>
              <a:t>розвитку</a:t>
            </a:r>
            <a:r>
              <a:rPr lang="ru-UA" altLang="ru-UA" sz="2800" b="1" dirty="0">
                <a:solidFill>
                  <a:srgbClr val="0166B3"/>
                </a:solidFill>
                <a:latin typeface="+mj-lt"/>
                <a:ea typeface="+mj-ea"/>
                <a:cs typeface="Arial" panose="020B0604020202020204" pitchFamily="34" charset="0"/>
              </a:rPr>
              <a:t> </a:t>
            </a:r>
            <a:endParaRPr lang="uk-UA" altLang="ru-UA" sz="2800" b="1" dirty="0">
              <a:solidFill>
                <a:srgbClr val="0166B3"/>
              </a:solidFill>
              <a:latin typeface="+mj-lt"/>
              <a:ea typeface="+mj-ea"/>
              <a:cs typeface="Arial" panose="020B0604020202020204" pitchFamily="34" charset="0"/>
            </a:endParaRPr>
          </a:p>
          <a:p>
            <a:pPr marL="0" marR="0" lvl="0" indent="0" algn="ctr" fontAlgn="base">
              <a:lnSpc>
                <a:spcPct val="90000"/>
              </a:lnSpc>
              <a:spcBef>
                <a:spcPct val="0"/>
              </a:spcBef>
              <a:spcAft>
                <a:spcPct val="0"/>
              </a:spcAft>
              <a:buClrTx/>
              <a:buSzTx/>
              <a:tabLst/>
            </a:pPr>
            <a:r>
              <a:rPr lang="ru-UA" altLang="ru-UA" sz="2800" b="1" dirty="0" err="1">
                <a:solidFill>
                  <a:srgbClr val="0166B3"/>
                </a:solidFill>
                <a:latin typeface="+mj-lt"/>
                <a:ea typeface="+mj-ea"/>
                <a:cs typeface="Arial" panose="020B0604020202020204" pitchFamily="34" charset="0"/>
              </a:rPr>
              <a:t>індивідуальних</a:t>
            </a:r>
            <a:r>
              <a:rPr lang="ru-UA" altLang="ru-UA" sz="2800" b="1" dirty="0">
                <a:solidFill>
                  <a:srgbClr val="0166B3"/>
                </a:solidFill>
                <a:latin typeface="+mj-lt"/>
                <a:ea typeface="+mj-ea"/>
                <a:cs typeface="Arial" panose="020B0604020202020204" pitchFamily="34" charset="0"/>
              </a:rPr>
              <a:t> </a:t>
            </a:r>
            <a:r>
              <a:rPr lang="ru-UA" altLang="ru-UA" sz="2800" b="1" dirty="0" err="1">
                <a:solidFill>
                  <a:srgbClr val="0166B3"/>
                </a:solidFill>
                <a:latin typeface="+mj-lt"/>
                <a:ea typeface="+mj-ea"/>
                <a:cs typeface="Arial" panose="020B0604020202020204" pitchFamily="34" charset="0"/>
              </a:rPr>
              <a:t>освітніх</a:t>
            </a:r>
            <a:r>
              <a:rPr lang="ru-UA" altLang="ru-UA" sz="2800" b="1" dirty="0">
                <a:solidFill>
                  <a:srgbClr val="0166B3"/>
                </a:solidFill>
                <a:latin typeface="+mj-lt"/>
                <a:ea typeface="+mj-ea"/>
                <a:cs typeface="Arial" panose="020B0604020202020204" pitchFamily="34" charset="0"/>
              </a:rPr>
              <a:t> </a:t>
            </a:r>
            <a:r>
              <a:rPr lang="ru-UA" altLang="ru-UA" sz="2800" b="1" dirty="0" err="1">
                <a:solidFill>
                  <a:srgbClr val="0166B3"/>
                </a:solidFill>
                <a:latin typeface="+mj-lt"/>
                <a:ea typeface="+mj-ea"/>
                <a:cs typeface="Arial" panose="020B0604020202020204" pitchFamily="34" charset="0"/>
              </a:rPr>
              <a:t>траєкторій</a:t>
            </a:r>
            <a:r>
              <a:rPr lang="ru-UA" altLang="ru-UA" sz="2800" b="1" dirty="0">
                <a:solidFill>
                  <a:srgbClr val="0166B3"/>
                </a:solidFill>
                <a:latin typeface="+mj-lt"/>
                <a:ea typeface="+mj-ea"/>
                <a:cs typeface="Arial" panose="020B0604020202020204" pitchFamily="34" charset="0"/>
              </a:rPr>
              <a:t> та </a:t>
            </a:r>
            <a:r>
              <a:rPr lang="ru-UA" altLang="ru-UA" sz="2800" b="1" dirty="0" err="1">
                <a:solidFill>
                  <a:srgbClr val="0166B3"/>
                </a:solidFill>
                <a:latin typeface="+mj-lt"/>
                <a:ea typeface="+mj-ea"/>
                <a:cs typeface="Arial" panose="020B0604020202020204" pitchFamily="34" charset="0"/>
              </a:rPr>
              <a:t>вдосконалення</a:t>
            </a:r>
            <a:r>
              <a:rPr lang="ru-UA" altLang="ru-UA" sz="2800" b="1" dirty="0">
                <a:solidFill>
                  <a:srgbClr val="0166B3"/>
                </a:solidFill>
                <a:latin typeface="+mj-lt"/>
                <a:ea typeface="+mj-ea"/>
                <a:cs typeface="Arial" panose="020B0604020202020204" pitchFamily="34" charset="0"/>
              </a:rPr>
              <a:t> </a:t>
            </a:r>
            <a:r>
              <a:rPr lang="ru-UA" altLang="ru-UA" sz="2800" b="1" dirty="0" err="1">
                <a:solidFill>
                  <a:srgbClr val="0166B3"/>
                </a:solidFill>
                <a:latin typeface="+mj-lt"/>
                <a:ea typeface="+mj-ea"/>
                <a:cs typeface="Arial" panose="020B0604020202020204" pitchFamily="34" charset="0"/>
              </a:rPr>
              <a:t>освітнього</a:t>
            </a:r>
            <a:r>
              <a:rPr lang="ru-UA" altLang="ru-UA" sz="2800" b="1" dirty="0">
                <a:solidFill>
                  <a:srgbClr val="0166B3"/>
                </a:solidFill>
                <a:latin typeface="+mj-lt"/>
                <a:ea typeface="+mj-ea"/>
                <a:cs typeface="Arial" panose="020B0604020202020204" pitchFamily="34" charset="0"/>
              </a:rPr>
              <a:t> </a:t>
            </a:r>
            <a:r>
              <a:rPr lang="ru-UA" altLang="ru-UA" sz="2800" b="1" dirty="0" err="1">
                <a:solidFill>
                  <a:srgbClr val="0166B3"/>
                </a:solidFill>
                <a:latin typeface="+mj-lt"/>
                <a:ea typeface="+mj-ea"/>
                <a:cs typeface="Arial" panose="020B0604020202020204" pitchFamily="34" charset="0"/>
              </a:rPr>
              <a:t>процесу</a:t>
            </a:r>
            <a:r>
              <a:rPr lang="uk-UA" altLang="ru-UA" sz="2800" b="1" dirty="0">
                <a:solidFill>
                  <a:srgbClr val="0166B3"/>
                </a:solidFill>
                <a:latin typeface="+mj-lt"/>
                <a:ea typeface="+mj-ea"/>
                <a:cs typeface="Arial" panose="020B0604020202020204" pitchFamily="34" charset="0"/>
              </a:rPr>
              <a:t>»,</a:t>
            </a:r>
          </a:p>
          <a:p>
            <a:pPr marL="0" marR="0" lvl="0" indent="0" algn="ctr" fontAlgn="base">
              <a:lnSpc>
                <a:spcPct val="90000"/>
              </a:lnSpc>
              <a:spcBef>
                <a:spcPct val="0"/>
              </a:spcBef>
              <a:spcAft>
                <a:spcPct val="0"/>
              </a:spcAft>
              <a:buClrTx/>
              <a:buSzTx/>
              <a:tabLst/>
            </a:pPr>
            <a:r>
              <a:rPr lang="uk-UA" altLang="ru-UA" sz="2800" b="1" dirty="0">
                <a:solidFill>
                  <a:srgbClr val="0166B3"/>
                </a:solidFill>
                <a:latin typeface="+mj-lt"/>
                <a:ea typeface="+mj-ea"/>
                <a:cs typeface="Arial" panose="020B0604020202020204" pitchFamily="34" charset="0"/>
              </a:rPr>
              <a:t>«Про робочий час НПП і ПП у ЗВО»</a:t>
            </a:r>
          </a:p>
          <a:p>
            <a:pPr marL="0" marR="0" lvl="0" indent="0" algn="ctr" fontAlgn="base">
              <a:lnSpc>
                <a:spcPct val="90000"/>
              </a:lnSpc>
              <a:spcBef>
                <a:spcPct val="0"/>
              </a:spcBef>
              <a:spcAft>
                <a:spcPct val="0"/>
              </a:spcAft>
              <a:buClrTx/>
              <a:buSzTx/>
              <a:tabLst/>
            </a:pPr>
            <a:endParaRPr lang="uk-UA" altLang="ru-UA" sz="2800" b="1" dirty="0">
              <a:solidFill>
                <a:srgbClr val="0166B3"/>
              </a:solidFill>
              <a:latin typeface="+mj-lt"/>
              <a:ea typeface="+mj-ea"/>
              <a:cs typeface="Arial" panose="020B0604020202020204" pitchFamily="34" charset="0"/>
            </a:endParaRPr>
          </a:p>
          <a:p>
            <a:pPr marL="0" marR="0" lvl="0" indent="0" algn="ctr" fontAlgn="base">
              <a:lnSpc>
                <a:spcPct val="90000"/>
              </a:lnSpc>
              <a:spcBef>
                <a:spcPct val="0"/>
              </a:spcBef>
              <a:spcAft>
                <a:spcPct val="0"/>
              </a:spcAft>
              <a:buClrTx/>
              <a:buSzTx/>
              <a:tabLst/>
            </a:pPr>
            <a:endParaRPr lang="uk-UA" altLang="ru-UA" sz="2800" b="1" dirty="0">
              <a:solidFill>
                <a:srgbClr val="0166B3"/>
              </a:solidFill>
              <a:latin typeface="+mj-lt"/>
              <a:ea typeface="+mj-ea"/>
              <a:cs typeface="Arial" panose="020B0604020202020204" pitchFamily="34" charset="0"/>
            </a:endParaRPr>
          </a:p>
          <a:p>
            <a:pPr marL="0" marR="0" lvl="0" indent="0" algn="ctr" fontAlgn="base">
              <a:lnSpc>
                <a:spcPct val="90000"/>
              </a:lnSpc>
              <a:spcBef>
                <a:spcPct val="0"/>
              </a:spcBef>
              <a:spcAft>
                <a:spcPct val="0"/>
              </a:spcAft>
              <a:buClrTx/>
              <a:buSzTx/>
              <a:tabLst/>
            </a:pPr>
            <a:r>
              <a:rPr lang="uk-UA" altLang="ru-UA" sz="2800" b="1" dirty="0">
                <a:solidFill>
                  <a:srgbClr val="0166B3"/>
                </a:solidFill>
                <a:latin typeface="+mj-lt"/>
                <a:ea typeface="+mj-ea"/>
                <a:cs typeface="Arial" panose="020B0604020202020204" pitchFamily="34" charset="0"/>
              </a:rPr>
              <a:t>Внесення змін до Законів України  «Про освіту» та «Про вищу освіту»</a:t>
            </a:r>
          </a:p>
          <a:p>
            <a:pPr algn="ctr" eaLnBrk="0" fontAlgn="base" hangingPunct="0">
              <a:spcBef>
                <a:spcPct val="0"/>
              </a:spcBef>
              <a:spcAft>
                <a:spcPct val="0"/>
              </a:spcAft>
            </a:pPr>
            <a:endParaRPr lang="uk-UA" sz="2400" b="1" i="1" dirty="0">
              <a:solidFill>
                <a:srgbClr val="C00000"/>
              </a:solidFill>
              <a:highlight>
                <a:srgbClr val="FFFFFF"/>
              </a:highlight>
            </a:endParaRPr>
          </a:p>
          <a:p>
            <a:pPr algn="ctr" eaLnBrk="0" fontAlgn="base" hangingPunct="0">
              <a:spcBef>
                <a:spcPct val="0"/>
              </a:spcBef>
              <a:spcAft>
                <a:spcPct val="0"/>
              </a:spcAft>
            </a:pPr>
            <a:r>
              <a:rPr lang="uk-UA" sz="2400" b="1" i="1" dirty="0" err="1">
                <a:solidFill>
                  <a:srgbClr val="C00000"/>
                </a:solidFill>
                <a:highlight>
                  <a:srgbClr val="FFFFFF"/>
                </a:highlight>
              </a:rPr>
              <a:t>Внесено</a:t>
            </a:r>
            <a:r>
              <a:rPr lang="uk-UA" sz="2400" b="1" i="1" dirty="0">
                <a:solidFill>
                  <a:srgbClr val="C00000"/>
                </a:solidFill>
                <a:highlight>
                  <a:srgbClr val="FFFFFF"/>
                </a:highlight>
              </a:rPr>
              <a:t> зміни до:</a:t>
            </a:r>
          </a:p>
          <a:p>
            <a:pPr algn="ctr" eaLnBrk="0" fontAlgn="base" hangingPunct="0">
              <a:spcBef>
                <a:spcPct val="0"/>
              </a:spcBef>
              <a:spcAft>
                <a:spcPct val="0"/>
              </a:spcAft>
            </a:pPr>
            <a:r>
              <a:rPr lang="uk-UA" sz="2400" b="1" i="1" dirty="0">
                <a:solidFill>
                  <a:srgbClr val="C00000"/>
                </a:solidFill>
                <a:highlight>
                  <a:srgbClr val="FFFFFF"/>
                </a:highlight>
              </a:rPr>
              <a:t> статті 10 Закону України «Про освіту» та</a:t>
            </a:r>
          </a:p>
          <a:p>
            <a:pPr algn="ctr" eaLnBrk="0" fontAlgn="base" hangingPunct="0">
              <a:spcBef>
                <a:spcPct val="0"/>
              </a:spcBef>
              <a:spcAft>
                <a:spcPct val="0"/>
              </a:spcAft>
            </a:pPr>
            <a:r>
              <a:rPr lang="uk-UA" sz="2400" b="1" i="1" dirty="0">
                <a:solidFill>
                  <a:srgbClr val="C00000"/>
                </a:solidFill>
                <a:highlight>
                  <a:srgbClr val="FFFFFF"/>
                </a:highlight>
              </a:rPr>
              <a:t>статей 1, 9, 10, 11, 13, 32, 44, 46, 49, 56, 62 Закону України «Про вищу освіту», </a:t>
            </a:r>
          </a:p>
          <a:p>
            <a:pPr algn="ctr" eaLnBrk="0" fontAlgn="base" hangingPunct="0">
              <a:spcBef>
                <a:spcPct val="0"/>
              </a:spcBef>
              <a:spcAft>
                <a:spcPct val="0"/>
              </a:spcAft>
            </a:pPr>
            <a:endParaRPr lang="uk-UA" sz="2400" b="1" i="1" dirty="0">
              <a:solidFill>
                <a:srgbClr val="C00000"/>
              </a:solidFill>
              <a:highlight>
                <a:srgbClr val="FFFFFF"/>
              </a:highlight>
            </a:endParaRPr>
          </a:p>
          <a:p>
            <a:pPr algn="ctr" eaLnBrk="0" fontAlgn="base" hangingPunct="0">
              <a:spcBef>
                <a:spcPct val="0"/>
              </a:spcBef>
              <a:spcAft>
                <a:spcPct val="0"/>
              </a:spcAft>
            </a:pPr>
            <a:r>
              <a:rPr lang="uk-UA" sz="2400" b="1" i="1" dirty="0">
                <a:solidFill>
                  <a:srgbClr val="C00000"/>
                </a:solidFill>
                <a:highlight>
                  <a:srgbClr val="FFFFFF"/>
                </a:highlight>
              </a:rPr>
              <a:t> </a:t>
            </a:r>
          </a:p>
          <a:p>
            <a:pPr algn="ctr" eaLnBrk="0" fontAlgn="base" hangingPunct="0">
              <a:spcBef>
                <a:spcPct val="0"/>
              </a:spcBef>
              <a:spcAft>
                <a:spcPct val="0"/>
              </a:spcAft>
            </a:pPr>
            <a:endParaRPr lang="en-US" sz="2400" b="1" i="1" dirty="0">
              <a:solidFill>
                <a:srgbClr val="C00000"/>
              </a:solidFill>
              <a:highlight>
                <a:srgbClr val="FFFFFF"/>
              </a:highlight>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UA" altLang="ru-UA" sz="2800" b="1" i="1" dirty="0">
              <a:solidFill>
                <a:srgbClr val="C00000"/>
              </a:solidFill>
            </a:endParaRPr>
          </a:p>
        </p:txBody>
      </p:sp>
      <p:pic>
        <p:nvPicPr>
          <p:cNvPr id="6" name="Рисунок 5">
            <a:extLst>
              <a:ext uri="{FF2B5EF4-FFF2-40B4-BE49-F238E27FC236}">
                <a16:creationId xmlns:a16="http://schemas.microsoft.com/office/drawing/2014/main" id="{7253E29E-6147-9B4A-81D7-9CF49B2F011B}"/>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7" name="TextBox 6">
            <a:extLst>
              <a:ext uri="{FF2B5EF4-FFF2-40B4-BE49-F238E27FC236}">
                <a16:creationId xmlns:a16="http://schemas.microsoft.com/office/drawing/2014/main" id="{D7F199D0-4E42-E170-B823-4149D9F525BB}"/>
              </a:ext>
            </a:extLst>
          </p:cNvPr>
          <p:cNvSpPr txBox="1"/>
          <p:nvPr/>
        </p:nvSpPr>
        <p:spPr>
          <a:xfrm>
            <a:off x="9951868" y="6332549"/>
            <a:ext cx="2033460"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54474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6A45C0-613D-CE90-47D1-AB03FC236FE3}"/>
              </a:ext>
            </a:extLst>
          </p:cNvPr>
          <p:cNvSpPr>
            <a:spLocks noChangeArrowheads="1"/>
          </p:cNvSpPr>
          <p:nvPr/>
        </p:nvSpPr>
        <p:spPr bwMode="auto">
          <a:xfrm>
            <a:off x="206671" y="822744"/>
            <a:ext cx="11911347" cy="79714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uk-UA" sz="3600" b="1" dirty="0">
                <a:solidFill>
                  <a:srgbClr val="0166B3"/>
                </a:solidFill>
                <a:latin typeface="+mj-lt"/>
                <a:ea typeface="+mj-ea"/>
                <a:cs typeface="Arial" panose="020B0604020202020204" pitchFamily="34" charset="0"/>
              </a:rPr>
              <a:t>Стаття 1. Основні терміни та їх визначення</a:t>
            </a:r>
          </a:p>
          <a:p>
            <a:pPr algn="just" eaLnBrk="0" fontAlgn="base" hangingPunct="0">
              <a:spcBef>
                <a:spcPct val="0"/>
              </a:spcBef>
              <a:spcAft>
                <a:spcPct val="0"/>
              </a:spcAft>
            </a:pPr>
            <a:r>
              <a:rPr lang="az-Cyrl-AZ" sz="1600" b="0" i="0" dirty="0">
                <a:solidFill>
                  <a:srgbClr val="002060"/>
                </a:solidFill>
                <a:effectLst/>
                <a:highlight>
                  <a:srgbClr val="FFFFFF"/>
                </a:highlight>
              </a:rPr>
              <a:t>14) </a:t>
            </a:r>
            <a:r>
              <a:rPr lang="az-Cyrl-AZ" sz="1600" b="1" i="0" dirty="0">
                <a:solidFill>
                  <a:srgbClr val="002060"/>
                </a:solidFill>
                <a:effectLst/>
                <a:highlight>
                  <a:srgbClr val="FFFFFF"/>
                </a:highlight>
              </a:rPr>
              <a:t>кредит ЄКТС </a:t>
            </a:r>
            <a:r>
              <a:rPr lang="az-Cyrl-AZ" sz="1600" b="0" i="0" dirty="0">
                <a:solidFill>
                  <a:srgbClr val="002060"/>
                </a:solidFill>
                <a:effectLst/>
                <a:highlight>
                  <a:srgbClr val="FFFFFF"/>
                </a:highlight>
              </a:rPr>
              <a:t>- одиниця вимірювання обсягу навчального навантаження здобувача вищої освіти, необхідного для досягнення визначених результатів навчання. </a:t>
            </a:r>
            <a:r>
              <a:rPr lang="az-Cyrl-AZ" sz="1600" b="1" i="0" dirty="0">
                <a:solidFill>
                  <a:srgbClr val="002060"/>
                </a:solidFill>
                <a:effectLst/>
                <a:highlight>
                  <a:srgbClr val="FFFFFF"/>
                </a:highlight>
              </a:rPr>
              <a:t>Обсяг одного кредиту ЄКТС становить 30 годин</a:t>
            </a:r>
            <a:r>
              <a:rPr lang="az-Cyrl-AZ" sz="1600" b="0" i="0" dirty="0">
                <a:solidFill>
                  <a:srgbClr val="002060"/>
                </a:solidFill>
                <a:effectLst/>
                <a:highlight>
                  <a:srgbClr val="FFFFFF"/>
                </a:highlight>
              </a:rPr>
              <a:t>. </a:t>
            </a:r>
          </a:p>
          <a:p>
            <a:pPr algn="just" eaLnBrk="0" fontAlgn="base" hangingPunct="0">
              <a:spcBef>
                <a:spcPct val="0"/>
              </a:spcBef>
              <a:spcAft>
                <a:spcPct val="0"/>
              </a:spcAft>
            </a:pPr>
            <a:r>
              <a:rPr lang="az-Cyrl-AZ" sz="1600" b="1" i="0" dirty="0">
                <a:solidFill>
                  <a:srgbClr val="002060"/>
                </a:solidFill>
                <a:effectLst/>
                <a:highlight>
                  <a:srgbClr val="FFFFFF"/>
                </a:highlight>
              </a:rPr>
              <a:t>Обсяг навчальних занять в одному кредиті ЄКТС </a:t>
            </a:r>
            <a:r>
              <a:rPr lang="az-Cyrl-AZ" sz="1600" b="0" i="0" dirty="0">
                <a:solidFill>
                  <a:srgbClr val="002060"/>
                </a:solidFill>
                <a:effectLst/>
                <a:highlight>
                  <a:srgbClr val="FFFFFF"/>
                </a:highlight>
              </a:rPr>
              <a:t>навчальної дисципліни становить:</a:t>
            </a:r>
          </a:p>
          <a:p>
            <a:pPr marL="285750" indent="-285750" algn="just" eaLnBrk="0" fontAlgn="base" hangingPunct="0">
              <a:spcBef>
                <a:spcPct val="0"/>
              </a:spcBef>
              <a:spcAft>
                <a:spcPct val="0"/>
              </a:spcAft>
              <a:buFontTx/>
              <a:buChar char="-"/>
            </a:pPr>
            <a:r>
              <a:rPr lang="az-Cyrl-AZ" sz="1600" b="1" i="0" dirty="0">
                <a:solidFill>
                  <a:srgbClr val="002060"/>
                </a:solidFill>
                <a:effectLst/>
                <a:highlight>
                  <a:srgbClr val="FFFFFF"/>
                </a:highlight>
              </a:rPr>
              <a:t>не менше 10 годин </a:t>
            </a:r>
            <a:r>
              <a:rPr lang="az-Cyrl-AZ" sz="1600" b="0" i="0" dirty="0">
                <a:solidFill>
                  <a:srgbClr val="002060"/>
                </a:solidFill>
                <a:effectLst/>
                <a:highlight>
                  <a:srgbClr val="FFFFFF"/>
                </a:highlight>
              </a:rPr>
              <a:t>для бакалаврського рівня (33,3 %), </a:t>
            </a:r>
          </a:p>
          <a:p>
            <a:pPr marL="285750" indent="-285750" algn="just" eaLnBrk="0" fontAlgn="base" hangingPunct="0">
              <a:spcBef>
                <a:spcPct val="0"/>
              </a:spcBef>
              <a:spcAft>
                <a:spcPct val="0"/>
              </a:spcAft>
              <a:buFontTx/>
              <a:buChar char="-"/>
            </a:pPr>
            <a:r>
              <a:rPr lang="az-Cyrl-AZ" sz="1600" b="1" i="0" dirty="0">
                <a:solidFill>
                  <a:srgbClr val="002060"/>
                </a:solidFill>
                <a:effectLst/>
                <a:highlight>
                  <a:srgbClr val="FFFFFF"/>
                </a:highlight>
              </a:rPr>
              <a:t>не менше 8 годин (26,6%) </a:t>
            </a:r>
            <a:r>
              <a:rPr lang="az-Cyrl-AZ" sz="1600" b="0" i="0" dirty="0">
                <a:solidFill>
                  <a:srgbClr val="002060"/>
                </a:solidFill>
                <a:effectLst/>
                <a:highlight>
                  <a:srgbClr val="FFFFFF"/>
                </a:highlight>
              </a:rPr>
              <a:t>для магістерського рівня вищої освіти за денною формою здобуття вищої освіти.</a:t>
            </a:r>
          </a:p>
          <a:p>
            <a:pPr marL="285750" indent="-285750" algn="just" eaLnBrk="0" fontAlgn="base" hangingPunct="0">
              <a:spcBef>
                <a:spcPct val="0"/>
              </a:spcBef>
              <a:spcAft>
                <a:spcPct val="0"/>
              </a:spcAft>
              <a:buFontTx/>
              <a:buChar char="-"/>
            </a:pPr>
            <a:r>
              <a:rPr lang="az-Cyrl-AZ" sz="1600" b="0" i="0" dirty="0">
                <a:solidFill>
                  <a:srgbClr val="002060"/>
                </a:solidFill>
                <a:effectLst/>
                <a:highlight>
                  <a:srgbClr val="FFFFFF"/>
                </a:highlight>
              </a:rPr>
              <a:t>Розрахункове навчальне навантаження здобувача вищої освіти протягом одного навчального року за денною або дуальною формою здобуття вищої освіти </a:t>
            </a:r>
            <a:r>
              <a:rPr lang="az-Cyrl-AZ" sz="1600" b="1" i="0" dirty="0">
                <a:solidFill>
                  <a:srgbClr val="002060"/>
                </a:solidFill>
                <a:effectLst/>
                <a:highlight>
                  <a:srgbClr val="FFFFFF"/>
                </a:highlight>
              </a:rPr>
              <a:t>становить 60 кредитів ЄКТС</a:t>
            </a:r>
            <a:r>
              <a:rPr lang="az-Cyrl-AZ" sz="1600" b="0" i="0" dirty="0">
                <a:solidFill>
                  <a:srgbClr val="002060"/>
                </a:solidFill>
                <a:effectLst/>
                <a:highlight>
                  <a:srgbClr val="FFFFFF"/>
                </a:highlight>
              </a:rPr>
              <a:t>...</a:t>
            </a:r>
          </a:p>
          <a:p>
            <a:pPr algn="just" eaLnBrk="0" fontAlgn="base" hangingPunct="0">
              <a:spcBef>
                <a:spcPct val="0"/>
              </a:spcBef>
              <a:spcAft>
                <a:spcPct val="0"/>
              </a:spcAft>
            </a:pPr>
            <a:endParaRPr lang="az-Cyrl-AZ" sz="1600" b="0" i="0" dirty="0">
              <a:solidFill>
                <a:srgbClr val="002060"/>
              </a:solidFill>
              <a:effectLst/>
              <a:highlight>
                <a:srgbClr val="FFFFFF"/>
              </a:highlight>
            </a:endParaRPr>
          </a:p>
          <a:p>
            <a:pPr algn="ctr" eaLnBrk="0" fontAlgn="base" hangingPunct="0">
              <a:spcBef>
                <a:spcPct val="0"/>
              </a:spcBef>
              <a:spcAft>
                <a:spcPct val="0"/>
              </a:spcAft>
            </a:pPr>
            <a:r>
              <a:rPr lang="az-Cyrl-AZ" sz="3600" b="1" dirty="0">
                <a:solidFill>
                  <a:srgbClr val="0166B3"/>
                </a:solidFill>
                <a:latin typeface="+mj-lt"/>
                <a:ea typeface="+mj-ea"/>
                <a:cs typeface="Arial" panose="020B0604020202020204" pitchFamily="34" charset="0"/>
              </a:rPr>
              <a:t>Стаття 9. Освітні програми</a:t>
            </a:r>
          </a:p>
          <a:p>
            <a:pPr algn="just" eaLnBrk="0" fontAlgn="base" hangingPunct="0">
              <a:spcBef>
                <a:spcPct val="0"/>
              </a:spcBef>
              <a:spcAft>
                <a:spcPct val="0"/>
              </a:spcAft>
            </a:pPr>
            <a:r>
              <a:rPr lang="az-Cyrl-AZ" sz="1600" b="1" i="0" dirty="0">
                <a:solidFill>
                  <a:srgbClr val="002060"/>
                </a:solidFill>
                <a:effectLst/>
                <a:highlight>
                  <a:srgbClr val="FFFFFF"/>
                </a:highlight>
              </a:rPr>
              <a:t>Опис освітньої програми </a:t>
            </a:r>
            <a:r>
              <a:rPr lang="az-Cyrl-AZ" sz="1600" b="0" i="0" dirty="0">
                <a:solidFill>
                  <a:srgbClr val="002060"/>
                </a:solidFill>
                <a:effectLst/>
                <a:highlight>
                  <a:srgbClr val="FFFFFF"/>
                </a:highlight>
              </a:rPr>
              <a:t>повинен містити: назву освітньої програми; рівень вищої освіти; галузь знань (</a:t>
            </a:r>
            <a:r>
              <a:rPr lang="az-Cyrl-AZ" sz="1600" b="1" i="1" dirty="0">
                <a:solidFill>
                  <a:srgbClr val="002060"/>
                </a:solidFill>
                <a:effectLst/>
                <a:highlight>
                  <a:srgbClr val="FFFFFF"/>
                </a:highlight>
              </a:rPr>
              <a:t>галузі знань, за потреби </a:t>
            </a:r>
            <a:r>
              <a:rPr lang="az-Cyrl-AZ" sz="1600" b="0" i="0" dirty="0">
                <a:solidFill>
                  <a:srgbClr val="002060"/>
                </a:solidFill>
                <a:effectLst/>
                <a:highlight>
                  <a:srgbClr val="FFFFFF"/>
                </a:highlight>
              </a:rPr>
              <a:t>- </a:t>
            </a:r>
            <a:r>
              <a:rPr lang="az-Cyrl-AZ" sz="1600" b="1" i="1" dirty="0">
                <a:solidFill>
                  <a:srgbClr val="002060"/>
                </a:solidFill>
                <a:effectLst/>
                <a:highlight>
                  <a:srgbClr val="FFFFFF"/>
                </a:highlight>
              </a:rPr>
              <a:t>для міждисциплінарних освітніх програм</a:t>
            </a:r>
            <a:r>
              <a:rPr lang="az-Cyrl-AZ" sz="1600" b="0" i="0" dirty="0">
                <a:solidFill>
                  <a:srgbClr val="002060"/>
                </a:solidFill>
                <a:effectLst/>
                <a:highlight>
                  <a:srgbClr val="FFFFFF"/>
                </a:highlight>
              </a:rPr>
              <a:t>); спеціальність (</a:t>
            </a:r>
            <a:r>
              <a:rPr lang="az-Cyrl-AZ" sz="1600" b="1" i="1" dirty="0">
                <a:solidFill>
                  <a:srgbClr val="002060"/>
                </a:solidFill>
                <a:effectLst/>
                <a:highlight>
                  <a:srgbClr val="FFFFFF"/>
                </a:highlight>
              </a:rPr>
              <a:t>спеціальності - для міждисциплінарних освітніх програм</a:t>
            </a:r>
            <a:r>
              <a:rPr lang="az-Cyrl-AZ" sz="1600" b="0" i="0" dirty="0">
                <a:solidFill>
                  <a:srgbClr val="002060"/>
                </a:solidFill>
                <a:effectLst/>
                <a:highlight>
                  <a:srgbClr val="FFFFFF"/>
                </a:highlight>
              </a:rPr>
              <a:t>); спеціалізацію або предметну спеціальність (за наявності); опис предметної області; цілі освітньої програми; тип освітньої програми (освітньо-професійна, освітньо-наукова чи освітньо-творча); тип диплома (</a:t>
            </a:r>
            <a:r>
              <a:rPr lang="az-Cyrl-AZ" sz="1600" b="1" i="1" dirty="0">
                <a:solidFill>
                  <a:srgbClr val="002060"/>
                </a:solidFill>
                <a:effectLst/>
                <a:highlight>
                  <a:srgbClr val="FFFFFF"/>
                </a:highlight>
              </a:rPr>
              <a:t>спільний (подвійний) диплом)</a:t>
            </a:r>
            <a:r>
              <a:rPr lang="az-Cyrl-AZ" sz="1600" b="0" i="0" dirty="0">
                <a:solidFill>
                  <a:srgbClr val="002060"/>
                </a:solidFill>
                <a:effectLst/>
                <a:highlight>
                  <a:srgbClr val="FFFFFF"/>
                </a:highlight>
              </a:rPr>
              <a:t> (за наявності); найменування партнера за узгодженою спільною освітньою програмою (за наявності); </a:t>
            </a:r>
          </a:p>
          <a:p>
            <a:pPr algn="ctr" eaLnBrk="0" fontAlgn="base" hangingPunct="0">
              <a:spcBef>
                <a:spcPct val="0"/>
              </a:spcBef>
              <a:spcAft>
                <a:spcPct val="0"/>
              </a:spcAft>
            </a:pPr>
            <a:r>
              <a:rPr lang="uk-UA" sz="3600" b="1" dirty="0">
                <a:solidFill>
                  <a:srgbClr val="0166B3"/>
                </a:solidFill>
                <a:latin typeface="+mj-lt"/>
                <a:ea typeface="+mj-ea"/>
                <a:cs typeface="Arial" panose="020B0604020202020204" pitchFamily="34" charset="0"/>
              </a:rPr>
              <a:t>Стаття 10. Стандарти вищої освіти</a:t>
            </a:r>
          </a:p>
          <a:p>
            <a:pPr algn="just" eaLnBrk="0" fontAlgn="base" hangingPunct="0">
              <a:spcBef>
                <a:spcPct val="0"/>
              </a:spcBef>
              <a:spcAft>
                <a:spcPct val="0"/>
              </a:spcAft>
            </a:pPr>
            <a:r>
              <a:rPr lang="az-Cyrl-AZ" sz="1600" dirty="0">
                <a:solidFill>
                  <a:srgbClr val="002060"/>
                </a:solidFill>
                <a:highlight>
                  <a:srgbClr val="FFFFFF"/>
                </a:highlight>
              </a:rPr>
              <a:t>6) ... На основі навчального плану у визначеному закладом вищої освіти порядку для кожного здобувача вищої освіти розробляються та затверджуються індивідуальні навчальні плани на кожний рік навчання. </a:t>
            </a:r>
            <a:r>
              <a:rPr lang="az-Cyrl-AZ" sz="1600" b="1" i="1" dirty="0">
                <a:solidFill>
                  <a:srgbClr val="002060"/>
                </a:solidFill>
                <a:highlight>
                  <a:srgbClr val="FFFFFF"/>
                </a:highlight>
              </a:rPr>
              <a:t>Індивідуальний навчальний план може передбачати річне навчальне навантаження в обсязі не менше 30 і не більше 80 кредитів ЄКТС </a:t>
            </a:r>
            <a:r>
              <a:rPr lang="az-Cyrl-AZ" sz="1600" dirty="0">
                <a:solidFill>
                  <a:srgbClr val="002060"/>
                </a:solidFill>
                <a:highlight>
                  <a:srgbClr val="FFFFFF"/>
                </a:highlight>
              </a:rPr>
              <a:t>для початкового рівня (короткого циклу), першого (бакалаврського) та другого (магістерського) рівнів вищої освіти.</a:t>
            </a:r>
          </a:p>
          <a:p>
            <a:pPr algn="ctr" eaLnBrk="0" fontAlgn="base" hangingPunct="0">
              <a:spcBef>
                <a:spcPct val="0"/>
              </a:spcBef>
              <a:spcAft>
                <a:spcPct val="0"/>
              </a:spcAft>
            </a:pPr>
            <a:endParaRPr lang="az-Cyrl-AZ" sz="2800" dirty="0">
              <a:solidFill>
                <a:srgbClr val="002060"/>
              </a:solidFill>
            </a:endParaRPr>
          </a:p>
          <a:p>
            <a:pPr algn="just" eaLnBrk="0" fontAlgn="base" hangingPunct="0">
              <a:spcBef>
                <a:spcPct val="0"/>
              </a:spcBef>
              <a:spcAft>
                <a:spcPct val="0"/>
              </a:spcAft>
            </a:pPr>
            <a:endParaRPr lang="az-Cyrl-AZ" sz="1600" b="0" i="0" dirty="0">
              <a:solidFill>
                <a:srgbClr val="002060"/>
              </a:solidFill>
              <a:effectLst/>
              <a:highlight>
                <a:srgbClr val="FFFFFF"/>
              </a:highlight>
            </a:endParaRPr>
          </a:p>
          <a:p>
            <a:pPr algn="just" eaLnBrk="0" fontAlgn="base" hangingPunct="0">
              <a:spcBef>
                <a:spcPct val="0"/>
              </a:spcBef>
              <a:spcAft>
                <a:spcPct val="0"/>
              </a:spcAft>
            </a:pPr>
            <a:endParaRPr lang="az-Cyrl-AZ" sz="1600" b="0" i="0" dirty="0">
              <a:solidFill>
                <a:srgbClr val="002060"/>
              </a:solidFill>
              <a:effectLst/>
              <a:highlight>
                <a:srgbClr val="FFFFFF"/>
              </a:highlight>
            </a:endParaRPr>
          </a:p>
          <a:p>
            <a:pPr algn="just" eaLnBrk="0" fontAlgn="base" hangingPunct="0">
              <a:spcBef>
                <a:spcPct val="0"/>
              </a:spcBef>
              <a:spcAft>
                <a:spcPct val="0"/>
              </a:spcAft>
            </a:pPr>
            <a:endParaRPr lang="az-Cyrl-AZ" sz="1600" b="0" i="0" dirty="0">
              <a:solidFill>
                <a:srgbClr val="002060"/>
              </a:solidFill>
              <a:effectLst/>
              <a:highlight>
                <a:srgbClr val="FFFFFF"/>
              </a:highlight>
            </a:endParaRPr>
          </a:p>
          <a:p>
            <a:pPr algn="ctr" eaLnBrk="0" fontAlgn="base" hangingPunct="0">
              <a:spcBef>
                <a:spcPct val="0"/>
              </a:spcBef>
              <a:spcAft>
                <a:spcPct val="0"/>
              </a:spcAft>
            </a:pPr>
            <a:endParaRPr lang="uk-UA" sz="2800" dirty="0">
              <a:solidFill>
                <a:srgbClr val="002060"/>
              </a:solidFill>
            </a:endParaRPr>
          </a:p>
          <a:p>
            <a:pPr algn="ctr" eaLnBrk="0" fontAlgn="base" hangingPunct="0">
              <a:spcBef>
                <a:spcPct val="0"/>
              </a:spcBef>
              <a:spcAft>
                <a:spcPct val="0"/>
              </a:spcAft>
            </a:pPr>
            <a:r>
              <a:rPr lang="uk-UA" sz="2800" dirty="0">
                <a:solidFill>
                  <a:srgbClr val="002060"/>
                </a:solidFill>
              </a:rPr>
              <a:t> </a:t>
            </a:r>
            <a:endParaRPr lang="ru-UA" altLang="ru-UA" sz="2800" b="1" i="1" dirty="0">
              <a:solidFill>
                <a:srgbClr val="C00000"/>
              </a:solidFill>
            </a:endParaRPr>
          </a:p>
        </p:txBody>
      </p:sp>
      <p:pic>
        <p:nvPicPr>
          <p:cNvPr id="6" name="Рисунок 5">
            <a:extLst>
              <a:ext uri="{FF2B5EF4-FFF2-40B4-BE49-F238E27FC236}">
                <a16:creationId xmlns:a16="http://schemas.microsoft.com/office/drawing/2014/main" id="{7253E29E-6147-9B4A-81D7-9CF49B2F011B}"/>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7" name="TextBox 6">
            <a:extLst>
              <a:ext uri="{FF2B5EF4-FFF2-40B4-BE49-F238E27FC236}">
                <a16:creationId xmlns:a16="http://schemas.microsoft.com/office/drawing/2014/main" id="{D7F199D0-4E42-E170-B823-4149D9F525BB}"/>
              </a:ext>
            </a:extLst>
          </p:cNvPr>
          <p:cNvSpPr txBox="1"/>
          <p:nvPr/>
        </p:nvSpPr>
        <p:spPr>
          <a:xfrm>
            <a:off x="9951868" y="6332549"/>
            <a:ext cx="2033460"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250460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AEF163-2909-1DE0-2564-F0738E9AFFB1}"/>
              </a:ext>
            </a:extLst>
          </p:cNvPr>
          <p:cNvSpPr>
            <a:spLocks noGrp="1"/>
          </p:cNvSpPr>
          <p:nvPr>
            <p:ph type="title"/>
          </p:nvPr>
        </p:nvSpPr>
        <p:spPr>
          <a:xfrm>
            <a:off x="440924" y="2442988"/>
            <a:ext cx="11310152" cy="3743842"/>
          </a:xfrm>
        </p:spPr>
        <p:txBody>
          <a:bodyPr>
            <a:normAutofit fontScale="90000"/>
          </a:bodyPr>
          <a:lstStyle/>
          <a:p>
            <a:r>
              <a:rPr lang="az-Cyrl-AZ" sz="1800" dirty="0">
                <a:solidFill>
                  <a:srgbClr val="002060"/>
                </a:solidFill>
                <a:highlight>
                  <a:srgbClr val="FFFFFF"/>
                </a:highlight>
                <a:latin typeface="+mn-lt"/>
                <a:ea typeface="+mn-ea"/>
                <a:cs typeface="+mn-cs"/>
              </a:rPr>
              <a:t>1. Робочий час науково-педагогічних і педагогічних працівників становить </a:t>
            </a:r>
            <a:r>
              <a:rPr lang="az-Cyrl-AZ" sz="1800" b="1" dirty="0">
                <a:solidFill>
                  <a:srgbClr val="FF0000"/>
                </a:solidFill>
                <a:highlight>
                  <a:srgbClr val="FFFFFF"/>
                </a:highlight>
                <a:latin typeface="+mn-lt"/>
                <a:ea typeface="+mn-ea"/>
                <a:cs typeface="+mn-cs"/>
              </a:rPr>
              <a:t>36 годин на тиждень </a:t>
            </a:r>
            <a:r>
              <a:rPr lang="az-Cyrl-AZ" sz="1800" dirty="0">
                <a:solidFill>
                  <a:srgbClr val="002060"/>
                </a:solidFill>
                <a:highlight>
                  <a:srgbClr val="FFFFFF"/>
                </a:highlight>
                <a:latin typeface="+mn-lt"/>
                <a:ea typeface="+mn-ea"/>
                <a:cs typeface="+mn-cs"/>
              </a:rPr>
              <a:t>(скорочена тривалість робочого часу).</a:t>
            </a:r>
            <a:br>
              <a:rPr lang="az-Cyrl-AZ" sz="1800" dirty="0">
                <a:solidFill>
                  <a:srgbClr val="002060"/>
                </a:solidFill>
                <a:highlight>
                  <a:srgbClr val="FFFFFF"/>
                </a:highlight>
                <a:latin typeface="+mn-lt"/>
                <a:ea typeface="+mn-ea"/>
                <a:cs typeface="+mn-cs"/>
              </a:rPr>
            </a:br>
            <a:br>
              <a:rPr lang="az-Cyrl-AZ" sz="1800" dirty="0">
                <a:solidFill>
                  <a:srgbClr val="002060"/>
                </a:solidFill>
                <a:highlight>
                  <a:srgbClr val="FFFFFF"/>
                </a:highlight>
                <a:latin typeface="+mn-lt"/>
                <a:ea typeface="+mn-ea"/>
                <a:cs typeface="+mn-cs"/>
              </a:rPr>
            </a:br>
            <a:r>
              <a:rPr lang="az-Cyrl-AZ" sz="1800" dirty="0">
                <a:solidFill>
                  <a:srgbClr val="002060"/>
                </a:solidFill>
                <a:highlight>
                  <a:srgbClr val="FFFFFF"/>
                </a:highlight>
                <a:latin typeface="+mn-lt"/>
                <a:ea typeface="+mn-ea"/>
                <a:cs typeface="+mn-cs"/>
              </a:rPr>
              <a:t>2. Робочий час науково-педагогічного працівника включає час виконання ним навчальної, методичної, наукової, організаційної роботи та інших трудових обов’язків. Робочий час наукового працівника включає час виконання ним наукової, дослідницької, консультативної, експертної, організаційної роботи та інших трудових обов’язків. Робочий час педагогічного працівника включає час виконання ним навчальної, методичної, організаційної роботи та інших трудових обов’язків.</a:t>
            </a:r>
            <a:br>
              <a:rPr lang="az-Cyrl-AZ" sz="1800" dirty="0">
                <a:solidFill>
                  <a:srgbClr val="002060"/>
                </a:solidFill>
                <a:highlight>
                  <a:srgbClr val="FFFFFF"/>
                </a:highlight>
                <a:latin typeface="+mn-lt"/>
                <a:ea typeface="+mn-ea"/>
                <a:cs typeface="+mn-cs"/>
              </a:rPr>
            </a:br>
            <a:r>
              <a:rPr lang="az-Cyrl-AZ" sz="1800" dirty="0">
                <a:solidFill>
                  <a:srgbClr val="002060"/>
                </a:solidFill>
                <a:highlight>
                  <a:srgbClr val="FFFFFF"/>
                </a:highlight>
                <a:latin typeface="+mn-lt"/>
                <a:ea typeface="+mn-ea"/>
                <a:cs typeface="+mn-cs"/>
              </a:rPr>
              <a:t>Норми часу навчальної, методичної, наукової, організаційної роботи визначаються закладом вищої освіти.</a:t>
            </a:r>
            <a:br>
              <a:rPr lang="az-Cyrl-AZ" sz="1800" dirty="0">
                <a:solidFill>
                  <a:srgbClr val="002060"/>
                </a:solidFill>
                <a:highlight>
                  <a:srgbClr val="FFFFFF"/>
                </a:highlight>
                <a:latin typeface="+mn-lt"/>
                <a:ea typeface="+mn-ea"/>
                <a:cs typeface="+mn-cs"/>
              </a:rPr>
            </a:br>
            <a:br>
              <a:rPr lang="az-Cyrl-AZ" sz="1800" dirty="0">
                <a:solidFill>
                  <a:srgbClr val="002060"/>
                </a:solidFill>
                <a:highlight>
                  <a:srgbClr val="FFFFFF"/>
                </a:highlight>
                <a:latin typeface="+mn-lt"/>
                <a:ea typeface="+mn-ea"/>
                <a:cs typeface="+mn-cs"/>
              </a:rPr>
            </a:br>
            <a:r>
              <a:rPr lang="az-Cyrl-AZ" sz="1800" b="1" dirty="0">
                <a:solidFill>
                  <a:srgbClr val="FF0000"/>
                </a:solidFill>
                <a:highlight>
                  <a:srgbClr val="FFFFFF"/>
                </a:highlight>
                <a:latin typeface="+mn-lt"/>
                <a:ea typeface="+mn-ea"/>
                <a:cs typeface="+mn-cs"/>
              </a:rPr>
              <a:t>Не менше 30 відсотків робочого часу науково-педагогічного працівника на навчальний рік становить наукова робота. </a:t>
            </a:r>
            <a:r>
              <a:rPr lang="az-Cyrl-AZ" sz="1800" dirty="0">
                <a:solidFill>
                  <a:srgbClr val="002060"/>
                </a:solidFill>
                <a:highlight>
                  <a:srgbClr val="FFFFFF"/>
                </a:highlight>
                <a:latin typeface="+mn-lt"/>
                <a:ea typeface="+mn-ea"/>
                <a:cs typeface="+mn-cs"/>
              </a:rPr>
              <a:t>Максимальний обсяг навчальної роботи на одну ставку науково-педагогічного працівника </a:t>
            </a:r>
            <a:r>
              <a:rPr lang="az-Cyrl-AZ" sz="1800" b="1" dirty="0">
                <a:solidFill>
                  <a:srgbClr val="FF0000"/>
                </a:solidFill>
                <a:highlight>
                  <a:srgbClr val="FFFFFF"/>
                </a:highlight>
                <a:latin typeface="+mn-lt"/>
                <a:ea typeface="+mn-ea"/>
                <a:cs typeface="+mn-cs"/>
              </a:rPr>
              <a:t>не може перевищувати 30 відсотків робочого часу, а педагогічного працівника - 60 відсотків робочого часу на навчальний рік.</a:t>
            </a:r>
            <a:br>
              <a:rPr lang="az-Cyrl-AZ" sz="1800" b="1" dirty="0">
                <a:solidFill>
                  <a:srgbClr val="FF0000"/>
                </a:solidFill>
                <a:highlight>
                  <a:srgbClr val="FFFFFF"/>
                </a:highlight>
                <a:latin typeface="+mn-lt"/>
                <a:ea typeface="+mn-ea"/>
                <a:cs typeface="+mn-cs"/>
              </a:rPr>
            </a:br>
            <a:r>
              <a:rPr lang="az-Cyrl-AZ" sz="1800" b="1" dirty="0">
                <a:solidFill>
                  <a:srgbClr val="FF0000"/>
                </a:solidFill>
                <a:highlight>
                  <a:srgbClr val="FFFFFF"/>
                </a:highlight>
                <a:latin typeface="+mn-lt"/>
                <a:ea typeface="+mn-ea"/>
                <a:cs typeface="+mn-cs"/>
              </a:rPr>
              <a:t>......</a:t>
            </a:r>
            <a:br>
              <a:rPr lang="az-Cyrl-AZ" sz="1800" b="1" dirty="0">
                <a:solidFill>
                  <a:srgbClr val="FF0000"/>
                </a:solidFill>
                <a:highlight>
                  <a:srgbClr val="FFFFFF"/>
                </a:highlight>
                <a:latin typeface="+mn-lt"/>
                <a:ea typeface="+mn-ea"/>
                <a:cs typeface="+mn-cs"/>
              </a:rPr>
            </a:br>
            <a:br>
              <a:rPr lang="ru-RU" sz="1800" dirty="0">
                <a:solidFill>
                  <a:srgbClr val="002060"/>
                </a:solidFill>
                <a:highlight>
                  <a:srgbClr val="FFFFFF"/>
                </a:highlight>
                <a:latin typeface="+mn-lt"/>
                <a:ea typeface="+mn-ea"/>
                <a:cs typeface="+mn-cs"/>
              </a:rPr>
            </a:br>
            <a:r>
              <a:rPr lang="ru-RU" sz="1800" dirty="0">
                <a:solidFill>
                  <a:srgbClr val="002060"/>
                </a:solidFill>
                <a:highlight>
                  <a:srgbClr val="FFFFFF"/>
                </a:highlight>
                <a:latin typeface="+mn-lt"/>
                <a:ea typeface="+mn-ea"/>
                <a:cs typeface="+mn-cs"/>
              </a:rPr>
              <a:t>6. </a:t>
            </a:r>
            <a:r>
              <a:rPr lang="ru-RU" sz="1800" b="1" dirty="0" err="1">
                <a:solidFill>
                  <a:srgbClr val="FF0000"/>
                </a:solidFill>
                <a:highlight>
                  <a:srgbClr val="FFFFFF"/>
                </a:highlight>
                <a:latin typeface="+mn-lt"/>
                <a:ea typeface="+mn-ea"/>
                <a:cs typeface="+mn-cs"/>
              </a:rPr>
              <a:t>Педагогічні</a:t>
            </a:r>
            <a:r>
              <a:rPr lang="ru-RU" sz="1800" b="1" dirty="0">
                <a:solidFill>
                  <a:srgbClr val="FF0000"/>
                </a:solidFill>
                <a:highlight>
                  <a:srgbClr val="FFFFFF"/>
                </a:highlight>
                <a:latin typeface="+mn-lt"/>
                <a:ea typeface="+mn-ea"/>
                <a:cs typeface="+mn-cs"/>
              </a:rPr>
              <a:t> </a:t>
            </a:r>
            <a:r>
              <a:rPr lang="ru-RU" sz="1800" b="1" dirty="0" err="1">
                <a:solidFill>
                  <a:srgbClr val="FF0000"/>
                </a:solidFill>
                <a:highlight>
                  <a:srgbClr val="FFFFFF"/>
                </a:highlight>
                <a:latin typeface="+mn-lt"/>
                <a:ea typeface="+mn-ea"/>
                <a:cs typeface="+mn-cs"/>
              </a:rPr>
              <a:t>працівники</a:t>
            </a:r>
            <a:r>
              <a:rPr lang="ru-RU" sz="1800" b="1" dirty="0">
                <a:solidFill>
                  <a:srgbClr val="FF0000"/>
                </a:solidFill>
                <a:highlight>
                  <a:srgbClr val="FFFFFF"/>
                </a:highlight>
                <a:latin typeface="+mn-lt"/>
                <a:ea typeface="+mn-ea"/>
                <a:cs typeface="+mn-cs"/>
              </a:rPr>
              <a:t> </a:t>
            </a:r>
            <a:r>
              <a:rPr lang="ru-RU" sz="1800" dirty="0" err="1">
                <a:solidFill>
                  <a:srgbClr val="002060"/>
                </a:solidFill>
                <a:highlight>
                  <a:srgbClr val="FFFFFF"/>
                </a:highlight>
                <a:latin typeface="+mn-lt"/>
                <a:ea typeface="+mn-ea"/>
                <a:cs typeface="+mn-cs"/>
              </a:rPr>
              <a:t>можуть</a:t>
            </a:r>
            <a:r>
              <a:rPr lang="ru-RU" sz="1800" dirty="0">
                <a:solidFill>
                  <a:srgbClr val="002060"/>
                </a:solidFill>
                <a:highlight>
                  <a:srgbClr val="FFFFFF"/>
                </a:highlight>
                <a:latin typeface="+mn-lt"/>
                <a:ea typeface="+mn-ea"/>
                <a:cs typeface="+mn-cs"/>
              </a:rPr>
              <a:t> </a:t>
            </a:r>
            <a:r>
              <a:rPr lang="ru-RU" sz="1800" dirty="0" err="1">
                <a:solidFill>
                  <a:srgbClr val="002060"/>
                </a:solidFill>
                <a:highlight>
                  <a:srgbClr val="FFFFFF"/>
                </a:highlight>
                <a:latin typeface="+mn-lt"/>
                <a:ea typeface="+mn-ea"/>
                <a:cs typeface="+mn-cs"/>
              </a:rPr>
              <a:t>забезпечувати</a:t>
            </a:r>
            <a:r>
              <a:rPr lang="ru-RU" sz="1800" dirty="0">
                <a:solidFill>
                  <a:srgbClr val="002060"/>
                </a:solidFill>
                <a:highlight>
                  <a:srgbClr val="FFFFFF"/>
                </a:highlight>
                <a:latin typeface="+mn-lt"/>
                <a:ea typeface="+mn-ea"/>
                <a:cs typeface="+mn-cs"/>
              </a:rPr>
              <a:t> </a:t>
            </a:r>
            <a:r>
              <a:rPr lang="ru-RU" sz="1800" b="1" dirty="0" err="1">
                <a:solidFill>
                  <a:srgbClr val="FF0000"/>
                </a:solidFill>
                <a:highlight>
                  <a:srgbClr val="FFFFFF"/>
                </a:highlight>
                <a:latin typeface="+mn-lt"/>
                <a:ea typeface="+mn-ea"/>
                <a:cs typeface="+mn-cs"/>
              </a:rPr>
              <a:t>проведення</a:t>
            </a:r>
            <a:r>
              <a:rPr lang="ru-RU" sz="1800" b="1" dirty="0">
                <a:solidFill>
                  <a:srgbClr val="FF0000"/>
                </a:solidFill>
                <a:highlight>
                  <a:srgbClr val="FFFFFF"/>
                </a:highlight>
                <a:latin typeface="+mn-lt"/>
                <a:ea typeface="+mn-ea"/>
                <a:cs typeface="+mn-cs"/>
              </a:rPr>
              <a:t> до 30 </a:t>
            </a:r>
            <a:r>
              <a:rPr lang="ru-RU" sz="1800" b="1" dirty="0" err="1">
                <a:solidFill>
                  <a:srgbClr val="FF0000"/>
                </a:solidFill>
                <a:highlight>
                  <a:srgbClr val="FFFFFF"/>
                </a:highlight>
                <a:latin typeface="+mn-lt"/>
                <a:ea typeface="+mn-ea"/>
                <a:cs typeface="+mn-cs"/>
              </a:rPr>
              <a:t>відсотків</a:t>
            </a:r>
            <a:r>
              <a:rPr lang="ru-RU" sz="1800" b="1" dirty="0">
                <a:solidFill>
                  <a:srgbClr val="FF0000"/>
                </a:solidFill>
                <a:highlight>
                  <a:srgbClr val="FFFFFF"/>
                </a:highlight>
                <a:latin typeface="+mn-lt"/>
                <a:ea typeface="+mn-ea"/>
                <a:cs typeface="+mn-cs"/>
              </a:rPr>
              <a:t> </a:t>
            </a:r>
            <a:r>
              <a:rPr lang="ru-RU" sz="1800" b="1" dirty="0" err="1">
                <a:solidFill>
                  <a:srgbClr val="FF0000"/>
                </a:solidFill>
                <a:highlight>
                  <a:srgbClr val="FFFFFF"/>
                </a:highlight>
                <a:latin typeface="+mn-lt"/>
                <a:ea typeface="+mn-ea"/>
                <a:cs typeface="+mn-cs"/>
              </a:rPr>
              <a:t>навчальних</a:t>
            </a:r>
            <a:r>
              <a:rPr lang="ru-RU" sz="1800" b="1" dirty="0">
                <a:solidFill>
                  <a:srgbClr val="FF0000"/>
                </a:solidFill>
                <a:highlight>
                  <a:srgbClr val="FFFFFF"/>
                </a:highlight>
                <a:latin typeface="+mn-lt"/>
                <a:ea typeface="+mn-ea"/>
                <a:cs typeface="+mn-cs"/>
              </a:rPr>
              <a:t> занять за </a:t>
            </a:r>
            <a:r>
              <a:rPr lang="ru-RU" sz="1800" b="1" dirty="0" err="1">
                <a:solidFill>
                  <a:srgbClr val="FF0000"/>
                </a:solidFill>
                <a:highlight>
                  <a:srgbClr val="FFFFFF"/>
                </a:highlight>
                <a:latin typeface="+mn-lt"/>
                <a:ea typeface="+mn-ea"/>
                <a:cs typeface="+mn-cs"/>
              </a:rPr>
              <a:t>освітньою</a:t>
            </a:r>
            <a:r>
              <a:rPr lang="ru-RU" sz="1800" b="1" dirty="0">
                <a:solidFill>
                  <a:srgbClr val="FF0000"/>
                </a:solidFill>
                <a:highlight>
                  <a:srgbClr val="FFFFFF"/>
                </a:highlight>
                <a:latin typeface="+mn-lt"/>
                <a:ea typeface="+mn-ea"/>
                <a:cs typeface="+mn-cs"/>
              </a:rPr>
              <a:t> </a:t>
            </a:r>
            <a:r>
              <a:rPr lang="ru-RU" sz="1800" b="1" dirty="0" err="1">
                <a:solidFill>
                  <a:srgbClr val="FF0000"/>
                </a:solidFill>
                <a:highlight>
                  <a:srgbClr val="FFFFFF"/>
                </a:highlight>
                <a:latin typeface="+mn-lt"/>
                <a:ea typeface="+mn-ea"/>
                <a:cs typeface="+mn-cs"/>
              </a:rPr>
              <a:t>програмою</a:t>
            </a:r>
            <a:r>
              <a:rPr lang="ru-RU" sz="1800" dirty="0">
                <a:solidFill>
                  <a:srgbClr val="002060"/>
                </a:solidFill>
                <a:highlight>
                  <a:srgbClr val="FFFFFF"/>
                </a:highlight>
                <a:latin typeface="+mn-lt"/>
                <a:ea typeface="+mn-ea"/>
                <a:cs typeface="+mn-cs"/>
              </a:rPr>
              <a:t>, а також </a:t>
            </a:r>
            <a:r>
              <a:rPr lang="ru-RU" sz="1800" dirty="0" err="1">
                <a:solidFill>
                  <a:srgbClr val="002060"/>
                </a:solidFill>
                <a:highlight>
                  <a:srgbClr val="FFFFFF"/>
                </a:highlight>
                <a:latin typeface="+mn-lt"/>
                <a:ea typeface="+mn-ea"/>
                <a:cs typeface="+mn-cs"/>
              </a:rPr>
              <a:t>інші</a:t>
            </a:r>
            <a:r>
              <a:rPr lang="ru-RU" sz="1800" dirty="0">
                <a:solidFill>
                  <a:srgbClr val="002060"/>
                </a:solidFill>
                <a:highlight>
                  <a:srgbClr val="FFFFFF"/>
                </a:highlight>
                <a:latin typeface="+mn-lt"/>
                <a:ea typeface="+mn-ea"/>
                <a:cs typeface="+mn-cs"/>
              </a:rPr>
              <a:t> </a:t>
            </a:r>
            <a:r>
              <a:rPr lang="ru-RU" sz="1800" dirty="0" err="1">
                <a:solidFill>
                  <a:srgbClr val="002060"/>
                </a:solidFill>
                <a:highlight>
                  <a:srgbClr val="FFFFFF"/>
                </a:highlight>
                <a:latin typeface="+mn-lt"/>
                <a:ea typeface="+mn-ea"/>
                <a:cs typeface="+mn-cs"/>
              </a:rPr>
              <a:t>види</a:t>
            </a:r>
            <a:r>
              <a:rPr lang="ru-RU" sz="1800" dirty="0">
                <a:solidFill>
                  <a:srgbClr val="002060"/>
                </a:solidFill>
                <a:highlight>
                  <a:srgbClr val="FFFFFF"/>
                </a:highlight>
                <a:latin typeface="+mn-lt"/>
                <a:ea typeface="+mn-ea"/>
                <a:cs typeface="+mn-cs"/>
              </a:rPr>
              <a:t> </a:t>
            </a:r>
            <a:r>
              <a:rPr lang="ru-RU" sz="1800" dirty="0" err="1">
                <a:solidFill>
                  <a:srgbClr val="002060"/>
                </a:solidFill>
                <a:highlight>
                  <a:srgbClr val="FFFFFF"/>
                </a:highlight>
                <a:latin typeface="+mn-lt"/>
                <a:ea typeface="+mn-ea"/>
                <a:cs typeface="+mn-cs"/>
              </a:rPr>
              <a:t>навчальної</a:t>
            </a:r>
            <a:r>
              <a:rPr lang="ru-RU" sz="1800" dirty="0">
                <a:solidFill>
                  <a:srgbClr val="002060"/>
                </a:solidFill>
                <a:highlight>
                  <a:srgbClr val="FFFFFF"/>
                </a:highlight>
                <a:latin typeface="+mn-lt"/>
                <a:ea typeface="+mn-ea"/>
                <a:cs typeface="+mn-cs"/>
              </a:rPr>
              <a:t> </a:t>
            </a:r>
            <a:r>
              <a:rPr lang="ru-RU" sz="1800" dirty="0" err="1">
                <a:solidFill>
                  <a:srgbClr val="002060"/>
                </a:solidFill>
                <a:highlight>
                  <a:srgbClr val="FFFFFF"/>
                </a:highlight>
                <a:latin typeface="+mn-lt"/>
                <a:ea typeface="+mn-ea"/>
                <a:cs typeface="+mn-cs"/>
              </a:rPr>
              <a:t>роботи</a:t>
            </a:r>
            <a:r>
              <a:rPr lang="ru-RU" sz="1800" dirty="0">
                <a:solidFill>
                  <a:srgbClr val="002060"/>
                </a:solidFill>
                <a:highlight>
                  <a:srgbClr val="FFFFFF"/>
                </a:highlight>
                <a:latin typeface="+mn-lt"/>
                <a:ea typeface="+mn-ea"/>
                <a:cs typeface="+mn-cs"/>
              </a:rPr>
              <a:t>";</a:t>
            </a:r>
            <a:br>
              <a:rPr lang="ru-RU" dirty="0">
                <a:solidFill>
                  <a:srgbClr val="333333"/>
                </a:solidFill>
                <a:latin typeface="Times New Roman" panose="02020603050405020304" pitchFamily="18" charset="0"/>
              </a:rPr>
            </a:br>
            <a:endParaRPr lang="ru-UA" dirty="0"/>
          </a:p>
        </p:txBody>
      </p:sp>
      <p:sp>
        <p:nvSpPr>
          <p:cNvPr id="4" name="TextBox 3">
            <a:extLst>
              <a:ext uri="{FF2B5EF4-FFF2-40B4-BE49-F238E27FC236}">
                <a16:creationId xmlns:a16="http://schemas.microsoft.com/office/drawing/2014/main" id="{3A91AC87-44E4-63E6-BF99-D8B6471EDD7F}"/>
              </a:ext>
            </a:extLst>
          </p:cNvPr>
          <p:cNvSpPr txBox="1"/>
          <p:nvPr/>
        </p:nvSpPr>
        <p:spPr>
          <a:xfrm>
            <a:off x="2843073" y="1914704"/>
            <a:ext cx="6094520" cy="369332"/>
          </a:xfrm>
          <a:prstGeom prst="rect">
            <a:avLst/>
          </a:prstGeom>
          <a:noFill/>
        </p:spPr>
        <p:txBody>
          <a:bodyPr wrap="square">
            <a:spAutoFit/>
          </a:bodyPr>
          <a:lstStyle/>
          <a:p>
            <a:pPr algn="just">
              <a:spcAft>
                <a:spcPts val="750"/>
              </a:spcAft>
              <a:buNone/>
            </a:pPr>
            <a:endParaRPr lang="ru-RU" b="0" i="0" dirty="0">
              <a:solidFill>
                <a:srgbClr val="333333"/>
              </a:solidFill>
              <a:effectLst/>
              <a:latin typeface="Times New Roman" panose="02020603050405020304" pitchFamily="18" charset="0"/>
            </a:endParaRPr>
          </a:p>
        </p:txBody>
      </p:sp>
      <p:pic>
        <p:nvPicPr>
          <p:cNvPr id="5" name="Рисунок 4">
            <a:extLst>
              <a:ext uri="{FF2B5EF4-FFF2-40B4-BE49-F238E27FC236}">
                <a16:creationId xmlns:a16="http://schemas.microsoft.com/office/drawing/2014/main" id="{A99D78D1-6D2D-9C4C-42A8-8ED78CEE4783}"/>
              </a:ext>
            </a:extLst>
          </p:cNvPr>
          <p:cNvPicPr>
            <a:picLocks noChangeAspect="1"/>
          </p:cNvPicPr>
          <p:nvPr/>
        </p:nvPicPr>
        <p:blipFill rotWithShape="1">
          <a:blip r:embed="rId2"/>
          <a:srcRect l="16208" t="62439" r="16841" b="18233"/>
          <a:stretch/>
        </p:blipFill>
        <p:spPr>
          <a:xfrm>
            <a:off x="249830" y="156120"/>
            <a:ext cx="3858322" cy="626564"/>
          </a:xfrm>
          <a:prstGeom prst="rect">
            <a:avLst/>
          </a:prstGeom>
        </p:spPr>
      </p:pic>
      <p:sp>
        <p:nvSpPr>
          <p:cNvPr id="7" name="TextBox 6">
            <a:extLst>
              <a:ext uri="{FF2B5EF4-FFF2-40B4-BE49-F238E27FC236}">
                <a16:creationId xmlns:a16="http://schemas.microsoft.com/office/drawing/2014/main" id="{1B1849B0-0C88-AF3C-FE5E-86F4313EFDAA}"/>
              </a:ext>
            </a:extLst>
          </p:cNvPr>
          <p:cNvSpPr txBox="1"/>
          <p:nvPr/>
        </p:nvSpPr>
        <p:spPr>
          <a:xfrm>
            <a:off x="1046456" y="782684"/>
            <a:ext cx="10099088" cy="1200329"/>
          </a:xfrm>
          <a:prstGeom prst="rect">
            <a:avLst/>
          </a:prstGeom>
          <a:noFill/>
        </p:spPr>
        <p:txBody>
          <a:bodyPr wrap="square">
            <a:spAutoFit/>
          </a:bodyPr>
          <a:lstStyle/>
          <a:p>
            <a:pPr algn="ctr" eaLnBrk="0" fontAlgn="base" hangingPunct="0">
              <a:spcBef>
                <a:spcPct val="0"/>
              </a:spcBef>
              <a:spcAft>
                <a:spcPct val="0"/>
              </a:spcAft>
            </a:pPr>
            <a:r>
              <a:rPr lang="uk-UA" sz="3600" b="1" dirty="0">
                <a:solidFill>
                  <a:srgbClr val="0166B3"/>
                </a:solidFill>
                <a:latin typeface="+mj-lt"/>
                <a:ea typeface="+mj-ea"/>
                <a:cs typeface="Arial" panose="020B0604020202020204" pitchFamily="34" charset="0"/>
              </a:rPr>
              <a:t>Стаття 56. </a:t>
            </a:r>
            <a:r>
              <a:rPr lang="ru-RU" sz="3600" b="1" dirty="0">
                <a:solidFill>
                  <a:srgbClr val="0166B3"/>
                </a:solidFill>
                <a:latin typeface="+mj-lt"/>
                <a:ea typeface="+mj-ea"/>
                <a:cs typeface="Arial" panose="020B0604020202020204" pitchFamily="34" charset="0"/>
              </a:rPr>
              <a:t> </a:t>
            </a:r>
            <a:r>
              <a:rPr lang="ru-RU" sz="3600" b="1" dirty="0" err="1">
                <a:solidFill>
                  <a:srgbClr val="0166B3"/>
                </a:solidFill>
                <a:latin typeface="+mj-lt"/>
                <a:ea typeface="+mj-ea"/>
                <a:cs typeface="Arial" panose="020B0604020202020204" pitchFamily="34" charset="0"/>
              </a:rPr>
              <a:t>Робочий</a:t>
            </a:r>
            <a:r>
              <a:rPr lang="ru-RU" sz="3600" b="1" dirty="0">
                <a:solidFill>
                  <a:srgbClr val="0166B3"/>
                </a:solidFill>
                <a:latin typeface="+mj-lt"/>
                <a:ea typeface="+mj-ea"/>
                <a:cs typeface="Arial" panose="020B0604020202020204" pitchFamily="34" charset="0"/>
              </a:rPr>
              <a:t> час </a:t>
            </a:r>
            <a:r>
              <a:rPr lang="ru-RU" sz="3600" b="1" dirty="0" err="1">
                <a:solidFill>
                  <a:srgbClr val="0166B3"/>
                </a:solidFill>
                <a:latin typeface="+mj-lt"/>
                <a:ea typeface="+mj-ea"/>
                <a:cs typeface="Arial" panose="020B0604020202020204" pitchFamily="34" charset="0"/>
              </a:rPr>
              <a:t>науково-педагогічних</a:t>
            </a:r>
            <a:r>
              <a:rPr lang="ru-RU" sz="3600" b="1" dirty="0">
                <a:solidFill>
                  <a:srgbClr val="0166B3"/>
                </a:solidFill>
                <a:latin typeface="+mj-lt"/>
                <a:ea typeface="+mj-ea"/>
                <a:cs typeface="Arial" panose="020B0604020202020204" pitchFamily="34" charset="0"/>
              </a:rPr>
              <a:t>, </a:t>
            </a:r>
            <a:r>
              <a:rPr lang="ru-RU" sz="3600" b="1" dirty="0" err="1">
                <a:solidFill>
                  <a:srgbClr val="0166B3"/>
                </a:solidFill>
                <a:latin typeface="+mj-lt"/>
                <a:ea typeface="+mj-ea"/>
                <a:cs typeface="Arial" panose="020B0604020202020204" pitchFamily="34" charset="0"/>
              </a:rPr>
              <a:t>наукових</a:t>
            </a:r>
            <a:r>
              <a:rPr lang="ru-RU" sz="3600" b="1" dirty="0">
                <a:solidFill>
                  <a:srgbClr val="0166B3"/>
                </a:solidFill>
                <a:latin typeface="+mj-lt"/>
                <a:ea typeface="+mj-ea"/>
                <a:cs typeface="Arial" panose="020B0604020202020204" pitchFamily="34" charset="0"/>
              </a:rPr>
              <a:t> і </a:t>
            </a:r>
            <a:r>
              <a:rPr lang="ru-RU" sz="3600" b="1" dirty="0" err="1">
                <a:solidFill>
                  <a:srgbClr val="0166B3"/>
                </a:solidFill>
                <a:latin typeface="+mj-lt"/>
                <a:ea typeface="+mj-ea"/>
                <a:cs typeface="Arial" panose="020B0604020202020204" pitchFamily="34" charset="0"/>
              </a:rPr>
              <a:t>педагогічних</a:t>
            </a:r>
            <a:r>
              <a:rPr lang="ru-RU" sz="3600" b="1" dirty="0">
                <a:solidFill>
                  <a:srgbClr val="0166B3"/>
                </a:solidFill>
                <a:latin typeface="+mj-lt"/>
                <a:ea typeface="+mj-ea"/>
                <a:cs typeface="Arial" panose="020B0604020202020204" pitchFamily="34" charset="0"/>
              </a:rPr>
              <a:t> </a:t>
            </a:r>
            <a:r>
              <a:rPr lang="ru-RU" sz="3600" b="1" dirty="0" err="1">
                <a:solidFill>
                  <a:srgbClr val="0166B3"/>
                </a:solidFill>
                <a:latin typeface="+mj-lt"/>
                <a:ea typeface="+mj-ea"/>
                <a:cs typeface="Arial" panose="020B0604020202020204" pitchFamily="34" charset="0"/>
              </a:rPr>
              <a:t>працівників</a:t>
            </a:r>
            <a:endParaRPr lang="uk-UA" sz="3600" b="1" dirty="0">
              <a:solidFill>
                <a:srgbClr val="0166B3"/>
              </a:solidFill>
              <a:latin typeface="+mj-lt"/>
              <a:ea typeface="+mj-ea"/>
              <a:cs typeface="Arial" panose="020B0604020202020204" pitchFamily="34" charset="0"/>
            </a:endParaRPr>
          </a:p>
        </p:txBody>
      </p:sp>
    </p:spTree>
    <p:extLst>
      <p:ext uri="{BB962C8B-B14F-4D97-AF65-F5344CB8AC3E}">
        <p14:creationId xmlns:p14="http://schemas.microsoft.com/office/powerpoint/2010/main" val="129309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9CCA9F-8293-3685-E7C2-A4091A43AD55}"/>
              </a:ext>
            </a:extLst>
          </p:cNvPr>
          <p:cNvSpPr txBox="1"/>
          <p:nvPr/>
        </p:nvSpPr>
        <p:spPr>
          <a:xfrm>
            <a:off x="346229" y="1112670"/>
            <a:ext cx="11185864" cy="4692823"/>
          </a:xfrm>
          <a:prstGeom prst="rect">
            <a:avLst/>
          </a:prstGeom>
          <a:noFill/>
        </p:spPr>
        <p:txBody>
          <a:bodyPr wrap="square">
            <a:spAutoFit/>
          </a:bodyPr>
          <a:lstStyle/>
          <a:p>
            <a:pPr algn="just" fontAlgn="base">
              <a:lnSpc>
                <a:spcPct val="67000"/>
              </a:lnSpc>
              <a:spcAft>
                <a:spcPts val="600"/>
              </a:spcAft>
              <a:buNone/>
            </a:pPr>
            <a:r>
              <a:rPr lang="az-Cyrl-AZ" sz="3600" b="1" dirty="0">
                <a:solidFill>
                  <a:srgbClr val="0166B3"/>
                </a:solidFill>
                <a:latin typeface="+mj-lt"/>
                <a:ea typeface="+mj-ea"/>
                <a:cs typeface="Arial" panose="020B0604020202020204" pitchFamily="34" charset="0"/>
              </a:rPr>
              <a:t>Закон спрямовано на підвищення ролі наукової діяльності в системі вищої освіти та створення гнучких можливостей для залучення фахівців-практиків до викладання</a:t>
            </a:r>
          </a:p>
          <a:p>
            <a:pPr algn="just" fontAlgn="base">
              <a:lnSpc>
                <a:spcPct val="67000"/>
              </a:lnSpc>
              <a:spcAft>
                <a:spcPts val="600"/>
              </a:spcAft>
              <a:buNone/>
            </a:pPr>
            <a:endParaRPr lang="az-Cyrl-AZ" dirty="0">
              <a:solidFill>
                <a:srgbClr val="002060"/>
              </a:solidFill>
              <a:highlight>
                <a:srgbClr val="FFFFFF"/>
              </a:highlight>
            </a:endParaRPr>
          </a:p>
          <a:p>
            <a:pPr algn="just" fontAlgn="base">
              <a:lnSpc>
                <a:spcPct val="67000"/>
              </a:lnSpc>
              <a:spcAft>
                <a:spcPts val="600"/>
              </a:spcAft>
              <a:buNone/>
            </a:pPr>
            <a:r>
              <a:rPr lang="az-Cyrl-AZ" sz="2400" b="1" dirty="0">
                <a:solidFill>
                  <a:srgbClr val="FF0000"/>
                </a:solidFill>
                <a:highlight>
                  <a:srgbClr val="FFFFFF"/>
                </a:highlight>
              </a:rPr>
              <a:t>Документ передбачає такі ключові зміни:</a:t>
            </a:r>
          </a:p>
          <a:p>
            <a:pPr algn="just" fontAlgn="base">
              <a:lnSpc>
                <a:spcPct val="67000"/>
              </a:lnSpc>
              <a:spcAft>
                <a:spcPts val="600"/>
              </a:spcAft>
              <a:buNone/>
            </a:pPr>
            <a:endParaRPr lang="az-Cyrl-AZ" sz="2000" b="1" dirty="0">
              <a:solidFill>
                <a:srgbClr val="FF0000"/>
              </a:solidFill>
              <a:highlight>
                <a:srgbClr val="FFFFFF"/>
              </a:highlight>
            </a:endParaRPr>
          </a:p>
          <a:p>
            <a:pPr algn="just">
              <a:lnSpc>
                <a:spcPct val="67000"/>
              </a:lnSpc>
              <a:spcAft>
                <a:spcPts val="600"/>
              </a:spcAft>
              <a:buFont typeface="Arial" panose="020B0604020202020204" pitchFamily="34" charset="0"/>
              <a:buChar char="•"/>
            </a:pPr>
            <a:r>
              <a:rPr lang="az-Cyrl-AZ" sz="2000" dirty="0">
                <a:solidFill>
                  <a:srgbClr val="002060"/>
                </a:solidFill>
                <a:highlight>
                  <a:srgbClr val="FFFFFF"/>
                </a:highlight>
              </a:rPr>
              <a:t>Зменшення навчального навантаження науково-педагогічних працівників — з 600 </a:t>
            </a:r>
            <a:r>
              <a:rPr lang="az-Cyrl-AZ" sz="2000" b="1" dirty="0">
                <a:solidFill>
                  <a:srgbClr val="FF0000"/>
                </a:solidFill>
                <a:highlight>
                  <a:srgbClr val="FFFFFF"/>
                </a:highlight>
              </a:rPr>
              <a:t>до 460–480 годин </a:t>
            </a:r>
            <a:r>
              <a:rPr lang="az-Cyrl-AZ" sz="2000" dirty="0">
                <a:solidFill>
                  <a:srgbClr val="002060"/>
                </a:solidFill>
                <a:highlight>
                  <a:srgbClr val="FFFFFF"/>
                </a:highlight>
              </a:rPr>
              <a:t>на ставку за навчальний рік.</a:t>
            </a:r>
          </a:p>
          <a:p>
            <a:pPr algn="just">
              <a:lnSpc>
                <a:spcPct val="67000"/>
              </a:lnSpc>
              <a:spcAft>
                <a:spcPts val="600"/>
              </a:spcAft>
              <a:buFont typeface="Arial" panose="020B0604020202020204" pitchFamily="34" charset="0"/>
              <a:buChar char="•"/>
            </a:pPr>
            <a:endParaRPr lang="az-Cyrl-AZ" sz="2000" dirty="0">
              <a:solidFill>
                <a:srgbClr val="002060"/>
              </a:solidFill>
              <a:highlight>
                <a:srgbClr val="FFFFFF"/>
              </a:highlight>
            </a:endParaRPr>
          </a:p>
          <a:p>
            <a:pPr algn="just">
              <a:lnSpc>
                <a:spcPct val="67000"/>
              </a:lnSpc>
              <a:spcAft>
                <a:spcPts val="600"/>
              </a:spcAft>
              <a:buFont typeface="Arial" panose="020B0604020202020204" pitchFamily="34" charset="0"/>
              <a:buChar char="•"/>
            </a:pPr>
            <a:r>
              <a:rPr lang="az-Cyrl-AZ" sz="2000" dirty="0">
                <a:solidFill>
                  <a:srgbClr val="002060"/>
                </a:solidFill>
                <a:highlight>
                  <a:srgbClr val="FFFFFF"/>
                </a:highlight>
              </a:rPr>
              <a:t>Підвищення значущості </a:t>
            </a:r>
            <a:r>
              <a:rPr lang="az-Cyrl-AZ" sz="2000" b="1" dirty="0">
                <a:solidFill>
                  <a:srgbClr val="FF0000"/>
                </a:solidFill>
                <a:highlight>
                  <a:srgbClr val="FFFFFF"/>
                </a:highlight>
              </a:rPr>
              <a:t>наукової роботи</a:t>
            </a:r>
            <a:r>
              <a:rPr lang="az-Cyrl-AZ" sz="2000" dirty="0">
                <a:solidFill>
                  <a:srgbClr val="002060"/>
                </a:solidFill>
                <a:highlight>
                  <a:srgbClr val="FFFFFF"/>
                </a:highlight>
              </a:rPr>
              <a:t>, яка має становити </a:t>
            </a:r>
            <a:r>
              <a:rPr lang="az-Cyrl-AZ" sz="2000" b="1" dirty="0">
                <a:solidFill>
                  <a:srgbClr val="FF0000"/>
                </a:solidFill>
                <a:highlight>
                  <a:srgbClr val="FFFFFF"/>
                </a:highlight>
              </a:rPr>
              <a:t>щонайменше 30%.</a:t>
            </a:r>
          </a:p>
          <a:p>
            <a:pPr algn="just">
              <a:lnSpc>
                <a:spcPct val="67000"/>
              </a:lnSpc>
              <a:spcAft>
                <a:spcPts val="600"/>
              </a:spcAft>
              <a:buFont typeface="Arial" panose="020B0604020202020204" pitchFamily="34" charset="0"/>
              <a:buChar char="•"/>
            </a:pPr>
            <a:endParaRPr lang="az-Cyrl-AZ" sz="2000" dirty="0">
              <a:solidFill>
                <a:srgbClr val="002060"/>
              </a:solidFill>
              <a:highlight>
                <a:srgbClr val="FFFFFF"/>
              </a:highlight>
            </a:endParaRPr>
          </a:p>
          <a:p>
            <a:pPr algn="just">
              <a:lnSpc>
                <a:spcPct val="67000"/>
              </a:lnSpc>
              <a:spcAft>
                <a:spcPts val="600"/>
              </a:spcAft>
              <a:buFont typeface="Arial" panose="020B0604020202020204" pitchFamily="34" charset="0"/>
              <a:buChar char="•"/>
            </a:pPr>
            <a:r>
              <a:rPr lang="az-Cyrl-AZ" sz="2000" b="1" dirty="0">
                <a:solidFill>
                  <a:srgbClr val="FF0000"/>
                </a:solidFill>
                <a:highlight>
                  <a:srgbClr val="FFFFFF"/>
                </a:highlight>
              </a:rPr>
              <a:t>Запровадження нової категорії — педагогічних працівників, </a:t>
            </a:r>
            <a:r>
              <a:rPr lang="az-Cyrl-AZ" sz="2000" dirty="0">
                <a:solidFill>
                  <a:srgbClr val="002060"/>
                </a:solidFill>
                <a:highlight>
                  <a:srgbClr val="FFFFFF"/>
                </a:highlight>
              </a:rPr>
              <a:t>якими можуть стати фахівці-практики, залучені до викладання без обов’язку провадити наукову діяльність.</a:t>
            </a:r>
          </a:p>
          <a:p>
            <a:pPr algn="just">
              <a:lnSpc>
                <a:spcPct val="67000"/>
              </a:lnSpc>
              <a:spcAft>
                <a:spcPts val="600"/>
              </a:spcAft>
              <a:buFont typeface="Arial" panose="020B0604020202020204" pitchFamily="34" charset="0"/>
              <a:buChar char="•"/>
            </a:pPr>
            <a:endParaRPr lang="az-Cyrl-AZ" sz="2000" dirty="0">
              <a:solidFill>
                <a:srgbClr val="002060"/>
              </a:solidFill>
              <a:highlight>
                <a:srgbClr val="FFFFFF"/>
              </a:highlight>
            </a:endParaRPr>
          </a:p>
          <a:p>
            <a:pPr algn="just">
              <a:lnSpc>
                <a:spcPct val="67000"/>
              </a:lnSpc>
              <a:spcAft>
                <a:spcPts val="600"/>
              </a:spcAft>
              <a:buFont typeface="Arial" panose="020B0604020202020204" pitchFamily="34" charset="0"/>
              <a:buChar char="•"/>
            </a:pPr>
            <a:r>
              <a:rPr lang="az-Cyrl-AZ" sz="2000" dirty="0">
                <a:solidFill>
                  <a:srgbClr val="002060"/>
                </a:solidFill>
                <a:highlight>
                  <a:srgbClr val="FFFFFF"/>
                </a:highlight>
              </a:rPr>
              <a:t>Надання автономії ЗВО у встановленні норм і обсягів наукової роботи відповідно до стратегічних пріоритетів закладу чи окремих наукових напрямів.</a:t>
            </a:r>
          </a:p>
        </p:txBody>
      </p:sp>
      <p:pic>
        <p:nvPicPr>
          <p:cNvPr id="5" name="Рисунок 4">
            <a:extLst>
              <a:ext uri="{FF2B5EF4-FFF2-40B4-BE49-F238E27FC236}">
                <a16:creationId xmlns:a16="http://schemas.microsoft.com/office/drawing/2014/main" id="{0B46B465-63E7-8E37-8505-A76A25986A44}"/>
              </a:ext>
            </a:extLst>
          </p:cNvPr>
          <p:cNvPicPr>
            <a:picLocks noChangeAspect="1"/>
          </p:cNvPicPr>
          <p:nvPr/>
        </p:nvPicPr>
        <p:blipFill rotWithShape="1">
          <a:blip r:embed="rId2"/>
          <a:srcRect l="16208" t="62439" r="16841" b="18233"/>
          <a:stretch/>
        </p:blipFill>
        <p:spPr>
          <a:xfrm>
            <a:off x="249830" y="156120"/>
            <a:ext cx="3858322" cy="626564"/>
          </a:xfrm>
          <a:prstGeom prst="rect">
            <a:avLst/>
          </a:prstGeom>
        </p:spPr>
      </p:pic>
    </p:spTree>
    <p:extLst>
      <p:ext uri="{BB962C8B-B14F-4D97-AF65-F5344CB8AC3E}">
        <p14:creationId xmlns:p14="http://schemas.microsoft.com/office/powerpoint/2010/main" val="35322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8E51643-0590-9B45-AA65-2994F2F6812C}"/>
              </a:ext>
            </a:extLst>
          </p:cNvPr>
          <p:cNvSpPr>
            <a:spLocks noGrp="1"/>
          </p:cNvSpPr>
          <p:nvPr>
            <p:ph type="title"/>
          </p:nvPr>
        </p:nvSpPr>
        <p:spPr>
          <a:xfrm>
            <a:off x="306286" y="704792"/>
            <a:ext cx="11579427" cy="1078288"/>
          </a:xfrm>
        </p:spPr>
        <p:txBody>
          <a:bodyPr>
            <a:normAutofit fontScale="90000"/>
          </a:bodyPr>
          <a:lstStyle/>
          <a:p>
            <a:pPr algn="ctr"/>
            <a:r>
              <a:rPr lang="ru-UA" sz="2800" b="1" dirty="0">
                <a:solidFill>
                  <a:srgbClr val="0166B3"/>
                </a:solidFill>
                <a:latin typeface="Minion Pro SmBd" panose="02040603060201020203" pitchFamily="18" charset="0"/>
              </a:rPr>
              <a:t>ПОСТАНОВА</a:t>
            </a:r>
            <a:r>
              <a:rPr lang="uk-UA" sz="2800" b="1" dirty="0">
                <a:solidFill>
                  <a:srgbClr val="0166B3"/>
                </a:solidFill>
                <a:latin typeface="Minion Pro SmBd" panose="02040603060201020203" pitchFamily="18" charset="0"/>
              </a:rPr>
              <a:t> </a:t>
            </a:r>
            <a:r>
              <a:rPr lang="ru-UA" sz="2800" b="1" dirty="0">
                <a:solidFill>
                  <a:srgbClr val="0166B3"/>
                </a:solidFill>
                <a:latin typeface="Minion Pro SmBd" panose="02040603060201020203" pitchFamily="18" charset="0"/>
              </a:rPr>
              <a:t>КАБІНЕТ</a:t>
            </a:r>
            <a:r>
              <a:rPr lang="uk-UA" sz="2800" b="1" dirty="0">
                <a:solidFill>
                  <a:srgbClr val="0166B3"/>
                </a:solidFill>
                <a:latin typeface="Minion Pro SmBd" panose="02040603060201020203" pitchFamily="18" charset="0"/>
              </a:rPr>
              <a:t>У</a:t>
            </a:r>
            <a:r>
              <a:rPr lang="ru-UA" sz="2800" b="1" dirty="0">
                <a:solidFill>
                  <a:srgbClr val="0166B3"/>
                </a:solidFill>
                <a:latin typeface="Minion Pro SmBd" panose="02040603060201020203" pitchFamily="18" charset="0"/>
              </a:rPr>
              <a:t> МІНІСТРІВ УКРАЇНИ</a:t>
            </a:r>
            <a:br>
              <a:rPr lang="uk-UA" sz="2800" b="1" dirty="0">
                <a:solidFill>
                  <a:srgbClr val="0166B3"/>
                </a:solidFill>
                <a:latin typeface="Minion Pro SmBd" panose="02040603060201020203" pitchFamily="18" charset="0"/>
              </a:rPr>
            </a:br>
            <a:r>
              <a:rPr lang="uk-UA" sz="2400" b="1" dirty="0">
                <a:solidFill>
                  <a:srgbClr val="0166B3"/>
                </a:solidFill>
                <a:latin typeface="Minion Pro SmBd" panose="02040603060201020203" pitchFamily="18" charset="0"/>
              </a:rPr>
              <a:t>Про затвердження Ліцензійних умов провадження освітньої діяльності</a:t>
            </a:r>
            <a:br>
              <a:rPr lang="ru-UA" sz="2400" b="1" dirty="0">
                <a:solidFill>
                  <a:srgbClr val="0166B3"/>
                </a:solidFill>
                <a:latin typeface="Minion Pro SmBd" panose="02040603060201020203" pitchFamily="18" charset="0"/>
              </a:rPr>
            </a:br>
            <a:r>
              <a:rPr lang="uk-UA" sz="2400" b="1" dirty="0">
                <a:solidFill>
                  <a:srgbClr val="0166B3"/>
                </a:solidFill>
                <a:latin typeface="Minion Pro SmBd" panose="02040603060201020203" pitchFamily="18" charset="0"/>
              </a:rPr>
              <a:t>від 30 грудня 2015 р. № 1187 (зі змінами та доповненнями)</a:t>
            </a:r>
            <a:endParaRPr lang="ru-UA" sz="2800" b="1" dirty="0">
              <a:solidFill>
                <a:srgbClr val="0166B3"/>
              </a:solidFill>
              <a:latin typeface="Minion Pro SmBd" panose="02040603060201020203" pitchFamily="18" charset="0"/>
            </a:endParaRPr>
          </a:p>
        </p:txBody>
      </p:sp>
      <p:pic>
        <p:nvPicPr>
          <p:cNvPr id="6" name="Рисунок 5">
            <a:extLst>
              <a:ext uri="{FF2B5EF4-FFF2-40B4-BE49-F238E27FC236}">
                <a16:creationId xmlns:a16="http://schemas.microsoft.com/office/drawing/2014/main" id="{C0C172E9-0C52-01F6-D2A0-45CE8AC8584A}"/>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7" name="TextBox 6">
            <a:extLst>
              <a:ext uri="{FF2B5EF4-FFF2-40B4-BE49-F238E27FC236}">
                <a16:creationId xmlns:a16="http://schemas.microsoft.com/office/drawing/2014/main" id="{DD79B3A8-62B5-BE19-E22C-57A0A5E862AB}"/>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Объект 2">
            <a:extLst>
              <a:ext uri="{FF2B5EF4-FFF2-40B4-BE49-F238E27FC236}">
                <a16:creationId xmlns:a16="http://schemas.microsoft.com/office/drawing/2014/main" id="{ED7CF7BF-3675-232E-0036-7FAF763907DD}"/>
              </a:ext>
            </a:extLst>
          </p:cNvPr>
          <p:cNvSpPr txBox="1">
            <a:spLocks/>
          </p:cNvSpPr>
          <p:nvPr/>
        </p:nvSpPr>
        <p:spPr>
          <a:xfrm>
            <a:off x="306286" y="2152889"/>
            <a:ext cx="11579427" cy="43701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7000"/>
              </a:lnSpc>
              <a:spcBef>
                <a:spcPts val="0"/>
              </a:spcBef>
              <a:spcAft>
                <a:spcPts val="600"/>
              </a:spcAft>
              <a:buNone/>
            </a:pP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 </a:t>
            </a:r>
            <a:r>
              <a:rPr lang="az-Cyrl-AZ" sz="2000" b="1" dirty="0">
                <a:solidFill>
                  <a:srgbClr val="0166B3"/>
                </a:solidFill>
                <a:cs typeface="Times New Roman" panose="02020603050405020304" pitchFamily="18" charset="0"/>
              </a:rPr>
              <a:t>37. Відповідність освітньої та/або професійної кваліфікації науково-педагогічних працівників освітньому компоненту визначається</a:t>
            </a:r>
            <a:r>
              <a:rPr lang="az-Cyrl-AZ" sz="2000" b="1" dirty="0">
                <a:solidFill>
                  <a:srgbClr val="FF0000"/>
                </a:solidFill>
                <a:cs typeface="Times New Roman" panose="02020603050405020304" pitchFamily="18" charset="0"/>
              </a:rPr>
              <a:t>на підставі </a:t>
            </a:r>
            <a:r>
              <a:rPr lang="az-Cyrl-AZ" sz="2000" b="1" dirty="0">
                <a:solidFill>
                  <a:srgbClr val="0166B3"/>
                </a:solidFill>
                <a:cs typeface="Times New Roman" panose="02020603050405020304" pitchFamily="18" charset="0"/>
              </a:rPr>
              <a:t>:</a:t>
            </a:r>
          </a:p>
          <a:p>
            <a:pPr marL="0" indent="0" algn="just">
              <a:lnSpc>
                <a:spcPct val="87000"/>
              </a:lnSpc>
              <a:spcBef>
                <a:spcPts val="0"/>
              </a:spcBef>
              <a:spcAft>
                <a:spcPts val="600"/>
              </a:spcAft>
              <a:buNone/>
            </a:pPr>
            <a:r>
              <a:rPr lang="az-Cyrl-AZ" sz="2000" b="1" dirty="0">
                <a:solidFill>
                  <a:srgbClr val="FF0000"/>
                </a:solidFill>
                <a:cs typeface="Times New Roman" panose="02020603050405020304" pitchFamily="18" charset="0"/>
              </a:rPr>
              <a:t>!!! документів встановленого зразка про:</a:t>
            </a:r>
          </a:p>
          <a:p>
            <a:pPr marL="0" indent="0" algn="just">
              <a:lnSpc>
                <a:spcPct val="87000"/>
              </a:lnSpc>
              <a:spcBef>
                <a:spcPts val="0"/>
              </a:spcBef>
              <a:spcAft>
                <a:spcPts val="600"/>
              </a:spcAft>
              <a:buNone/>
            </a:pPr>
            <a:r>
              <a:rPr lang="az-Cyrl-AZ" sz="2000" dirty="0">
                <a:solidFill>
                  <a:srgbClr val="0166B3"/>
                </a:solidFill>
                <a:cs typeface="Times New Roman" panose="02020603050405020304" pitchFamily="18" charset="0"/>
              </a:rPr>
              <a:t>- про вищу освіту;</a:t>
            </a:r>
          </a:p>
          <a:p>
            <a:pPr marL="0" indent="0" algn="just">
              <a:lnSpc>
                <a:spcPct val="87000"/>
              </a:lnSpc>
              <a:spcBef>
                <a:spcPts val="0"/>
              </a:spcBef>
              <a:spcAft>
                <a:spcPts val="600"/>
              </a:spcAft>
              <a:buNone/>
            </a:pPr>
            <a:r>
              <a:rPr lang="az-Cyrl-AZ" sz="2000" dirty="0">
                <a:solidFill>
                  <a:srgbClr val="0166B3"/>
                </a:solidFill>
                <a:cs typeface="Times New Roman" panose="02020603050405020304" pitchFamily="18" charset="0"/>
              </a:rPr>
              <a:t>- присудження наукового ступеня (однакова за змістом спеціальність (предметна спеціальність, спеціалізація);</a:t>
            </a:r>
          </a:p>
          <a:p>
            <a:pPr marL="0" indent="0" algn="just">
              <a:lnSpc>
                <a:spcPct val="87000"/>
              </a:lnSpc>
              <a:spcBef>
                <a:spcPts val="0"/>
              </a:spcBef>
              <a:spcAft>
                <a:spcPts val="600"/>
              </a:spcAft>
              <a:buNone/>
            </a:pPr>
            <a:r>
              <a:rPr lang="az-Cyrl-AZ" sz="2000" dirty="0">
                <a:solidFill>
                  <a:srgbClr val="0166B3"/>
                </a:solidFill>
                <a:cs typeface="Times New Roman" panose="02020603050405020304" pitchFamily="18" charset="0"/>
              </a:rPr>
              <a:t>- наявність досвіду професійної діяльності (заняття) за відповідним фахом (спеціальністю, спеціалізацією) не менше п’яти років (крім педагогічної, науково-педагогічної, наукової діяльності);</a:t>
            </a:r>
          </a:p>
          <a:p>
            <a:pPr marL="0" indent="0" algn="just">
              <a:lnSpc>
                <a:spcPct val="87000"/>
              </a:lnSpc>
              <a:spcBef>
                <a:spcPts val="0"/>
              </a:spcBef>
              <a:spcAft>
                <a:spcPts val="600"/>
              </a:spcAft>
              <a:buNone/>
            </a:pPr>
            <a:r>
              <a:rPr lang="az-Cyrl-AZ" sz="2000" dirty="0">
                <a:solidFill>
                  <a:srgbClr val="0166B3"/>
                </a:solidFill>
                <a:cs typeface="Times New Roman" panose="02020603050405020304" pitchFamily="18" charset="0"/>
              </a:rPr>
              <a:t>- керівництво (консультування) дисертації на здобуття наукового ступеня за спеціальністю, що була захищена в Україні або за кордоном;</a:t>
            </a:r>
          </a:p>
          <a:p>
            <a:pPr marL="0" indent="0" algn="just">
              <a:lnSpc>
                <a:spcPct val="87000"/>
              </a:lnSpc>
              <a:spcBef>
                <a:spcPts val="0"/>
              </a:spcBef>
              <a:spcAft>
                <a:spcPts val="600"/>
              </a:spcAft>
              <a:buNone/>
            </a:pPr>
            <a:r>
              <a:rPr lang="az-Cyrl-AZ" sz="2000" dirty="0">
                <a:solidFill>
                  <a:srgbClr val="FF0000"/>
                </a:solidFill>
                <a:cs typeface="Times New Roman" panose="02020603050405020304" pitchFamily="18" charset="0"/>
              </a:rPr>
              <a:t>!!!! </a:t>
            </a:r>
            <a:r>
              <a:rPr lang="az-Cyrl-AZ" sz="2000" b="1" dirty="0">
                <a:solidFill>
                  <a:srgbClr val="FF0000"/>
                </a:solidFill>
                <a:cs typeface="Times New Roman" panose="02020603050405020304" pitchFamily="18" charset="0"/>
              </a:rPr>
              <a:t>щонайменше п’ятьма публікаціями </a:t>
            </a:r>
            <a:r>
              <a:rPr lang="az-Cyrl-AZ" sz="2000" dirty="0">
                <a:solidFill>
                  <a:srgbClr val="FF0000"/>
                </a:solidFill>
                <a:cs typeface="Times New Roman" panose="02020603050405020304" pitchFamily="18" charset="0"/>
              </a:rPr>
              <a:t>у наукових виданнях, які включені до переліку фахових видань України, до наукометричних баз, зокрема </a:t>
            </a:r>
            <a:r>
              <a:rPr lang="en-US" sz="2000" dirty="0">
                <a:solidFill>
                  <a:srgbClr val="FF0000"/>
                </a:solidFill>
                <a:latin typeface="Minion Pro" panose="02040503050201020203" pitchFamily="18" charset="0"/>
                <a:cs typeface="Times New Roman" panose="02020603050405020304" pitchFamily="18" charset="0"/>
              </a:rPr>
              <a:t>Scopus, Web of Science Core Collection, </a:t>
            </a:r>
            <a:r>
              <a:rPr lang="az-Cyrl-AZ" sz="2000" dirty="0">
                <a:solidFill>
                  <a:srgbClr val="FF0000"/>
                </a:solidFill>
                <a:cs typeface="Times New Roman" panose="02020603050405020304" pitchFamily="18" charset="0"/>
              </a:rPr>
              <a:t>протягом останніх п’яти років.</a:t>
            </a:r>
          </a:p>
        </p:txBody>
      </p:sp>
    </p:spTree>
    <p:extLst>
      <p:ext uri="{BB962C8B-B14F-4D97-AF65-F5344CB8AC3E}">
        <p14:creationId xmlns:p14="http://schemas.microsoft.com/office/powerpoint/2010/main" val="18210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8E51643-0590-9B45-AA65-2994F2F6812C}"/>
              </a:ext>
            </a:extLst>
          </p:cNvPr>
          <p:cNvSpPr>
            <a:spLocks noGrp="1"/>
          </p:cNvSpPr>
          <p:nvPr>
            <p:ph type="title"/>
          </p:nvPr>
        </p:nvSpPr>
        <p:spPr>
          <a:xfrm>
            <a:off x="258707" y="702590"/>
            <a:ext cx="11579427" cy="1078288"/>
          </a:xfrm>
        </p:spPr>
        <p:txBody>
          <a:bodyPr>
            <a:normAutofit fontScale="90000"/>
          </a:bodyPr>
          <a:lstStyle/>
          <a:p>
            <a:pPr algn="ctr"/>
            <a:r>
              <a:rPr lang="ru-UA" sz="2800" dirty="0">
                <a:solidFill>
                  <a:srgbClr val="0166B3"/>
                </a:solidFill>
                <a:latin typeface="Minion Pro SmBd" panose="02040603060201020203" pitchFamily="18" charset="0"/>
              </a:rPr>
              <a:t>ПОСТАНОВА</a:t>
            </a:r>
            <a:r>
              <a:rPr lang="uk-UA" sz="2800" dirty="0">
                <a:solidFill>
                  <a:srgbClr val="0166B3"/>
                </a:solidFill>
                <a:latin typeface="Minion Pro SmBd" panose="02040603060201020203" pitchFamily="18" charset="0"/>
              </a:rPr>
              <a:t> </a:t>
            </a:r>
            <a:r>
              <a:rPr lang="ru-UA" sz="2800" dirty="0">
                <a:solidFill>
                  <a:srgbClr val="0166B3"/>
                </a:solidFill>
                <a:latin typeface="Minion Pro SmBd" panose="02040603060201020203" pitchFamily="18" charset="0"/>
              </a:rPr>
              <a:t>КАБІНЕТ</a:t>
            </a:r>
            <a:r>
              <a:rPr lang="uk-UA" sz="2800" dirty="0">
                <a:solidFill>
                  <a:srgbClr val="0166B3"/>
                </a:solidFill>
                <a:latin typeface="Minion Pro SmBd" panose="02040603060201020203" pitchFamily="18" charset="0"/>
              </a:rPr>
              <a:t>У</a:t>
            </a:r>
            <a:r>
              <a:rPr lang="ru-UA" sz="2800" dirty="0">
                <a:solidFill>
                  <a:srgbClr val="0166B3"/>
                </a:solidFill>
                <a:latin typeface="Minion Pro SmBd" panose="02040603060201020203" pitchFamily="18" charset="0"/>
              </a:rPr>
              <a:t> МІНІСТРІВ УКРАЇНИ</a:t>
            </a:r>
            <a:br>
              <a:rPr lang="uk-UA" sz="2800" dirty="0">
                <a:solidFill>
                  <a:srgbClr val="0166B3"/>
                </a:solidFill>
                <a:latin typeface="Minion Pro SmBd" panose="02040603060201020203" pitchFamily="18" charset="0"/>
              </a:rPr>
            </a:br>
            <a:r>
              <a:rPr lang="uk-UA" sz="2400" dirty="0">
                <a:solidFill>
                  <a:srgbClr val="0166B3"/>
                </a:solidFill>
                <a:latin typeface="Minion Pro SmBd" panose="02040603060201020203" pitchFamily="18" charset="0"/>
              </a:rPr>
              <a:t>Про затвердження Ліцензійних умов провадження освітньої діяльності</a:t>
            </a:r>
            <a:br>
              <a:rPr lang="ru-UA" sz="2400" dirty="0">
                <a:solidFill>
                  <a:srgbClr val="0166B3"/>
                </a:solidFill>
                <a:latin typeface="Minion Pro SmBd" panose="02040603060201020203" pitchFamily="18" charset="0"/>
              </a:rPr>
            </a:br>
            <a:r>
              <a:rPr lang="uk-UA" sz="2400" dirty="0">
                <a:solidFill>
                  <a:srgbClr val="0166B3"/>
                </a:solidFill>
                <a:latin typeface="Minion Pro SmBd" panose="02040603060201020203" pitchFamily="18" charset="0"/>
              </a:rPr>
              <a:t>від 30 грудня 2015 р. № 1187</a:t>
            </a:r>
            <a:endParaRPr lang="ru-UA" sz="2800" dirty="0">
              <a:solidFill>
                <a:srgbClr val="0166B3"/>
              </a:solidFill>
              <a:latin typeface="Minion Pro SmBd" panose="02040603060201020203" pitchFamily="18" charset="0"/>
            </a:endParaRPr>
          </a:p>
        </p:txBody>
      </p:sp>
      <p:pic>
        <p:nvPicPr>
          <p:cNvPr id="6" name="Рисунок 5">
            <a:extLst>
              <a:ext uri="{FF2B5EF4-FFF2-40B4-BE49-F238E27FC236}">
                <a16:creationId xmlns:a16="http://schemas.microsoft.com/office/drawing/2014/main" id="{C0C172E9-0C52-01F6-D2A0-45CE8AC8584A}"/>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7" name="TextBox 6">
            <a:extLst>
              <a:ext uri="{FF2B5EF4-FFF2-40B4-BE49-F238E27FC236}">
                <a16:creationId xmlns:a16="http://schemas.microsoft.com/office/drawing/2014/main" id="{DD79B3A8-62B5-BE19-E22C-57A0A5E862AB}"/>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Объект 2">
            <a:extLst>
              <a:ext uri="{FF2B5EF4-FFF2-40B4-BE49-F238E27FC236}">
                <a16:creationId xmlns:a16="http://schemas.microsoft.com/office/drawing/2014/main" id="{ED7CF7BF-3675-232E-0036-7FAF763907DD}"/>
              </a:ext>
            </a:extLst>
          </p:cNvPr>
          <p:cNvSpPr txBox="1">
            <a:spLocks/>
          </p:cNvSpPr>
          <p:nvPr/>
        </p:nvSpPr>
        <p:spPr>
          <a:xfrm>
            <a:off x="258707" y="1700784"/>
            <a:ext cx="11579427" cy="516255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600"/>
              </a:spcAft>
              <a:buFont typeface="Arial" panose="020B0604020202020204" pitchFamily="34" charset="0"/>
              <a:buNone/>
            </a:pP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38. </a:t>
            </a:r>
            <a:r>
              <a:rPr lang="ru-UA" sz="1800" b="1" dirty="0">
                <a:solidFill>
                  <a:srgbClr val="FF0000"/>
                </a:solidFill>
                <a:latin typeface="Minion Pro" panose="02040503050201020203" pitchFamily="18" charset="0"/>
                <a:ea typeface="Calibri" panose="020F0502020204030204" pitchFamily="34" charset="0"/>
                <a:cs typeface="Times New Roman" panose="02020603050405020304" pitchFamily="18" charset="0"/>
              </a:rPr>
              <a:t>Досягнення у професійній діяльності, які зараховуються за останні п’ять років:</a:t>
            </a:r>
          </a:p>
          <a:p>
            <a:pPr marL="0" indent="0" algn="just">
              <a:lnSpc>
                <a:spcPct val="107000"/>
              </a:lnSpc>
              <a:spcBef>
                <a:spcPts val="0"/>
              </a:spcBef>
              <a:spcAft>
                <a:spcPts val="600"/>
              </a:spcAft>
              <a:buNone/>
            </a:pP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1) </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наявність не менше </a:t>
            </a:r>
            <a:r>
              <a:rPr lang="uk-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5</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 публікацій </a:t>
            </a: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у періодичних наукових виданнях, що включені до переліку фахових видань України, до наукометричних баз, зокрема Scopus, Web of Science Core Collection;</a:t>
            </a:r>
          </a:p>
          <a:p>
            <a:pPr marL="0" indent="0" algn="just">
              <a:lnSpc>
                <a:spcPct val="107000"/>
              </a:lnSpc>
              <a:spcBef>
                <a:spcPts val="0"/>
              </a:spcBef>
              <a:spcAft>
                <a:spcPts val="600"/>
              </a:spcAft>
              <a:buNone/>
            </a:pP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2) </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наявність одного патенту на винахід або п’яти деклараційних патентів </a:t>
            </a: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на винахід чи корисну модель, включаючи секретні, або наявність не менше п’яти свідоцтв про реєстрацію авторського права на твір;</a:t>
            </a:r>
          </a:p>
          <a:p>
            <a:pPr marL="0" indent="0" algn="just">
              <a:lnSpc>
                <a:spcPct val="107000"/>
              </a:lnSpc>
              <a:spcBef>
                <a:spcPts val="0"/>
              </a:spcBef>
              <a:spcAft>
                <a:spcPts val="600"/>
              </a:spcAft>
              <a:buNone/>
            </a:pP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3) </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наявність підручника чи навчального посібника (включаючи електронні) або монографії </a:t>
            </a: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(загальним обсягом не менше 5 авторських аркушів), в тому числі видані у співавторстві (обсягом не менше 1,5 авторського аркуша на кожного співавтора);</a:t>
            </a:r>
          </a:p>
          <a:p>
            <a:pPr marL="0" indent="0" algn="just">
              <a:lnSpc>
                <a:spcPct val="107000"/>
              </a:lnSpc>
              <a:spcBef>
                <a:spcPts val="0"/>
              </a:spcBef>
              <a:spcAft>
                <a:spcPts val="600"/>
              </a:spcAft>
              <a:buNone/>
            </a:pP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4) </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наявність </a:t>
            </a:r>
            <a:r>
              <a:rPr lang="uk-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3 </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виданих навчально-методичних посібників/посібників </a:t>
            </a: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для самостійної роботи здобувачів вищої освіти та дистанційного навчання, електронних курсів на освітніх платформах ліцензіатів, конспектів лекцій/практикумів/методичних вказівок/рекомендацій/ робочих програм, інших друкованих навчально-методичних праць;</a:t>
            </a:r>
          </a:p>
          <a:p>
            <a:pPr marL="0" indent="0" algn="just">
              <a:lnSpc>
                <a:spcPct val="107000"/>
              </a:lnSpc>
              <a:spcBef>
                <a:spcPts val="0"/>
              </a:spcBef>
              <a:spcAft>
                <a:spcPts val="600"/>
              </a:spcAft>
              <a:buNone/>
            </a:pP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5) </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захист дисертації на здобуття наукового ступеня;</a:t>
            </a:r>
          </a:p>
          <a:p>
            <a:pPr marL="0" indent="0" algn="just">
              <a:lnSpc>
                <a:spcPct val="107000"/>
              </a:lnSpc>
              <a:spcBef>
                <a:spcPts val="0"/>
              </a:spcBef>
              <a:spcAft>
                <a:spcPts val="600"/>
              </a:spcAft>
              <a:buNone/>
            </a:pP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6) </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наукове керівництво (консультування) здобувача</a:t>
            </a: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 який одержав документ про присудження наукового ступеня;</a:t>
            </a:r>
          </a:p>
          <a:p>
            <a:pPr marL="0" indent="0" algn="just">
              <a:lnSpc>
                <a:spcPct val="107000"/>
              </a:lnSpc>
              <a:spcBef>
                <a:spcPts val="0"/>
              </a:spcBef>
              <a:spcAft>
                <a:spcPts val="600"/>
              </a:spcAft>
              <a:buNone/>
            </a:pP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7) </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участь в атестації наукових кадрів </a:t>
            </a: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як офіційного опонента або члена постійної спеціалізованої вченої ради, або члена не менше </a:t>
            </a:r>
            <a:r>
              <a:rPr lang="uk-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3</a:t>
            </a: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 разових спеціалізованих вчених рад;</a:t>
            </a:r>
          </a:p>
          <a:p>
            <a:pPr marL="0" indent="0" algn="just">
              <a:lnSpc>
                <a:spcPct val="107000"/>
              </a:lnSpc>
              <a:spcBef>
                <a:spcPts val="0"/>
              </a:spcBef>
              <a:spcAft>
                <a:spcPts val="600"/>
              </a:spcAft>
              <a:buNone/>
            </a:pP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8) </a:t>
            </a:r>
            <a:r>
              <a:rPr lang="ru-UA" sz="1800" b="1"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виконання функцій наукового керівника або відповідального виконавця наукової теми </a:t>
            </a: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(проекту), або головного редактора/члена редакційної колегії/експерта (рецензента) наукового видання, включеного до переліку </a:t>
            </a:r>
            <a:br>
              <a:rPr lang="uk-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br>
            <a:r>
              <a:rPr lang="ru-UA" sz="1800" dirty="0">
                <a:solidFill>
                  <a:srgbClr val="0166B3"/>
                </a:solidFill>
                <a:latin typeface="Minion Pro" panose="02040503050201020203" pitchFamily="18" charset="0"/>
                <a:ea typeface="Calibri" panose="020F0502020204030204" pitchFamily="34" charset="0"/>
                <a:cs typeface="Times New Roman" panose="02020603050405020304" pitchFamily="18" charset="0"/>
              </a:rPr>
              <a:t>фахових видань України, або іноземного наукового видання, що індексується в бібліографічних базах;</a:t>
            </a:r>
            <a:endParaRPr lang="ru-UA" dirty="0">
              <a:solidFill>
                <a:srgbClr val="0166B3"/>
              </a:solidFill>
              <a:latin typeface="Minion Pro" panose="02040503050201020203" pitchFamily="18" charset="0"/>
            </a:endParaRPr>
          </a:p>
        </p:txBody>
      </p:sp>
    </p:spTree>
    <p:extLst>
      <p:ext uri="{BB962C8B-B14F-4D97-AF65-F5344CB8AC3E}">
        <p14:creationId xmlns:p14="http://schemas.microsoft.com/office/powerpoint/2010/main" val="89434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0C172E9-0C52-01F6-D2A0-45CE8AC8584A}"/>
              </a:ext>
            </a:extLst>
          </p:cNvPr>
          <p:cNvPicPr>
            <a:picLocks noChangeAspect="1"/>
          </p:cNvPicPr>
          <p:nvPr/>
        </p:nvPicPr>
        <p:blipFill rotWithShape="1">
          <a:blip r:embed="rId2"/>
          <a:srcRect l="16208" t="62439" r="16841" b="18233"/>
          <a:stretch/>
        </p:blipFill>
        <p:spPr>
          <a:xfrm>
            <a:off x="258708" y="156120"/>
            <a:ext cx="3858322" cy="626564"/>
          </a:xfrm>
          <a:prstGeom prst="rect">
            <a:avLst/>
          </a:prstGeom>
        </p:spPr>
      </p:pic>
      <p:sp>
        <p:nvSpPr>
          <p:cNvPr id="7" name="TextBox 6">
            <a:extLst>
              <a:ext uri="{FF2B5EF4-FFF2-40B4-BE49-F238E27FC236}">
                <a16:creationId xmlns:a16="http://schemas.microsoft.com/office/drawing/2014/main" id="{DD79B3A8-62B5-BE19-E22C-57A0A5E862AB}"/>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Объект 2">
            <a:extLst>
              <a:ext uri="{FF2B5EF4-FFF2-40B4-BE49-F238E27FC236}">
                <a16:creationId xmlns:a16="http://schemas.microsoft.com/office/drawing/2014/main" id="{ED7CF7BF-3675-232E-0036-7FAF763907DD}"/>
              </a:ext>
            </a:extLst>
          </p:cNvPr>
          <p:cNvSpPr txBox="1">
            <a:spLocks/>
          </p:cNvSpPr>
          <p:nvPr/>
        </p:nvSpPr>
        <p:spPr>
          <a:xfrm>
            <a:off x="258707" y="782684"/>
            <a:ext cx="11579427" cy="61538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600"/>
              </a:spcBef>
              <a:buNone/>
            </a:pPr>
            <a:r>
              <a:rPr lang="uk-UA" sz="1400" dirty="0">
                <a:solidFill>
                  <a:srgbClr val="0166B3"/>
                </a:solidFill>
                <a:latin typeface="Minion Pro" panose="02040503050201020203" pitchFamily="18" charset="0"/>
                <a:cs typeface="Times New Roman" panose="02020603050405020304" pitchFamily="18" charset="0"/>
              </a:rPr>
              <a:t>9</a:t>
            </a:r>
            <a:r>
              <a:rPr lang="ru-UA" sz="1400" b="1" dirty="0">
                <a:solidFill>
                  <a:srgbClr val="0166B3"/>
                </a:solidFill>
                <a:latin typeface="Minion Pro" panose="02040503050201020203" pitchFamily="18" charset="0"/>
                <a:cs typeface="Times New Roman" panose="02020603050405020304" pitchFamily="18" charset="0"/>
              </a:rPr>
              <a:t>) робота у складі експертної ради з питань проведення експертизи дисертацій МОН </a:t>
            </a:r>
            <a:r>
              <a:rPr lang="ru-UA" sz="1400" dirty="0">
                <a:solidFill>
                  <a:srgbClr val="0166B3"/>
                </a:solidFill>
                <a:latin typeface="Minion Pro" panose="02040503050201020203" pitchFamily="18" charset="0"/>
                <a:cs typeface="Times New Roman" panose="02020603050405020304" pitchFamily="18" charset="0"/>
              </a:rPr>
              <a:t>або у складі галузевої експертної ради як експерта Національного агентства із забезпечення якості вищої освіти, або у складі Акредитаційної комісії, або міжгалузевої експертної ради з вищої освіти Акредитаційної комісії, або трьох експертних комісій МОН/зазначеного Агентства, або Науково-методичної ради/науково-методичних комісій (підкомісій) з вищої або фахової передвищої освіти МОН, наукових/науково-методичних/експертних рад органів державної влади та органів місцевого самоврядування, або у складі комісій Державної служби якості освіти із здійснення планових (позапланових) заходів державного нагляду (контролю);</a:t>
            </a:r>
          </a:p>
          <a:p>
            <a:pPr marL="0" indent="0" algn="just">
              <a:lnSpc>
                <a:spcPct val="107000"/>
              </a:lnSpc>
              <a:spcBef>
                <a:spcPts val="600"/>
              </a:spcBef>
              <a:buNone/>
            </a:pPr>
            <a:r>
              <a:rPr lang="ru-UA" sz="1400" dirty="0">
                <a:solidFill>
                  <a:srgbClr val="0166B3"/>
                </a:solidFill>
                <a:latin typeface="Minion Pro" panose="02040503050201020203" pitchFamily="18" charset="0"/>
                <a:cs typeface="Times New Roman" panose="02020603050405020304" pitchFamily="18" charset="0"/>
              </a:rPr>
              <a:t>10) </a:t>
            </a:r>
            <a:r>
              <a:rPr lang="ru-UA" sz="1400" b="1" dirty="0">
                <a:solidFill>
                  <a:srgbClr val="0166B3"/>
                </a:solidFill>
                <a:latin typeface="Minion Pro" panose="02040503050201020203" pitchFamily="18" charset="0"/>
                <a:cs typeface="Times New Roman" panose="02020603050405020304" pitchFamily="18" charset="0"/>
              </a:rPr>
              <a:t>участь у міжнародних наукових та/або освітніх проектах</a:t>
            </a:r>
            <a:r>
              <a:rPr lang="ru-UA" sz="1400" dirty="0">
                <a:solidFill>
                  <a:srgbClr val="0166B3"/>
                </a:solidFill>
                <a:latin typeface="Minion Pro" panose="02040503050201020203" pitchFamily="18" charset="0"/>
                <a:cs typeface="Times New Roman" panose="02020603050405020304" pitchFamily="18" charset="0"/>
              </a:rPr>
              <a:t>, залучення до міжнародної експертизи, наявність звання “суддя міжнародної категорії”;</a:t>
            </a:r>
          </a:p>
          <a:p>
            <a:pPr marL="0" indent="0" algn="just">
              <a:lnSpc>
                <a:spcPct val="107000"/>
              </a:lnSpc>
              <a:spcBef>
                <a:spcPts val="600"/>
              </a:spcBef>
              <a:buNone/>
            </a:pPr>
            <a:r>
              <a:rPr lang="ru-UA" sz="1400" dirty="0">
                <a:solidFill>
                  <a:srgbClr val="0166B3"/>
                </a:solidFill>
                <a:latin typeface="Minion Pro" panose="02040503050201020203" pitchFamily="18" charset="0"/>
                <a:cs typeface="Times New Roman" panose="02020603050405020304" pitchFamily="18" charset="0"/>
              </a:rPr>
              <a:t>11) </a:t>
            </a:r>
            <a:r>
              <a:rPr lang="ru-UA" sz="1400" b="1" dirty="0">
                <a:solidFill>
                  <a:srgbClr val="0166B3"/>
                </a:solidFill>
                <a:latin typeface="Minion Pro" panose="02040503050201020203" pitchFamily="18" charset="0"/>
                <a:cs typeface="Times New Roman" panose="02020603050405020304" pitchFamily="18" charset="0"/>
              </a:rPr>
              <a:t>наукове консультування підприємств, установ, організацій не менше трьох років</a:t>
            </a:r>
            <a:r>
              <a:rPr lang="ru-UA" sz="1400" dirty="0">
                <a:solidFill>
                  <a:srgbClr val="0166B3"/>
                </a:solidFill>
                <a:latin typeface="Minion Pro" panose="02040503050201020203" pitchFamily="18" charset="0"/>
                <a:cs typeface="Times New Roman" panose="02020603050405020304" pitchFamily="18" charset="0"/>
              </a:rPr>
              <a:t>, що здійснювалося на підставі договору із закладом вищої освіти (науковою установою);</a:t>
            </a:r>
          </a:p>
          <a:p>
            <a:pPr marL="0" indent="0" algn="just">
              <a:lnSpc>
                <a:spcPct val="107000"/>
              </a:lnSpc>
              <a:spcBef>
                <a:spcPts val="600"/>
              </a:spcBef>
              <a:buNone/>
            </a:pPr>
            <a:r>
              <a:rPr lang="ru-UA" sz="1400" dirty="0">
                <a:solidFill>
                  <a:srgbClr val="0166B3"/>
                </a:solidFill>
                <a:latin typeface="Minion Pro" panose="02040503050201020203" pitchFamily="18" charset="0"/>
                <a:cs typeface="Times New Roman" panose="02020603050405020304" pitchFamily="18" charset="0"/>
              </a:rPr>
              <a:t>12) </a:t>
            </a:r>
            <a:r>
              <a:rPr lang="ru-UA" sz="1400" b="1" dirty="0">
                <a:solidFill>
                  <a:srgbClr val="0166B3"/>
                </a:solidFill>
                <a:latin typeface="Minion Pro" panose="02040503050201020203" pitchFamily="18" charset="0"/>
                <a:cs typeface="Times New Roman" panose="02020603050405020304" pitchFamily="18" charset="0"/>
              </a:rPr>
              <a:t>наявність не менше </a:t>
            </a:r>
            <a:r>
              <a:rPr lang="uk-UA" sz="1400" b="1" dirty="0">
                <a:solidFill>
                  <a:srgbClr val="0166B3"/>
                </a:solidFill>
                <a:latin typeface="Minion Pro" panose="02040503050201020203" pitchFamily="18" charset="0"/>
                <a:cs typeface="Times New Roman" panose="02020603050405020304" pitchFamily="18" charset="0"/>
              </a:rPr>
              <a:t>5</a:t>
            </a:r>
            <a:r>
              <a:rPr lang="ru-UA" sz="1400" b="1" dirty="0">
                <a:solidFill>
                  <a:srgbClr val="0166B3"/>
                </a:solidFill>
                <a:latin typeface="Minion Pro" panose="02040503050201020203" pitchFamily="18" charset="0"/>
                <a:cs typeface="Times New Roman" panose="02020603050405020304" pitchFamily="18" charset="0"/>
              </a:rPr>
              <a:t> публікацій</a:t>
            </a:r>
            <a:r>
              <a:rPr lang="uk-UA" sz="1400" b="1" dirty="0">
                <a:solidFill>
                  <a:srgbClr val="0166B3"/>
                </a:solidFill>
                <a:latin typeface="Minion Pro" panose="02040503050201020203" pitchFamily="18" charset="0"/>
                <a:cs typeface="Times New Roman" panose="02020603050405020304" pitchFamily="18" charset="0"/>
              </a:rPr>
              <a:t> </a:t>
            </a:r>
            <a:r>
              <a:rPr lang="ru-UA" sz="1400" b="1" dirty="0">
                <a:solidFill>
                  <a:srgbClr val="0166B3"/>
                </a:solidFill>
                <a:latin typeface="Minion Pro" panose="02040503050201020203" pitchFamily="18" charset="0"/>
                <a:cs typeface="Times New Roman" panose="02020603050405020304" pitchFamily="18" charset="0"/>
              </a:rPr>
              <a:t>апробаційних </a:t>
            </a:r>
            <a:r>
              <a:rPr lang="ru-UA" sz="1400" dirty="0">
                <a:solidFill>
                  <a:srgbClr val="0166B3"/>
                </a:solidFill>
                <a:latin typeface="Minion Pro" panose="02040503050201020203" pitchFamily="18" charset="0"/>
                <a:cs typeface="Times New Roman" panose="02020603050405020304" pitchFamily="18" charset="0"/>
              </a:rPr>
              <a:t>та/або науково-популярних, та/або консультаційних (дорадчих), та/або науково-експертних публікацій з наукової або професійної тематики;</a:t>
            </a:r>
          </a:p>
          <a:p>
            <a:pPr marL="0" indent="0" algn="just">
              <a:lnSpc>
                <a:spcPct val="107000"/>
              </a:lnSpc>
              <a:spcBef>
                <a:spcPts val="600"/>
              </a:spcBef>
              <a:buNone/>
            </a:pPr>
            <a:r>
              <a:rPr lang="ru-UA" sz="1400" dirty="0">
                <a:solidFill>
                  <a:srgbClr val="0166B3"/>
                </a:solidFill>
                <a:latin typeface="Minion Pro" panose="02040503050201020203" pitchFamily="18" charset="0"/>
                <a:cs typeface="Times New Roman" panose="02020603050405020304" pitchFamily="18" charset="0"/>
              </a:rPr>
              <a:t>13) </a:t>
            </a:r>
            <a:r>
              <a:rPr lang="ru-UA" sz="1400" b="1" dirty="0">
                <a:solidFill>
                  <a:srgbClr val="0166B3"/>
                </a:solidFill>
                <a:latin typeface="Minion Pro" panose="02040503050201020203" pitchFamily="18" charset="0"/>
                <a:cs typeface="Times New Roman" panose="02020603050405020304" pitchFamily="18" charset="0"/>
              </a:rPr>
              <a:t>проведення не менше 50 аудиторних годин навчальних занять із спеціальних дисциплін іноземною мовою </a:t>
            </a:r>
            <a:r>
              <a:rPr lang="ru-UA" sz="1400" dirty="0">
                <a:solidFill>
                  <a:srgbClr val="0166B3"/>
                </a:solidFill>
                <a:latin typeface="Minion Pro" panose="02040503050201020203" pitchFamily="18" charset="0"/>
                <a:cs typeface="Times New Roman" panose="02020603050405020304" pitchFamily="18" charset="0"/>
              </a:rPr>
              <a:t>(крім дисциплін мовної підготовки) на навчальний рік;</a:t>
            </a:r>
          </a:p>
          <a:p>
            <a:pPr marL="0" indent="0" algn="just">
              <a:lnSpc>
                <a:spcPct val="107000"/>
              </a:lnSpc>
              <a:spcBef>
                <a:spcPts val="600"/>
              </a:spcBef>
              <a:buNone/>
            </a:pPr>
            <a:r>
              <a:rPr lang="ru-UA" sz="1400" dirty="0">
                <a:solidFill>
                  <a:srgbClr val="0166B3"/>
                </a:solidFill>
                <a:latin typeface="Minion Pro" panose="02040503050201020203" pitchFamily="18" charset="0"/>
                <a:cs typeface="Times New Roman" panose="02020603050405020304" pitchFamily="18" charset="0"/>
              </a:rPr>
              <a:t>14) </a:t>
            </a:r>
            <a:r>
              <a:rPr lang="ru-UA" sz="1400" b="1" dirty="0">
                <a:solidFill>
                  <a:srgbClr val="0166B3"/>
                </a:solidFill>
                <a:latin typeface="Minion Pro" panose="02040503050201020203" pitchFamily="18" charset="0"/>
                <a:cs typeface="Times New Roman" panose="02020603050405020304" pitchFamily="18" charset="0"/>
              </a:rPr>
              <a:t>керівництво студентом, який зайняв призове місце на I або II етапі Всеукраїнської студентської олімпіади </a:t>
            </a:r>
            <a:r>
              <a:rPr lang="ru-UA" sz="1400" dirty="0">
                <a:solidFill>
                  <a:srgbClr val="0166B3"/>
                </a:solidFill>
                <a:latin typeface="Minion Pro" panose="02040503050201020203" pitchFamily="18" charset="0"/>
                <a:cs typeface="Times New Roman" panose="02020603050405020304" pitchFamily="18" charset="0"/>
              </a:rPr>
              <a:t>(Всеукраїнського конкурсу студентських наукових робіт), або робота у складі організаційного комітету / журі Всеукраїнської студентської олімпіади (Всеукраїнського конкурсу студентських наукових робіт), або керівництво постійно діючим студентським </a:t>
            </a:r>
            <a:r>
              <a:rPr lang="ru-UA" sz="1400" dirty="0" err="1">
                <a:solidFill>
                  <a:srgbClr val="0166B3"/>
                </a:solidFill>
                <a:latin typeface="Minion Pro" panose="02040503050201020203" pitchFamily="18" charset="0"/>
                <a:cs typeface="Times New Roman" panose="02020603050405020304" pitchFamily="18" charset="0"/>
              </a:rPr>
              <a:t>науковим</a:t>
            </a:r>
            <a:r>
              <a:rPr lang="ru-UA" sz="1400" dirty="0">
                <a:solidFill>
                  <a:srgbClr val="0166B3"/>
                </a:solidFill>
                <a:latin typeface="Minion Pro" panose="02040503050201020203" pitchFamily="18" charset="0"/>
                <a:cs typeface="Times New Roman" panose="02020603050405020304" pitchFamily="18" charset="0"/>
              </a:rPr>
              <a:t> </a:t>
            </a:r>
            <a:r>
              <a:rPr lang="ru-UA" sz="1400" dirty="0" err="1">
                <a:solidFill>
                  <a:srgbClr val="0166B3"/>
                </a:solidFill>
                <a:latin typeface="Minion Pro" panose="02040503050201020203" pitchFamily="18" charset="0"/>
                <a:cs typeface="Times New Roman" panose="02020603050405020304" pitchFamily="18" charset="0"/>
              </a:rPr>
              <a:t>гуртком</a:t>
            </a:r>
            <a:r>
              <a:rPr lang="ru-UA" sz="1400" dirty="0">
                <a:solidFill>
                  <a:srgbClr val="0166B3"/>
                </a:solidFill>
                <a:latin typeface="Minion Pro" panose="02040503050201020203" pitchFamily="18" charset="0"/>
                <a:cs typeface="Times New Roman" panose="02020603050405020304" pitchFamily="18" charset="0"/>
              </a:rPr>
              <a:t>; керівництво студентом, який став призером або лауреатом Міжнародних, Всеукраїнських мистецьких конкурсів, фестивалів та проектів, </a:t>
            </a:r>
            <a:r>
              <a:rPr lang="uk-UA" sz="1400" dirty="0">
                <a:solidFill>
                  <a:srgbClr val="0166B3"/>
                </a:solidFill>
                <a:latin typeface="Minion Pro" panose="02040503050201020203" pitchFamily="18" charset="0"/>
                <a:cs typeface="Times New Roman" panose="02020603050405020304" pitchFamily="18" charset="0"/>
              </a:rPr>
              <a:t>тощо…..</a:t>
            </a:r>
            <a:endParaRPr lang="ru-UA" sz="1400" dirty="0">
              <a:solidFill>
                <a:srgbClr val="0166B3"/>
              </a:solidFill>
              <a:latin typeface="Minion Pro" panose="02040503050201020203" pitchFamily="18" charset="0"/>
              <a:cs typeface="Times New Roman" panose="02020603050405020304" pitchFamily="18" charset="0"/>
            </a:endParaRPr>
          </a:p>
          <a:p>
            <a:pPr marL="0" indent="0" algn="just">
              <a:lnSpc>
                <a:spcPct val="107000"/>
              </a:lnSpc>
              <a:spcBef>
                <a:spcPts val="600"/>
              </a:spcBef>
              <a:buNone/>
            </a:pPr>
            <a:r>
              <a:rPr lang="ru-UA" sz="1400" dirty="0">
                <a:solidFill>
                  <a:srgbClr val="0166B3"/>
                </a:solidFill>
                <a:latin typeface="Minion Pro" panose="02040503050201020203" pitchFamily="18" charset="0"/>
                <a:cs typeface="Times New Roman" panose="02020603050405020304" pitchFamily="18" charset="0"/>
              </a:rPr>
              <a:t>15) </a:t>
            </a:r>
            <a:r>
              <a:rPr lang="ru-UA" sz="1400" b="1" dirty="0">
                <a:solidFill>
                  <a:srgbClr val="0166B3"/>
                </a:solidFill>
                <a:latin typeface="Minion Pro" panose="02040503050201020203" pitchFamily="18" charset="0"/>
                <a:cs typeface="Times New Roman" panose="02020603050405020304" pitchFamily="18" charset="0"/>
              </a:rPr>
              <a:t>керівництво школярем, який зайняв призове місце III-IV етапу Всеукраїнських учнівських </a:t>
            </a:r>
            <a:r>
              <a:rPr lang="ru-UA" sz="1400" dirty="0">
                <a:solidFill>
                  <a:srgbClr val="0166B3"/>
                </a:solidFill>
                <a:latin typeface="Minion Pro" panose="02040503050201020203" pitchFamily="18" charset="0"/>
                <a:cs typeface="Times New Roman" panose="02020603050405020304" pitchFamily="18" charset="0"/>
              </a:rPr>
              <a:t>олімпіад з базових навчальних предметів, II-III етапу Всеукраїнських конкурсів-захистів науково-дослідницьких робіт учнів - членів Національного центру “Мала академія наук України”; участь у журі III-IV етапу Всеукраїнських учнівських олімпіад з базових навчальних предметів чи II-III етапу Всеукраїнських конкурсів-захистів науково-дослідницьких робіт учнів - членів Національного центру “Мала академія наук України” (крім третього (освітньо-наукового/освітньо-творчого) рівня);</a:t>
            </a:r>
          </a:p>
        </p:txBody>
      </p:sp>
    </p:spTree>
    <p:extLst>
      <p:ext uri="{BB962C8B-B14F-4D97-AF65-F5344CB8AC3E}">
        <p14:creationId xmlns:p14="http://schemas.microsoft.com/office/powerpoint/2010/main" val="34341221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2264</Words>
  <Application>Microsoft Office PowerPoint</Application>
  <PresentationFormat>Широкоэкранный</PresentationFormat>
  <Paragraphs>210</Paragraphs>
  <Slides>19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Calibri</vt:lpstr>
      <vt:lpstr>Calibri Light</vt:lpstr>
      <vt:lpstr>Minion Pro</vt:lpstr>
      <vt:lpstr>Minion Pro Med</vt:lpstr>
      <vt:lpstr>Minion Pro SmBd</vt:lpstr>
      <vt:lpstr>Times New Roman</vt:lpstr>
      <vt:lpstr>Тема Office</vt:lpstr>
      <vt:lpstr>Про навчально-методичний супровід освітнього процесу в НУБіП України</vt:lpstr>
      <vt:lpstr>ЗАКОНОДАВЧА ТА НОРМАТИВНА БАЗА З ПИТАНЬ ОРГАНІЗАЦІЇ ОСВІТНЬОГО ПРОЦЕСУ</vt:lpstr>
      <vt:lpstr>Презентация PowerPoint</vt:lpstr>
      <vt:lpstr>Презентация PowerPoint</vt:lpstr>
      <vt:lpstr>1. Робочий час науково-педагогічних і педагогічних працівників становить 36 годин на тиждень (скорочена тривалість робочого часу).  2. Робочий час науково-педагогічного працівника включає час виконання ним навчальної, методичної, наукової, організаційної роботи та інших трудових обов’язків. Робочий час наукового працівника включає час виконання ним наукової, дослідницької, консультативної, експертної, організаційної роботи та інших трудових обов’язків. Робочий час педагогічного працівника включає час виконання ним навчальної, методичної, організаційної роботи та інших трудових обов’язків. Норми часу навчальної, методичної, наукової, організаційної роботи визначаються закладом вищої освіти.  Не менше 30 відсотків робочого часу науково-педагогічного працівника на навчальний рік становить наукова робота. Максимальний обсяг навчальної роботи на одну ставку науково-педагогічного працівника не може перевищувати 30 відсотків робочого часу, а педагогічного працівника - 60 відсотків робочого часу на навчальний рік. ......  6. Педагогічні працівники можуть забезпечувати проведення до 30 відсотків навчальних занять за освітньою програмою, а також інші види навчальної роботи"; </vt:lpstr>
      <vt:lpstr>Презентация PowerPoint</vt:lpstr>
      <vt:lpstr>ПОСТАНОВА КАБІНЕТУ МІНІСТРІВ УКРАЇНИ Про затвердження Ліцензійних умов провадження освітньої діяльності від 30 грудня 2015 р. № 1187 (зі змінами та доповненнями)</vt:lpstr>
      <vt:lpstr>ПОСТАНОВА КАБІНЕТУ МІНІСТРІВ УКРАЇНИ Про затвердження Ліцензійних умов провадження освітньої діяльності від 30 грудня 2015 р. № 1187</vt:lpstr>
      <vt:lpstr>Презентация PowerPoint</vt:lpstr>
      <vt:lpstr>Презентация PowerPoint</vt:lpstr>
      <vt:lpstr>Презентация PowerPoint</vt:lpstr>
      <vt:lpstr>Презентация PowerPoint</vt:lpstr>
      <vt:lpstr>ПОЛОЖЕННЯ   НУБІП   УКРАЇНИ  https://nubip.edu.ua/official-documents?page=0</vt:lpstr>
      <vt:lpstr>    Рейтинг студента із засвоєння кожної навчальної дисципліни R ДИС визначається за 100-бальною шкалою. Рейтинг з дисципліни складається з суми  рейтингів з : - навчальної роботи RНР                    – до 70 балів ;  - атестації R АТ (екзамен або залік) – до 30 балів                                                                                           R ДИС  = R НР  + R АТ ;               100 балів = 70 балів + 30 балів Співвідношення між рейтингом студента і національними оцінками: </vt:lpstr>
      <vt:lpstr>На порталі СМЯ є рубрика «Чинні редакції внутрішніх положень забезпечення якості освітньої діяльності» </vt:lpstr>
      <vt:lpstr>Презентация PowerPoint</vt:lpstr>
      <vt:lpstr>Презентация PowerPoint</vt:lpstr>
      <vt:lpstr>Динаміка акредитації освітніх програм 2019-2026 рр.</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Denys Ruden</dc:creator>
  <cp:lastModifiedBy>user</cp:lastModifiedBy>
  <cp:revision>62</cp:revision>
  <cp:lastPrinted>2024-08-21T10:15:49Z</cp:lastPrinted>
  <dcterms:created xsi:type="dcterms:W3CDTF">2024-08-13T09:17:14Z</dcterms:created>
  <dcterms:modified xsi:type="dcterms:W3CDTF">2025-09-17T11:59:52Z</dcterms:modified>
</cp:coreProperties>
</file>